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xls" ContentType="application/vnd.ms-excel"/>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5.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6.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7.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8.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91" r:id="rId4"/>
    <p:sldMasterId id="2147483710" r:id="rId5"/>
    <p:sldMasterId id="2147483729" r:id="rId6"/>
    <p:sldMasterId id="2147483748" r:id="rId7"/>
    <p:sldMasterId id="2147483767" r:id="rId8"/>
    <p:sldMasterId id="2147483773" r:id="rId9"/>
  </p:sldMasterIdLst>
  <p:notesMasterIdLst>
    <p:notesMasterId r:id="rId224"/>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304" r:id="rId25"/>
    <p:sldId id="305" r:id="rId26"/>
    <p:sldId id="306" r:id="rId27"/>
    <p:sldId id="307" r:id="rId28"/>
    <p:sldId id="308" r:id="rId29"/>
    <p:sldId id="309" r:id="rId30"/>
    <p:sldId id="310" r:id="rId31"/>
    <p:sldId id="311" r:id="rId32"/>
    <p:sldId id="312" r:id="rId33"/>
    <p:sldId id="313" r:id="rId34"/>
    <p:sldId id="314" r:id="rId35"/>
    <p:sldId id="315" r:id="rId36"/>
    <p:sldId id="316" r:id="rId37"/>
    <p:sldId id="317" r:id="rId38"/>
    <p:sldId id="318" r:id="rId39"/>
    <p:sldId id="319" r:id="rId40"/>
    <p:sldId id="320" r:id="rId41"/>
    <p:sldId id="321" r:id="rId42"/>
    <p:sldId id="322" r:id="rId43"/>
    <p:sldId id="323" r:id="rId44"/>
    <p:sldId id="324" r:id="rId45"/>
    <p:sldId id="325" r:id="rId46"/>
    <p:sldId id="326" r:id="rId47"/>
    <p:sldId id="327" r:id="rId48"/>
    <p:sldId id="328" r:id="rId49"/>
    <p:sldId id="329" r:id="rId50"/>
    <p:sldId id="330" r:id="rId51"/>
    <p:sldId id="331" r:id="rId52"/>
    <p:sldId id="332" r:id="rId53"/>
    <p:sldId id="271" r:id="rId54"/>
    <p:sldId id="424" r:id="rId55"/>
    <p:sldId id="425" r:id="rId56"/>
    <p:sldId id="426" r:id="rId57"/>
    <p:sldId id="272" r:id="rId58"/>
    <p:sldId id="273" r:id="rId59"/>
    <p:sldId id="274" r:id="rId60"/>
    <p:sldId id="275" r:id="rId61"/>
    <p:sldId id="276" r:id="rId62"/>
    <p:sldId id="277" r:id="rId63"/>
    <p:sldId id="278" r:id="rId64"/>
    <p:sldId id="427" r:id="rId65"/>
    <p:sldId id="428" r:id="rId66"/>
    <p:sldId id="429" r:id="rId67"/>
    <p:sldId id="430" r:id="rId68"/>
    <p:sldId id="431" r:id="rId69"/>
    <p:sldId id="432" r:id="rId70"/>
    <p:sldId id="433" r:id="rId71"/>
    <p:sldId id="434" r:id="rId72"/>
    <p:sldId id="435" r:id="rId73"/>
    <p:sldId id="436" r:id="rId74"/>
    <p:sldId id="437" r:id="rId75"/>
    <p:sldId id="438" r:id="rId76"/>
    <p:sldId id="439" r:id="rId77"/>
    <p:sldId id="440" r:id="rId78"/>
    <p:sldId id="441" r:id="rId79"/>
    <p:sldId id="442" r:id="rId80"/>
    <p:sldId id="443" r:id="rId81"/>
    <p:sldId id="444" r:id="rId82"/>
    <p:sldId id="279" r:id="rId83"/>
    <p:sldId id="280" r:id="rId84"/>
    <p:sldId id="281" r:id="rId85"/>
    <p:sldId id="282" r:id="rId86"/>
    <p:sldId id="283" r:id="rId87"/>
    <p:sldId id="284" r:id="rId88"/>
    <p:sldId id="285" r:id="rId89"/>
    <p:sldId id="286" r:id="rId90"/>
    <p:sldId id="287" r:id="rId91"/>
    <p:sldId id="288" r:id="rId92"/>
    <p:sldId id="289" r:id="rId93"/>
    <p:sldId id="333" r:id="rId94"/>
    <p:sldId id="334" r:id="rId95"/>
    <p:sldId id="335" r:id="rId96"/>
    <p:sldId id="446" r:id="rId97"/>
    <p:sldId id="336" r:id="rId98"/>
    <p:sldId id="337" r:id="rId99"/>
    <p:sldId id="338" r:id="rId100"/>
    <p:sldId id="339" r:id="rId101"/>
    <p:sldId id="340" r:id="rId102"/>
    <p:sldId id="341" r:id="rId103"/>
    <p:sldId id="477" r:id="rId104"/>
    <p:sldId id="447" r:id="rId105"/>
    <p:sldId id="448" r:id="rId106"/>
    <p:sldId id="449" r:id="rId107"/>
    <p:sldId id="450" r:id="rId108"/>
    <p:sldId id="451" r:id="rId109"/>
    <p:sldId id="452" r:id="rId110"/>
    <p:sldId id="453" r:id="rId111"/>
    <p:sldId id="454" r:id="rId112"/>
    <p:sldId id="455" r:id="rId113"/>
    <p:sldId id="456" r:id="rId114"/>
    <p:sldId id="457" r:id="rId115"/>
    <p:sldId id="458" r:id="rId116"/>
    <p:sldId id="459" r:id="rId117"/>
    <p:sldId id="460" r:id="rId118"/>
    <p:sldId id="461" r:id="rId119"/>
    <p:sldId id="462" r:id="rId120"/>
    <p:sldId id="463" r:id="rId121"/>
    <p:sldId id="464" r:id="rId122"/>
    <p:sldId id="465" r:id="rId123"/>
    <p:sldId id="466" r:id="rId124"/>
    <p:sldId id="467" r:id="rId125"/>
    <p:sldId id="468" r:id="rId126"/>
    <p:sldId id="469" r:id="rId127"/>
    <p:sldId id="470" r:id="rId128"/>
    <p:sldId id="471" r:id="rId129"/>
    <p:sldId id="472" r:id="rId130"/>
    <p:sldId id="473" r:id="rId131"/>
    <p:sldId id="474" r:id="rId132"/>
    <p:sldId id="475" r:id="rId133"/>
    <p:sldId id="476" r:id="rId134"/>
    <p:sldId id="343" r:id="rId135"/>
    <p:sldId id="344" r:id="rId136"/>
    <p:sldId id="345" r:id="rId137"/>
    <p:sldId id="346" r:id="rId138"/>
    <p:sldId id="347" r:id="rId139"/>
    <p:sldId id="348" r:id="rId140"/>
    <p:sldId id="349" r:id="rId141"/>
    <p:sldId id="350" r:id="rId142"/>
    <p:sldId id="351" r:id="rId143"/>
    <p:sldId id="352" r:id="rId144"/>
    <p:sldId id="354" r:id="rId145"/>
    <p:sldId id="355" r:id="rId146"/>
    <p:sldId id="356" r:id="rId147"/>
    <p:sldId id="357" r:id="rId148"/>
    <p:sldId id="358" r:id="rId149"/>
    <p:sldId id="359" r:id="rId150"/>
    <p:sldId id="360" r:id="rId151"/>
    <p:sldId id="403" r:id="rId152"/>
    <p:sldId id="404" r:id="rId153"/>
    <p:sldId id="361" r:id="rId154"/>
    <p:sldId id="362" r:id="rId155"/>
    <p:sldId id="363" r:id="rId156"/>
    <p:sldId id="364" r:id="rId157"/>
    <p:sldId id="366" r:id="rId158"/>
    <p:sldId id="367" r:id="rId159"/>
    <p:sldId id="368" r:id="rId160"/>
    <p:sldId id="369" r:id="rId161"/>
    <p:sldId id="370" r:id="rId162"/>
    <p:sldId id="371" r:id="rId163"/>
    <p:sldId id="372" r:id="rId164"/>
    <p:sldId id="373" r:id="rId165"/>
    <p:sldId id="374" r:id="rId166"/>
    <p:sldId id="375" r:id="rId167"/>
    <p:sldId id="405" r:id="rId168"/>
    <p:sldId id="406" r:id="rId169"/>
    <p:sldId id="407" r:id="rId170"/>
    <p:sldId id="408" r:id="rId171"/>
    <p:sldId id="409" r:id="rId172"/>
    <p:sldId id="410" r:id="rId173"/>
    <p:sldId id="376" r:id="rId174"/>
    <p:sldId id="377" r:id="rId175"/>
    <p:sldId id="378" r:id="rId176"/>
    <p:sldId id="411" r:id="rId177"/>
    <p:sldId id="412" r:id="rId178"/>
    <p:sldId id="413" r:id="rId179"/>
    <p:sldId id="414" r:id="rId180"/>
    <p:sldId id="415" r:id="rId181"/>
    <p:sldId id="379" r:id="rId182"/>
    <p:sldId id="380" r:id="rId183"/>
    <p:sldId id="381" r:id="rId184"/>
    <p:sldId id="382" r:id="rId185"/>
    <p:sldId id="416" r:id="rId186"/>
    <p:sldId id="417" r:id="rId187"/>
    <p:sldId id="418" r:id="rId188"/>
    <p:sldId id="419" r:id="rId189"/>
    <p:sldId id="420" r:id="rId190"/>
    <p:sldId id="421" r:id="rId191"/>
    <p:sldId id="422" r:id="rId192"/>
    <p:sldId id="423" r:id="rId193"/>
    <p:sldId id="383" r:id="rId194"/>
    <p:sldId id="384" r:id="rId195"/>
    <p:sldId id="385" r:id="rId196"/>
    <p:sldId id="387" r:id="rId197"/>
    <p:sldId id="388" r:id="rId198"/>
    <p:sldId id="389" r:id="rId199"/>
    <p:sldId id="390" r:id="rId200"/>
    <p:sldId id="391" r:id="rId201"/>
    <p:sldId id="392" r:id="rId202"/>
    <p:sldId id="393" r:id="rId203"/>
    <p:sldId id="394" r:id="rId204"/>
    <p:sldId id="395" r:id="rId205"/>
    <p:sldId id="396" r:id="rId206"/>
    <p:sldId id="398" r:id="rId207"/>
    <p:sldId id="399" r:id="rId208"/>
    <p:sldId id="400" r:id="rId209"/>
    <p:sldId id="401" r:id="rId210"/>
    <p:sldId id="402" r:id="rId211"/>
    <p:sldId id="294" r:id="rId212"/>
    <p:sldId id="293" r:id="rId213"/>
    <p:sldId id="295" r:id="rId214"/>
    <p:sldId id="296" r:id="rId215"/>
    <p:sldId id="297" r:id="rId216"/>
    <p:sldId id="298" r:id="rId217"/>
    <p:sldId id="299" r:id="rId218"/>
    <p:sldId id="300" r:id="rId219"/>
    <p:sldId id="301" r:id="rId220"/>
    <p:sldId id="302" r:id="rId221"/>
    <p:sldId id="303" r:id="rId222"/>
    <p:sldId id="292" r:id="rId223"/>
  </p:sldIdLst>
  <p:sldSz cx="9144000" cy="6858000" type="screen4x3"/>
  <p:notesSz cx="6858000" cy="9144000"/>
  <p:defaultTex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 xmlns:p15="http://schemas.microsoft.com/office/powerpoint/2012/main">
        <p15:guide id="1" orient="horz" pos="2160">
          <p15:clr>
            <a:srgbClr val="A4A3A4"/>
          </p15:clr>
        </p15:guide>
        <p15:guide id="2" pos="285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271" autoAdjust="0"/>
  </p:normalViewPr>
  <p:slideViewPr>
    <p:cSldViewPr>
      <p:cViewPr varScale="1">
        <p:scale>
          <a:sx n="74" d="100"/>
          <a:sy n="74" d="100"/>
        </p:scale>
        <p:origin x="-1680" y="-72"/>
      </p:cViewPr>
      <p:guideLst>
        <p:guide orient="horz" pos="2160"/>
        <p:guide pos="2857"/>
      </p:guideLst>
    </p:cSldViewPr>
  </p:slideViewPr>
  <p:notesTextViewPr>
    <p:cViewPr>
      <p:scale>
        <a:sx n="1" d="1"/>
        <a:sy n="1" d="1"/>
      </p:scale>
      <p:origin x="0" y="0"/>
    </p:cViewPr>
  </p:notesTextViewPr>
  <p:gridSpacing cx="76198" cy="76198"/>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63" Type="http://schemas.openxmlformats.org/officeDocument/2006/relationships/slide" Target="slides/slide54.xml"/><Relationship Id="rId84" Type="http://schemas.openxmlformats.org/officeDocument/2006/relationships/slide" Target="slides/slide75.xml"/><Relationship Id="rId138" Type="http://schemas.openxmlformats.org/officeDocument/2006/relationships/slide" Target="slides/slide129.xml"/><Relationship Id="rId159" Type="http://schemas.openxmlformats.org/officeDocument/2006/relationships/slide" Target="slides/slide150.xml"/><Relationship Id="rId170" Type="http://schemas.openxmlformats.org/officeDocument/2006/relationships/slide" Target="slides/slide161.xml"/><Relationship Id="rId191" Type="http://schemas.openxmlformats.org/officeDocument/2006/relationships/slide" Target="slides/slide182.xml"/><Relationship Id="rId205" Type="http://schemas.openxmlformats.org/officeDocument/2006/relationships/slide" Target="slides/slide196.xml"/><Relationship Id="rId226" Type="http://schemas.openxmlformats.org/officeDocument/2006/relationships/viewProps" Target="viewProps.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53" Type="http://schemas.openxmlformats.org/officeDocument/2006/relationships/slide" Target="slides/slide44.xml"/><Relationship Id="rId74" Type="http://schemas.openxmlformats.org/officeDocument/2006/relationships/slide" Target="slides/slide65.xml"/><Relationship Id="rId128" Type="http://schemas.openxmlformats.org/officeDocument/2006/relationships/slide" Target="slides/slide119.xml"/><Relationship Id="rId149" Type="http://schemas.openxmlformats.org/officeDocument/2006/relationships/slide" Target="slides/slide140.xml"/><Relationship Id="rId5" Type="http://schemas.openxmlformats.org/officeDocument/2006/relationships/slideMaster" Target="slideMasters/slideMaster5.xml"/><Relationship Id="rId95" Type="http://schemas.openxmlformats.org/officeDocument/2006/relationships/slide" Target="slides/slide86.xml"/><Relationship Id="rId160" Type="http://schemas.openxmlformats.org/officeDocument/2006/relationships/slide" Target="slides/slide151.xml"/><Relationship Id="rId181" Type="http://schemas.openxmlformats.org/officeDocument/2006/relationships/slide" Target="slides/slide172.xml"/><Relationship Id="rId216" Type="http://schemas.openxmlformats.org/officeDocument/2006/relationships/slide" Target="slides/slide207.xml"/><Relationship Id="rId22" Type="http://schemas.openxmlformats.org/officeDocument/2006/relationships/slide" Target="slides/slide13.xml"/><Relationship Id="rId43" Type="http://schemas.openxmlformats.org/officeDocument/2006/relationships/slide" Target="slides/slide34.xml"/><Relationship Id="rId64" Type="http://schemas.openxmlformats.org/officeDocument/2006/relationships/slide" Target="slides/slide55.xml"/><Relationship Id="rId118" Type="http://schemas.openxmlformats.org/officeDocument/2006/relationships/slide" Target="slides/slide109.xml"/><Relationship Id="rId139" Type="http://schemas.openxmlformats.org/officeDocument/2006/relationships/slide" Target="slides/slide130.xml"/><Relationship Id="rId85" Type="http://schemas.openxmlformats.org/officeDocument/2006/relationships/slide" Target="slides/slide76.xml"/><Relationship Id="rId150" Type="http://schemas.openxmlformats.org/officeDocument/2006/relationships/slide" Target="slides/slide141.xml"/><Relationship Id="rId171" Type="http://schemas.openxmlformats.org/officeDocument/2006/relationships/slide" Target="slides/slide162.xml"/><Relationship Id="rId192" Type="http://schemas.openxmlformats.org/officeDocument/2006/relationships/slide" Target="slides/slide183.xml"/><Relationship Id="rId206" Type="http://schemas.openxmlformats.org/officeDocument/2006/relationships/slide" Target="slides/slide197.xml"/><Relationship Id="rId227" Type="http://schemas.openxmlformats.org/officeDocument/2006/relationships/theme" Target="theme/theme1.xml"/><Relationship Id="rId12" Type="http://schemas.openxmlformats.org/officeDocument/2006/relationships/slide" Target="slides/slide3.xml"/><Relationship Id="rId33" Type="http://schemas.openxmlformats.org/officeDocument/2006/relationships/slide" Target="slides/slide24.xml"/><Relationship Id="rId108" Type="http://schemas.openxmlformats.org/officeDocument/2006/relationships/slide" Target="slides/slide99.xml"/><Relationship Id="rId129" Type="http://schemas.openxmlformats.org/officeDocument/2006/relationships/slide" Target="slides/slide120.xml"/><Relationship Id="rId54" Type="http://schemas.openxmlformats.org/officeDocument/2006/relationships/slide" Target="slides/slide45.xml"/><Relationship Id="rId75" Type="http://schemas.openxmlformats.org/officeDocument/2006/relationships/slide" Target="slides/slide66.xml"/><Relationship Id="rId96" Type="http://schemas.openxmlformats.org/officeDocument/2006/relationships/slide" Target="slides/slide87.xml"/><Relationship Id="rId140" Type="http://schemas.openxmlformats.org/officeDocument/2006/relationships/slide" Target="slides/slide131.xml"/><Relationship Id="rId161" Type="http://schemas.openxmlformats.org/officeDocument/2006/relationships/slide" Target="slides/slide152.xml"/><Relationship Id="rId182" Type="http://schemas.openxmlformats.org/officeDocument/2006/relationships/slide" Target="slides/slide173.xml"/><Relationship Id="rId217" Type="http://schemas.openxmlformats.org/officeDocument/2006/relationships/slide" Target="slides/slide208.xml"/><Relationship Id="rId6" Type="http://schemas.openxmlformats.org/officeDocument/2006/relationships/slideMaster" Target="slideMasters/slideMaster6.xml"/><Relationship Id="rId23" Type="http://schemas.openxmlformats.org/officeDocument/2006/relationships/slide" Target="slides/slide14.xml"/><Relationship Id="rId119" Type="http://schemas.openxmlformats.org/officeDocument/2006/relationships/slide" Target="slides/slide110.xml"/><Relationship Id="rId44" Type="http://schemas.openxmlformats.org/officeDocument/2006/relationships/slide" Target="slides/slide35.xml"/><Relationship Id="rId65" Type="http://schemas.openxmlformats.org/officeDocument/2006/relationships/slide" Target="slides/slide56.xml"/><Relationship Id="rId86" Type="http://schemas.openxmlformats.org/officeDocument/2006/relationships/slide" Target="slides/slide77.xml"/><Relationship Id="rId130" Type="http://schemas.openxmlformats.org/officeDocument/2006/relationships/slide" Target="slides/slide121.xml"/><Relationship Id="rId151" Type="http://schemas.openxmlformats.org/officeDocument/2006/relationships/slide" Target="slides/slide142.xml"/><Relationship Id="rId172" Type="http://schemas.openxmlformats.org/officeDocument/2006/relationships/slide" Target="slides/slide163.xml"/><Relationship Id="rId193" Type="http://schemas.openxmlformats.org/officeDocument/2006/relationships/slide" Target="slides/slide184.xml"/><Relationship Id="rId207" Type="http://schemas.openxmlformats.org/officeDocument/2006/relationships/slide" Target="slides/slide198.xml"/><Relationship Id="rId228" Type="http://schemas.openxmlformats.org/officeDocument/2006/relationships/tableStyles" Target="tableStyles.xml"/><Relationship Id="rId13" Type="http://schemas.openxmlformats.org/officeDocument/2006/relationships/slide" Target="slides/slide4.xml"/><Relationship Id="rId109" Type="http://schemas.openxmlformats.org/officeDocument/2006/relationships/slide" Target="slides/slide100.xml"/><Relationship Id="rId34" Type="http://schemas.openxmlformats.org/officeDocument/2006/relationships/slide" Target="slides/slide25.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20" Type="http://schemas.openxmlformats.org/officeDocument/2006/relationships/slide" Target="slides/slide111.xml"/><Relationship Id="rId141" Type="http://schemas.openxmlformats.org/officeDocument/2006/relationships/slide" Target="slides/slide132.xml"/><Relationship Id="rId7" Type="http://schemas.openxmlformats.org/officeDocument/2006/relationships/slideMaster" Target="slideMasters/slideMaster7.xml"/><Relationship Id="rId162" Type="http://schemas.openxmlformats.org/officeDocument/2006/relationships/slide" Target="slides/slide153.xml"/><Relationship Id="rId183" Type="http://schemas.openxmlformats.org/officeDocument/2006/relationships/slide" Target="slides/slide174.xml"/><Relationship Id="rId218" Type="http://schemas.openxmlformats.org/officeDocument/2006/relationships/slide" Target="slides/slide209.xml"/><Relationship Id="rId24" Type="http://schemas.openxmlformats.org/officeDocument/2006/relationships/slide" Target="slides/slide15.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31" Type="http://schemas.openxmlformats.org/officeDocument/2006/relationships/slide" Target="slides/slide122.xml"/><Relationship Id="rId152" Type="http://schemas.openxmlformats.org/officeDocument/2006/relationships/slide" Target="slides/slide143.xml"/><Relationship Id="rId173" Type="http://schemas.openxmlformats.org/officeDocument/2006/relationships/slide" Target="slides/slide164.xml"/><Relationship Id="rId194" Type="http://schemas.openxmlformats.org/officeDocument/2006/relationships/slide" Target="slides/slide185.xml"/><Relationship Id="rId208" Type="http://schemas.openxmlformats.org/officeDocument/2006/relationships/slide" Target="slides/slide199.xml"/><Relationship Id="rId14" Type="http://schemas.openxmlformats.org/officeDocument/2006/relationships/slide" Target="slides/slide5.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8" Type="http://schemas.openxmlformats.org/officeDocument/2006/relationships/slideMaster" Target="slideMasters/slideMaster8.xml"/><Relationship Id="rId98" Type="http://schemas.openxmlformats.org/officeDocument/2006/relationships/slide" Target="slides/slide89.xml"/><Relationship Id="rId121" Type="http://schemas.openxmlformats.org/officeDocument/2006/relationships/slide" Target="slides/slide112.xml"/><Relationship Id="rId142" Type="http://schemas.openxmlformats.org/officeDocument/2006/relationships/slide" Target="slides/slide133.xml"/><Relationship Id="rId163" Type="http://schemas.openxmlformats.org/officeDocument/2006/relationships/slide" Target="slides/slide154.xml"/><Relationship Id="rId184" Type="http://schemas.openxmlformats.org/officeDocument/2006/relationships/slide" Target="slides/slide175.xml"/><Relationship Id="rId219" Type="http://schemas.openxmlformats.org/officeDocument/2006/relationships/slide" Target="slides/slide210.xml"/><Relationship Id="rId3" Type="http://schemas.openxmlformats.org/officeDocument/2006/relationships/slideMaster" Target="slideMasters/slideMaster3.xml"/><Relationship Id="rId214" Type="http://schemas.openxmlformats.org/officeDocument/2006/relationships/slide" Target="slides/slide205.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137" Type="http://schemas.openxmlformats.org/officeDocument/2006/relationships/slide" Target="slides/slide128.xml"/><Relationship Id="rId158" Type="http://schemas.openxmlformats.org/officeDocument/2006/relationships/slide" Target="slides/slide149.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openxmlformats.org/officeDocument/2006/relationships/slide" Target="slides/slide123.xml"/><Relationship Id="rId153" Type="http://schemas.openxmlformats.org/officeDocument/2006/relationships/slide" Target="slides/slide144.xml"/><Relationship Id="rId174" Type="http://schemas.openxmlformats.org/officeDocument/2006/relationships/slide" Target="slides/slide165.xml"/><Relationship Id="rId179" Type="http://schemas.openxmlformats.org/officeDocument/2006/relationships/slide" Target="slides/slide170.xml"/><Relationship Id="rId195" Type="http://schemas.openxmlformats.org/officeDocument/2006/relationships/slide" Target="slides/slide186.xml"/><Relationship Id="rId209" Type="http://schemas.openxmlformats.org/officeDocument/2006/relationships/slide" Target="slides/slide200.xml"/><Relationship Id="rId190" Type="http://schemas.openxmlformats.org/officeDocument/2006/relationships/slide" Target="slides/slide181.xml"/><Relationship Id="rId204" Type="http://schemas.openxmlformats.org/officeDocument/2006/relationships/slide" Target="slides/slide195.xml"/><Relationship Id="rId220" Type="http://schemas.openxmlformats.org/officeDocument/2006/relationships/slide" Target="slides/slide211.xml"/><Relationship Id="rId225" Type="http://schemas.openxmlformats.org/officeDocument/2006/relationships/presProps" Target="presProps.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slide" Target="slides/slide118.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143" Type="http://schemas.openxmlformats.org/officeDocument/2006/relationships/slide" Target="slides/slide134.xml"/><Relationship Id="rId148" Type="http://schemas.openxmlformats.org/officeDocument/2006/relationships/slide" Target="slides/slide139.xml"/><Relationship Id="rId164" Type="http://schemas.openxmlformats.org/officeDocument/2006/relationships/slide" Target="slides/slide155.xml"/><Relationship Id="rId169" Type="http://schemas.openxmlformats.org/officeDocument/2006/relationships/slide" Target="slides/slide160.xml"/><Relationship Id="rId185" Type="http://schemas.openxmlformats.org/officeDocument/2006/relationships/slide" Target="slides/slide176.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71.xml"/><Relationship Id="rId210" Type="http://schemas.openxmlformats.org/officeDocument/2006/relationships/slide" Target="slides/slide201.xml"/><Relationship Id="rId215" Type="http://schemas.openxmlformats.org/officeDocument/2006/relationships/slide" Target="slides/slide206.xml"/><Relationship Id="rId26" Type="http://schemas.openxmlformats.org/officeDocument/2006/relationships/slide" Target="slides/slide17.xml"/><Relationship Id="rId47" Type="http://schemas.openxmlformats.org/officeDocument/2006/relationships/slide" Target="slides/slide38.xml"/><Relationship Id="rId68" Type="http://schemas.openxmlformats.org/officeDocument/2006/relationships/slide" Target="slides/slide59.xml"/><Relationship Id="rId89" Type="http://schemas.openxmlformats.org/officeDocument/2006/relationships/slide" Target="slides/slide80.xml"/><Relationship Id="rId112" Type="http://schemas.openxmlformats.org/officeDocument/2006/relationships/slide" Target="slides/slide103.xml"/><Relationship Id="rId133" Type="http://schemas.openxmlformats.org/officeDocument/2006/relationships/slide" Target="slides/slide124.xml"/><Relationship Id="rId154" Type="http://schemas.openxmlformats.org/officeDocument/2006/relationships/slide" Target="slides/slide145.xml"/><Relationship Id="rId175" Type="http://schemas.openxmlformats.org/officeDocument/2006/relationships/slide" Target="slides/slide166.xml"/><Relationship Id="rId196" Type="http://schemas.openxmlformats.org/officeDocument/2006/relationships/slide" Target="slides/slide187.xml"/><Relationship Id="rId200" Type="http://schemas.openxmlformats.org/officeDocument/2006/relationships/slide" Target="slides/slide191.xml"/><Relationship Id="rId16" Type="http://schemas.openxmlformats.org/officeDocument/2006/relationships/slide" Target="slides/slide7.xml"/><Relationship Id="rId221" Type="http://schemas.openxmlformats.org/officeDocument/2006/relationships/slide" Target="slides/slide212.xml"/><Relationship Id="rId37" Type="http://schemas.openxmlformats.org/officeDocument/2006/relationships/slide" Target="slides/slide28.xml"/><Relationship Id="rId58" Type="http://schemas.openxmlformats.org/officeDocument/2006/relationships/slide" Target="slides/slide49.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44" Type="http://schemas.openxmlformats.org/officeDocument/2006/relationships/slide" Target="slides/slide135.xml"/><Relationship Id="rId90" Type="http://schemas.openxmlformats.org/officeDocument/2006/relationships/slide" Target="slides/slide81.xml"/><Relationship Id="rId165" Type="http://schemas.openxmlformats.org/officeDocument/2006/relationships/slide" Target="slides/slide156.xml"/><Relationship Id="rId186" Type="http://schemas.openxmlformats.org/officeDocument/2006/relationships/slide" Target="slides/slide177.xml"/><Relationship Id="rId211" Type="http://schemas.openxmlformats.org/officeDocument/2006/relationships/slide" Target="slides/slide202.xml"/><Relationship Id="rId27" Type="http://schemas.openxmlformats.org/officeDocument/2006/relationships/slide" Target="slides/slide18.xml"/><Relationship Id="rId48" Type="http://schemas.openxmlformats.org/officeDocument/2006/relationships/slide" Target="slides/slide39.xml"/><Relationship Id="rId69" Type="http://schemas.openxmlformats.org/officeDocument/2006/relationships/slide" Target="slides/slide60.xml"/><Relationship Id="rId113" Type="http://schemas.openxmlformats.org/officeDocument/2006/relationships/slide" Target="slides/slide104.xml"/><Relationship Id="rId134" Type="http://schemas.openxmlformats.org/officeDocument/2006/relationships/slide" Target="slides/slide125.xml"/><Relationship Id="rId80" Type="http://schemas.openxmlformats.org/officeDocument/2006/relationships/slide" Target="slides/slide71.xml"/><Relationship Id="rId155" Type="http://schemas.openxmlformats.org/officeDocument/2006/relationships/slide" Target="slides/slide146.xml"/><Relationship Id="rId176" Type="http://schemas.openxmlformats.org/officeDocument/2006/relationships/slide" Target="slides/slide167.xml"/><Relationship Id="rId197" Type="http://schemas.openxmlformats.org/officeDocument/2006/relationships/slide" Target="slides/slide188.xml"/><Relationship Id="rId201" Type="http://schemas.openxmlformats.org/officeDocument/2006/relationships/slide" Target="slides/slide192.xml"/><Relationship Id="rId222" Type="http://schemas.openxmlformats.org/officeDocument/2006/relationships/slide" Target="slides/slide213.xml"/><Relationship Id="rId17" Type="http://schemas.openxmlformats.org/officeDocument/2006/relationships/slide" Target="slides/slide8.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24" Type="http://schemas.openxmlformats.org/officeDocument/2006/relationships/slide" Target="slides/slide115.xml"/><Relationship Id="rId70" Type="http://schemas.openxmlformats.org/officeDocument/2006/relationships/slide" Target="slides/slide61.xml"/><Relationship Id="rId91" Type="http://schemas.openxmlformats.org/officeDocument/2006/relationships/slide" Target="slides/slide82.xml"/><Relationship Id="rId145" Type="http://schemas.openxmlformats.org/officeDocument/2006/relationships/slide" Target="slides/slide136.xml"/><Relationship Id="rId166" Type="http://schemas.openxmlformats.org/officeDocument/2006/relationships/slide" Target="slides/slide157.xml"/><Relationship Id="rId187" Type="http://schemas.openxmlformats.org/officeDocument/2006/relationships/slide" Target="slides/slide178.xml"/><Relationship Id="rId1" Type="http://schemas.openxmlformats.org/officeDocument/2006/relationships/slideMaster" Target="slideMasters/slideMaster1.xml"/><Relationship Id="rId212" Type="http://schemas.openxmlformats.org/officeDocument/2006/relationships/slide" Target="slides/slide203.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60" Type="http://schemas.openxmlformats.org/officeDocument/2006/relationships/slide" Target="slides/slide51.xml"/><Relationship Id="rId81" Type="http://schemas.openxmlformats.org/officeDocument/2006/relationships/slide" Target="slides/slide72.xml"/><Relationship Id="rId135" Type="http://schemas.openxmlformats.org/officeDocument/2006/relationships/slide" Target="slides/slide126.xml"/><Relationship Id="rId156" Type="http://schemas.openxmlformats.org/officeDocument/2006/relationships/slide" Target="slides/slide147.xml"/><Relationship Id="rId177" Type="http://schemas.openxmlformats.org/officeDocument/2006/relationships/slide" Target="slides/slide168.xml"/><Relationship Id="rId198" Type="http://schemas.openxmlformats.org/officeDocument/2006/relationships/slide" Target="slides/slide189.xml"/><Relationship Id="rId202" Type="http://schemas.openxmlformats.org/officeDocument/2006/relationships/slide" Target="slides/slide193.xml"/><Relationship Id="rId223" Type="http://schemas.openxmlformats.org/officeDocument/2006/relationships/slide" Target="slides/slide214.xml"/><Relationship Id="rId18" Type="http://schemas.openxmlformats.org/officeDocument/2006/relationships/slide" Target="slides/slide9.xml"/><Relationship Id="rId39" Type="http://schemas.openxmlformats.org/officeDocument/2006/relationships/slide" Target="slides/slide30.xml"/><Relationship Id="rId50" Type="http://schemas.openxmlformats.org/officeDocument/2006/relationships/slide" Target="slides/slide41.xml"/><Relationship Id="rId104" Type="http://schemas.openxmlformats.org/officeDocument/2006/relationships/slide" Target="slides/slide95.xml"/><Relationship Id="rId125" Type="http://schemas.openxmlformats.org/officeDocument/2006/relationships/slide" Target="slides/slide116.xml"/><Relationship Id="rId146" Type="http://schemas.openxmlformats.org/officeDocument/2006/relationships/slide" Target="slides/slide137.xml"/><Relationship Id="rId167" Type="http://schemas.openxmlformats.org/officeDocument/2006/relationships/slide" Target="slides/slide158.xml"/><Relationship Id="rId188" Type="http://schemas.openxmlformats.org/officeDocument/2006/relationships/slide" Target="slides/slide179.xml"/><Relationship Id="rId71" Type="http://schemas.openxmlformats.org/officeDocument/2006/relationships/slide" Target="slides/slide62.xml"/><Relationship Id="rId92" Type="http://schemas.openxmlformats.org/officeDocument/2006/relationships/slide" Target="slides/slide83.xml"/><Relationship Id="rId213" Type="http://schemas.openxmlformats.org/officeDocument/2006/relationships/slide" Target="slides/slide204.xml"/><Relationship Id="rId2" Type="http://schemas.openxmlformats.org/officeDocument/2006/relationships/slideMaster" Target="slideMasters/slideMaster2.xml"/><Relationship Id="rId29" Type="http://schemas.openxmlformats.org/officeDocument/2006/relationships/slide" Target="slides/slide20.xml"/><Relationship Id="rId40" Type="http://schemas.openxmlformats.org/officeDocument/2006/relationships/slide" Target="slides/slide31.xml"/><Relationship Id="rId115" Type="http://schemas.openxmlformats.org/officeDocument/2006/relationships/slide" Target="slides/slide106.xml"/><Relationship Id="rId136" Type="http://schemas.openxmlformats.org/officeDocument/2006/relationships/slide" Target="slides/slide127.xml"/><Relationship Id="rId157" Type="http://schemas.openxmlformats.org/officeDocument/2006/relationships/slide" Target="slides/slide148.xml"/><Relationship Id="rId178" Type="http://schemas.openxmlformats.org/officeDocument/2006/relationships/slide" Target="slides/slide169.xml"/><Relationship Id="rId61" Type="http://schemas.openxmlformats.org/officeDocument/2006/relationships/slide" Target="slides/slide52.xml"/><Relationship Id="rId82" Type="http://schemas.openxmlformats.org/officeDocument/2006/relationships/slide" Target="slides/slide73.xml"/><Relationship Id="rId199" Type="http://schemas.openxmlformats.org/officeDocument/2006/relationships/slide" Target="slides/slide190.xml"/><Relationship Id="rId203" Type="http://schemas.openxmlformats.org/officeDocument/2006/relationships/slide" Target="slides/slide194.xml"/><Relationship Id="rId19" Type="http://schemas.openxmlformats.org/officeDocument/2006/relationships/slide" Target="slides/slide10.xml"/><Relationship Id="rId224" Type="http://schemas.openxmlformats.org/officeDocument/2006/relationships/notesMaster" Target="notesMasters/notesMaster1.xml"/><Relationship Id="rId30" Type="http://schemas.openxmlformats.org/officeDocument/2006/relationships/slide" Target="slides/slide21.xml"/><Relationship Id="rId105" Type="http://schemas.openxmlformats.org/officeDocument/2006/relationships/slide" Target="slides/slide96.xml"/><Relationship Id="rId126" Type="http://schemas.openxmlformats.org/officeDocument/2006/relationships/slide" Target="slides/slide117.xml"/><Relationship Id="rId147" Type="http://schemas.openxmlformats.org/officeDocument/2006/relationships/slide" Target="slides/slide138.xml"/><Relationship Id="rId168" Type="http://schemas.openxmlformats.org/officeDocument/2006/relationships/slide" Target="slides/slide159.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189" Type="http://schemas.openxmlformats.org/officeDocument/2006/relationships/slide" Target="slides/slide180.xml"/></Relationships>
</file>

<file path=ppt/charts/_rels/chart1.xml.rels><?xml version="1.0" encoding="UTF-8" standalone="yes"?>
<Relationships xmlns="http://schemas.openxmlformats.org/package/2006/relationships"><Relationship Id="rId2" Type="http://schemas.openxmlformats.org/officeDocument/2006/relationships/oleObject" Target="&#24037;&#20316;&#31807;1"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Sheet1!$A$1:$B$1</c:f>
              <c:strCache>
                <c:ptCount val="2"/>
                <c:pt idx="0">
                  <c:v>Hadoop</c:v>
                </c:pt>
                <c:pt idx="1">
                  <c:v>Spark</c:v>
                </c:pt>
              </c:strCache>
            </c:strRef>
          </c:cat>
          <c:val>
            <c:numRef>
              <c:f>Sheet1!$A$2:$B$2</c:f>
              <c:numCache>
                <c:formatCode>General</c:formatCode>
                <c:ptCount val="2"/>
                <c:pt idx="0">
                  <c:v>110</c:v>
                </c:pt>
                <c:pt idx="1">
                  <c:v>0.9</c:v>
                </c:pt>
              </c:numCache>
            </c:numRef>
          </c:val>
        </c:ser>
        <c:dLbls>
          <c:showLegendKey val="0"/>
          <c:showVal val="0"/>
          <c:showCatName val="0"/>
          <c:showSerName val="0"/>
          <c:showPercent val="0"/>
          <c:showBubbleSize val="0"/>
        </c:dLbls>
        <c:gapWidth val="219"/>
        <c:overlap val="-27"/>
        <c:axId val="201281536"/>
        <c:axId val="39325632"/>
      </c:barChart>
      <c:catAx>
        <c:axId val="2012815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zh-CN"/>
          </a:p>
        </c:txPr>
        <c:crossAx val="39325632"/>
        <c:crosses val="autoZero"/>
        <c:auto val="1"/>
        <c:lblAlgn val="ctr"/>
        <c:lblOffset val="100"/>
        <c:noMultiLvlLbl val="0"/>
      </c:catAx>
      <c:valAx>
        <c:axId val="393256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执行时间</a:t>
                </a:r>
                <a:r>
                  <a:rPr lang="en-US" altLang="zh-CN"/>
                  <a:t>(s)</a:t>
                </a:r>
                <a:endParaRPr lang="zh-CN" altLang="en-US"/>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1281536"/>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zh-CN"/>
    </a:p>
  </c:txPr>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A1A242B9-FDC6-49BC-83B4-C9D775387269}" type="doc">
      <dgm:prSet loTypeId="urn:microsoft.com/office/officeart/2005/8/layout/hierarchy3#1" loCatId="list" qsTypeId="urn:microsoft.com/office/officeart/2005/8/quickstyle/simple1#1" qsCatId="simple" csTypeId="urn:microsoft.com/office/officeart/2005/8/colors/accent1_2#1" csCatId="accent1" phldr="1"/>
      <dgm:spPr/>
      <dgm:t>
        <a:bodyPr/>
        <a:lstStyle/>
        <a:p>
          <a:endParaRPr lang="zh-CN" altLang="en-US"/>
        </a:p>
      </dgm:t>
    </dgm:pt>
    <dgm:pt modelId="{C8C0EFCA-9C84-4C9F-B979-53CB0DBC127A}">
      <dgm:prSet phldrT="[文本]" custT="1"/>
      <dgm:spPr>
        <a:solidFill>
          <a:srgbClr val="3D89BC"/>
        </a:solidFill>
      </dgm:spPr>
      <dgm:t>
        <a:bodyPr/>
        <a:lstStyle/>
        <a:p>
          <a:r>
            <a:rPr lang="zh-CN" altLang="en-US" sz="1400" b="1" dirty="0" smtClean="0"/>
            <a:t>如聚类的结果与参数关系较大</a:t>
          </a:r>
          <a:endParaRPr lang="zh-CN" altLang="en-US" sz="1400" b="1" dirty="0"/>
        </a:p>
      </dgm:t>
    </dgm:pt>
    <dgm:pt modelId="{F037A3D5-D5F2-439F-9801-2A838E7B0964}" type="parTrans" cxnId="{EB3E36F1-451F-4143-ACDC-63168FB3D979}">
      <dgm:prSet/>
      <dgm:spPr/>
      <dgm:t>
        <a:bodyPr/>
        <a:lstStyle/>
        <a:p>
          <a:endParaRPr lang="zh-CN" altLang="en-US"/>
        </a:p>
      </dgm:t>
    </dgm:pt>
    <dgm:pt modelId="{38D6D709-1BB3-4CB3-9496-E4FBC99A8B70}" type="sibTrans" cxnId="{EB3E36F1-451F-4143-ACDC-63168FB3D979}">
      <dgm:prSet/>
      <dgm:spPr/>
      <dgm:t>
        <a:bodyPr/>
        <a:lstStyle/>
        <a:p>
          <a:endParaRPr lang="zh-CN" altLang="en-US"/>
        </a:p>
      </dgm:t>
    </dgm:pt>
    <dgm:pt modelId="{00252E68-1BCA-4AFE-A08C-F2BAAF198B75}">
      <dgm:prSet phldrT="[文本]"/>
      <dgm:spPr>
        <a:noFill/>
      </dgm:spPr>
      <dgm:t>
        <a:bodyPr/>
        <a:lstStyle/>
        <a:p>
          <a:r>
            <a:rPr lang="zh-CN" dirty="0" smtClean="0"/>
            <a:t>阈值过大容易将同一聚类分割</a:t>
          </a:r>
          <a:endParaRPr lang="zh-CN" altLang="en-US" dirty="0"/>
        </a:p>
      </dgm:t>
    </dgm:pt>
    <dgm:pt modelId="{D07F374E-CA4B-4D89-A66A-F52547B2772C}" type="parTrans" cxnId="{F1BAFBED-4346-4A62-9F67-5A6E8C8A3F07}">
      <dgm:prSet/>
      <dgm:spPr/>
      <dgm:t>
        <a:bodyPr/>
        <a:lstStyle/>
        <a:p>
          <a:endParaRPr lang="zh-CN" altLang="en-US"/>
        </a:p>
      </dgm:t>
    </dgm:pt>
    <dgm:pt modelId="{317CC55C-D434-4133-A27C-A32B694C3A37}" type="sibTrans" cxnId="{F1BAFBED-4346-4A62-9F67-5A6E8C8A3F07}">
      <dgm:prSet/>
      <dgm:spPr/>
      <dgm:t>
        <a:bodyPr/>
        <a:lstStyle/>
        <a:p>
          <a:endParaRPr lang="zh-CN" altLang="en-US"/>
        </a:p>
      </dgm:t>
    </dgm:pt>
    <dgm:pt modelId="{84822F63-3E4A-4A8C-B221-015A2CA8D6DC}">
      <dgm:prSet phldrT="[文本]"/>
      <dgm:spPr>
        <a:noFill/>
      </dgm:spPr>
      <dgm:t>
        <a:bodyPr/>
        <a:lstStyle/>
        <a:p>
          <a:r>
            <a:rPr lang="zh-CN" dirty="0" smtClean="0"/>
            <a:t>阈值过小容易将不同聚类合并</a:t>
          </a:r>
          <a:endParaRPr lang="zh-CN" altLang="en-US" dirty="0"/>
        </a:p>
      </dgm:t>
    </dgm:pt>
    <dgm:pt modelId="{0AC25969-E2A7-4EA6-AC67-4CB46F70879F}" type="parTrans" cxnId="{FC7D735A-8F33-4386-93B9-4B5D33A6A98F}">
      <dgm:prSet/>
      <dgm:spPr/>
      <dgm:t>
        <a:bodyPr/>
        <a:lstStyle/>
        <a:p>
          <a:endParaRPr lang="zh-CN" altLang="en-US"/>
        </a:p>
      </dgm:t>
    </dgm:pt>
    <dgm:pt modelId="{A06D4C25-AE30-4019-B16D-491990E32837}" type="sibTrans" cxnId="{FC7D735A-8F33-4386-93B9-4B5D33A6A98F}">
      <dgm:prSet/>
      <dgm:spPr/>
      <dgm:t>
        <a:bodyPr/>
        <a:lstStyle/>
        <a:p>
          <a:endParaRPr lang="zh-CN" altLang="en-US"/>
        </a:p>
      </dgm:t>
    </dgm:pt>
    <dgm:pt modelId="{3199C55E-1E54-4054-89F4-A2B36A9ECF17}">
      <dgm:prSet phldrT="[文本]" custT="1"/>
      <dgm:spPr>
        <a:solidFill>
          <a:srgbClr val="3D89BC"/>
        </a:solidFill>
      </dgm:spPr>
      <dgm:t>
        <a:bodyPr/>
        <a:lstStyle/>
        <a:p>
          <a:r>
            <a:rPr lang="zh-CN" altLang="en-US" sz="1400" b="1" dirty="0" smtClean="0"/>
            <a:t>固定的阈值参数对于稀疏程度不同的数据不具适应性</a:t>
          </a:r>
          <a:endParaRPr lang="zh-CN" altLang="en-US" sz="1400" b="1" dirty="0"/>
        </a:p>
      </dgm:t>
    </dgm:pt>
    <dgm:pt modelId="{A41069A2-ED6E-4FC6-94C3-2E583B7B866E}" type="parTrans" cxnId="{03E0039E-E8F3-4384-8381-45CFD68DFC27}">
      <dgm:prSet/>
      <dgm:spPr/>
      <dgm:t>
        <a:bodyPr/>
        <a:lstStyle/>
        <a:p>
          <a:endParaRPr lang="zh-CN" altLang="en-US"/>
        </a:p>
      </dgm:t>
    </dgm:pt>
    <dgm:pt modelId="{F9B45DCB-E8E9-4177-BB72-8BEC57965265}" type="sibTrans" cxnId="{03E0039E-E8F3-4384-8381-45CFD68DFC27}">
      <dgm:prSet/>
      <dgm:spPr/>
      <dgm:t>
        <a:bodyPr/>
        <a:lstStyle/>
        <a:p>
          <a:endParaRPr lang="zh-CN" altLang="en-US"/>
        </a:p>
      </dgm:t>
    </dgm:pt>
    <dgm:pt modelId="{91B13A05-CBCA-433E-9E13-D80A8AA1CDB3}">
      <dgm:prSet phldrT="[文本]"/>
      <dgm:spPr>
        <a:noFill/>
      </dgm:spPr>
      <dgm:t>
        <a:bodyPr/>
        <a:lstStyle/>
        <a:p>
          <a:r>
            <a:rPr lang="zh-CN" dirty="0" smtClean="0"/>
            <a:t>密度小的区域同一聚类易被分割</a:t>
          </a:r>
          <a:endParaRPr lang="zh-CN" altLang="en-US" dirty="0"/>
        </a:p>
      </dgm:t>
    </dgm:pt>
    <dgm:pt modelId="{7B34F0E2-9388-4539-991B-A9A6576D4CF8}" type="parTrans" cxnId="{FB0F4B40-0FAA-4B36-939C-B217BA46E2D8}">
      <dgm:prSet/>
      <dgm:spPr/>
      <dgm:t>
        <a:bodyPr/>
        <a:lstStyle/>
        <a:p>
          <a:endParaRPr lang="zh-CN" altLang="en-US"/>
        </a:p>
      </dgm:t>
    </dgm:pt>
    <dgm:pt modelId="{1F427302-3B1C-4FA8-AEE3-833CD7B31F7E}" type="sibTrans" cxnId="{FB0F4B40-0FAA-4B36-939C-B217BA46E2D8}">
      <dgm:prSet/>
      <dgm:spPr/>
      <dgm:t>
        <a:bodyPr/>
        <a:lstStyle/>
        <a:p>
          <a:endParaRPr lang="zh-CN" altLang="en-US"/>
        </a:p>
      </dgm:t>
    </dgm:pt>
    <dgm:pt modelId="{D93E77C7-7746-4B7E-A2C8-7481D7CBFF26}">
      <dgm:prSet phldrT="[文本]"/>
      <dgm:spPr>
        <a:noFill/>
      </dgm:spPr>
      <dgm:t>
        <a:bodyPr/>
        <a:lstStyle/>
        <a:p>
          <a:r>
            <a:rPr lang="zh-CN" dirty="0" smtClean="0"/>
            <a:t>密度大的区域不同聚类易被合并</a:t>
          </a:r>
          <a:endParaRPr lang="zh-CN" altLang="en-US" dirty="0"/>
        </a:p>
      </dgm:t>
    </dgm:pt>
    <dgm:pt modelId="{DF92715E-0C69-4AD9-85B0-D2D34B9B8777}" type="parTrans" cxnId="{8F5EF5BA-302A-4409-AA7B-3DE3E603A197}">
      <dgm:prSet/>
      <dgm:spPr/>
      <dgm:t>
        <a:bodyPr/>
        <a:lstStyle/>
        <a:p>
          <a:endParaRPr lang="zh-CN" altLang="en-US"/>
        </a:p>
      </dgm:t>
    </dgm:pt>
    <dgm:pt modelId="{3AE6B614-512D-468B-8A7D-E19169B45E6E}" type="sibTrans" cxnId="{8F5EF5BA-302A-4409-AA7B-3DE3E603A197}">
      <dgm:prSet/>
      <dgm:spPr/>
      <dgm:t>
        <a:bodyPr/>
        <a:lstStyle/>
        <a:p>
          <a:endParaRPr lang="zh-CN" altLang="en-US"/>
        </a:p>
      </dgm:t>
    </dgm:pt>
    <dgm:pt modelId="{C2DB9004-4313-4A0B-8576-C16CC1B49E46}" type="pres">
      <dgm:prSet presAssocID="{A1A242B9-FDC6-49BC-83B4-C9D775387269}" presName="diagram" presStyleCnt="0">
        <dgm:presLayoutVars>
          <dgm:chPref val="1"/>
          <dgm:dir/>
          <dgm:animOne val="branch"/>
          <dgm:animLvl val="lvl"/>
          <dgm:resizeHandles/>
        </dgm:presLayoutVars>
      </dgm:prSet>
      <dgm:spPr/>
      <dgm:t>
        <a:bodyPr/>
        <a:lstStyle/>
        <a:p>
          <a:endParaRPr lang="zh-CN" altLang="en-US"/>
        </a:p>
      </dgm:t>
    </dgm:pt>
    <dgm:pt modelId="{5A11CB11-BC79-4E66-A552-04E379F0342C}" type="pres">
      <dgm:prSet presAssocID="{C8C0EFCA-9C84-4C9F-B979-53CB0DBC127A}" presName="root" presStyleCnt="0"/>
      <dgm:spPr/>
    </dgm:pt>
    <dgm:pt modelId="{D332079C-808A-4BBD-A272-5658327C2386}" type="pres">
      <dgm:prSet presAssocID="{C8C0EFCA-9C84-4C9F-B979-53CB0DBC127A}" presName="rootComposite" presStyleCnt="0"/>
      <dgm:spPr/>
    </dgm:pt>
    <dgm:pt modelId="{965F0674-FA6D-424C-AC95-B293B666437E}" type="pres">
      <dgm:prSet presAssocID="{C8C0EFCA-9C84-4C9F-B979-53CB0DBC127A}" presName="rootText" presStyleLbl="node1" presStyleIdx="0" presStyleCnt="2" custScaleX="290030"/>
      <dgm:spPr/>
      <dgm:t>
        <a:bodyPr/>
        <a:lstStyle/>
        <a:p>
          <a:endParaRPr lang="zh-CN" altLang="en-US"/>
        </a:p>
      </dgm:t>
    </dgm:pt>
    <dgm:pt modelId="{940009D9-B53E-4722-9E5A-4DA6A16AF499}" type="pres">
      <dgm:prSet presAssocID="{C8C0EFCA-9C84-4C9F-B979-53CB0DBC127A}" presName="rootConnector" presStyleLbl="node1" presStyleIdx="0" presStyleCnt="2"/>
      <dgm:spPr/>
      <dgm:t>
        <a:bodyPr/>
        <a:lstStyle/>
        <a:p>
          <a:endParaRPr lang="zh-CN" altLang="en-US"/>
        </a:p>
      </dgm:t>
    </dgm:pt>
    <dgm:pt modelId="{232D4DB3-51CA-46AE-BA8A-E4E9831E3AED}" type="pres">
      <dgm:prSet presAssocID="{C8C0EFCA-9C84-4C9F-B979-53CB0DBC127A}" presName="childShape" presStyleCnt="0"/>
      <dgm:spPr/>
    </dgm:pt>
    <dgm:pt modelId="{7ED82B27-8FAE-4594-8D0C-1987748E06B5}" type="pres">
      <dgm:prSet presAssocID="{D07F374E-CA4B-4D89-A66A-F52547B2772C}" presName="Name13" presStyleLbl="parChTrans1D2" presStyleIdx="0" presStyleCnt="4"/>
      <dgm:spPr/>
      <dgm:t>
        <a:bodyPr/>
        <a:lstStyle/>
        <a:p>
          <a:endParaRPr lang="zh-CN" altLang="en-US"/>
        </a:p>
      </dgm:t>
    </dgm:pt>
    <dgm:pt modelId="{62DDAF37-3082-416F-B909-C6AE4D5049E6}" type="pres">
      <dgm:prSet presAssocID="{00252E68-1BCA-4AFE-A08C-F2BAAF198B75}" presName="childText" presStyleLbl="bgAcc1" presStyleIdx="0" presStyleCnt="4" custScaleX="290030">
        <dgm:presLayoutVars>
          <dgm:bulletEnabled val="1"/>
        </dgm:presLayoutVars>
      </dgm:prSet>
      <dgm:spPr/>
      <dgm:t>
        <a:bodyPr/>
        <a:lstStyle/>
        <a:p>
          <a:endParaRPr lang="zh-CN" altLang="en-US"/>
        </a:p>
      </dgm:t>
    </dgm:pt>
    <dgm:pt modelId="{B80AD0C0-2D71-40BF-859C-7745CF2BCAE9}" type="pres">
      <dgm:prSet presAssocID="{0AC25969-E2A7-4EA6-AC67-4CB46F70879F}" presName="Name13" presStyleLbl="parChTrans1D2" presStyleIdx="1" presStyleCnt="4"/>
      <dgm:spPr/>
      <dgm:t>
        <a:bodyPr/>
        <a:lstStyle/>
        <a:p>
          <a:endParaRPr lang="zh-CN" altLang="en-US"/>
        </a:p>
      </dgm:t>
    </dgm:pt>
    <dgm:pt modelId="{9D58F8CB-16E5-4F84-835B-D823781E7A97}" type="pres">
      <dgm:prSet presAssocID="{84822F63-3E4A-4A8C-B221-015A2CA8D6DC}" presName="childText" presStyleLbl="bgAcc1" presStyleIdx="1" presStyleCnt="4" custScaleX="290030">
        <dgm:presLayoutVars>
          <dgm:bulletEnabled val="1"/>
        </dgm:presLayoutVars>
      </dgm:prSet>
      <dgm:spPr/>
      <dgm:t>
        <a:bodyPr/>
        <a:lstStyle/>
        <a:p>
          <a:endParaRPr lang="zh-CN" altLang="en-US"/>
        </a:p>
      </dgm:t>
    </dgm:pt>
    <dgm:pt modelId="{AD47FB47-F80A-465E-9436-8FF0FC4AFD10}" type="pres">
      <dgm:prSet presAssocID="{3199C55E-1E54-4054-89F4-A2B36A9ECF17}" presName="root" presStyleCnt="0"/>
      <dgm:spPr/>
    </dgm:pt>
    <dgm:pt modelId="{E64E2929-D298-4869-9B45-EBE485571508}" type="pres">
      <dgm:prSet presAssocID="{3199C55E-1E54-4054-89F4-A2B36A9ECF17}" presName="rootComposite" presStyleCnt="0"/>
      <dgm:spPr/>
    </dgm:pt>
    <dgm:pt modelId="{0E9C4699-7166-4901-9745-13524148423C}" type="pres">
      <dgm:prSet presAssocID="{3199C55E-1E54-4054-89F4-A2B36A9ECF17}" presName="rootText" presStyleLbl="node1" presStyleIdx="1" presStyleCnt="2" custScaleX="290030" custLinFactNeighborX="48307"/>
      <dgm:spPr/>
      <dgm:t>
        <a:bodyPr/>
        <a:lstStyle/>
        <a:p>
          <a:endParaRPr lang="zh-CN" altLang="en-US"/>
        </a:p>
      </dgm:t>
    </dgm:pt>
    <dgm:pt modelId="{367F5491-8401-428A-8413-DB2620179FCB}" type="pres">
      <dgm:prSet presAssocID="{3199C55E-1E54-4054-89F4-A2B36A9ECF17}" presName="rootConnector" presStyleLbl="node1" presStyleIdx="1" presStyleCnt="2"/>
      <dgm:spPr/>
      <dgm:t>
        <a:bodyPr/>
        <a:lstStyle/>
        <a:p>
          <a:endParaRPr lang="zh-CN" altLang="en-US"/>
        </a:p>
      </dgm:t>
    </dgm:pt>
    <dgm:pt modelId="{AF7B1BE5-D9E5-4046-B400-7F9195756247}" type="pres">
      <dgm:prSet presAssocID="{3199C55E-1E54-4054-89F4-A2B36A9ECF17}" presName="childShape" presStyleCnt="0"/>
      <dgm:spPr/>
    </dgm:pt>
    <dgm:pt modelId="{A121DBE0-33B2-4F6E-8F38-2BDFCBB23D67}" type="pres">
      <dgm:prSet presAssocID="{7B34F0E2-9388-4539-991B-A9A6576D4CF8}" presName="Name13" presStyleLbl="parChTrans1D2" presStyleIdx="2" presStyleCnt="4"/>
      <dgm:spPr/>
      <dgm:t>
        <a:bodyPr/>
        <a:lstStyle/>
        <a:p>
          <a:endParaRPr lang="zh-CN" altLang="en-US"/>
        </a:p>
      </dgm:t>
    </dgm:pt>
    <dgm:pt modelId="{33376CEA-10C0-41C7-8C34-F4A4FEAADBA0}" type="pres">
      <dgm:prSet presAssocID="{91B13A05-CBCA-433E-9E13-D80A8AA1CDB3}" presName="childText" presStyleLbl="bgAcc1" presStyleIdx="2" presStyleCnt="4" custScaleX="290030" custLinFactNeighborX="60367">
        <dgm:presLayoutVars>
          <dgm:bulletEnabled val="1"/>
        </dgm:presLayoutVars>
      </dgm:prSet>
      <dgm:spPr/>
      <dgm:t>
        <a:bodyPr/>
        <a:lstStyle/>
        <a:p>
          <a:endParaRPr lang="zh-CN" altLang="en-US"/>
        </a:p>
      </dgm:t>
    </dgm:pt>
    <dgm:pt modelId="{FCE83E20-9F86-4D4A-9484-FAD6B2C648F5}" type="pres">
      <dgm:prSet presAssocID="{DF92715E-0C69-4AD9-85B0-D2D34B9B8777}" presName="Name13" presStyleLbl="parChTrans1D2" presStyleIdx="3" presStyleCnt="4"/>
      <dgm:spPr/>
      <dgm:t>
        <a:bodyPr/>
        <a:lstStyle/>
        <a:p>
          <a:endParaRPr lang="zh-CN" altLang="en-US"/>
        </a:p>
      </dgm:t>
    </dgm:pt>
    <dgm:pt modelId="{1FEEF28A-8EB1-40DE-BB73-CC6BDD05FB25}" type="pres">
      <dgm:prSet presAssocID="{D93E77C7-7746-4B7E-A2C8-7481D7CBFF26}" presName="childText" presStyleLbl="bgAcc1" presStyleIdx="3" presStyleCnt="4" custScaleX="290030" custLinFactNeighborX="60367">
        <dgm:presLayoutVars>
          <dgm:bulletEnabled val="1"/>
        </dgm:presLayoutVars>
      </dgm:prSet>
      <dgm:spPr/>
      <dgm:t>
        <a:bodyPr/>
        <a:lstStyle/>
        <a:p>
          <a:endParaRPr lang="zh-CN" altLang="en-US"/>
        </a:p>
      </dgm:t>
    </dgm:pt>
  </dgm:ptLst>
  <dgm:cxnLst>
    <dgm:cxn modelId="{B15501B1-A62D-4985-AFE1-0E529E4AE264}" type="presOf" srcId="{DF92715E-0C69-4AD9-85B0-D2D34B9B8777}" destId="{FCE83E20-9F86-4D4A-9484-FAD6B2C648F5}" srcOrd="0" destOrd="0" presId="urn:microsoft.com/office/officeart/2005/8/layout/hierarchy3#1"/>
    <dgm:cxn modelId="{8F5EF5BA-302A-4409-AA7B-3DE3E603A197}" srcId="{3199C55E-1E54-4054-89F4-A2B36A9ECF17}" destId="{D93E77C7-7746-4B7E-A2C8-7481D7CBFF26}" srcOrd="1" destOrd="0" parTransId="{DF92715E-0C69-4AD9-85B0-D2D34B9B8777}" sibTransId="{3AE6B614-512D-468B-8A7D-E19169B45E6E}"/>
    <dgm:cxn modelId="{99D4F83B-B0DF-4A5A-99BF-CE1A813563B9}" type="presOf" srcId="{A1A242B9-FDC6-49BC-83B4-C9D775387269}" destId="{C2DB9004-4313-4A0B-8576-C16CC1B49E46}" srcOrd="0" destOrd="0" presId="urn:microsoft.com/office/officeart/2005/8/layout/hierarchy3#1"/>
    <dgm:cxn modelId="{FD7D5871-0E2A-4E79-B904-7CA3018FCE84}" type="presOf" srcId="{D93E77C7-7746-4B7E-A2C8-7481D7CBFF26}" destId="{1FEEF28A-8EB1-40DE-BB73-CC6BDD05FB25}" srcOrd="0" destOrd="0" presId="urn:microsoft.com/office/officeart/2005/8/layout/hierarchy3#1"/>
    <dgm:cxn modelId="{EB3E36F1-451F-4143-ACDC-63168FB3D979}" srcId="{A1A242B9-FDC6-49BC-83B4-C9D775387269}" destId="{C8C0EFCA-9C84-4C9F-B979-53CB0DBC127A}" srcOrd="0" destOrd="0" parTransId="{F037A3D5-D5F2-439F-9801-2A838E7B0964}" sibTransId="{38D6D709-1BB3-4CB3-9496-E4FBC99A8B70}"/>
    <dgm:cxn modelId="{1C1B0809-DEB5-4892-A5DE-673EF6C0E6A2}" type="presOf" srcId="{D07F374E-CA4B-4D89-A66A-F52547B2772C}" destId="{7ED82B27-8FAE-4594-8D0C-1987748E06B5}" srcOrd="0" destOrd="0" presId="urn:microsoft.com/office/officeart/2005/8/layout/hierarchy3#1"/>
    <dgm:cxn modelId="{0D433B5B-7BC9-4467-95AC-403847A43914}" type="presOf" srcId="{3199C55E-1E54-4054-89F4-A2B36A9ECF17}" destId="{0E9C4699-7166-4901-9745-13524148423C}" srcOrd="0" destOrd="0" presId="urn:microsoft.com/office/officeart/2005/8/layout/hierarchy3#1"/>
    <dgm:cxn modelId="{B9A0C553-4B36-407F-9348-570782628AC2}" type="presOf" srcId="{C8C0EFCA-9C84-4C9F-B979-53CB0DBC127A}" destId="{965F0674-FA6D-424C-AC95-B293B666437E}" srcOrd="0" destOrd="0" presId="urn:microsoft.com/office/officeart/2005/8/layout/hierarchy3#1"/>
    <dgm:cxn modelId="{EC090AF9-C1AA-421B-98E6-4A3EFE74EBAF}" type="presOf" srcId="{0AC25969-E2A7-4EA6-AC67-4CB46F70879F}" destId="{B80AD0C0-2D71-40BF-859C-7745CF2BCAE9}" srcOrd="0" destOrd="0" presId="urn:microsoft.com/office/officeart/2005/8/layout/hierarchy3#1"/>
    <dgm:cxn modelId="{F1BAFBED-4346-4A62-9F67-5A6E8C8A3F07}" srcId="{C8C0EFCA-9C84-4C9F-B979-53CB0DBC127A}" destId="{00252E68-1BCA-4AFE-A08C-F2BAAF198B75}" srcOrd="0" destOrd="0" parTransId="{D07F374E-CA4B-4D89-A66A-F52547B2772C}" sibTransId="{317CC55C-D434-4133-A27C-A32B694C3A37}"/>
    <dgm:cxn modelId="{9F5394DA-E17E-4EF7-812E-C78A393F80FF}" type="presOf" srcId="{C8C0EFCA-9C84-4C9F-B979-53CB0DBC127A}" destId="{940009D9-B53E-4722-9E5A-4DA6A16AF499}" srcOrd="1" destOrd="0" presId="urn:microsoft.com/office/officeart/2005/8/layout/hierarchy3#1"/>
    <dgm:cxn modelId="{7E58ACF0-D330-4CCF-85C0-449BD053F0A4}" type="presOf" srcId="{91B13A05-CBCA-433E-9E13-D80A8AA1CDB3}" destId="{33376CEA-10C0-41C7-8C34-F4A4FEAADBA0}" srcOrd="0" destOrd="0" presId="urn:microsoft.com/office/officeart/2005/8/layout/hierarchy3#1"/>
    <dgm:cxn modelId="{4338B04F-8106-4774-81B6-C61B48EEFA61}" type="presOf" srcId="{00252E68-1BCA-4AFE-A08C-F2BAAF198B75}" destId="{62DDAF37-3082-416F-B909-C6AE4D5049E6}" srcOrd="0" destOrd="0" presId="urn:microsoft.com/office/officeart/2005/8/layout/hierarchy3#1"/>
    <dgm:cxn modelId="{FC7D735A-8F33-4386-93B9-4B5D33A6A98F}" srcId="{C8C0EFCA-9C84-4C9F-B979-53CB0DBC127A}" destId="{84822F63-3E4A-4A8C-B221-015A2CA8D6DC}" srcOrd="1" destOrd="0" parTransId="{0AC25969-E2A7-4EA6-AC67-4CB46F70879F}" sibTransId="{A06D4C25-AE30-4019-B16D-491990E32837}"/>
    <dgm:cxn modelId="{8006A7C8-70DC-4181-8D03-8D868C29DC46}" type="presOf" srcId="{84822F63-3E4A-4A8C-B221-015A2CA8D6DC}" destId="{9D58F8CB-16E5-4F84-835B-D823781E7A97}" srcOrd="0" destOrd="0" presId="urn:microsoft.com/office/officeart/2005/8/layout/hierarchy3#1"/>
    <dgm:cxn modelId="{FB0F4B40-0FAA-4B36-939C-B217BA46E2D8}" srcId="{3199C55E-1E54-4054-89F4-A2B36A9ECF17}" destId="{91B13A05-CBCA-433E-9E13-D80A8AA1CDB3}" srcOrd="0" destOrd="0" parTransId="{7B34F0E2-9388-4539-991B-A9A6576D4CF8}" sibTransId="{1F427302-3B1C-4FA8-AEE3-833CD7B31F7E}"/>
    <dgm:cxn modelId="{3E42E929-E448-49D7-8B16-F0BD0B43B1D2}" type="presOf" srcId="{3199C55E-1E54-4054-89F4-A2B36A9ECF17}" destId="{367F5491-8401-428A-8413-DB2620179FCB}" srcOrd="1" destOrd="0" presId="urn:microsoft.com/office/officeart/2005/8/layout/hierarchy3#1"/>
    <dgm:cxn modelId="{10992B96-8DE7-4F0A-8D41-FE8DEDFFA6CB}" type="presOf" srcId="{7B34F0E2-9388-4539-991B-A9A6576D4CF8}" destId="{A121DBE0-33B2-4F6E-8F38-2BDFCBB23D67}" srcOrd="0" destOrd="0" presId="urn:microsoft.com/office/officeart/2005/8/layout/hierarchy3#1"/>
    <dgm:cxn modelId="{03E0039E-E8F3-4384-8381-45CFD68DFC27}" srcId="{A1A242B9-FDC6-49BC-83B4-C9D775387269}" destId="{3199C55E-1E54-4054-89F4-A2B36A9ECF17}" srcOrd="1" destOrd="0" parTransId="{A41069A2-ED6E-4FC6-94C3-2E583B7B866E}" sibTransId="{F9B45DCB-E8E9-4177-BB72-8BEC57965265}"/>
    <dgm:cxn modelId="{DDFC6995-3ED3-447D-AA54-16D77614E7DF}" type="presParOf" srcId="{C2DB9004-4313-4A0B-8576-C16CC1B49E46}" destId="{5A11CB11-BC79-4E66-A552-04E379F0342C}" srcOrd="0" destOrd="0" presId="urn:microsoft.com/office/officeart/2005/8/layout/hierarchy3#1"/>
    <dgm:cxn modelId="{778E7445-926C-4E26-87E1-5BABE3339EDF}" type="presParOf" srcId="{5A11CB11-BC79-4E66-A552-04E379F0342C}" destId="{D332079C-808A-4BBD-A272-5658327C2386}" srcOrd="0" destOrd="0" presId="urn:microsoft.com/office/officeart/2005/8/layout/hierarchy3#1"/>
    <dgm:cxn modelId="{F07BA428-19CF-4BDB-9803-E0F321110FB5}" type="presParOf" srcId="{D332079C-808A-4BBD-A272-5658327C2386}" destId="{965F0674-FA6D-424C-AC95-B293B666437E}" srcOrd="0" destOrd="0" presId="urn:microsoft.com/office/officeart/2005/8/layout/hierarchy3#1"/>
    <dgm:cxn modelId="{09EBF0E7-259F-4D4F-A2FA-A10F5BD2DDCF}" type="presParOf" srcId="{D332079C-808A-4BBD-A272-5658327C2386}" destId="{940009D9-B53E-4722-9E5A-4DA6A16AF499}" srcOrd="1" destOrd="0" presId="urn:microsoft.com/office/officeart/2005/8/layout/hierarchy3#1"/>
    <dgm:cxn modelId="{E6086F80-0FC8-4A33-8313-2630B7CB2A55}" type="presParOf" srcId="{5A11CB11-BC79-4E66-A552-04E379F0342C}" destId="{232D4DB3-51CA-46AE-BA8A-E4E9831E3AED}" srcOrd="1" destOrd="0" presId="urn:microsoft.com/office/officeart/2005/8/layout/hierarchy3#1"/>
    <dgm:cxn modelId="{8D065D1E-4024-4EC2-AD64-4FB31A1CD0FB}" type="presParOf" srcId="{232D4DB3-51CA-46AE-BA8A-E4E9831E3AED}" destId="{7ED82B27-8FAE-4594-8D0C-1987748E06B5}" srcOrd="0" destOrd="0" presId="urn:microsoft.com/office/officeart/2005/8/layout/hierarchy3#1"/>
    <dgm:cxn modelId="{DD023CC8-855A-4EA0-A66E-CB84BDA4B9C1}" type="presParOf" srcId="{232D4DB3-51CA-46AE-BA8A-E4E9831E3AED}" destId="{62DDAF37-3082-416F-B909-C6AE4D5049E6}" srcOrd="1" destOrd="0" presId="urn:microsoft.com/office/officeart/2005/8/layout/hierarchy3#1"/>
    <dgm:cxn modelId="{783CF6D7-F46A-4911-8FEF-AB338C58569F}" type="presParOf" srcId="{232D4DB3-51CA-46AE-BA8A-E4E9831E3AED}" destId="{B80AD0C0-2D71-40BF-859C-7745CF2BCAE9}" srcOrd="2" destOrd="0" presId="urn:microsoft.com/office/officeart/2005/8/layout/hierarchy3#1"/>
    <dgm:cxn modelId="{3AC96A5F-AEFB-4DDD-BEC1-28249EB6B5D1}" type="presParOf" srcId="{232D4DB3-51CA-46AE-BA8A-E4E9831E3AED}" destId="{9D58F8CB-16E5-4F84-835B-D823781E7A97}" srcOrd="3" destOrd="0" presId="urn:microsoft.com/office/officeart/2005/8/layout/hierarchy3#1"/>
    <dgm:cxn modelId="{83442651-2663-423C-8EDD-0CC8D9B4C651}" type="presParOf" srcId="{C2DB9004-4313-4A0B-8576-C16CC1B49E46}" destId="{AD47FB47-F80A-465E-9436-8FF0FC4AFD10}" srcOrd="1" destOrd="0" presId="urn:microsoft.com/office/officeart/2005/8/layout/hierarchy3#1"/>
    <dgm:cxn modelId="{632BF0D0-632E-4D23-9E7D-D3D15D81ED10}" type="presParOf" srcId="{AD47FB47-F80A-465E-9436-8FF0FC4AFD10}" destId="{E64E2929-D298-4869-9B45-EBE485571508}" srcOrd="0" destOrd="0" presId="urn:microsoft.com/office/officeart/2005/8/layout/hierarchy3#1"/>
    <dgm:cxn modelId="{A4FB9243-5BBF-4940-A828-4FC7E0A7F958}" type="presParOf" srcId="{E64E2929-D298-4869-9B45-EBE485571508}" destId="{0E9C4699-7166-4901-9745-13524148423C}" srcOrd="0" destOrd="0" presId="urn:microsoft.com/office/officeart/2005/8/layout/hierarchy3#1"/>
    <dgm:cxn modelId="{36E43233-96CB-4F96-93A8-F604A60F0DB1}" type="presParOf" srcId="{E64E2929-D298-4869-9B45-EBE485571508}" destId="{367F5491-8401-428A-8413-DB2620179FCB}" srcOrd="1" destOrd="0" presId="urn:microsoft.com/office/officeart/2005/8/layout/hierarchy3#1"/>
    <dgm:cxn modelId="{606EAAA0-FD7D-42D9-9389-F9445F7C2F5C}" type="presParOf" srcId="{AD47FB47-F80A-465E-9436-8FF0FC4AFD10}" destId="{AF7B1BE5-D9E5-4046-B400-7F9195756247}" srcOrd="1" destOrd="0" presId="urn:microsoft.com/office/officeart/2005/8/layout/hierarchy3#1"/>
    <dgm:cxn modelId="{6ADBA79D-2F3D-4D76-B6E1-D72F720190F5}" type="presParOf" srcId="{AF7B1BE5-D9E5-4046-B400-7F9195756247}" destId="{A121DBE0-33B2-4F6E-8F38-2BDFCBB23D67}" srcOrd="0" destOrd="0" presId="urn:microsoft.com/office/officeart/2005/8/layout/hierarchy3#1"/>
    <dgm:cxn modelId="{3C53BE23-0224-4770-953D-9252941C326D}" type="presParOf" srcId="{AF7B1BE5-D9E5-4046-B400-7F9195756247}" destId="{33376CEA-10C0-41C7-8C34-F4A4FEAADBA0}" srcOrd="1" destOrd="0" presId="urn:microsoft.com/office/officeart/2005/8/layout/hierarchy3#1"/>
    <dgm:cxn modelId="{AE3A4FFB-D508-4048-A6CE-CEAFEB6E07B9}" type="presParOf" srcId="{AF7B1BE5-D9E5-4046-B400-7F9195756247}" destId="{FCE83E20-9F86-4D4A-9484-FAD6B2C648F5}" srcOrd="2" destOrd="0" presId="urn:microsoft.com/office/officeart/2005/8/layout/hierarchy3#1"/>
    <dgm:cxn modelId="{ED763E7B-5FA5-4D1D-A090-615CA37B067D}" type="presParOf" srcId="{AF7B1BE5-D9E5-4046-B400-7F9195756247}" destId="{1FEEF28A-8EB1-40DE-BB73-CC6BDD05FB25}" srcOrd="3" destOrd="0" presId="urn:microsoft.com/office/officeart/2005/8/layout/hierarchy3#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5F0674-FA6D-424C-AC95-B293B666437E}">
      <dsp:nvSpPr>
        <dsp:cNvPr id="0" name=""/>
        <dsp:cNvSpPr/>
      </dsp:nvSpPr>
      <dsp:spPr>
        <a:xfrm>
          <a:off x="4871" y="100889"/>
          <a:ext cx="3296347" cy="568276"/>
        </a:xfrm>
        <a:prstGeom prst="roundRect">
          <a:avLst>
            <a:gd name="adj" fmla="val 10000"/>
          </a:avLst>
        </a:prstGeom>
        <a:solidFill>
          <a:srgbClr val="3D89B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b="1" kern="1200" dirty="0" smtClean="0"/>
            <a:t>如聚类的结果与参数关系较大</a:t>
          </a:r>
          <a:endParaRPr lang="zh-CN" altLang="en-US" sz="1400" b="1" kern="1200" dirty="0"/>
        </a:p>
      </dsp:txBody>
      <dsp:txXfrm>
        <a:off x="21515" y="117533"/>
        <a:ext cx="3263059" cy="534988"/>
      </dsp:txXfrm>
    </dsp:sp>
    <dsp:sp modelId="{7ED82B27-8FAE-4594-8D0C-1987748E06B5}">
      <dsp:nvSpPr>
        <dsp:cNvPr id="0" name=""/>
        <dsp:cNvSpPr/>
      </dsp:nvSpPr>
      <dsp:spPr>
        <a:xfrm>
          <a:off x="334505" y="669166"/>
          <a:ext cx="329634" cy="426207"/>
        </a:xfrm>
        <a:custGeom>
          <a:avLst/>
          <a:gdLst/>
          <a:ahLst/>
          <a:cxnLst/>
          <a:rect l="0" t="0" r="0" b="0"/>
          <a:pathLst>
            <a:path>
              <a:moveTo>
                <a:pt x="0" y="0"/>
              </a:moveTo>
              <a:lnTo>
                <a:pt x="0" y="426207"/>
              </a:lnTo>
              <a:lnTo>
                <a:pt x="329634" y="4262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DDAF37-3082-416F-B909-C6AE4D5049E6}">
      <dsp:nvSpPr>
        <dsp:cNvPr id="0" name=""/>
        <dsp:cNvSpPr/>
      </dsp:nvSpPr>
      <dsp:spPr>
        <a:xfrm>
          <a:off x="664140" y="811236"/>
          <a:ext cx="2637077" cy="568276"/>
        </a:xfrm>
        <a:prstGeom prst="roundRect">
          <a:avLst>
            <a:gd name="adj" fmla="val 1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sz="1400" kern="1200" dirty="0" smtClean="0"/>
            <a:t>阈值过大容易将同一聚类分割</a:t>
          </a:r>
          <a:endParaRPr lang="zh-CN" altLang="en-US" sz="1400" kern="1200" dirty="0"/>
        </a:p>
      </dsp:txBody>
      <dsp:txXfrm>
        <a:off x="680784" y="827880"/>
        <a:ext cx="2603789" cy="534988"/>
      </dsp:txXfrm>
    </dsp:sp>
    <dsp:sp modelId="{B80AD0C0-2D71-40BF-859C-7745CF2BCAE9}">
      <dsp:nvSpPr>
        <dsp:cNvPr id="0" name=""/>
        <dsp:cNvSpPr/>
      </dsp:nvSpPr>
      <dsp:spPr>
        <a:xfrm>
          <a:off x="334505" y="669166"/>
          <a:ext cx="329634" cy="1136553"/>
        </a:xfrm>
        <a:custGeom>
          <a:avLst/>
          <a:gdLst/>
          <a:ahLst/>
          <a:cxnLst/>
          <a:rect l="0" t="0" r="0" b="0"/>
          <a:pathLst>
            <a:path>
              <a:moveTo>
                <a:pt x="0" y="0"/>
              </a:moveTo>
              <a:lnTo>
                <a:pt x="0" y="1136553"/>
              </a:lnTo>
              <a:lnTo>
                <a:pt x="329634" y="11365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58F8CB-16E5-4F84-835B-D823781E7A97}">
      <dsp:nvSpPr>
        <dsp:cNvPr id="0" name=""/>
        <dsp:cNvSpPr/>
      </dsp:nvSpPr>
      <dsp:spPr>
        <a:xfrm>
          <a:off x="664140" y="1521582"/>
          <a:ext cx="2637077" cy="568276"/>
        </a:xfrm>
        <a:prstGeom prst="roundRect">
          <a:avLst>
            <a:gd name="adj" fmla="val 1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sz="1400" kern="1200" dirty="0" smtClean="0"/>
            <a:t>阈值过小容易将不同聚类合并</a:t>
          </a:r>
          <a:endParaRPr lang="zh-CN" altLang="en-US" sz="1400" kern="1200" dirty="0"/>
        </a:p>
      </dsp:txBody>
      <dsp:txXfrm>
        <a:off x="680784" y="1538226"/>
        <a:ext cx="2603789" cy="534988"/>
      </dsp:txXfrm>
    </dsp:sp>
    <dsp:sp modelId="{0E9C4699-7166-4901-9745-13524148423C}">
      <dsp:nvSpPr>
        <dsp:cNvPr id="0" name=""/>
        <dsp:cNvSpPr/>
      </dsp:nvSpPr>
      <dsp:spPr>
        <a:xfrm>
          <a:off x="3590227" y="100889"/>
          <a:ext cx="3296347" cy="568276"/>
        </a:xfrm>
        <a:prstGeom prst="roundRect">
          <a:avLst>
            <a:gd name="adj" fmla="val 10000"/>
          </a:avLst>
        </a:prstGeom>
        <a:solidFill>
          <a:srgbClr val="3D89B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b="1" kern="1200" dirty="0" smtClean="0"/>
            <a:t>固定的阈值参数对于稀疏程度不同的数据不具适应性</a:t>
          </a:r>
          <a:endParaRPr lang="zh-CN" altLang="en-US" sz="1400" b="1" kern="1200" dirty="0"/>
        </a:p>
      </dsp:txBody>
      <dsp:txXfrm>
        <a:off x="3606871" y="117533"/>
        <a:ext cx="3263059" cy="534988"/>
      </dsp:txXfrm>
    </dsp:sp>
    <dsp:sp modelId="{A121DBE0-33B2-4F6E-8F38-2BDFCBB23D67}">
      <dsp:nvSpPr>
        <dsp:cNvPr id="0" name=""/>
        <dsp:cNvSpPr/>
      </dsp:nvSpPr>
      <dsp:spPr>
        <a:xfrm>
          <a:off x="3919862" y="669166"/>
          <a:ext cx="329634" cy="426207"/>
        </a:xfrm>
        <a:custGeom>
          <a:avLst/>
          <a:gdLst/>
          <a:ahLst/>
          <a:cxnLst/>
          <a:rect l="0" t="0" r="0" b="0"/>
          <a:pathLst>
            <a:path>
              <a:moveTo>
                <a:pt x="0" y="0"/>
              </a:moveTo>
              <a:lnTo>
                <a:pt x="0" y="426207"/>
              </a:lnTo>
              <a:lnTo>
                <a:pt x="329634" y="4262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376CEA-10C0-41C7-8C34-F4A4FEAADBA0}">
      <dsp:nvSpPr>
        <dsp:cNvPr id="0" name=""/>
        <dsp:cNvSpPr/>
      </dsp:nvSpPr>
      <dsp:spPr>
        <a:xfrm>
          <a:off x="4249497" y="811236"/>
          <a:ext cx="2637077" cy="568276"/>
        </a:xfrm>
        <a:prstGeom prst="roundRect">
          <a:avLst>
            <a:gd name="adj" fmla="val 1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sz="1400" kern="1200" dirty="0" smtClean="0"/>
            <a:t>密度小的区域同一聚类易被分割</a:t>
          </a:r>
          <a:endParaRPr lang="zh-CN" altLang="en-US" sz="1400" kern="1200" dirty="0"/>
        </a:p>
      </dsp:txBody>
      <dsp:txXfrm>
        <a:off x="4266141" y="827880"/>
        <a:ext cx="2603789" cy="534988"/>
      </dsp:txXfrm>
    </dsp:sp>
    <dsp:sp modelId="{FCE83E20-9F86-4D4A-9484-FAD6B2C648F5}">
      <dsp:nvSpPr>
        <dsp:cNvPr id="0" name=""/>
        <dsp:cNvSpPr/>
      </dsp:nvSpPr>
      <dsp:spPr>
        <a:xfrm>
          <a:off x="3919862" y="669166"/>
          <a:ext cx="329634" cy="1136553"/>
        </a:xfrm>
        <a:custGeom>
          <a:avLst/>
          <a:gdLst/>
          <a:ahLst/>
          <a:cxnLst/>
          <a:rect l="0" t="0" r="0" b="0"/>
          <a:pathLst>
            <a:path>
              <a:moveTo>
                <a:pt x="0" y="0"/>
              </a:moveTo>
              <a:lnTo>
                <a:pt x="0" y="1136553"/>
              </a:lnTo>
              <a:lnTo>
                <a:pt x="329634" y="11365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EEF28A-8EB1-40DE-BB73-CC6BDD05FB25}">
      <dsp:nvSpPr>
        <dsp:cNvPr id="0" name=""/>
        <dsp:cNvSpPr/>
      </dsp:nvSpPr>
      <dsp:spPr>
        <a:xfrm>
          <a:off x="4249497" y="1521582"/>
          <a:ext cx="2637077" cy="568276"/>
        </a:xfrm>
        <a:prstGeom prst="roundRect">
          <a:avLst>
            <a:gd name="adj" fmla="val 1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sz="1400" kern="1200" dirty="0" smtClean="0"/>
            <a:t>密度大的区域不同聚类易被合并</a:t>
          </a:r>
          <a:endParaRPr lang="zh-CN" altLang="en-US" sz="1400" kern="1200" dirty="0"/>
        </a:p>
      </dsp:txBody>
      <dsp:txXfrm>
        <a:off x="4266141" y="1538226"/>
        <a:ext cx="2603789" cy="53498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1">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linDir" val="fromT"/>
              <dgm:param type="chAlign" val="l"/>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srcNode" val="rootConnector"/>
                        <dgm:param type="dim" val="1D"/>
                        <dgm:param type="endSty" val="noArr"/>
                        <dgm:param type="connRout" val="bend"/>
                        <dgm:param type="begPts" val="bCtr"/>
                        <dgm:param type="endPts" val="midL"/>
                      </dgm:alg>
                    </dgm:if>
                    <dgm:else name="Name16">
                      <dgm:alg type="conn">
                        <dgm:param type="srcNode" val="rootConnector"/>
                        <dgm:param type="dim" val="1D"/>
                        <dgm:param type="endSty" val="noArr"/>
                        <dgm:param type="connRout" val="bend"/>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09.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image" Target="../media/image114.wmf"/><Relationship Id="rId1" Type="http://schemas.openxmlformats.org/officeDocument/2006/relationships/image" Target="../media/image113.wmf"/><Relationship Id="rId4" Type="http://schemas.openxmlformats.org/officeDocument/2006/relationships/image" Target="../media/image11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27.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29.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30.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32.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134.wmf"/><Relationship Id="rId1" Type="http://schemas.openxmlformats.org/officeDocument/2006/relationships/image" Target="../media/image133.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37.wmf"/><Relationship Id="rId2" Type="http://schemas.openxmlformats.org/officeDocument/2006/relationships/image" Target="../media/image136.wmf"/><Relationship Id="rId1" Type="http://schemas.openxmlformats.org/officeDocument/2006/relationships/image" Target="../media/image135.emf"/><Relationship Id="rId4" Type="http://schemas.openxmlformats.org/officeDocument/2006/relationships/image" Target="../media/image138.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41.wmf"/><Relationship Id="rId2" Type="http://schemas.openxmlformats.org/officeDocument/2006/relationships/image" Target="../media/image140.wmf"/><Relationship Id="rId1" Type="http://schemas.openxmlformats.org/officeDocument/2006/relationships/image" Target="../media/image139.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44.wmf"/><Relationship Id="rId2" Type="http://schemas.openxmlformats.org/officeDocument/2006/relationships/image" Target="../media/image143.wmf"/><Relationship Id="rId1" Type="http://schemas.openxmlformats.org/officeDocument/2006/relationships/image" Target="../media/image14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47.wmf"/><Relationship Id="rId2" Type="http://schemas.openxmlformats.org/officeDocument/2006/relationships/image" Target="../media/image146.wmf"/><Relationship Id="rId1" Type="http://schemas.openxmlformats.org/officeDocument/2006/relationships/image" Target="../media/image14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 Id="rId5" Type="http://schemas.openxmlformats.org/officeDocument/2006/relationships/image" Target="../media/image58.wmf"/><Relationship Id="rId4" Type="http://schemas.openxmlformats.org/officeDocument/2006/relationships/image" Target="../media/image5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image" Target="../media/image63.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72.wmf"/><Relationship Id="rId3" Type="http://schemas.openxmlformats.org/officeDocument/2006/relationships/image" Target="../media/image67.wmf"/><Relationship Id="rId7" Type="http://schemas.openxmlformats.org/officeDocument/2006/relationships/image" Target="../media/image71.wmf"/><Relationship Id="rId2" Type="http://schemas.openxmlformats.org/officeDocument/2006/relationships/image" Target="../media/image66.wmf"/><Relationship Id="rId1" Type="http://schemas.openxmlformats.org/officeDocument/2006/relationships/image" Target="../media/image65.wmf"/><Relationship Id="rId6" Type="http://schemas.openxmlformats.org/officeDocument/2006/relationships/image" Target="../media/image70.wmf"/><Relationship Id="rId5" Type="http://schemas.openxmlformats.org/officeDocument/2006/relationships/image" Target="../media/image69.wmf"/><Relationship Id="rId4" Type="http://schemas.openxmlformats.org/officeDocument/2006/relationships/image" Target="../media/image68.wmf"/><Relationship Id="rId9" Type="http://schemas.openxmlformats.org/officeDocument/2006/relationships/image" Target="../media/image73.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image" Target="../media/image75.wmf"/><Relationship Id="rId1" Type="http://schemas.openxmlformats.org/officeDocument/2006/relationships/image" Target="../media/image74.wmf"/><Relationship Id="rId5" Type="http://schemas.openxmlformats.org/officeDocument/2006/relationships/image" Target="../media/image78.wmf"/><Relationship Id="rId4" Type="http://schemas.openxmlformats.org/officeDocument/2006/relationships/image" Target="../media/image77.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86.wmf"/><Relationship Id="rId3" Type="http://schemas.openxmlformats.org/officeDocument/2006/relationships/image" Target="../media/image81.wmf"/><Relationship Id="rId7" Type="http://schemas.openxmlformats.org/officeDocument/2006/relationships/image" Target="../media/image85.wmf"/><Relationship Id="rId2" Type="http://schemas.openxmlformats.org/officeDocument/2006/relationships/image" Target="../media/image80.wmf"/><Relationship Id="rId1" Type="http://schemas.openxmlformats.org/officeDocument/2006/relationships/image" Target="../media/image79.wmf"/><Relationship Id="rId6" Type="http://schemas.openxmlformats.org/officeDocument/2006/relationships/image" Target="../media/image84.wmf"/><Relationship Id="rId5" Type="http://schemas.openxmlformats.org/officeDocument/2006/relationships/image" Target="../media/image83.wmf"/><Relationship Id="rId10" Type="http://schemas.openxmlformats.org/officeDocument/2006/relationships/image" Target="../media/image88.wmf"/><Relationship Id="rId4" Type="http://schemas.openxmlformats.org/officeDocument/2006/relationships/image" Target="../media/image82.wmf"/><Relationship Id="rId9" Type="http://schemas.openxmlformats.org/officeDocument/2006/relationships/image" Target="../media/image87.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97.wmf"/><Relationship Id="rId13" Type="http://schemas.openxmlformats.org/officeDocument/2006/relationships/image" Target="../media/image102.wmf"/><Relationship Id="rId18" Type="http://schemas.openxmlformats.org/officeDocument/2006/relationships/image" Target="../media/image107.wmf"/><Relationship Id="rId3" Type="http://schemas.openxmlformats.org/officeDocument/2006/relationships/image" Target="../media/image92.wmf"/><Relationship Id="rId7" Type="http://schemas.openxmlformats.org/officeDocument/2006/relationships/image" Target="../media/image96.wmf"/><Relationship Id="rId12" Type="http://schemas.openxmlformats.org/officeDocument/2006/relationships/image" Target="../media/image101.wmf"/><Relationship Id="rId17" Type="http://schemas.openxmlformats.org/officeDocument/2006/relationships/image" Target="../media/image106.wmf"/><Relationship Id="rId2" Type="http://schemas.openxmlformats.org/officeDocument/2006/relationships/image" Target="../media/image91.wmf"/><Relationship Id="rId16" Type="http://schemas.openxmlformats.org/officeDocument/2006/relationships/image" Target="../media/image105.wmf"/><Relationship Id="rId1" Type="http://schemas.openxmlformats.org/officeDocument/2006/relationships/image" Target="../media/image90.wmf"/><Relationship Id="rId6" Type="http://schemas.openxmlformats.org/officeDocument/2006/relationships/image" Target="../media/image95.wmf"/><Relationship Id="rId11" Type="http://schemas.openxmlformats.org/officeDocument/2006/relationships/image" Target="../media/image100.wmf"/><Relationship Id="rId5" Type="http://schemas.openxmlformats.org/officeDocument/2006/relationships/image" Target="../media/image94.wmf"/><Relationship Id="rId15" Type="http://schemas.openxmlformats.org/officeDocument/2006/relationships/image" Target="../media/image104.wmf"/><Relationship Id="rId10" Type="http://schemas.openxmlformats.org/officeDocument/2006/relationships/image" Target="../media/image99.wmf"/><Relationship Id="rId19" Type="http://schemas.openxmlformats.org/officeDocument/2006/relationships/image" Target="../media/image108.wmf"/><Relationship Id="rId4" Type="http://schemas.openxmlformats.org/officeDocument/2006/relationships/image" Target="../media/image93.wmf"/><Relationship Id="rId9" Type="http://schemas.openxmlformats.org/officeDocument/2006/relationships/image" Target="../media/image98.wmf"/><Relationship Id="rId14" Type="http://schemas.openxmlformats.org/officeDocument/2006/relationships/image" Target="../media/image10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BE1F02-B0C9-48B1-B2B5-27C94ECD9893}" type="datetimeFigureOut">
              <a:rPr lang="zh-CN" altLang="en-US" smtClean="0"/>
              <a:t>2019/12/16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870DB19-8D20-42EB-AC83-2187BF19602A}" type="slidenum">
              <a:rPr lang="zh-CN" altLang="en-US" smtClean="0"/>
              <a:t>‹#›</a:t>
            </a:fld>
            <a:endParaRPr lang="zh-CN" altLang="en-US"/>
          </a:p>
        </p:txBody>
      </p:sp>
    </p:spTree>
    <p:extLst>
      <p:ext uri="{BB962C8B-B14F-4D97-AF65-F5344CB8AC3E}">
        <p14:creationId xmlns:p14="http://schemas.microsoft.com/office/powerpoint/2010/main" val="2249257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Entity</a:t>
            </a:r>
            <a:r>
              <a:rPr lang="zh-CN" altLang="en-US" dirty="0" smtClean="0"/>
              <a:t>实体；数据跟踪（</a:t>
            </a:r>
            <a:r>
              <a:rPr lang="en-US" altLang="zh-CN" dirty="0" smtClean="0"/>
              <a:t>Data Provenance</a:t>
            </a:r>
            <a:r>
              <a:rPr lang="zh-CN" altLang="en-US" dirty="0" smtClean="0"/>
              <a:t>） ，它用于提供数据的派生历史，解释数据的由来，用于核实数据的有效性和来源。</a:t>
            </a:r>
            <a:endParaRPr lang="zh-CN" altLang="en-US" dirty="0"/>
          </a:p>
        </p:txBody>
      </p:sp>
      <p:sp>
        <p:nvSpPr>
          <p:cNvPr id="4" name="灯片编号占位符 3"/>
          <p:cNvSpPr>
            <a:spLocks noGrp="1"/>
          </p:cNvSpPr>
          <p:nvPr>
            <p:ph type="sldNum" sz="quarter" idx="10"/>
          </p:nvPr>
        </p:nvSpPr>
        <p:spPr/>
        <p:txBody>
          <a:bodyPr/>
          <a:lstStyle/>
          <a:p>
            <a:fld id="{1870DB19-8D20-42EB-AC83-2187BF19602A}" type="slidenum">
              <a:rPr lang="zh-CN" altLang="en-US" smtClean="0"/>
              <a:t>3</a:t>
            </a:fld>
            <a:endParaRPr lang="zh-CN" altLang="en-US"/>
          </a:p>
        </p:txBody>
      </p:sp>
    </p:spTree>
    <p:extLst>
      <p:ext uri="{BB962C8B-B14F-4D97-AF65-F5344CB8AC3E}">
        <p14:creationId xmlns:p14="http://schemas.microsoft.com/office/powerpoint/2010/main" val="2236303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下面简单介绍一下 </a:t>
            </a:r>
            <a:r>
              <a:rPr lang="en-US" altLang="zh-CN" dirty="0" err="1" smtClean="0"/>
              <a:t>MapReduce</a:t>
            </a:r>
            <a:r>
              <a:rPr lang="en-US" altLang="zh-CN" dirty="0" smtClean="0"/>
              <a:t> </a:t>
            </a:r>
            <a:r>
              <a:rPr lang="zh-CN" altLang="en-US" dirty="0" smtClean="0"/>
              <a:t>过程的各个部分，包括输入文件、输入格式、输入块、记录读取器、</a:t>
            </a:r>
            <a:r>
              <a:rPr lang="en-US" altLang="zh-CN" dirty="0" smtClean="0"/>
              <a:t>Mapper</a:t>
            </a:r>
            <a:r>
              <a:rPr lang="zh-CN" altLang="en-US" dirty="0" smtClean="0"/>
              <a:t>、</a:t>
            </a:r>
            <a:r>
              <a:rPr lang="en-US" altLang="zh-CN" dirty="0" err="1" smtClean="0"/>
              <a:t>Partion&amp;Shuffle</a:t>
            </a:r>
            <a:r>
              <a:rPr lang="zh-CN" altLang="en-US" dirty="0" smtClean="0"/>
              <a:t>、</a:t>
            </a:r>
            <a:r>
              <a:rPr lang="en-US" altLang="zh-CN" dirty="0" smtClean="0"/>
              <a:t>Reducer</a:t>
            </a:r>
            <a:r>
              <a:rPr lang="zh-CN" altLang="en-US" dirty="0" smtClean="0"/>
              <a:t>、输出格式、</a:t>
            </a:r>
            <a:r>
              <a:rPr lang="en-US" altLang="zh-CN" dirty="0" err="1" smtClean="0"/>
              <a:t>RecordWriter</a:t>
            </a:r>
            <a:r>
              <a:rPr lang="zh-CN" altLang="en-US" dirty="0" smtClean="0"/>
              <a:t>。</a:t>
            </a:r>
          </a:p>
          <a:p>
            <a:r>
              <a:rPr lang="en-US" altLang="zh-CN" dirty="0" smtClean="0"/>
              <a:t>1</a:t>
            </a:r>
            <a:r>
              <a:rPr lang="zh-CN" altLang="en-US" dirty="0" smtClean="0"/>
              <a:t>、输入文件</a:t>
            </a:r>
          </a:p>
          <a:p>
            <a:r>
              <a:rPr lang="zh-CN" altLang="en-US" dirty="0" smtClean="0"/>
              <a:t>文件是 </a:t>
            </a:r>
            <a:r>
              <a:rPr lang="en-US" altLang="zh-CN" dirty="0" err="1" smtClean="0"/>
              <a:t>MapReduce</a:t>
            </a:r>
            <a:r>
              <a:rPr lang="en-US" altLang="zh-CN" dirty="0" smtClean="0"/>
              <a:t> </a:t>
            </a:r>
            <a:r>
              <a:rPr lang="zh-CN" altLang="en-US" dirty="0" smtClean="0"/>
              <a:t>任务的数据的初始存储地。正常情况下，输入文件一般是存在 </a:t>
            </a:r>
            <a:r>
              <a:rPr lang="en-US" altLang="zh-CN" dirty="0" smtClean="0"/>
              <a:t>HDFS</a:t>
            </a:r>
            <a:r>
              <a:rPr lang="zh-CN" altLang="en-US" dirty="0" smtClean="0"/>
              <a:t>里。这些文件的格式可以是任意的；我们可以使用基于行的日志文件，也可以使用二进制格式，多行输入记录或其它一些格式。这些文件会很大</a:t>
            </a:r>
            <a:r>
              <a:rPr lang="en-US" altLang="zh-CN" dirty="0" smtClean="0"/>
              <a:t>——</a:t>
            </a:r>
            <a:r>
              <a:rPr lang="zh-CN" altLang="en-US" dirty="0" smtClean="0"/>
              <a:t>数十 </a:t>
            </a:r>
            <a:r>
              <a:rPr lang="en-US" altLang="zh-CN" dirty="0" smtClean="0"/>
              <a:t>GB </a:t>
            </a:r>
            <a:r>
              <a:rPr lang="zh-CN" altLang="en-US" dirty="0" smtClean="0"/>
              <a:t>或更大。</a:t>
            </a:r>
          </a:p>
          <a:p>
            <a:r>
              <a:rPr lang="en-US" altLang="zh-CN" dirty="0" smtClean="0"/>
              <a:t>2</a:t>
            </a:r>
            <a:r>
              <a:rPr lang="zh-CN" altLang="en-US" dirty="0" smtClean="0"/>
              <a:t>、输入格式</a:t>
            </a:r>
          </a:p>
          <a:p>
            <a:r>
              <a:rPr lang="en-US" altLang="zh-CN" dirty="0" err="1" smtClean="0"/>
              <a:t>InputFormat</a:t>
            </a:r>
            <a:r>
              <a:rPr lang="en-US" altLang="zh-CN" dirty="0" smtClean="0"/>
              <a:t> </a:t>
            </a:r>
            <a:r>
              <a:rPr lang="zh-CN" altLang="en-US" dirty="0" smtClean="0"/>
              <a:t>类定义了如何分割和读取输入文件，它提供了以下几个功能：</a:t>
            </a:r>
          </a:p>
          <a:p>
            <a:r>
              <a:rPr lang="zh-CN" altLang="en-US" dirty="0" smtClean="0"/>
              <a:t>（</a:t>
            </a:r>
            <a:r>
              <a:rPr lang="en-US" altLang="zh-CN" dirty="0" smtClean="0"/>
              <a:t>1</a:t>
            </a:r>
            <a:r>
              <a:rPr lang="zh-CN" altLang="en-US" dirty="0" smtClean="0"/>
              <a:t>）选择作为输入的文件或对象；</a:t>
            </a:r>
          </a:p>
          <a:p>
            <a:r>
              <a:rPr lang="zh-CN" altLang="en-US" dirty="0" smtClean="0"/>
              <a:t>（</a:t>
            </a:r>
            <a:r>
              <a:rPr lang="en-US" altLang="zh-CN" dirty="0" smtClean="0"/>
              <a:t>2</a:t>
            </a:r>
            <a:r>
              <a:rPr lang="zh-CN" altLang="en-US" dirty="0" smtClean="0"/>
              <a:t>）定义把文件划分到任务的 </a:t>
            </a:r>
            <a:r>
              <a:rPr lang="en-US" altLang="zh-CN" dirty="0" err="1" smtClean="0"/>
              <a:t>InputSplits</a:t>
            </a:r>
            <a:r>
              <a:rPr lang="zh-CN" altLang="en-US" dirty="0" smtClean="0"/>
              <a:t>；</a:t>
            </a:r>
          </a:p>
          <a:p>
            <a:r>
              <a:rPr lang="zh-CN" altLang="en-US" dirty="0" smtClean="0"/>
              <a:t>（</a:t>
            </a:r>
            <a:r>
              <a:rPr lang="en-US" altLang="zh-CN" dirty="0" smtClean="0"/>
              <a:t>3</a:t>
            </a:r>
            <a:r>
              <a:rPr lang="zh-CN" altLang="en-US" dirty="0" smtClean="0"/>
              <a:t>）为 </a:t>
            </a:r>
            <a:r>
              <a:rPr lang="en-US" altLang="zh-CN" dirty="0" err="1" smtClean="0"/>
              <a:t>RecordReader</a:t>
            </a:r>
            <a:r>
              <a:rPr lang="en-US" altLang="zh-CN" dirty="0" smtClean="0"/>
              <a:t> </a:t>
            </a:r>
            <a:r>
              <a:rPr lang="zh-CN" altLang="en-US" dirty="0" smtClean="0"/>
              <a:t>读取文件提供了一个工厂方法。</a:t>
            </a:r>
          </a:p>
          <a:p>
            <a:r>
              <a:rPr lang="en-US" altLang="zh-CN" dirty="0" smtClean="0"/>
              <a:t>3</a:t>
            </a:r>
            <a:r>
              <a:rPr lang="zh-CN" altLang="en-US" dirty="0" smtClean="0"/>
              <a:t>、输入块（</a:t>
            </a:r>
            <a:r>
              <a:rPr lang="en-US" altLang="zh-CN" dirty="0" err="1" smtClean="0"/>
              <a:t>InputSplit</a:t>
            </a:r>
            <a:r>
              <a:rPr lang="zh-CN" altLang="en-US" dirty="0" smtClean="0"/>
              <a:t>）</a:t>
            </a:r>
          </a:p>
          <a:p>
            <a:r>
              <a:rPr lang="zh-CN" altLang="en-US" dirty="0" smtClean="0"/>
              <a:t>一个输入块描述了构成 </a:t>
            </a:r>
            <a:r>
              <a:rPr lang="en-US" altLang="zh-CN" dirty="0" err="1" smtClean="0"/>
              <a:t>MapReduce</a:t>
            </a:r>
            <a:r>
              <a:rPr lang="en-US" altLang="zh-CN" dirty="0" smtClean="0"/>
              <a:t> </a:t>
            </a:r>
            <a:r>
              <a:rPr lang="zh-CN" altLang="en-US" dirty="0" smtClean="0"/>
              <a:t>程序中单个 </a:t>
            </a:r>
            <a:r>
              <a:rPr lang="en-US" altLang="zh-CN" dirty="0" smtClean="0"/>
              <a:t>map </a:t>
            </a:r>
            <a:r>
              <a:rPr lang="zh-CN" altLang="en-US" dirty="0" smtClean="0"/>
              <a:t>任务的一个单元。把一个 </a:t>
            </a:r>
            <a:r>
              <a:rPr lang="en-US" altLang="zh-CN" dirty="0" err="1" smtClean="0"/>
              <a:t>MapReduce</a:t>
            </a:r>
            <a:r>
              <a:rPr lang="zh-CN" altLang="en-US" dirty="0" smtClean="0"/>
              <a:t>程序应用到一个数据集上，即是指一个作业，会由几个（也可能几百个）任务组成。</a:t>
            </a:r>
            <a:r>
              <a:rPr lang="en-US" altLang="zh-CN" dirty="0" smtClean="0"/>
              <a:t>Map</a:t>
            </a:r>
            <a:r>
              <a:rPr lang="zh-CN" altLang="en-US" dirty="0" smtClean="0"/>
              <a:t>任务可能会读取整个文件，但一般是读取文件的一部分。默认情况下，</a:t>
            </a:r>
            <a:r>
              <a:rPr lang="en-US" altLang="zh-CN" dirty="0" err="1" smtClean="0"/>
              <a:t>FileInputFormat</a:t>
            </a:r>
            <a:r>
              <a:rPr lang="en-US" altLang="zh-CN" dirty="0" smtClean="0"/>
              <a:t> </a:t>
            </a:r>
            <a:r>
              <a:rPr lang="zh-CN" altLang="en-US" dirty="0" smtClean="0"/>
              <a:t>及其子类会以 </a:t>
            </a:r>
            <a:r>
              <a:rPr lang="en-US" altLang="zh-CN" dirty="0" smtClean="0"/>
              <a:t>64MB </a:t>
            </a:r>
            <a:r>
              <a:rPr lang="zh-CN" altLang="en-US" dirty="0" smtClean="0"/>
              <a:t>为基数来拆分文件（与 </a:t>
            </a:r>
            <a:r>
              <a:rPr lang="en-US" altLang="zh-CN" dirty="0" smtClean="0"/>
              <a:t>HDFS </a:t>
            </a:r>
            <a:r>
              <a:rPr lang="zh-CN" altLang="en-US" dirty="0" smtClean="0"/>
              <a:t>的 </a:t>
            </a:r>
            <a:r>
              <a:rPr lang="en-US" altLang="zh-CN" dirty="0" smtClean="0"/>
              <a:t>Block </a:t>
            </a:r>
            <a:r>
              <a:rPr lang="zh-CN" altLang="en-US" dirty="0" smtClean="0"/>
              <a:t>默认大小相同，</a:t>
            </a:r>
            <a:r>
              <a:rPr lang="en-US" altLang="zh-CN" dirty="0" smtClean="0"/>
              <a:t>Hadoop </a:t>
            </a:r>
            <a:r>
              <a:rPr lang="zh-CN" altLang="en-US" dirty="0" smtClean="0"/>
              <a:t>建议 </a:t>
            </a:r>
            <a:r>
              <a:rPr lang="en-US" altLang="zh-CN" dirty="0" smtClean="0"/>
              <a:t>Split </a:t>
            </a:r>
            <a:r>
              <a:rPr lang="zh-CN" altLang="en-US" dirty="0" smtClean="0"/>
              <a:t>大小与此相同）。</a:t>
            </a:r>
          </a:p>
          <a:p>
            <a:r>
              <a:rPr lang="en-US" altLang="zh-CN" dirty="0" smtClean="0"/>
              <a:t>4</a:t>
            </a:r>
            <a:r>
              <a:rPr lang="zh-CN" altLang="en-US" dirty="0" smtClean="0"/>
              <a:t>、记录读取器（</a:t>
            </a:r>
            <a:r>
              <a:rPr lang="en-US" altLang="zh-CN" dirty="0" err="1" smtClean="0"/>
              <a:t>RecordReader</a:t>
            </a:r>
            <a:r>
              <a:rPr lang="zh-CN" altLang="en-US" dirty="0" smtClean="0"/>
              <a:t>）</a:t>
            </a:r>
          </a:p>
          <a:p>
            <a:r>
              <a:rPr lang="en-US" altLang="zh-CN" dirty="0" err="1" smtClean="0"/>
              <a:t>InputSplit</a:t>
            </a:r>
            <a:r>
              <a:rPr lang="en-US" altLang="zh-CN" dirty="0" smtClean="0"/>
              <a:t> </a:t>
            </a:r>
            <a:r>
              <a:rPr lang="zh-CN" altLang="en-US" dirty="0" smtClean="0"/>
              <a:t>定义了如何切分工作，但是没有描述如何去访问它。</a:t>
            </a:r>
            <a:r>
              <a:rPr lang="en-US" altLang="zh-CN" dirty="0" err="1" smtClean="0"/>
              <a:t>RecordReader</a:t>
            </a:r>
            <a:r>
              <a:rPr lang="en-US" altLang="zh-CN" dirty="0" smtClean="0"/>
              <a:t> </a:t>
            </a:r>
            <a:r>
              <a:rPr lang="zh-CN" altLang="en-US" dirty="0" smtClean="0"/>
              <a:t>类则是实际地用来加载数据，并把数据转换为适合 </a:t>
            </a:r>
            <a:r>
              <a:rPr lang="en-US" altLang="zh-CN" dirty="0" smtClean="0"/>
              <a:t>mapper </a:t>
            </a:r>
            <a:r>
              <a:rPr lang="zh-CN" altLang="en-US" dirty="0" smtClean="0"/>
              <a:t>读取的键值对。</a:t>
            </a:r>
            <a:r>
              <a:rPr lang="en-US" altLang="zh-CN" dirty="0" err="1" smtClean="0"/>
              <a:t>RecordReader</a:t>
            </a:r>
            <a:r>
              <a:rPr lang="en-US" altLang="zh-CN" dirty="0" smtClean="0"/>
              <a:t> </a:t>
            </a:r>
            <a:r>
              <a:rPr lang="zh-CN" altLang="en-US" dirty="0" smtClean="0"/>
              <a:t>会在输入块上被重复地调用，直到整个输入块被处理完毕，每一次调用</a:t>
            </a:r>
            <a:r>
              <a:rPr lang="en-US" altLang="zh-CN" dirty="0" err="1" smtClean="0"/>
              <a:t>RecordReader</a:t>
            </a:r>
            <a:r>
              <a:rPr lang="en-US" altLang="zh-CN" dirty="0" smtClean="0"/>
              <a:t> </a:t>
            </a:r>
            <a:r>
              <a:rPr lang="zh-CN" altLang="en-US" dirty="0" smtClean="0"/>
              <a:t>都会调用 </a:t>
            </a:r>
            <a:r>
              <a:rPr lang="en-US" altLang="zh-CN" dirty="0" smtClean="0"/>
              <a:t>Mapper </a:t>
            </a:r>
            <a:r>
              <a:rPr lang="zh-CN" altLang="en-US" dirty="0" smtClean="0"/>
              <a:t>的 </a:t>
            </a:r>
            <a:r>
              <a:rPr lang="en-US" altLang="zh-CN" dirty="0" smtClean="0"/>
              <a:t>map()</a:t>
            </a:r>
            <a:r>
              <a:rPr lang="zh-CN" altLang="en-US" dirty="0" smtClean="0"/>
              <a:t>方法。</a:t>
            </a:r>
          </a:p>
          <a:p>
            <a:r>
              <a:rPr lang="en-US" altLang="zh-CN" dirty="0" smtClean="0"/>
              <a:t>5</a:t>
            </a:r>
            <a:r>
              <a:rPr lang="zh-CN" altLang="en-US" dirty="0" smtClean="0"/>
              <a:t>、</a:t>
            </a:r>
            <a:r>
              <a:rPr lang="en-US" altLang="zh-CN" dirty="0" smtClean="0"/>
              <a:t>Mapper</a:t>
            </a:r>
          </a:p>
          <a:p>
            <a:r>
              <a:rPr lang="zh-CN" altLang="en-US" dirty="0" smtClean="0"/>
              <a:t>给定一个键值对，</a:t>
            </a:r>
            <a:r>
              <a:rPr lang="en-US" altLang="zh-CN" dirty="0" smtClean="0"/>
              <a:t>map()</a:t>
            </a:r>
            <a:r>
              <a:rPr lang="zh-CN" altLang="en-US" dirty="0" smtClean="0"/>
              <a:t>方法会生成一个或多个键值对，这些键值对会被送到 </a:t>
            </a:r>
            <a:r>
              <a:rPr lang="en-US" altLang="zh-CN" dirty="0" smtClean="0"/>
              <a:t>Reducer </a:t>
            </a:r>
            <a:r>
              <a:rPr lang="zh-CN" altLang="en-US" dirty="0" smtClean="0"/>
              <a:t>那里。</a:t>
            </a:r>
            <a:r>
              <a:rPr lang="en-US" altLang="zh-CN" dirty="0" smtClean="0"/>
              <a:t>mapper </a:t>
            </a:r>
            <a:r>
              <a:rPr lang="zh-CN" altLang="en-US" dirty="0" smtClean="0"/>
              <a:t>之间不能进行通信。每一个 </a:t>
            </a:r>
            <a:r>
              <a:rPr lang="en-US" altLang="zh-CN" dirty="0" smtClean="0"/>
              <a:t>map </a:t>
            </a:r>
            <a:r>
              <a:rPr lang="zh-CN" altLang="en-US" dirty="0" smtClean="0"/>
              <a:t>任务的可靠性不受其它 </a:t>
            </a:r>
            <a:r>
              <a:rPr lang="en-US" altLang="zh-CN" dirty="0" smtClean="0"/>
              <a:t>map </a:t>
            </a:r>
            <a:r>
              <a:rPr lang="zh-CN" altLang="en-US" dirty="0" smtClean="0"/>
              <a:t>任务的影响，只由本地机器的可靠性来决定。</a:t>
            </a:r>
          </a:p>
          <a:p>
            <a:r>
              <a:rPr lang="en-US" altLang="zh-CN" dirty="0" smtClean="0"/>
              <a:t>4</a:t>
            </a:r>
            <a:r>
              <a:rPr lang="zh-CN" altLang="en-US" dirty="0" smtClean="0"/>
              <a:t>、</a:t>
            </a:r>
            <a:r>
              <a:rPr lang="en-US" altLang="zh-CN" dirty="0" smtClean="0"/>
              <a:t>Partition &amp; Shuffle</a:t>
            </a:r>
          </a:p>
          <a:p>
            <a:r>
              <a:rPr lang="zh-CN" altLang="en-US" dirty="0" smtClean="0"/>
              <a:t>当第一个 </a:t>
            </a:r>
            <a:r>
              <a:rPr lang="en-US" altLang="zh-CN" dirty="0" smtClean="0"/>
              <a:t>map </a:t>
            </a:r>
            <a:r>
              <a:rPr lang="zh-CN" altLang="en-US" dirty="0" smtClean="0"/>
              <a:t>任务完成后，节点可能还要继续执行更多的 </a:t>
            </a:r>
            <a:r>
              <a:rPr lang="en-US" altLang="zh-CN" dirty="0" smtClean="0"/>
              <a:t>map </a:t>
            </a:r>
            <a:r>
              <a:rPr lang="zh-CN" altLang="en-US" dirty="0" smtClean="0"/>
              <a:t>任务，但这时候也开始把 </a:t>
            </a:r>
            <a:r>
              <a:rPr lang="en-US" altLang="zh-CN" dirty="0" smtClean="0"/>
              <a:t>map </a:t>
            </a:r>
            <a:r>
              <a:rPr lang="zh-CN" altLang="en-US" dirty="0" smtClean="0"/>
              <a:t>任务的中间输出交换到需要它们的 </a:t>
            </a:r>
            <a:r>
              <a:rPr lang="en-US" altLang="zh-CN" dirty="0" smtClean="0"/>
              <a:t>reducer </a:t>
            </a:r>
            <a:r>
              <a:rPr lang="zh-CN" altLang="en-US" dirty="0" smtClean="0"/>
              <a:t>那里去，这个把“</a:t>
            </a:r>
            <a:r>
              <a:rPr lang="en-US" altLang="zh-CN" dirty="0" smtClean="0"/>
              <a:t>map </a:t>
            </a:r>
            <a:r>
              <a:rPr lang="zh-CN" altLang="en-US" dirty="0" smtClean="0"/>
              <a:t>输出”移动到 </a:t>
            </a:r>
            <a:r>
              <a:rPr lang="en-US" altLang="zh-CN" dirty="0" smtClean="0"/>
              <a:t>reducer</a:t>
            </a:r>
            <a:r>
              <a:rPr lang="zh-CN" altLang="en-US" dirty="0" smtClean="0"/>
              <a:t>那里去的过程就叫做 </a:t>
            </a:r>
            <a:r>
              <a:rPr lang="en-US" altLang="zh-CN" dirty="0" smtClean="0"/>
              <a:t>shuffle</a:t>
            </a:r>
            <a:r>
              <a:rPr lang="zh-CN" altLang="en-US" dirty="0" smtClean="0"/>
              <a:t>。</a:t>
            </a:r>
          </a:p>
          <a:p>
            <a:r>
              <a:rPr lang="zh-CN" altLang="en-US" dirty="0" smtClean="0"/>
              <a:t>每一个 </a:t>
            </a:r>
            <a:r>
              <a:rPr lang="en-US" altLang="zh-CN" dirty="0" smtClean="0"/>
              <a:t>reduce </a:t>
            </a:r>
            <a:r>
              <a:rPr lang="zh-CN" altLang="en-US" dirty="0" smtClean="0"/>
              <a:t>节点会被分配得到“</a:t>
            </a:r>
            <a:r>
              <a:rPr lang="en-US" altLang="zh-CN" dirty="0" smtClean="0"/>
              <a:t>map </a:t>
            </a:r>
            <a:r>
              <a:rPr lang="zh-CN" altLang="en-US" dirty="0" smtClean="0"/>
              <a:t>输出的键集合”中的一个不同的子集合，这些子集合（被称为“</a:t>
            </a:r>
            <a:r>
              <a:rPr lang="en-US" altLang="zh-CN" dirty="0" smtClean="0"/>
              <a:t>partitions”</a:t>
            </a:r>
            <a:r>
              <a:rPr lang="zh-CN" altLang="en-US" dirty="0" smtClean="0"/>
              <a:t>）是 </a:t>
            </a:r>
            <a:r>
              <a:rPr lang="en-US" altLang="zh-CN" dirty="0" smtClean="0"/>
              <a:t>reduce </a:t>
            </a:r>
            <a:r>
              <a:rPr lang="zh-CN" altLang="en-US" dirty="0" smtClean="0"/>
              <a:t>任务的输入数据。每一个</a:t>
            </a:r>
            <a:r>
              <a:rPr lang="en-US" altLang="zh-CN" dirty="0" smtClean="0"/>
              <a:t>map </a:t>
            </a:r>
            <a:r>
              <a:rPr lang="zh-CN" altLang="en-US" dirty="0" smtClean="0"/>
              <a:t>任务生成的键值对，可能会隶属于任意的 </a:t>
            </a:r>
            <a:r>
              <a:rPr lang="en-US" altLang="zh-CN" dirty="0" smtClean="0"/>
              <a:t>partition</a:t>
            </a:r>
            <a:r>
              <a:rPr lang="zh-CN" altLang="en-US" dirty="0" smtClean="0"/>
              <a:t>，有着相同键的数值总是在一起被</a:t>
            </a:r>
            <a:r>
              <a:rPr lang="en-US" altLang="zh-CN" dirty="0" smtClean="0"/>
              <a:t>reduce</a:t>
            </a:r>
            <a:r>
              <a:rPr lang="zh-CN" altLang="en-US" dirty="0" smtClean="0"/>
              <a:t>，不管它是来自那个 </a:t>
            </a:r>
            <a:r>
              <a:rPr lang="en-US" altLang="zh-CN" dirty="0" smtClean="0"/>
              <a:t>mapper </a:t>
            </a:r>
            <a:r>
              <a:rPr lang="zh-CN" altLang="en-US" dirty="0" smtClean="0"/>
              <a:t>的。因此，所有的 </a:t>
            </a:r>
            <a:r>
              <a:rPr lang="en-US" altLang="zh-CN" dirty="0" smtClean="0"/>
              <a:t>map </a:t>
            </a:r>
            <a:r>
              <a:rPr lang="zh-CN" altLang="en-US" dirty="0" smtClean="0"/>
              <a:t>节点必须就把不同的中间数据发往何处达成一致。</a:t>
            </a:r>
            <a:r>
              <a:rPr lang="en-US" altLang="zh-CN" dirty="0" err="1" smtClean="0"/>
              <a:t>Partitioner</a:t>
            </a:r>
            <a:r>
              <a:rPr lang="en-US" altLang="zh-CN" dirty="0" smtClean="0"/>
              <a:t> </a:t>
            </a:r>
            <a:r>
              <a:rPr lang="zh-CN" altLang="en-US" dirty="0" smtClean="0"/>
              <a:t>类就是用来决定给定键值对的去向，默认的分类器（</a:t>
            </a:r>
            <a:r>
              <a:rPr lang="en-US" altLang="zh-CN" dirty="0" err="1" smtClean="0"/>
              <a:t>partitioner</a:t>
            </a:r>
            <a:r>
              <a:rPr lang="zh-CN" altLang="en-US" dirty="0" smtClean="0"/>
              <a:t>）会计算键的哈希值，并基于这个结果来把键赋到相应的 </a:t>
            </a:r>
            <a:r>
              <a:rPr lang="en-US" altLang="zh-CN" dirty="0" smtClean="0"/>
              <a:t>partition </a:t>
            </a:r>
            <a:r>
              <a:rPr lang="zh-CN" altLang="en-US" dirty="0" smtClean="0"/>
              <a:t>上。</a:t>
            </a:r>
          </a:p>
          <a:p>
            <a:r>
              <a:rPr lang="en-US" altLang="zh-CN" dirty="0" smtClean="0"/>
              <a:t>5</a:t>
            </a:r>
            <a:r>
              <a:rPr lang="zh-CN" altLang="en-US" dirty="0" smtClean="0"/>
              <a:t>、</a:t>
            </a:r>
            <a:r>
              <a:rPr lang="en-US" altLang="zh-CN" dirty="0" smtClean="0"/>
              <a:t>Reducer</a:t>
            </a:r>
          </a:p>
          <a:p>
            <a:r>
              <a:rPr lang="zh-CN" altLang="en-US" dirty="0" smtClean="0"/>
              <a:t>每一个 </a:t>
            </a:r>
            <a:r>
              <a:rPr lang="en-US" altLang="zh-CN" dirty="0" smtClean="0"/>
              <a:t>reduce </a:t>
            </a:r>
            <a:r>
              <a:rPr lang="zh-CN" altLang="en-US" dirty="0" smtClean="0"/>
              <a:t>任务负责对那些关联到相同键上的所有数值进行归约（</a:t>
            </a:r>
            <a:r>
              <a:rPr lang="en-US" altLang="zh-CN" dirty="0" smtClean="0"/>
              <a:t>reducing</a:t>
            </a:r>
            <a:r>
              <a:rPr lang="zh-CN" altLang="en-US" dirty="0" smtClean="0"/>
              <a:t>），每一个节点收到的中间键集合，在被送到具体的 </a:t>
            </a:r>
            <a:r>
              <a:rPr lang="en-US" altLang="zh-CN" dirty="0" smtClean="0"/>
              <a:t>reducer </a:t>
            </a:r>
            <a:r>
              <a:rPr lang="zh-CN" altLang="en-US" dirty="0" smtClean="0"/>
              <a:t>那里前就已经自动被 </a:t>
            </a:r>
            <a:r>
              <a:rPr lang="en-US" altLang="zh-CN" dirty="0" smtClean="0"/>
              <a:t>Hadoop </a:t>
            </a:r>
            <a:r>
              <a:rPr lang="zh-CN" altLang="en-US" dirty="0" smtClean="0"/>
              <a:t>排序过了。</a:t>
            </a:r>
          </a:p>
          <a:p>
            <a:r>
              <a:rPr lang="en-US" altLang="zh-CN" dirty="0" smtClean="0"/>
              <a:t>6</a:t>
            </a:r>
            <a:r>
              <a:rPr lang="zh-CN" altLang="en-US" dirty="0" smtClean="0"/>
              <a:t>、输出格式</a:t>
            </a:r>
          </a:p>
          <a:p>
            <a:r>
              <a:rPr lang="zh-CN" altLang="en-US" dirty="0" smtClean="0"/>
              <a:t>提供给 </a:t>
            </a:r>
            <a:r>
              <a:rPr lang="en-US" altLang="zh-CN" dirty="0" err="1" smtClean="0"/>
              <a:t>OutputCollector</a:t>
            </a:r>
            <a:r>
              <a:rPr lang="en-US" altLang="zh-CN" dirty="0" smtClean="0"/>
              <a:t> </a:t>
            </a:r>
            <a:r>
              <a:rPr lang="zh-CN" altLang="en-US" dirty="0" smtClean="0"/>
              <a:t>的键值对会被写到输出文件中，写入的方式由输出格式控制。</a:t>
            </a:r>
            <a:r>
              <a:rPr lang="en-US" altLang="zh-CN" dirty="0" err="1" smtClean="0"/>
              <a:t>OutputFormat</a:t>
            </a:r>
            <a:r>
              <a:rPr lang="en-US" altLang="zh-CN" dirty="0" smtClean="0"/>
              <a:t> </a:t>
            </a:r>
            <a:r>
              <a:rPr lang="zh-CN" altLang="en-US" dirty="0" smtClean="0"/>
              <a:t>的功能跟前面描述的 </a:t>
            </a:r>
            <a:r>
              <a:rPr lang="en-US" altLang="zh-CN" dirty="0" err="1" smtClean="0"/>
              <a:t>InputFormat</a:t>
            </a:r>
            <a:r>
              <a:rPr lang="en-US" altLang="zh-CN" dirty="0" smtClean="0"/>
              <a:t> </a:t>
            </a:r>
            <a:r>
              <a:rPr lang="zh-CN" altLang="en-US" dirty="0" smtClean="0"/>
              <a:t>类很像，</a:t>
            </a:r>
            <a:r>
              <a:rPr lang="en-US" altLang="zh-CN" dirty="0" smtClean="0"/>
              <a:t>Hadoop </a:t>
            </a:r>
            <a:r>
              <a:rPr lang="zh-CN" altLang="en-US" dirty="0" smtClean="0"/>
              <a:t>提供的 </a:t>
            </a:r>
            <a:r>
              <a:rPr lang="en-US" altLang="zh-CN" dirty="0" err="1" smtClean="0"/>
              <a:t>OutputFormat</a:t>
            </a:r>
            <a:r>
              <a:rPr lang="en-US" altLang="zh-CN" dirty="0" smtClean="0"/>
              <a:t> </a:t>
            </a:r>
            <a:r>
              <a:rPr lang="zh-CN" altLang="en-US" dirty="0" smtClean="0"/>
              <a:t>的实例会把文件写在本地磁盘或 </a:t>
            </a:r>
            <a:r>
              <a:rPr lang="en-US" altLang="zh-CN" dirty="0" smtClean="0"/>
              <a:t>HDFS </a:t>
            </a:r>
            <a:r>
              <a:rPr lang="zh-CN" altLang="en-US" dirty="0" smtClean="0"/>
              <a:t>上，它们都是继承自公共的 </a:t>
            </a:r>
            <a:r>
              <a:rPr lang="en-US" altLang="zh-CN" dirty="0" err="1" smtClean="0"/>
              <a:t>FileInputFormat</a:t>
            </a:r>
            <a:r>
              <a:rPr lang="en-US" altLang="zh-CN" dirty="0" smtClean="0"/>
              <a:t> </a:t>
            </a:r>
            <a:r>
              <a:rPr lang="zh-CN" altLang="en-US" dirty="0" smtClean="0"/>
              <a:t>类。</a:t>
            </a:r>
          </a:p>
          <a:p>
            <a:r>
              <a:rPr lang="en-US" altLang="zh-CN" dirty="0" smtClean="0"/>
              <a:t>7</a:t>
            </a:r>
            <a:r>
              <a:rPr lang="zh-CN" altLang="en-US" dirty="0" smtClean="0"/>
              <a:t>、</a:t>
            </a:r>
            <a:r>
              <a:rPr lang="en-US" altLang="zh-CN" dirty="0" err="1" smtClean="0"/>
              <a:t>RecordWriter</a:t>
            </a:r>
            <a:endParaRPr lang="en-US" altLang="zh-CN" dirty="0" smtClean="0"/>
          </a:p>
          <a:p>
            <a:r>
              <a:rPr lang="zh-CN" altLang="en-US" dirty="0" smtClean="0"/>
              <a:t>这个跟 </a:t>
            </a:r>
            <a:r>
              <a:rPr lang="en-US" altLang="zh-CN" dirty="0" err="1" smtClean="0"/>
              <a:t>InputFormat</a:t>
            </a:r>
            <a:r>
              <a:rPr lang="en-US" altLang="zh-CN" dirty="0" smtClean="0"/>
              <a:t> </a:t>
            </a:r>
            <a:r>
              <a:rPr lang="zh-CN" altLang="en-US" dirty="0" smtClean="0"/>
              <a:t>中通过 </a:t>
            </a:r>
            <a:r>
              <a:rPr lang="en-US" altLang="zh-CN" dirty="0" err="1" smtClean="0"/>
              <a:t>RecordReader</a:t>
            </a:r>
            <a:r>
              <a:rPr lang="en-US" altLang="zh-CN" dirty="0" smtClean="0"/>
              <a:t> </a:t>
            </a:r>
            <a:r>
              <a:rPr lang="zh-CN" altLang="en-US" dirty="0" smtClean="0"/>
              <a:t>读取单个记录的实现很相似，</a:t>
            </a:r>
            <a:r>
              <a:rPr lang="en-US" altLang="zh-CN" dirty="0" err="1" smtClean="0"/>
              <a:t>OutputFormat</a:t>
            </a:r>
            <a:r>
              <a:rPr lang="en-US" altLang="zh-CN" dirty="0" smtClean="0"/>
              <a:t> </a:t>
            </a:r>
            <a:r>
              <a:rPr lang="zh-CN" altLang="en-US" dirty="0" smtClean="0"/>
              <a:t>类是 </a:t>
            </a:r>
            <a:r>
              <a:rPr lang="en-US" altLang="zh-CN" dirty="0" err="1" smtClean="0"/>
              <a:t>RecordWriter</a:t>
            </a:r>
            <a:r>
              <a:rPr lang="en-US" altLang="zh-CN" dirty="0" smtClean="0"/>
              <a:t> </a:t>
            </a:r>
            <a:r>
              <a:rPr lang="zh-CN" altLang="en-US" dirty="0" smtClean="0"/>
              <a:t>对象的工厂方法，用来把单个的记录写到文件中，就像是 </a:t>
            </a:r>
            <a:r>
              <a:rPr lang="en-US" altLang="zh-CN" dirty="0" err="1" smtClean="0"/>
              <a:t>OuputFormat</a:t>
            </a:r>
            <a:r>
              <a:rPr lang="en-US" altLang="zh-CN" dirty="0" smtClean="0"/>
              <a:t> </a:t>
            </a:r>
            <a:r>
              <a:rPr lang="zh-CN" altLang="en-US" dirty="0" smtClean="0"/>
              <a:t>直接写入的一样。</a:t>
            </a:r>
          </a:p>
        </p:txBody>
      </p:sp>
      <p:sp>
        <p:nvSpPr>
          <p:cNvPr id="4" name="灯片编号占位符 3"/>
          <p:cNvSpPr>
            <a:spLocks noGrp="1"/>
          </p:cNvSpPr>
          <p:nvPr>
            <p:ph type="sldNum" sz="quarter" idx="10"/>
          </p:nvPr>
        </p:nvSpPr>
        <p:spPr/>
        <p:txBody>
          <a:bodyPr/>
          <a:lstStyle/>
          <a:p>
            <a:fld id="{1F655994-B1B9-4D34-8675-A1904A2616C3}" type="slidenum">
              <a:rPr lang="zh-CN" altLang="en-US" smtClean="0">
                <a:solidFill>
                  <a:prstClr val="black"/>
                </a:solidFill>
              </a:rPr>
              <a:pPr/>
              <a:t>24</a:t>
            </a:fld>
            <a:endParaRPr lang="zh-CN" altLang="en-US">
              <a:solidFill>
                <a:prstClr val="black"/>
              </a:solidFill>
            </a:endParaRPr>
          </a:p>
        </p:txBody>
      </p:sp>
    </p:spTree>
    <p:extLst>
      <p:ext uri="{BB962C8B-B14F-4D97-AF65-F5344CB8AC3E}">
        <p14:creationId xmlns:p14="http://schemas.microsoft.com/office/powerpoint/2010/main" val="194102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内存缓冲区是有大小限制的（默认是</a:t>
            </a:r>
            <a:r>
              <a:rPr lang="en-US" altLang="zh-CN" dirty="0" smtClean="0"/>
              <a:t>100MB</a:t>
            </a:r>
            <a:r>
              <a:rPr lang="zh-CN" altLang="en-US" dirty="0" smtClean="0"/>
              <a:t>）。当</a:t>
            </a:r>
            <a:r>
              <a:rPr lang="en-US" altLang="zh-CN" dirty="0" smtClean="0"/>
              <a:t>map task</a:t>
            </a:r>
            <a:r>
              <a:rPr lang="zh-CN" altLang="en-US" dirty="0" smtClean="0"/>
              <a:t>的输出结果很多时，就可能会撑爆内存，所以需要在一定条件下将缓冲区中的数据临时写入磁盘，然后重新利用这块缓冲区。这个从内存往磁盘写数据的过程被称为</a:t>
            </a:r>
            <a:r>
              <a:rPr lang="en-US" altLang="zh-CN" dirty="0" smtClean="0"/>
              <a:t>Spill</a:t>
            </a:r>
            <a:r>
              <a:rPr lang="zh-CN" altLang="en-US" dirty="0" smtClean="0"/>
              <a:t>。</a:t>
            </a:r>
          </a:p>
          <a:p>
            <a:endParaRPr lang="zh-CN" altLang="en-US" dirty="0"/>
          </a:p>
        </p:txBody>
      </p:sp>
      <p:sp>
        <p:nvSpPr>
          <p:cNvPr id="4" name="灯片编号占位符 3"/>
          <p:cNvSpPr>
            <a:spLocks noGrp="1"/>
          </p:cNvSpPr>
          <p:nvPr>
            <p:ph type="sldNum" sz="quarter" idx="10"/>
          </p:nvPr>
        </p:nvSpPr>
        <p:spPr/>
        <p:txBody>
          <a:bodyPr/>
          <a:lstStyle/>
          <a:p>
            <a:fld id="{1F655994-B1B9-4D34-8675-A1904A2616C3}" type="slidenum">
              <a:rPr lang="zh-CN" altLang="en-US" smtClean="0">
                <a:solidFill>
                  <a:prstClr val="black"/>
                </a:solidFill>
              </a:rPr>
              <a:pPr/>
              <a:t>29</a:t>
            </a:fld>
            <a:endParaRPr lang="zh-CN" altLang="en-US">
              <a:solidFill>
                <a:prstClr val="black"/>
              </a:solidFill>
            </a:endParaRPr>
          </a:p>
        </p:txBody>
      </p:sp>
    </p:spTree>
    <p:extLst>
      <p:ext uri="{BB962C8B-B14F-4D97-AF65-F5344CB8AC3E}">
        <p14:creationId xmlns:p14="http://schemas.microsoft.com/office/powerpoint/2010/main" val="4005574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文件系统是支撑上层应用的基础。在 </a:t>
            </a:r>
            <a:r>
              <a:rPr lang="en-US" altLang="zh-CN" dirty="0" smtClean="0"/>
              <a:t>Google </a:t>
            </a:r>
            <a:r>
              <a:rPr lang="zh-CN" altLang="en-US" dirty="0" smtClean="0"/>
              <a:t>之前，尚未有哪个公司面对过如此多的海量数据。因此，对于 </a:t>
            </a:r>
            <a:r>
              <a:rPr lang="en-US" altLang="zh-CN" dirty="0" smtClean="0"/>
              <a:t>Google </a:t>
            </a:r>
            <a:r>
              <a:rPr lang="zh-CN" altLang="en-US" dirty="0" smtClean="0"/>
              <a:t>而言并没有完全成熟的存储方案可以直接使用。</a:t>
            </a:r>
            <a:r>
              <a:rPr lang="en-US" altLang="zh-CN" dirty="0" smtClean="0"/>
              <a:t>Google </a:t>
            </a:r>
            <a:r>
              <a:rPr lang="zh-CN" altLang="en-US" dirty="0" smtClean="0"/>
              <a:t>认为系统组件失败是一种常态而不是异常，基于此思想，</a:t>
            </a:r>
            <a:r>
              <a:rPr lang="en-US" altLang="zh-CN" dirty="0" smtClean="0"/>
              <a:t>Google </a:t>
            </a:r>
            <a:r>
              <a:rPr lang="zh-CN" altLang="en-US" dirty="0" smtClean="0"/>
              <a:t>自行设计开发了 </a:t>
            </a:r>
            <a:r>
              <a:rPr lang="en-US" altLang="zh-CN" dirty="0" smtClean="0"/>
              <a:t>Google </a:t>
            </a:r>
            <a:r>
              <a:rPr lang="zh-CN" altLang="en-US" dirty="0" smtClean="0"/>
              <a:t>文件系统</a:t>
            </a:r>
          </a:p>
          <a:p>
            <a:r>
              <a:rPr lang="en-US" altLang="zh-CN" dirty="0" smtClean="0"/>
              <a:t>GFS(Google File System)</a:t>
            </a:r>
            <a:r>
              <a:rPr lang="zh-CN" altLang="en-US" dirty="0" smtClean="0"/>
              <a:t>。</a:t>
            </a:r>
            <a:r>
              <a:rPr lang="en-US" altLang="zh-CN" dirty="0" smtClean="0"/>
              <a:t>GFS </a:t>
            </a:r>
            <a:r>
              <a:rPr lang="zh-CN" altLang="en-US" dirty="0" smtClean="0"/>
              <a:t>是构建在大量廉价服务器之上的一个可扩展的分布式文件系统，</a:t>
            </a:r>
            <a:r>
              <a:rPr lang="en-US" altLang="zh-CN" dirty="0" smtClean="0"/>
              <a:t>GFS </a:t>
            </a:r>
            <a:r>
              <a:rPr lang="zh-CN" altLang="en-US" dirty="0" smtClean="0"/>
              <a:t>主要针对文件较大，且读远大于写的应用场景，采用主从</a:t>
            </a:r>
            <a:r>
              <a:rPr lang="en-US" altLang="zh-CN" dirty="0" smtClean="0"/>
              <a:t>(Master-Slave)</a:t>
            </a:r>
            <a:r>
              <a:rPr lang="zh-CN" altLang="en-US" dirty="0" smtClean="0"/>
              <a:t>结构。</a:t>
            </a:r>
            <a:r>
              <a:rPr lang="en-US" altLang="zh-CN" dirty="0" smtClean="0"/>
              <a:t>GFS </a:t>
            </a:r>
            <a:r>
              <a:rPr lang="zh-CN" altLang="en-US" dirty="0" smtClean="0"/>
              <a:t>通过数据分块、追加更新</a:t>
            </a:r>
            <a:r>
              <a:rPr lang="en-US" altLang="zh-CN" dirty="0" smtClean="0"/>
              <a:t>(Append-Only)</a:t>
            </a:r>
            <a:r>
              <a:rPr lang="zh-CN" altLang="en-US" dirty="0" smtClean="0"/>
              <a:t>等方式实现了海量数据的高效存储。随着时间推移，</a:t>
            </a:r>
            <a:r>
              <a:rPr lang="en-US" altLang="zh-CN" dirty="0" smtClean="0"/>
              <a:t>GFS </a:t>
            </a:r>
            <a:r>
              <a:rPr lang="zh-CN" altLang="en-US" dirty="0" smtClean="0"/>
              <a:t>的架构逐渐开始无法适应需求。</a:t>
            </a:r>
            <a:r>
              <a:rPr lang="en-US" altLang="zh-CN" dirty="0" smtClean="0"/>
              <a:t>Google </a:t>
            </a:r>
            <a:r>
              <a:rPr lang="zh-CN" altLang="en-US" dirty="0" smtClean="0"/>
              <a:t>对 </a:t>
            </a:r>
            <a:r>
              <a:rPr lang="en-US" altLang="zh-CN" dirty="0" smtClean="0"/>
              <a:t>GFS </a:t>
            </a:r>
            <a:r>
              <a:rPr lang="zh-CN" altLang="en-US" dirty="0" smtClean="0"/>
              <a:t>进行了重新的设计，该系统正式的名称为 </a:t>
            </a:r>
            <a:r>
              <a:rPr lang="en-US" altLang="zh-CN" dirty="0" smtClean="0"/>
              <a:t>Colossus</a:t>
            </a:r>
            <a:r>
              <a:rPr lang="zh-CN" altLang="en-US" dirty="0" smtClean="0"/>
              <a:t>，其中，</a:t>
            </a:r>
            <a:r>
              <a:rPr lang="en-US" altLang="zh-CN" dirty="0" smtClean="0"/>
              <a:t>GFS </a:t>
            </a:r>
            <a:r>
              <a:rPr lang="zh-CN" altLang="en-US" dirty="0" smtClean="0"/>
              <a:t>的单点故障</a:t>
            </a:r>
            <a:r>
              <a:rPr lang="en-US" altLang="zh-CN" dirty="0" smtClean="0"/>
              <a:t>(</a:t>
            </a:r>
            <a:r>
              <a:rPr lang="zh-CN" altLang="en-US" dirty="0" smtClean="0"/>
              <a:t>指仅有一个主节点容易成为系统的瓶颈</a:t>
            </a:r>
            <a:r>
              <a:rPr lang="en-US" altLang="zh-CN" dirty="0" smtClean="0"/>
              <a:t>)</a:t>
            </a:r>
            <a:r>
              <a:rPr lang="zh-CN" altLang="en-US" dirty="0" smtClean="0"/>
              <a:t>、海量小文件的存储等问题在 </a:t>
            </a:r>
            <a:r>
              <a:rPr lang="en-US" altLang="zh-CN" dirty="0" smtClean="0"/>
              <a:t>Colossus </a:t>
            </a:r>
            <a:r>
              <a:rPr lang="zh-CN" altLang="en-US" dirty="0" smtClean="0"/>
              <a:t>中均得到了解决。除了 </a:t>
            </a:r>
            <a:r>
              <a:rPr lang="en-US" altLang="zh-CN" dirty="0" smtClean="0"/>
              <a:t>Google</a:t>
            </a:r>
            <a:r>
              <a:rPr lang="zh-CN" altLang="en-US" dirty="0" smtClean="0"/>
              <a:t>，众多企业和学者也从不同方面对满足大数据存储需求的文件系统进行了详尽的研究。微软自行开发的 </a:t>
            </a:r>
            <a:r>
              <a:rPr lang="en-US" altLang="zh-CN" dirty="0" smtClean="0"/>
              <a:t>Cosmos </a:t>
            </a:r>
            <a:r>
              <a:rPr lang="zh-CN" altLang="en-US" dirty="0" smtClean="0"/>
              <a:t>支撑着其搜索、广告等业务。</a:t>
            </a:r>
            <a:r>
              <a:rPr lang="en-US" altLang="zh-CN" dirty="0" smtClean="0"/>
              <a:t>HDFS </a:t>
            </a:r>
            <a:r>
              <a:rPr lang="zh-CN" altLang="en-US" dirty="0" smtClean="0"/>
              <a:t>和 </a:t>
            </a:r>
            <a:r>
              <a:rPr lang="en-US" altLang="zh-CN" dirty="0" err="1" smtClean="0"/>
              <a:t>CloudStore</a:t>
            </a:r>
            <a:r>
              <a:rPr lang="en-US" altLang="zh-CN" dirty="0" smtClean="0"/>
              <a:t> </a:t>
            </a:r>
            <a:r>
              <a:rPr lang="zh-CN" altLang="en-US" dirty="0" smtClean="0"/>
              <a:t>都是模仿 </a:t>
            </a:r>
            <a:r>
              <a:rPr lang="en-US" altLang="zh-CN" dirty="0" smtClean="0"/>
              <a:t>GFS </a:t>
            </a:r>
            <a:r>
              <a:rPr lang="zh-CN" altLang="en-US" dirty="0" smtClean="0"/>
              <a:t>的开源实现。</a:t>
            </a:r>
            <a:r>
              <a:rPr lang="en-US" altLang="zh-CN" dirty="0" smtClean="0"/>
              <a:t>GFS </a:t>
            </a:r>
            <a:r>
              <a:rPr lang="zh-CN" altLang="en-US" dirty="0" smtClean="0"/>
              <a:t>类的文件系统主要是针对较大文件设计的，而在图片存储等应用场景，文件系统主要存储海量小文件，此时</a:t>
            </a:r>
            <a:r>
              <a:rPr lang="en-US" altLang="zh-CN" dirty="0" smtClean="0"/>
              <a:t>GFS </a:t>
            </a:r>
            <a:r>
              <a:rPr lang="zh-CN" altLang="en-US" dirty="0" smtClean="0"/>
              <a:t>等文件系统因为频繁读取元数据等原因，效率很低。针对这种情况，</a:t>
            </a:r>
            <a:r>
              <a:rPr lang="en-US" altLang="zh-CN" dirty="0" smtClean="0"/>
              <a:t>Facebook </a:t>
            </a:r>
            <a:r>
              <a:rPr lang="zh-CN" altLang="en-US" dirty="0" smtClean="0"/>
              <a:t>推出了专门针对海量小文件的文件系统 </a:t>
            </a:r>
            <a:r>
              <a:rPr lang="en-US" altLang="zh-CN" dirty="0" smtClean="0"/>
              <a:t>Haystack</a:t>
            </a:r>
            <a:r>
              <a:rPr lang="zh-CN" altLang="en-US" dirty="0" smtClean="0"/>
              <a:t>，通过多个逻辑文件共享同一个物理文件、增加缓存层、部分元数据加载到内存等方式有效的解决了 </a:t>
            </a:r>
            <a:r>
              <a:rPr lang="en-US" altLang="zh-CN" dirty="0" smtClean="0"/>
              <a:t>Facebook </a:t>
            </a:r>
            <a:r>
              <a:rPr lang="zh-CN" altLang="en-US" dirty="0" smtClean="0"/>
              <a:t>海量图片存储问题。淘宝推出了类似的文件系统 </a:t>
            </a:r>
            <a:r>
              <a:rPr lang="en-US" altLang="zh-CN" dirty="0" smtClean="0"/>
              <a:t>TFS(Tao File System)</a:t>
            </a:r>
            <a:r>
              <a:rPr lang="zh-CN" altLang="en-US" dirty="0" smtClean="0"/>
              <a:t>，通过将小文件合并成大文件、文件名隐含部分元数据等方式实现了海量小文件的高效存储。</a:t>
            </a:r>
            <a:r>
              <a:rPr lang="en-US" altLang="zh-CN" dirty="0" err="1" smtClean="0"/>
              <a:t>FastDFS</a:t>
            </a:r>
            <a:r>
              <a:rPr lang="en-US" altLang="zh-CN" dirty="0" smtClean="0"/>
              <a:t> </a:t>
            </a:r>
            <a:r>
              <a:rPr lang="zh-CN" altLang="en-US" dirty="0" smtClean="0"/>
              <a:t>针对小文件的优化类似于 </a:t>
            </a:r>
            <a:r>
              <a:rPr lang="en-US" altLang="zh-CN" dirty="0" smtClean="0"/>
              <a:t>TFS</a:t>
            </a:r>
            <a:r>
              <a:rPr lang="zh-CN" altLang="en-US" dirty="0" smtClean="0"/>
              <a:t>。</a:t>
            </a:r>
          </a:p>
        </p:txBody>
      </p:sp>
      <p:sp>
        <p:nvSpPr>
          <p:cNvPr id="4" name="灯片编号占位符 3"/>
          <p:cNvSpPr>
            <a:spLocks noGrp="1"/>
          </p:cNvSpPr>
          <p:nvPr>
            <p:ph type="sldNum" sz="quarter" idx="10"/>
          </p:nvPr>
        </p:nvSpPr>
        <p:spPr/>
        <p:txBody>
          <a:bodyPr/>
          <a:lstStyle/>
          <a:p>
            <a:fld id="{1870DB19-8D20-42EB-AC83-2187BF19602A}" type="slidenum">
              <a:rPr lang="zh-CN" altLang="en-US" smtClean="0"/>
              <a:t>50</a:t>
            </a:fld>
            <a:endParaRPr lang="zh-CN" altLang="en-US"/>
          </a:p>
        </p:txBody>
      </p:sp>
    </p:spTree>
    <p:extLst>
      <p:ext uri="{BB962C8B-B14F-4D97-AF65-F5344CB8AC3E}">
        <p14:creationId xmlns:p14="http://schemas.microsoft.com/office/powerpoint/2010/main" val="25914901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Bigtable</a:t>
            </a:r>
            <a:r>
              <a:rPr lang="zh-CN" altLang="en-US" dirty="0" smtClean="0"/>
              <a:t>是 </a:t>
            </a:r>
            <a:r>
              <a:rPr lang="en-US" altLang="zh-CN" dirty="0" smtClean="0"/>
              <a:t>Google </a:t>
            </a:r>
            <a:r>
              <a:rPr lang="zh-CN" altLang="en-US" dirty="0" smtClean="0"/>
              <a:t>早期开发的数据库系统，它是一个多维稀疏排序表，由行和列组成，每个存储单元都有一个时间戳，形成三维结构。不同的时间对同一个数据单元的多个操作形成的数据的多个版本之间由时间戳来区分。</a:t>
            </a:r>
            <a:r>
              <a:rPr lang="en-US" altLang="zh-CN" dirty="0" err="1" smtClean="0"/>
              <a:t>Bigtable</a:t>
            </a:r>
            <a:r>
              <a:rPr lang="en-US" altLang="zh-CN" dirty="0" smtClean="0"/>
              <a:t> </a:t>
            </a:r>
            <a:r>
              <a:rPr lang="zh-CN" altLang="en-US" dirty="0" smtClean="0"/>
              <a:t>的模型简单，但是，相较传统的关系数据库其支持的功能非常有限。</a:t>
            </a:r>
          </a:p>
          <a:p>
            <a:r>
              <a:rPr lang="zh-CN" altLang="en-US" dirty="0" smtClean="0"/>
              <a:t>因此，</a:t>
            </a:r>
            <a:r>
              <a:rPr lang="en-US" altLang="zh-CN" dirty="0" smtClean="0"/>
              <a:t>Google </a:t>
            </a:r>
            <a:r>
              <a:rPr lang="zh-CN" altLang="en-US" dirty="0" smtClean="0"/>
              <a:t>开发了 </a:t>
            </a:r>
            <a:r>
              <a:rPr lang="en-US" altLang="zh-CN" dirty="0" smtClean="0"/>
              <a:t>Megastore </a:t>
            </a:r>
            <a:r>
              <a:rPr lang="zh-CN" altLang="en-US" dirty="0" smtClean="0"/>
              <a:t>系统，虽然其底层数据存储依赖 </a:t>
            </a:r>
            <a:r>
              <a:rPr lang="en-US" altLang="zh-CN" dirty="0" err="1" smtClean="0"/>
              <a:t>Bigtable</a:t>
            </a:r>
            <a:r>
              <a:rPr lang="zh-CN" altLang="en-US" dirty="0" smtClean="0"/>
              <a:t>，但是它实现了类似 </a:t>
            </a:r>
            <a:r>
              <a:rPr lang="en-US" altLang="zh-CN" dirty="0" smtClean="0"/>
              <a:t>RDBMS </a:t>
            </a:r>
            <a:r>
              <a:rPr lang="zh-CN" altLang="en-US" dirty="0" smtClean="0"/>
              <a:t>的数据模型，同时提供数据的强一致性解决方案。</a:t>
            </a:r>
            <a:r>
              <a:rPr lang="en-US" altLang="zh-CN" dirty="0" smtClean="0"/>
              <a:t>Megastore </a:t>
            </a:r>
            <a:r>
              <a:rPr lang="zh-CN" altLang="en-US" dirty="0" smtClean="0"/>
              <a:t>将数据进行细粒度的分区，数据更新会在机房间进行同步复制。</a:t>
            </a:r>
            <a:r>
              <a:rPr lang="en-US" altLang="zh-CN" dirty="0" smtClean="0"/>
              <a:t>Spanner </a:t>
            </a:r>
            <a:r>
              <a:rPr lang="zh-CN" altLang="en-US" dirty="0" smtClean="0"/>
              <a:t>是已知的 </a:t>
            </a:r>
            <a:r>
              <a:rPr lang="en-US" altLang="zh-CN" dirty="0" smtClean="0"/>
              <a:t>Google </a:t>
            </a:r>
            <a:r>
              <a:rPr lang="zh-CN" altLang="en-US" dirty="0" smtClean="0"/>
              <a:t>的最新的数据库系统，</a:t>
            </a:r>
            <a:r>
              <a:rPr lang="en-US" altLang="zh-CN" dirty="0" smtClean="0"/>
              <a:t>Google </a:t>
            </a:r>
            <a:r>
              <a:rPr lang="zh-CN" altLang="en-US" dirty="0" smtClean="0"/>
              <a:t>在 </a:t>
            </a:r>
            <a:r>
              <a:rPr lang="en-US" altLang="zh-CN" dirty="0" smtClean="0"/>
              <a:t>OSDI2012 </a:t>
            </a:r>
            <a:r>
              <a:rPr lang="zh-CN" altLang="en-US" dirty="0" smtClean="0"/>
              <a:t>上公开了 </a:t>
            </a:r>
            <a:r>
              <a:rPr lang="en-US" altLang="zh-CN" dirty="0" smtClean="0"/>
              <a:t>Spanner </a:t>
            </a:r>
            <a:r>
              <a:rPr lang="zh-CN" altLang="en-US" dirty="0" smtClean="0"/>
              <a:t>的实现。</a:t>
            </a:r>
            <a:r>
              <a:rPr lang="en-US" altLang="zh-CN" dirty="0" smtClean="0"/>
              <a:t>Spanner </a:t>
            </a:r>
            <a:r>
              <a:rPr lang="zh-CN" altLang="en-US" dirty="0" smtClean="0"/>
              <a:t>是第一个可以实现全球规模扩展</a:t>
            </a:r>
            <a:r>
              <a:rPr lang="en-US" altLang="zh-CN" dirty="0" smtClean="0"/>
              <a:t>(Global Scale)</a:t>
            </a:r>
            <a:r>
              <a:rPr lang="zh-CN" altLang="en-US" dirty="0" smtClean="0"/>
              <a:t>并且支持外部一致的事务</a:t>
            </a:r>
            <a:r>
              <a:rPr lang="en-US" altLang="zh-CN" dirty="0" smtClean="0"/>
              <a:t>(support externally-consistent distributed transactions)</a:t>
            </a:r>
            <a:r>
              <a:rPr lang="zh-CN" altLang="en-US" dirty="0" smtClean="0"/>
              <a:t>的数据库。通过 </a:t>
            </a:r>
            <a:r>
              <a:rPr lang="en-US" altLang="zh-CN" dirty="0" smtClean="0"/>
              <a:t>GPS </a:t>
            </a:r>
            <a:r>
              <a:rPr lang="zh-CN" altLang="en-US" dirty="0" smtClean="0"/>
              <a:t>和原子时钟</a:t>
            </a:r>
            <a:r>
              <a:rPr lang="en-US" altLang="zh-CN" dirty="0" smtClean="0"/>
              <a:t>(atomic clocks)</a:t>
            </a:r>
            <a:r>
              <a:rPr lang="zh-CN" altLang="en-US" dirty="0" smtClean="0"/>
              <a:t>技术，</a:t>
            </a:r>
            <a:r>
              <a:rPr lang="en-US" altLang="zh-CN" dirty="0" smtClean="0"/>
              <a:t>Spanner </a:t>
            </a:r>
            <a:r>
              <a:rPr lang="zh-CN" altLang="en-US" dirty="0" smtClean="0"/>
              <a:t>实现了一个时间</a:t>
            </a:r>
            <a:r>
              <a:rPr lang="en-US" altLang="zh-CN" dirty="0" smtClean="0"/>
              <a:t>API</a:t>
            </a:r>
            <a:r>
              <a:rPr lang="zh-CN" altLang="en-US" dirty="0" smtClean="0"/>
              <a:t>。借助该 </a:t>
            </a:r>
            <a:r>
              <a:rPr lang="en-US" altLang="zh-CN" dirty="0" smtClean="0"/>
              <a:t>API</a:t>
            </a:r>
            <a:r>
              <a:rPr lang="zh-CN" altLang="en-US" dirty="0" smtClean="0"/>
              <a:t>，数据中心之间的时间同步能够精确到 </a:t>
            </a:r>
            <a:r>
              <a:rPr lang="en-US" altLang="zh-CN" dirty="0" smtClean="0"/>
              <a:t>10ms </a:t>
            </a:r>
            <a:r>
              <a:rPr lang="zh-CN" altLang="en-US" dirty="0" smtClean="0"/>
              <a:t>以内。</a:t>
            </a:r>
            <a:r>
              <a:rPr lang="en-US" altLang="zh-CN" dirty="0" smtClean="0"/>
              <a:t>Spanner </a:t>
            </a:r>
            <a:r>
              <a:rPr lang="zh-CN" altLang="en-US" dirty="0" smtClean="0"/>
              <a:t>类似于 </a:t>
            </a:r>
            <a:r>
              <a:rPr lang="en-US" altLang="zh-CN" dirty="0" err="1" smtClean="0"/>
              <a:t>Bigtable</a:t>
            </a:r>
            <a:r>
              <a:rPr lang="zh-CN" altLang="en-US" dirty="0" smtClean="0"/>
              <a:t>，但是它具有层次性的目录结构以及细粒度的数据复制。对于数据中心之间不同操作会分别支持强一致性或弱一致性，且支持更多的自动操作。</a:t>
            </a:r>
            <a:r>
              <a:rPr lang="en-US" altLang="zh-CN" dirty="0" smtClean="0"/>
              <a:t>Spanner </a:t>
            </a:r>
            <a:r>
              <a:rPr lang="zh-CN" altLang="en-US" dirty="0" smtClean="0"/>
              <a:t>的目标是控制一百万到一千万台服务器，最多包含大约 </a:t>
            </a:r>
            <a:r>
              <a:rPr lang="en-US" altLang="zh-CN" dirty="0" smtClean="0"/>
              <a:t>10 </a:t>
            </a:r>
            <a:r>
              <a:rPr lang="zh-CN" altLang="en-US" dirty="0" smtClean="0"/>
              <a:t>万亿目录和一千万亿字节的存储空间。另外，在</a:t>
            </a:r>
            <a:r>
              <a:rPr lang="en-US" altLang="zh-CN" dirty="0" smtClean="0"/>
              <a:t>SIGMOD2012 </a:t>
            </a:r>
            <a:r>
              <a:rPr lang="zh-CN" altLang="en-US" dirty="0" smtClean="0"/>
              <a:t>上，</a:t>
            </a:r>
            <a:r>
              <a:rPr lang="en-US" altLang="zh-CN" dirty="0" smtClean="0"/>
              <a:t>Google </a:t>
            </a:r>
            <a:r>
              <a:rPr lang="zh-CN" altLang="en-US" dirty="0" smtClean="0"/>
              <a:t>公开了用于其广告系统的新数据库产品 </a:t>
            </a:r>
            <a:r>
              <a:rPr lang="en-US" altLang="zh-CN" dirty="0" smtClean="0"/>
              <a:t>F1</a:t>
            </a:r>
            <a:r>
              <a:rPr lang="zh-CN" altLang="en-US" dirty="0" smtClean="0"/>
              <a:t>，作为一种混合型数据库，</a:t>
            </a:r>
            <a:r>
              <a:rPr lang="en-US" altLang="zh-CN" dirty="0" smtClean="0"/>
              <a:t>F1 </a:t>
            </a:r>
            <a:r>
              <a:rPr lang="zh-CN" altLang="en-US" dirty="0" smtClean="0"/>
              <a:t>融合兼有</a:t>
            </a:r>
            <a:r>
              <a:rPr lang="en-US" altLang="zh-CN" dirty="0" err="1" smtClean="0"/>
              <a:t>Bigtable</a:t>
            </a:r>
            <a:r>
              <a:rPr lang="en-US" altLang="zh-CN" dirty="0" smtClean="0"/>
              <a:t> </a:t>
            </a:r>
            <a:r>
              <a:rPr lang="zh-CN" altLang="en-US" dirty="0" smtClean="0"/>
              <a:t>的高扩展性以及 </a:t>
            </a:r>
            <a:r>
              <a:rPr lang="en-US" altLang="zh-CN" dirty="0" smtClean="0"/>
              <a:t>SQL </a:t>
            </a:r>
            <a:r>
              <a:rPr lang="zh-CN" altLang="en-US" dirty="0" smtClean="0"/>
              <a:t>数据库的可用性和功能性。该产品的底层存储正是采用 </a:t>
            </a:r>
            <a:r>
              <a:rPr lang="en-US" altLang="zh-CN" dirty="0" smtClean="0"/>
              <a:t>Spanner</a:t>
            </a:r>
            <a:r>
              <a:rPr lang="zh-CN" altLang="en-US" dirty="0" smtClean="0"/>
              <a:t>，具有很多新的特性，包括全局分布式、同步跨数据中心复制、可视分片和数据移动、常规事务等。有些比较激进的观点认为“关系数据库已死”，但是，一般而言，关系数据库和 </a:t>
            </a:r>
            <a:r>
              <a:rPr lang="en-US" altLang="zh-CN" dirty="0" smtClean="0"/>
              <a:t>NoSQL</a:t>
            </a:r>
            <a:r>
              <a:rPr lang="zh-CN" altLang="en-US" dirty="0" smtClean="0"/>
              <a:t>并不是矛盾的对立体，而是可以相互补充的、适用于不同应用场景的技术。</a:t>
            </a:r>
            <a:endParaRPr lang="zh-CN" altLang="en-US" dirty="0"/>
          </a:p>
        </p:txBody>
      </p:sp>
      <p:sp>
        <p:nvSpPr>
          <p:cNvPr id="4" name="灯片编号占位符 3"/>
          <p:cNvSpPr>
            <a:spLocks noGrp="1"/>
          </p:cNvSpPr>
          <p:nvPr>
            <p:ph type="sldNum" sz="quarter" idx="10"/>
          </p:nvPr>
        </p:nvSpPr>
        <p:spPr/>
        <p:txBody>
          <a:bodyPr/>
          <a:lstStyle/>
          <a:p>
            <a:fld id="{1870DB19-8D20-42EB-AC83-2187BF19602A}" type="slidenum">
              <a:rPr lang="zh-CN" altLang="en-US" smtClean="0"/>
              <a:t>51</a:t>
            </a:fld>
            <a:endParaRPr lang="zh-CN" altLang="en-US"/>
          </a:p>
        </p:txBody>
      </p:sp>
    </p:spTree>
    <p:extLst>
      <p:ext uri="{BB962C8B-B14F-4D97-AF65-F5344CB8AC3E}">
        <p14:creationId xmlns:p14="http://schemas.microsoft.com/office/powerpoint/2010/main" val="31123937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70DB19-8D20-42EB-AC83-2187BF19602A}" type="slidenum">
              <a:rPr lang="zh-CN" altLang="en-US" smtClean="0"/>
              <a:t>53</a:t>
            </a:fld>
            <a:endParaRPr lang="zh-CN" altLang="en-US"/>
          </a:p>
        </p:txBody>
      </p:sp>
    </p:spTree>
    <p:extLst>
      <p:ext uri="{BB962C8B-B14F-4D97-AF65-F5344CB8AC3E}">
        <p14:creationId xmlns:p14="http://schemas.microsoft.com/office/powerpoint/2010/main" val="4164728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图是真实社会中广泛存在的事物之间联系的一种有效表示手段，因此，对图的计算是一种常见的计算模式，而图计算会涉及到在相同数据上的不断更新以及大量的消息传递，如果采用 </a:t>
            </a:r>
            <a:r>
              <a:rPr lang="en-US" altLang="zh-CN" dirty="0" err="1" smtClean="0"/>
              <a:t>MapReduce</a:t>
            </a:r>
            <a:r>
              <a:rPr lang="en-US" altLang="zh-CN" dirty="0" smtClean="0"/>
              <a:t> </a:t>
            </a:r>
            <a:r>
              <a:rPr lang="zh-CN" altLang="en-US" dirty="0" smtClean="0"/>
              <a:t>去实现，会产生大量不必要的序列化和反序列化开销。现有的图计算系统并不适用于 </a:t>
            </a:r>
            <a:r>
              <a:rPr lang="en-US" altLang="zh-CN" dirty="0" smtClean="0"/>
              <a:t>Google </a:t>
            </a:r>
            <a:r>
              <a:rPr lang="zh-CN" altLang="en-US" dirty="0" smtClean="0"/>
              <a:t>的应用场景，因此 </a:t>
            </a:r>
            <a:r>
              <a:rPr lang="en-US" altLang="zh-CN" dirty="0" smtClean="0"/>
              <a:t>Google </a:t>
            </a:r>
            <a:r>
              <a:rPr lang="zh-CN" altLang="en-US" dirty="0" smtClean="0"/>
              <a:t>设计并实现了 </a:t>
            </a:r>
            <a:r>
              <a:rPr lang="en-US" altLang="zh-CN" dirty="0" err="1" smtClean="0"/>
              <a:t>Pregel</a:t>
            </a:r>
            <a:r>
              <a:rPr lang="zh-CN" altLang="en-US" dirty="0" smtClean="0"/>
              <a:t>图计算模型。</a:t>
            </a:r>
            <a:r>
              <a:rPr lang="en-US" altLang="zh-CN" dirty="0" err="1" smtClean="0"/>
              <a:t>Pregel</a:t>
            </a:r>
            <a:r>
              <a:rPr lang="en-US" altLang="zh-CN" dirty="0" smtClean="0"/>
              <a:t> </a:t>
            </a:r>
            <a:r>
              <a:rPr lang="zh-CN" altLang="en-US" dirty="0" smtClean="0"/>
              <a:t>是 </a:t>
            </a:r>
            <a:r>
              <a:rPr lang="en-US" altLang="zh-CN" dirty="0" smtClean="0"/>
              <a:t>Google </a:t>
            </a:r>
            <a:r>
              <a:rPr lang="zh-CN" altLang="en-US" dirty="0" smtClean="0"/>
              <a:t>继 </a:t>
            </a:r>
            <a:r>
              <a:rPr lang="en-US" altLang="zh-CN" dirty="0" err="1" smtClean="0"/>
              <a:t>MapReduce</a:t>
            </a:r>
            <a:r>
              <a:rPr lang="en-US" altLang="zh-CN" dirty="0" smtClean="0"/>
              <a:t> </a:t>
            </a:r>
            <a:r>
              <a:rPr lang="zh-CN" altLang="en-US" dirty="0" smtClean="0"/>
              <a:t>之后提出的又一个计算模型，与 </a:t>
            </a:r>
            <a:r>
              <a:rPr lang="en-US" altLang="zh-CN" dirty="0" err="1" smtClean="0"/>
              <a:t>MapReduce</a:t>
            </a:r>
            <a:r>
              <a:rPr lang="en-US" altLang="zh-CN" dirty="0" smtClean="0"/>
              <a:t> </a:t>
            </a:r>
            <a:r>
              <a:rPr lang="zh-CN" altLang="en-US" dirty="0" smtClean="0"/>
              <a:t>的离线批处理模式不同，它主要用于图的计算。</a:t>
            </a:r>
          </a:p>
          <a:p>
            <a:r>
              <a:rPr lang="en-US" altLang="zh-CN" dirty="0" err="1" smtClean="0"/>
              <a:t>Dremel</a:t>
            </a:r>
            <a:r>
              <a:rPr lang="en-US" altLang="zh-CN" dirty="0" smtClean="0"/>
              <a:t> </a:t>
            </a:r>
            <a:r>
              <a:rPr lang="zh-CN" altLang="en-US" dirty="0" smtClean="0"/>
              <a:t>是 </a:t>
            </a:r>
            <a:r>
              <a:rPr lang="en-US" altLang="zh-CN" dirty="0" smtClean="0"/>
              <a:t>Google </a:t>
            </a:r>
            <a:r>
              <a:rPr lang="zh-CN" altLang="en-US" dirty="0" smtClean="0"/>
              <a:t>提出的一个适用于 </a:t>
            </a:r>
            <a:r>
              <a:rPr lang="en-US" altLang="zh-CN" dirty="0" smtClean="0"/>
              <a:t>Web </a:t>
            </a:r>
            <a:r>
              <a:rPr lang="zh-CN" altLang="en-US" dirty="0" smtClean="0"/>
              <a:t>数据级别的交互式数据分析系统，通过结合列存储和多层次的查询树，</a:t>
            </a:r>
            <a:r>
              <a:rPr lang="en-US" altLang="zh-CN" dirty="0" err="1" smtClean="0"/>
              <a:t>Dremel</a:t>
            </a:r>
            <a:r>
              <a:rPr lang="en-US" altLang="zh-CN" dirty="0" smtClean="0"/>
              <a:t> </a:t>
            </a:r>
            <a:r>
              <a:rPr lang="zh-CN" altLang="en-US" dirty="0" smtClean="0"/>
              <a:t>能够实现极短时间内的海量数据分析。</a:t>
            </a:r>
            <a:r>
              <a:rPr lang="en-US" altLang="zh-CN" dirty="0" err="1" smtClean="0"/>
              <a:t>Dremel</a:t>
            </a:r>
            <a:r>
              <a:rPr lang="en-US" altLang="zh-CN" dirty="0" smtClean="0"/>
              <a:t> </a:t>
            </a:r>
            <a:r>
              <a:rPr lang="zh-CN" altLang="en-US" dirty="0" smtClean="0"/>
              <a:t>支持着 </a:t>
            </a:r>
            <a:r>
              <a:rPr lang="en-US" altLang="zh-CN" dirty="0" smtClean="0"/>
              <a:t>Google</a:t>
            </a:r>
            <a:r>
              <a:rPr lang="zh-CN" altLang="en-US" dirty="0" smtClean="0"/>
              <a:t>内部的一些重要服务，比如 </a:t>
            </a:r>
            <a:r>
              <a:rPr lang="en-US" altLang="zh-CN" dirty="0" smtClean="0"/>
              <a:t>Google </a:t>
            </a:r>
            <a:r>
              <a:rPr lang="zh-CN" altLang="en-US" dirty="0" smtClean="0"/>
              <a:t>的云端大数据分析平台 </a:t>
            </a:r>
            <a:r>
              <a:rPr lang="en-US" altLang="zh-CN" dirty="0" smtClean="0"/>
              <a:t>Big Query</a:t>
            </a:r>
            <a:r>
              <a:rPr lang="zh-CN" altLang="en-US" dirty="0" smtClean="0"/>
              <a:t>。</a:t>
            </a:r>
            <a:r>
              <a:rPr lang="en-US" altLang="zh-CN" dirty="0" smtClean="0"/>
              <a:t>Google </a:t>
            </a:r>
            <a:r>
              <a:rPr lang="zh-CN" altLang="en-US" dirty="0" smtClean="0"/>
              <a:t>在 </a:t>
            </a:r>
            <a:r>
              <a:rPr lang="en-US" altLang="zh-CN" dirty="0" smtClean="0"/>
              <a:t>VLDB 2012</a:t>
            </a:r>
            <a:r>
              <a:rPr lang="zh-CN" altLang="en-US" dirty="0" smtClean="0"/>
              <a:t>发表的文章中介绍了一个内部名称为 </a:t>
            </a:r>
            <a:r>
              <a:rPr lang="en-US" altLang="zh-CN" dirty="0" err="1" smtClean="0"/>
              <a:t>PowerDrill</a:t>
            </a:r>
            <a:r>
              <a:rPr lang="en-US" altLang="zh-CN" dirty="0" smtClean="0"/>
              <a:t> </a:t>
            </a:r>
            <a:r>
              <a:rPr lang="zh-CN" altLang="en-US" dirty="0" smtClean="0"/>
              <a:t>的分析工具，</a:t>
            </a:r>
            <a:r>
              <a:rPr lang="en-US" altLang="zh-CN" dirty="0" err="1" smtClean="0"/>
              <a:t>PowerDrill</a:t>
            </a:r>
            <a:r>
              <a:rPr lang="en-US" altLang="zh-CN" dirty="0" smtClean="0"/>
              <a:t> </a:t>
            </a:r>
            <a:r>
              <a:rPr lang="zh-CN" altLang="en-US" dirty="0" smtClean="0"/>
              <a:t>同样采用了列存储，且使用了压缩技术将尽可能多的数据装载进内存。</a:t>
            </a:r>
            <a:r>
              <a:rPr lang="en-US" altLang="zh-CN" dirty="0" err="1" smtClean="0"/>
              <a:t>PowerDrill</a:t>
            </a:r>
            <a:r>
              <a:rPr lang="en-US" altLang="zh-CN" dirty="0" smtClean="0"/>
              <a:t> </a:t>
            </a:r>
            <a:r>
              <a:rPr lang="zh-CN" altLang="en-US" dirty="0" smtClean="0"/>
              <a:t>与 </a:t>
            </a:r>
            <a:r>
              <a:rPr lang="en-US" altLang="zh-CN" dirty="0" err="1" smtClean="0"/>
              <a:t>Dremel</a:t>
            </a:r>
            <a:r>
              <a:rPr lang="en-US" altLang="zh-CN" dirty="0" smtClean="0"/>
              <a:t> </a:t>
            </a:r>
            <a:r>
              <a:rPr lang="zh-CN" altLang="en-US" dirty="0" smtClean="0"/>
              <a:t>均是 </a:t>
            </a:r>
            <a:r>
              <a:rPr lang="en-US" altLang="zh-CN" dirty="0" smtClean="0"/>
              <a:t>Google </a:t>
            </a:r>
            <a:r>
              <a:rPr lang="zh-CN" altLang="en-US" dirty="0" smtClean="0"/>
              <a:t>的大数据分析工具，但是其关注的应用场景不同，实现技术也有很大差异。</a:t>
            </a:r>
          </a:p>
          <a:p>
            <a:r>
              <a:rPr lang="en-US" altLang="zh-CN" dirty="0" err="1" smtClean="0"/>
              <a:t>Dremel</a:t>
            </a:r>
            <a:r>
              <a:rPr lang="en-US" altLang="zh-CN" dirty="0" smtClean="0"/>
              <a:t> </a:t>
            </a:r>
            <a:r>
              <a:rPr lang="zh-CN" altLang="en-US" dirty="0" smtClean="0"/>
              <a:t>主要用于多数据集的分析，而 </a:t>
            </a:r>
            <a:r>
              <a:rPr lang="en-US" altLang="zh-CN" dirty="0" err="1" smtClean="0"/>
              <a:t>PowerDrill</a:t>
            </a:r>
            <a:r>
              <a:rPr lang="en-US" altLang="zh-CN" dirty="0" smtClean="0"/>
              <a:t> </a:t>
            </a:r>
            <a:r>
              <a:rPr lang="zh-CN" altLang="en-US" dirty="0" smtClean="0"/>
              <a:t>则主要应用于大数据量的核心数据集分析，数据集的种类相较于</a:t>
            </a:r>
            <a:r>
              <a:rPr lang="en-US" altLang="zh-CN" dirty="0" err="1" smtClean="0"/>
              <a:t>Dremel</a:t>
            </a:r>
            <a:r>
              <a:rPr lang="en-US" altLang="zh-CN" dirty="0" smtClean="0"/>
              <a:t> </a:t>
            </a:r>
            <a:r>
              <a:rPr lang="zh-CN" altLang="en-US" dirty="0" smtClean="0"/>
              <a:t>的应用场景会少很多。由于 </a:t>
            </a:r>
            <a:r>
              <a:rPr lang="en-US" altLang="zh-CN" dirty="0" err="1" smtClean="0"/>
              <a:t>PowerDrill</a:t>
            </a:r>
            <a:r>
              <a:rPr lang="en-US" altLang="zh-CN" dirty="0" smtClean="0"/>
              <a:t> </a:t>
            </a:r>
            <a:r>
              <a:rPr lang="zh-CN" altLang="en-US" dirty="0" smtClean="0"/>
              <a:t>是设计用来处理少量的核心数据集，因此对数据处理速度要求极高，所以其数据应当尽可能的驻留在内存，而 </a:t>
            </a:r>
            <a:r>
              <a:rPr lang="en-US" altLang="zh-CN" dirty="0" err="1" smtClean="0"/>
              <a:t>Dremel</a:t>
            </a:r>
            <a:r>
              <a:rPr lang="en-US" altLang="zh-CN" dirty="0" smtClean="0"/>
              <a:t> </a:t>
            </a:r>
            <a:r>
              <a:rPr lang="zh-CN" altLang="en-US" dirty="0" smtClean="0"/>
              <a:t>的数据则存储在磁盘中。除此之外，</a:t>
            </a:r>
            <a:r>
              <a:rPr lang="en-US" altLang="zh-CN" dirty="0" err="1" smtClean="0"/>
              <a:t>PowerDrill</a:t>
            </a:r>
            <a:r>
              <a:rPr lang="en-US" altLang="zh-CN" dirty="0" smtClean="0"/>
              <a:t> </a:t>
            </a:r>
            <a:r>
              <a:rPr lang="zh-CN" altLang="en-US" dirty="0" smtClean="0"/>
              <a:t>与 </a:t>
            </a:r>
            <a:r>
              <a:rPr lang="en-US" altLang="zh-CN" dirty="0" err="1" smtClean="0"/>
              <a:t>Dremel</a:t>
            </a:r>
            <a:r>
              <a:rPr lang="en-US" altLang="zh-CN" dirty="0" smtClean="0"/>
              <a:t> </a:t>
            </a:r>
            <a:r>
              <a:rPr lang="zh-CN" altLang="en-US" dirty="0" smtClean="0"/>
              <a:t>在数据模型、数据分区等方面都有明显的差别。从实际的执行效率来看，</a:t>
            </a:r>
            <a:r>
              <a:rPr lang="en-US" altLang="zh-CN" dirty="0" err="1" smtClean="0"/>
              <a:t>Dremel</a:t>
            </a:r>
            <a:r>
              <a:rPr lang="en-US" altLang="zh-CN" dirty="0" smtClean="0"/>
              <a:t> </a:t>
            </a:r>
            <a:r>
              <a:rPr lang="zh-CN" altLang="en-US" dirty="0" smtClean="0"/>
              <a:t>可以在几秒内处理 </a:t>
            </a:r>
            <a:r>
              <a:rPr lang="en-US" altLang="zh-CN" dirty="0" smtClean="0"/>
              <a:t>PB </a:t>
            </a:r>
            <a:r>
              <a:rPr lang="zh-CN" altLang="en-US" dirty="0" smtClean="0"/>
              <a:t>级的数据查询，而 </a:t>
            </a:r>
            <a:r>
              <a:rPr lang="en-US" altLang="zh-CN" dirty="0" err="1" smtClean="0"/>
              <a:t>PowerDrill</a:t>
            </a:r>
            <a:r>
              <a:rPr lang="en-US" altLang="zh-CN" dirty="0" smtClean="0"/>
              <a:t> </a:t>
            </a:r>
            <a:r>
              <a:rPr lang="zh-CN" altLang="en-US" dirty="0" smtClean="0"/>
              <a:t>则可以在 </a:t>
            </a:r>
            <a:r>
              <a:rPr lang="en-US" altLang="zh-CN" dirty="0" smtClean="0"/>
              <a:t>30</a:t>
            </a:r>
            <a:r>
              <a:rPr lang="zh-CN" altLang="en-US" dirty="0" smtClean="0"/>
              <a:t>至 </a:t>
            </a:r>
            <a:r>
              <a:rPr lang="en-US" altLang="zh-CN" dirty="0" smtClean="0"/>
              <a:t>40 </a:t>
            </a:r>
            <a:r>
              <a:rPr lang="zh-CN" altLang="en-US" dirty="0" smtClean="0"/>
              <a:t>秒里处理 </a:t>
            </a:r>
            <a:r>
              <a:rPr lang="en-US" altLang="zh-CN" dirty="0" smtClean="0"/>
              <a:t>7820 </a:t>
            </a:r>
            <a:r>
              <a:rPr lang="zh-CN" altLang="en-US" dirty="0" smtClean="0"/>
              <a:t>亿个单元格的数据，处理速度快于 </a:t>
            </a:r>
            <a:r>
              <a:rPr lang="en-US" altLang="zh-CN" dirty="0" err="1" smtClean="0"/>
              <a:t>Dremel</a:t>
            </a:r>
            <a:r>
              <a:rPr lang="zh-CN" altLang="en-US" dirty="0" smtClean="0"/>
              <a:t>。二者的应用场景不同，可以相互补充。</a:t>
            </a:r>
          </a:p>
          <a:p>
            <a:endParaRPr lang="zh-CN" altLang="en-US" dirty="0"/>
          </a:p>
        </p:txBody>
      </p:sp>
      <p:sp>
        <p:nvSpPr>
          <p:cNvPr id="4" name="灯片编号占位符 3"/>
          <p:cNvSpPr>
            <a:spLocks noGrp="1"/>
          </p:cNvSpPr>
          <p:nvPr>
            <p:ph type="sldNum" sz="quarter" idx="10"/>
          </p:nvPr>
        </p:nvSpPr>
        <p:spPr/>
        <p:txBody>
          <a:bodyPr/>
          <a:lstStyle/>
          <a:p>
            <a:fld id="{1870DB19-8D20-42EB-AC83-2187BF19602A}" type="slidenum">
              <a:rPr lang="zh-CN" altLang="en-US" smtClean="0"/>
              <a:t>55</a:t>
            </a:fld>
            <a:endParaRPr lang="zh-CN" altLang="en-US"/>
          </a:p>
        </p:txBody>
      </p:sp>
    </p:spTree>
    <p:extLst>
      <p:ext uri="{BB962C8B-B14F-4D97-AF65-F5344CB8AC3E}">
        <p14:creationId xmlns:p14="http://schemas.microsoft.com/office/powerpoint/2010/main" val="4246346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Apache Spark </a:t>
            </a:r>
            <a:r>
              <a:rPr lang="zh-CN" altLang="en-US" dirty="0" smtClean="0"/>
              <a:t>是专为大规模数据处理而设计的快速通用的计算引擎。</a:t>
            </a:r>
            <a:r>
              <a:rPr lang="en-US" altLang="zh-CN" dirty="0" smtClean="0"/>
              <a:t>Spark</a:t>
            </a:r>
            <a:r>
              <a:rPr lang="zh-CN" altLang="en-US" dirty="0" smtClean="0"/>
              <a:t>是</a:t>
            </a:r>
            <a:r>
              <a:rPr lang="en-US" altLang="zh-CN" dirty="0" smtClean="0"/>
              <a:t>UC Berkeley AMP lab (</a:t>
            </a:r>
            <a:r>
              <a:rPr lang="zh-CN" altLang="en-US" dirty="0" smtClean="0"/>
              <a:t>加州大学伯克利分校的</a:t>
            </a:r>
            <a:r>
              <a:rPr lang="en-US" altLang="zh-CN" dirty="0" smtClean="0"/>
              <a:t>AMP</a:t>
            </a:r>
            <a:r>
              <a:rPr lang="zh-CN" altLang="en-US" dirty="0" smtClean="0"/>
              <a:t>实验室</a:t>
            </a:r>
            <a:r>
              <a:rPr lang="en-US" altLang="zh-CN" dirty="0" smtClean="0"/>
              <a:t>)</a:t>
            </a:r>
            <a:r>
              <a:rPr lang="zh-CN" altLang="en-US" dirty="0" smtClean="0"/>
              <a:t>所开源的类</a:t>
            </a:r>
            <a:r>
              <a:rPr lang="en-US" altLang="zh-CN" dirty="0" smtClean="0"/>
              <a:t>Hadoop </a:t>
            </a:r>
            <a:r>
              <a:rPr lang="en-US" altLang="zh-CN" dirty="0" err="1" smtClean="0"/>
              <a:t>MapReduce</a:t>
            </a:r>
            <a:r>
              <a:rPr lang="zh-CN" altLang="en-US" dirty="0" smtClean="0"/>
              <a:t>的通用并行框架，</a:t>
            </a:r>
            <a:r>
              <a:rPr lang="en-US" altLang="zh-CN" dirty="0" smtClean="0"/>
              <a:t>Spark</a:t>
            </a:r>
            <a:r>
              <a:rPr lang="zh-CN" altLang="en-US" dirty="0" smtClean="0"/>
              <a:t>，拥有</a:t>
            </a:r>
            <a:r>
              <a:rPr lang="en-US" altLang="zh-CN" dirty="0" smtClean="0"/>
              <a:t>Hadoop </a:t>
            </a:r>
            <a:r>
              <a:rPr lang="en-US" altLang="zh-CN" dirty="0" err="1" smtClean="0"/>
              <a:t>MapReduce</a:t>
            </a:r>
            <a:r>
              <a:rPr lang="zh-CN" altLang="en-US" dirty="0" smtClean="0"/>
              <a:t>所具有的优点；但不同于</a:t>
            </a:r>
            <a:r>
              <a:rPr lang="en-US" altLang="zh-CN" dirty="0" err="1" smtClean="0"/>
              <a:t>MapReduce</a:t>
            </a:r>
            <a:r>
              <a:rPr lang="zh-CN" altLang="en-US" dirty="0" smtClean="0"/>
              <a:t>的是</a:t>
            </a:r>
            <a:r>
              <a:rPr lang="en-US" altLang="zh-CN" dirty="0" smtClean="0"/>
              <a:t>——Job</a:t>
            </a:r>
            <a:r>
              <a:rPr lang="zh-CN" altLang="en-US" dirty="0" smtClean="0"/>
              <a:t>中间输出结果可以保存在内存中，从而不再需要读写</a:t>
            </a:r>
            <a:r>
              <a:rPr lang="en-US" altLang="zh-CN" dirty="0" smtClean="0"/>
              <a:t>HDFS</a:t>
            </a:r>
            <a:r>
              <a:rPr lang="zh-CN" altLang="en-US" dirty="0" smtClean="0"/>
              <a:t>，因此</a:t>
            </a:r>
            <a:r>
              <a:rPr lang="en-US" altLang="zh-CN" dirty="0" smtClean="0"/>
              <a:t>Spark</a:t>
            </a:r>
            <a:r>
              <a:rPr lang="zh-CN" altLang="en-US" dirty="0" smtClean="0"/>
              <a:t>能更好地适用于数据挖掘与机器学习等需要迭代的</a:t>
            </a:r>
            <a:r>
              <a:rPr lang="en-US" altLang="zh-CN" dirty="0" err="1" smtClean="0"/>
              <a:t>MapReduce</a:t>
            </a:r>
            <a:r>
              <a:rPr lang="zh-CN" altLang="en-US" dirty="0" smtClean="0"/>
              <a:t>的算法。</a:t>
            </a:r>
          </a:p>
          <a:p>
            <a:r>
              <a:rPr lang="en-US" altLang="zh-CN" dirty="0" smtClean="0"/>
              <a:t>Spark </a:t>
            </a:r>
            <a:r>
              <a:rPr lang="zh-CN" altLang="en-US" dirty="0" smtClean="0"/>
              <a:t>是一种与 </a:t>
            </a:r>
            <a:r>
              <a:rPr lang="en-US" altLang="zh-CN" dirty="0" smtClean="0"/>
              <a:t>Hadoop </a:t>
            </a:r>
            <a:r>
              <a:rPr lang="zh-CN" altLang="en-US" dirty="0" smtClean="0"/>
              <a:t>相似的开源集群计算环境，但是两者之间还存在一些不同之处，这些有用的不同之处使 </a:t>
            </a:r>
            <a:r>
              <a:rPr lang="en-US" altLang="zh-CN" dirty="0" smtClean="0"/>
              <a:t>Spark </a:t>
            </a:r>
            <a:r>
              <a:rPr lang="zh-CN" altLang="en-US" dirty="0" smtClean="0"/>
              <a:t>在某些工作负载方面表现得更加优越，换句话说，</a:t>
            </a:r>
            <a:r>
              <a:rPr lang="en-US" altLang="zh-CN" dirty="0" smtClean="0"/>
              <a:t>Spark </a:t>
            </a:r>
            <a:r>
              <a:rPr lang="zh-CN" altLang="en-US" dirty="0" smtClean="0"/>
              <a:t>启用了内存分布数据集，除了能够提供交互式查询外，它还可以优化迭代工作负载。</a:t>
            </a:r>
          </a:p>
          <a:p>
            <a:r>
              <a:rPr lang="en-US" altLang="zh-CN" dirty="0" smtClean="0"/>
              <a:t>Spark </a:t>
            </a:r>
            <a:r>
              <a:rPr lang="zh-CN" altLang="en-US" dirty="0" smtClean="0"/>
              <a:t>是在 </a:t>
            </a:r>
            <a:r>
              <a:rPr lang="en-US" altLang="zh-CN" dirty="0" smtClean="0"/>
              <a:t>Scala </a:t>
            </a:r>
            <a:r>
              <a:rPr lang="zh-CN" altLang="en-US" dirty="0" smtClean="0"/>
              <a:t>语言中实现的，它将 </a:t>
            </a:r>
            <a:r>
              <a:rPr lang="en-US" altLang="zh-CN" dirty="0" smtClean="0"/>
              <a:t>Scala </a:t>
            </a:r>
            <a:r>
              <a:rPr lang="zh-CN" altLang="en-US" dirty="0" smtClean="0"/>
              <a:t>用作其应用程序框架。与 </a:t>
            </a:r>
            <a:r>
              <a:rPr lang="en-US" altLang="zh-CN" dirty="0" smtClean="0"/>
              <a:t>Hadoop </a:t>
            </a:r>
            <a:r>
              <a:rPr lang="zh-CN" altLang="en-US" dirty="0" smtClean="0"/>
              <a:t>不同，</a:t>
            </a:r>
            <a:r>
              <a:rPr lang="en-US" altLang="zh-CN" dirty="0" smtClean="0"/>
              <a:t>Spark </a:t>
            </a:r>
            <a:r>
              <a:rPr lang="zh-CN" altLang="en-US" dirty="0" smtClean="0"/>
              <a:t>和 </a:t>
            </a:r>
            <a:r>
              <a:rPr lang="en-US" altLang="zh-CN" dirty="0" smtClean="0"/>
              <a:t>Scala </a:t>
            </a:r>
            <a:r>
              <a:rPr lang="zh-CN" altLang="en-US" dirty="0" smtClean="0"/>
              <a:t>能够紧密集成，其中的 </a:t>
            </a:r>
            <a:r>
              <a:rPr lang="en-US" altLang="zh-CN" dirty="0" smtClean="0"/>
              <a:t>Scala </a:t>
            </a:r>
            <a:r>
              <a:rPr lang="zh-CN" altLang="en-US" dirty="0" smtClean="0"/>
              <a:t>可以像操作本地集合对象一样轻松地操作分布式数据集。</a:t>
            </a:r>
          </a:p>
          <a:p>
            <a:r>
              <a:rPr lang="zh-CN" altLang="en-US" dirty="0" smtClean="0"/>
              <a:t>尽管创建 </a:t>
            </a:r>
            <a:r>
              <a:rPr lang="en-US" altLang="zh-CN" dirty="0" smtClean="0"/>
              <a:t>Spark </a:t>
            </a:r>
            <a:r>
              <a:rPr lang="zh-CN" altLang="en-US" dirty="0" smtClean="0"/>
              <a:t>是为了支持分布式数据集上的迭代作业，但是实际上它是对 </a:t>
            </a:r>
            <a:r>
              <a:rPr lang="en-US" altLang="zh-CN" dirty="0" smtClean="0"/>
              <a:t>Hadoop </a:t>
            </a:r>
            <a:r>
              <a:rPr lang="zh-CN" altLang="en-US" dirty="0" smtClean="0"/>
              <a:t>的补充，可以在 </a:t>
            </a:r>
            <a:r>
              <a:rPr lang="en-US" altLang="zh-CN" dirty="0" smtClean="0"/>
              <a:t>Hadoop </a:t>
            </a:r>
            <a:r>
              <a:rPr lang="zh-CN" altLang="en-US" dirty="0" smtClean="0"/>
              <a:t>文件系统中并行运行。通过名为 </a:t>
            </a:r>
            <a:r>
              <a:rPr lang="en-US" altLang="zh-CN" dirty="0" err="1" smtClean="0"/>
              <a:t>Mesos</a:t>
            </a:r>
            <a:r>
              <a:rPr lang="en-US" altLang="zh-CN" dirty="0" smtClean="0"/>
              <a:t> </a:t>
            </a:r>
            <a:r>
              <a:rPr lang="zh-CN" altLang="en-US" dirty="0" smtClean="0"/>
              <a:t>的第三方集群框架可以支持此行为。</a:t>
            </a:r>
            <a:r>
              <a:rPr lang="en-US" altLang="zh-CN" dirty="0" smtClean="0"/>
              <a:t>Spark </a:t>
            </a:r>
            <a:r>
              <a:rPr lang="zh-CN" altLang="en-US" dirty="0" smtClean="0"/>
              <a:t>由加州大学伯克利分校 </a:t>
            </a:r>
            <a:r>
              <a:rPr lang="en-US" altLang="zh-CN" dirty="0" smtClean="0"/>
              <a:t>AMP </a:t>
            </a:r>
            <a:r>
              <a:rPr lang="zh-CN" altLang="en-US" dirty="0" smtClean="0"/>
              <a:t>实验室 </a:t>
            </a:r>
            <a:r>
              <a:rPr lang="en-US" altLang="zh-CN" dirty="0" smtClean="0"/>
              <a:t>(Algorithms, Machines, and People Lab) </a:t>
            </a:r>
            <a:r>
              <a:rPr lang="zh-CN" altLang="en-US" dirty="0" smtClean="0"/>
              <a:t>开发，可用来构建大型的、低延迟的数据分析应用程序。</a:t>
            </a:r>
            <a:endParaRPr lang="zh-CN" altLang="en-US" dirty="0"/>
          </a:p>
        </p:txBody>
      </p:sp>
      <p:sp>
        <p:nvSpPr>
          <p:cNvPr id="4" name="灯片编号占位符 3"/>
          <p:cNvSpPr>
            <a:spLocks noGrp="1"/>
          </p:cNvSpPr>
          <p:nvPr>
            <p:ph type="sldNum" sz="quarter" idx="10"/>
          </p:nvPr>
        </p:nvSpPr>
        <p:spPr/>
        <p:txBody>
          <a:bodyPr/>
          <a:lstStyle/>
          <a:p>
            <a:fld id="{1870DB19-8D20-42EB-AC83-2187BF19602A}" type="slidenum">
              <a:rPr lang="zh-CN" altLang="en-US" smtClean="0"/>
              <a:t>62</a:t>
            </a:fld>
            <a:endParaRPr lang="zh-CN" altLang="en-US"/>
          </a:p>
        </p:txBody>
      </p:sp>
    </p:spTree>
    <p:extLst>
      <p:ext uri="{BB962C8B-B14F-4D97-AF65-F5344CB8AC3E}">
        <p14:creationId xmlns:p14="http://schemas.microsoft.com/office/powerpoint/2010/main" val="3004900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Apache </a:t>
            </a:r>
            <a:r>
              <a:rPr lang="en-US" altLang="zh-CN" dirty="0" err="1" smtClean="0"/>
              <a:t>Flink</a:t>
            </a:r>
            <a:r>
              <a:rPr lang="zh-CN" altLang="en-US" dirty="0" smtClean="0"/>
              <a:t>是由</a:t>
            </a:r>
            <a:r>
              <a:rPr lang="en-US" altLang="zh-CN" dirty="0" smtClean="0"/>
              <a:t>Apache</a:t>
            </a:r>
            <a:r>
              <a:rPr lang="zh-CN" altLang="en-US" dirty="0" smtClean="0"/>
              <a:t>软件基金会开发的开源流处理框架，其核心是用</a:t>
            </a:r>
            <a:r>
              <a:rPr lang="en-US" altLang="zh-CN" dirty="0" smtClean="0"/>
              <a:t>Java</a:t>
            </a:r>
            <a:r>
              <a:rPr lang="zh-CN" altLang="en-US" dirty="0" smtClean="0"/>
              <a:t>和</a:t>
            </a:r>
            <a:r>
              <a:rPr lang="en-US" altLang="zh-CN" dirty="0" smtClean="0"/>
              <a:t>Scala</a:t>
            </a:r>
            <a:r>
              <a:rPr lang="zh-CN" altLang="en-US" dirty="0" smtClean="0"/>
              <a:t>编写的分布式流数据流引擎。</a:t>
            </a:r>
            <a:r>
              <a:rPr lang="en-US" altLang="zh-CN" dirty="0" err="1" smtClean="0"/>
              <a:t>Flink</a:t>
            </a:r>
            <a:r>
              <a:rPr lang="zh-CN" altLang="en-US" dirty="0" smtClean="0"/>
              <a:t>以数据并行和流水线方式执行任意流数据程序，</a:t>
            </a:r>
            <a:r>
              <a:rPr lang="en-US" altLang="zh-CN" dirty="0" err="1" smtClean="0"/>
              <a:t>Flink</a:t>
            </a:r>
            <a:r>
              <a:rPr lang="zh-CN" altLang="en-US" dirty="0" smtClean="0"/>
              <a:t>的流水线运行时系统可以执行批处理和流处理程序。此外，</a:t>
            </a:r>
            <a:r>
              <a:rPr lang="en-US" altLang="zh-CN" dirty="0" err="1" smtClean="0"/>
              <a:t>Flink</a:t>
            </a:r>
            <a:r>
              <a:rPr lang="zh-CN" altLang="en-US" dirty="0" smtClean="0"/>
              <a:t>的运行时本身也支持迭代算法的执行。</a:t>
            </a:r>
            <a:endParaRPr lang="zh-CN" altLang="en-US" dirty="0"/>
          </a:p>
        </p:txBody>
      </p:sp>
      <p:sp>
        <p:nvSpPr>
          <p:cNvPr id="4" name="灯片编号占位符 3"/>
          <p:cNvSpPr>
            <a:spLocks noGrp="1"/>
          </p:cNvSpPr>
          <p:nvPr>
            <p:ph type="sldNum" sz="quarter" idx="10"/>
          </p:nvPr>
        </p:nvSpPr>
        <p:spPr/>
        <p:txBody>
          <a:bodyPr/>
          <a:lstStyle/>
          <a:p>
            <a:fld id="{1870DB19-8D20-42EB-AC83-2187BF19602A}" type="slidenum">
              <a:rPr lang="zh-CN" altLang="en-US" smtClean="0"/>
              <a:t>67</a:t>
            </a:fld>
            <a:endParaRPr lang="zh-CN" altLang="en-US"/>
          </a:p>
        </p:txBody>
      </p:sp>
    </p:spTree>
    <p:extLst>
      <p:ext uri="{BB962C8B-B14F-4D97-AF65-F5344CB8AC3E}">
        <p14:creationId xmlns:p14="http://schemas.microsoft.com/office/powerpoint/2010/main" val="36045591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概述</a:t>
            </a:r>
          </a:p>
          <a:p>
            <a:r>
              <a:rPr lang="en-US" altLang="zh-CN" dirty="0" smtClean="0"/>
              <a:t>Apache </a:t>
            </a:r>
            <a:r>
              <a:rPr lang="en-US" altLang="zh-CN" dirty="0" err="1" smtClean="0"/>
              <a:t>Flink</a:t>
            </a:r>
            <a:r>
              <a:rPr lang="zh-CN" altLang="en-US" dirty="0" smtClean="0"/>
              <a:t>的数据流编程模型在有限和无限数据集上提供单次事件（</a:t>
            </a:r>
            <a:r>
              <a:rPr lang="en-US" altLang="zh-CN" dirty="0" smtClean="0"/>
              <a:t>event-at-a-time</a:t>
            </a:r>
            <a:r>
              <a:rPr lang="zh-CN" altLang="en-US" dirty="0" smtClean="0"/>
              <a:t>）处理。在基础层面，</a:t>
            </a:r>
            <a:r>
              <a:rPr lang="en-US" altLang="zh-CN" dirty="0" err="1" smtClean="0"/>
              <a:t>Flink</a:t>
            </a:r>
            <a:r>
              <a:rPr lang="zh-CN" altLang="en-US" dirty="0" smtClean="0"/>
              <a:t>程序由流和转换组成。 </a:t>
            </a:r>
            <a:r>
              <a:rPr lang="en-US" altLang="zh-CN" dirty="0" smtClean="0"/>
              <a:t>[2] </a:t>
            </a:r>
          </a:p>
          <a:p>
            <a:r>
              <a:rPr lang="en-US" altLang="zh-CN" dirty="0" smtClean="0"/>
              <a:t>Apache </a:t>
            </a:r>
            <a:r>
              <a:rPr lang="en-US" altLang="zh-CN" dirty="0" err="1" smtClean="0"/>
              <a:t>Flink</a:t>
            </a:r>
            <a:r>
              <a:rPr lang="zh-CN" altLang="en-US" dirty="0" smtClean="0"/>
              <a:t>的</a:t>
            </a:r>
            <a:r>
              <a:rPr lang="en-US" altLang="zh-CN" dirty="0" smtClean="0"/>
              <a:t>API</a:t>
            </a:r>
            <a:r>
              <a:rPr lang="zh-CN" altLang="en-US" dirty="0" smtClean="0"/>
              <a:t>：有界或无界数据流的数据流</a:t>
            </a:r>
            <a:r>
              <a:rPr lang="en-US" altLang="zh-CN" dirty="0" smtClean="0"/>
              <a:t>API</a:t>
            </a:r>
            <a:r>
              <a:rPr lang="zh-CN" altLang="en-US" dirty="0" smtClean="0"/>
              <a:t>、用于有界数据集的数据集</a:t>
            </a:r>
            <a:r>
              <a:rPr lang="en-US" altLang="zh-CN" dirty="0" smtClean="0"/>
              <a:t>API</a:t>
            </a:r>
            <a:r>
              <a:rPr lang="zh-CN" altLang="en-US" dirty="0" smtClean="0"/>
              <a:t>、表</a:t>
            </a:r>
            <a:r>
              <a:rPr lang="en-US" altLang="zh-CN" dirty="0" smtClean="0"/>
              <a:t>API</a:t>
            </a:r>
            <a:r>
              <a:rPr lang="zh-CN" altLang="en-US" dirty="0" smtClean="0"/>
              <a:t>。 </a:t>
            </a:r>
            <a:r>
              <a:rPr lang="en-US" altLang="zh-CN" dirty="0" smtClean="0"/>
              <a:t>[2] </a:t>
            </a:r>
          </a:p>
          <a:p>
            <a:r>
              <a:rPr lang="zh-CN" altLang="en-US" dirty="0" smtClean="0"/>
              <a:t>数据流的运行流程</a:t>
            </a:r>
          </a:p>
          <a:p>
            <a:r>
              <a:rPr lang="en-US" altLang="zh-CN" dirty="0" err="1" smtClean="0"/>
              <a:t>Flink</a:t>
            </a:r>
            <a:r>
              <a:rPr lang="zh-CN" altLang="en-US" dirty="0" smtClean="0"/>
              <a:t>程序在执行后被映射到流数据流，每个</a:t>
            </a:r>
            <a:r>
              <a:rPr lang="en-US" altLang="zh-CN" dirty="0" err="1" smtClean="0"/>
              <a:t>Flink</a:t>
            </a:r>
            <a:r>
              <a:rPr lang="zh-CN" altLang="en-US" dirty="0" smtClean="0"/>
              <a:t>数据流以一个或多个源（数据输入，例如消息队列或文件系统）开始，并以一个或多个接收器（数据输出，如消息队列、文件系统或数据库等）结束。</a:t>
            </a:r>
            <a:r>
              <a:rPr lang="en-US" altLang="zh-CN" dirty="0" err="1" smtClean="0"/>
              <a:t>Flink</a:t>
            </a:r>
            <a:r>
              <a:rPr lang="zh-CN" altLang="en-US" dirty="0" smtClean="0"/>
              <a:t>可以对流执行任意数量的变换，这些流可以被编排为有向无环数据流图，允许应用程序分支和合并数据流。</a:t>
            </a:r>
          </a:p>
          <a:p>
            <a:r>
              <a:rPr lang="en-US" altLang="zh-CN" dirty="0" err="1" smtClean="0"/>
              <a:t>Flink</a:t>
            </a:r>
            <a:r>
              <a:rPr lang="zh-CN" altLang="en-US" dirty="0" smtClean="0"/>
              <a:t>的数据源和接收器</a:t>
            </a:r>
          </a:p>
          <a:p>
            <a:r>
              <a:rPr lang="en-US" altLang="zh-CN" dirty="0" err="1" smtClean="0"/>
              <a:t>Flink</a:t>
            </a:r>
            <a:r>
              <a:rPr lang="zh-CN" altLang="en-US" dirty="0" smtClean="0"/>
              <a:t>提供现成的源和接收连接器，包括</a:t>
            </a:r>
            <a:r>
              <a:rPr lang="en-US" altLang="zh-CN" dirty="0" smtClean="0"/>
              <a:t>Apache Kafka</a:t>
            </a:r>
            <a:r>
              <a:rPr lang="zh-CN" altLang="en-US" dirty="0" smtClean="0"/>
              <a:t>、</a:t>
            </a:r>
            <a:r>
              <a:rPr lang="en-US" altLang="zh-CN" dirty="0" smtClean="0"/>
              <a:t>Amazon Kinesis</a:t>
            </a:r>
            <a:r>
              <a:rPr lang="zh-CN" altLang="en-US" dirty="0" smtClean="0"/>
              <a:t>、</a:t>
            </a:r>
            <a:r>
              <a:rPr lang="en-US" altLang="zh-CN" dirty="0" smtClean="0"/>
              <a:t>HDFS</a:t>
            </a:r>
            <a:r>
              <a:rPr lang="zh-CN" altLang="en-US" dirty="0" smtClean="0"/>
              <a:t>和</a:t>
            </a:r>
            <a:r>
              <a:rPr lang="en-US" altLang="zh-CN" dirty="0" smtClean="0"/>
              <a:t>Apache Cassandra</a:t>
            </a:r>
            <a:r>
              <a:rPr lang="zh-CN" altLang="en-US" dirty="0" smtClean="0"/>
              <a:t>等。</a:t>
            </a:r>
          </a:p>
          <a:p>
            <a:r>
              <a:rPr lang="en-US" altLang="zh-CN" dirty="0" err="1" smtClean="0"/>
              <a:t>Flink</a:t>
            </a:r>
            <a:r>
              <a:rPr lang="zh-CN" altLang="en-US" dirty="0" smtClean="0"/>
              <a:t>程序可以作为集群内的分布式系统运行，也可以以独立模式或在</a:t>
            </a:r>
            <a:r>
              <a:rPr lang="en-US" altLang="zh-CN" dirty="0" smtClean="0"/>
              <a:t>YARN</a:t>
            </a:r>
            <a:r>
              <a:rPr lang="zh-CN" altLang="en-US" dirty="0" smtClean="0"/>
              <a:t>、</a:t>
            </a:r>
            <a:r>
              <a:rPr lang="en-US" altLang="zh-CN" dirty="0" err="1" smtClean="0"/>
              <a:t>Mesos</a:t>
            </a:r>
            <a:r>
              <a:rPr lang="zh-CN" altLang="en-US" dirty="0" smtClean="0"/>
              <a:t>、基于</a:t>
            </a:r>
            <a:r>
              <a:rPr lang="en-US" altLang="zh-CN" dirty="0" err="1" smtClean="0"/>
              <a:t>Docker</a:t>
            </a:r>
            <a:r>
              <a:rPr lang="zh-CN" altLang="en-US" dirty="0" smtClean="0"/>
              <a:t>的环境和其他资源管理框架下进行部署。</a:t>
            </a:r>
          </a:p>
          <a:p>
            <a:r>
              <a:rPr lang="en-US" altLang="zh-CN" dirty="0" err="1" smtClean="0"/>
              <a:t>Flink</a:t>
            </a:r>
            <a:r>
              <a:rPr lang="zh-CN" altLang="en-US" dirty="0" smtClean="0"/>
              <a:t>的状态：检查点、保存点和容错机制</a:t>
            </a:r>
          </a:p>
          <a:p>
            <a:r>
              <a:rPr lang="en-US" altLang="zh-CN" dirty="0" err="1" smtClean="0"/>
              <a:t>Flink</a:t>
            </a:r>
            <a:r>
              <a:rPr lang="zh-CN" altLang="en-US" dirty="0" smtClean="0"/>
              <a:t>检查点和容错：检查点是应用程序状态和源流中位置的自动异步快照。在发生故障的情况下，启用了检查点的</a:t>
            </a:r>
            <a:r>
              <a:rPr lang="en-US" altLang="zh-CN" dirty="0" err="1" smtClean="0"/>
              <a:t>Flink</a:t>
            </a:r>
            <a:r>
              <a:rPr lang="zh-CN" altLang="en-US" dirty="0" smtClean="0"/>
              <a:t>程序将在恢复时从上一个完成的检查点恢复处理，确保</a:t>
            </a:r>
            <a:r>
              <a:rPr lang="en-US" altLang="zh-CN" dirty="0" err="1" smtClean="0"/>
              <a:t>Flink</a:t>
            </a:r>
            <a:r>
              <a:rPr lang="zh-CN" altLang="en-US" dirty="0" smtClean="0"/>
              <a:t>在应用程序中保持一次性（</a:t>
            </a:r>
            <a:r>
              <a:rPr lang="en-US" altLang="zh-CN" dirty="0" smtClean="0"/>
              <a:t>exactly-once</a:t>
            </a:r>
            <a:r>
              <a:rPr lang="zh-CN" altLang="en-US" dirty="0" smtClean="0"/>
              <a:t>）状态语义。检查点机制暴露应用程序代码的接口，以便将外部系统包括在检查点机制中（如打开和提交数据库系统的事务）。</a:t>
            </a:r>
          </a:p>
          <a:p>
            <a:r>
              <a:rPr lang="en-US" altLang="zh-CN" dirty="0" err="1" smtClean="0"/>
              <a:t>Flink</a:t>
            </a:r>
            <a:r>
              <a:rPr lang="zh-CN" altLang="en-US" dirty="0" smtClean="0"/>
              <a:t>保存点的机制是一种手动触发的检查点。用户可以生成保存点，停止正在运行的</a:t>
            </a:r>
            <a:r>
              <a:rPr lang="en-US" altLang="zh-CN" dirty="0" err="1" smtClean="0"/>
              <a:t>Flink</a:t>
            </a:r>
            <a:r>
              <a:rPr lang="zh-CN" altLang="en-US" dirty="0" smtClean="0"/>
              <a:t>程序，然后从流中的相同应用程序状态和位置恢复程序。 保存点可以在不丢失应用程序状态的情况下对</a:t>
            </a:r>
            <a:r>
              <a:rPr lang="en-US" altLang="zh-CN" dirty="0" err="1" smtClean="0"/>
              <a:t>Flink</a:t>
            </a:r>
            <a:r>
              <a:rPr lang="zh-CN" altLang="en-US" dirty="0" smtClean="0"/>
              <a:t>程序或</a:t>
            </a:r>
            <a:r>
              <a:rPr lang="en-US" altLang="zh-CN" dirty="0" err="1" smtClean="0"/>
              <a:t>Flink</a:t>
            </a:r>
            <a:r>
              <a:rPr lang="zh-CN" altLang="en-US" dirty="0" smtClean="0"/>
              <a:t>群集进行更新。</a:t>
            </a:r>
          </a:p>
          <a:p>
            <a:r>
              <a:rPr lang="en-US" altLang="zh-CN" dirty="0" err="1" smtClean="0"/>
              <a:t>Flink</a:t>
            </a:r>
            <a:r>
              <a:rPr lang="zh-CN" altLang="en-US" dirty="0" smtClean="0"/>
              <a:t>的数据流</a:t>
            </a:r>
            <a:r>
              <a:rPr lang="en-US" altLang="zh-CN" dirty="0" smtClean="0"/>
              <a:t>API</a:t>
            </a:r>
          </a:p>
          <a:p>
            <a:r>
              <a:rPr lang="en-US" altLang="zh-CN" dirty="0" err="1" smtClean="0"/>
              <a:t>Flink</a:t>
            </a:r>
            <a:r>
              <a:rPr lang="zh-CN" altLang="en-US" dirty="0" smtClean="0"/>
              <a:t>的数据流</a:t>
            </a:r>
            <a:r>
              <a:rPr lang="en-US" altLang="zh-CN" dirty="0" smtClean="0"/>
              <a:t>API</a:t>
            </a:r>
            <a:r>
              <a:rPr lang="zh-CN" altLang="en-US" dirty="0" smtClean="0"/>
              <a:t>支持有界或无界数据流上的转换（如过滤器、聚合和窗口函数），包含了</a:t>
            </a:r>
            <a:r>
              <a:rPr lang="en-US" altLang="zh-CN" dirty="0" smtClean="0"/>
              <a:t>20</a:t>
            </a:r>
            <a:r>
              <a:rPr lang="zh-CN" altLang="en-US" dirty="0" smtClean="0"/>
              <a:t>多种不同类型的转换，可以在</a:t>
            </a:r>
            <a:r>
              <a:rPr lang="en-US" altLang="zh-CN" dirty="0" smtClean="0"/>
              <a:t>Java</a:t>
            </a:r>
            <a:r>
              <a:rPr lang="zh-CN" altLang="en-US" dirty="0" smtClean="0"/>
              <a:t>和</a:t>
            </a:r>
            <a:r>
              <a:rPr lang="en-US" altLang="zh-CN" dirty="0" smtClean="0"/>
              <a:t>Scala</a:t>
            </a:r>
            <a:r>
              <a:rPr lang="zh-CN" altLang="en-US" dirty="0" smtClean="0"/>
              <a:t>中使用。</a:t>
            </a:r>
          </a:p>
          <a:p>
            <a:r>
              <a:rPr lang="zh-CN" altLang="en-US" dirty="0" smtClean="0"/>
              <a:t>有状态流处理程序的一个简单</a:t>
            </a:r>
            <a:r>
              <a:rPr lang="en-US" altLang="zh-CN" dirty="0" smtClean="0"/>
              <a:t>Scala</a:t>
            </a:r>
            <a:r>
              <a:rPr lang="zh-CN" altLang="en-US" dirty="0" smtClean="0"/>
              <a:t>示例是从连续输入流发出字数并在</a:t>
            </a:r>
            <a:r>
              <a:rPr lang="en-US" altLang="zh-CN" dirty="0" smtClean="0"/>
              <a:t>5</a:t>
            </a:r>
            <a:r>
              <a:rPr lang="zh-CN" altLang="en-US" dirty="0" smtClean="0"/>
              <a:t>秒窗口中对数据进行分组的应用： </a:t>
            </a:r>
            <a:r>
              <a:rPr lang="en-US" altLang="zh-CN" dirty="0" smtClean="0"/>
              <a:t>[3] </a:t>
            </a:r>
          </a:p>
          <a:p>
            <a:r>
              <a:rPr lang="en-US" altLang="zh-CN" dirty="0" smtClean="0"/>
              <a:t>Apache Beam - </a:t>
            </a:r>
            <a:r>
              <a:rPr lang="en-US" altLang="zh-CN" dirty="0" err="1" smtClean="0"/>
              <a:t>Flink</a:t>
            </a:r>
            <a:r>
              <a:rPr lang="en-US" altLang="zh-CN" dirty="0" smtClean="0"/>
              <a:t> Runner</a:t>
            </a:r>
          </a:p>
          <a:p>
            <a:r>
              <a:rPr lang="en-US" altLang="zh-CN" dirty="0" smtClean="0"/>
              <a:t>Apache Beam“</a:t>
            </a:r>
            <a:r>
              <a:rPr lang="zh-CN" altLang="en-US" dirty="0" smtClean="0"/>
              <a:t>提供了一种高级统一编程模型，允许（开发人员）实现可在在任何执行引擎上运行批处理和流数据处理作业”。</a:t>
            </a:r>
            <a:r>
              <a:rPr lang="en-US" altLang="zh-CN" dirty="0" smtClean="0"/>
              <a:t>Apache </a:t>
            </a:r>
            <a:r>
              <a:rPr lang="en-US" altLang="zh-CN" dirty="0" err="1" smtClean="0"/>
              <a:t>Flink</a:t>
            </a:r>
            <a:r>
              <a:rPr lang="en-US" altLang="zh-CN" dirty="0" smtClean="0"/>
              <a:t>-on-Beam</a:t>
            </a:r>
            <a:r>
              <a:rPr lang="zh-CN" altLang="en-US" dirty="0" smtClean="0"/>
              <a:t>运行器是功能最丰富的、由</a:t>
            </a:r>
            <a:r>
              <a:rPr lang="en-US" altLang="zh-CN" dirty="0" smtClean="0"/>
              <a:t>Beam</a:t>
            </a:r>
            <a:r>
              <a:rPr lang="zh-CN" altLang="en-US" dirty="0" smtClean="0"/>
              <a:t>社区维护的能力矩阵。</a:t>
            </a:r>
          </a:p>
          <a:p>
            <a:r>
              <a:rPr lang="en-US" altLang="zh-CN" dirty="0" smtClean="0"/>
              <a:t>data Artisans</a:t>
            </a:r>
            <a:r>
              <a:rPr lang="zh-CN" altLang="en-US" dirty="0" smtClean="0"/>
              <a:t>与</a:t>
            </a:r>
            <a:r>
              <a:rPr lang="en-US" altLang="zh-CN" dirty="0" smtClean="0"/>
              <a:t>Apache </a:t>
            </a:r>
            <a:r>
              <a:rPr lang="en-US" altLang="zh-CN" dirty="0" err="1" smtClean="0"/>
              <a:t>Flink</a:t>
            </a:r>
            <a:r>
              <a:rPr lang="zh-CN" altLang="en-US" dirty="0" smtClean="0"/>
              <a:t>社区一起，与</a:t>
            </a:r>
            <a:r>
              <a:rPr lang="en-US" altLang="zh-CN" dirty="0" smtClean="0"/>
              <a:t>Beam</a:t>
            </a:r>
            <a:r>
              <a:rPr lang="zh-CN" altLang="en-US" dirty="0" smtClean="0"/>
              <a:t>社区密切合作，开发了一个强大的</a:t>
            </a:r>
            <a:r>
              <a:rPr lang="en-US" altLang="zh-CN" dirty="0" err="1" smtClean="0"/>
              <a:t>Flink</a:t>
            </a:r>
            <a:r>
              <a:rPr lang="en-US" altLang="zh-CN" dirty="0" smtClean="0"/>
              <a:t> runner</a:t>
            </a:r>
            <a:r>
              <a:rPr lang="zh-CN" altLang="en-US" dirty="0" smtClean="0"/>
              <a:t>。</a:t>
            </a:r>
          </a:p>
          <a:p>
            <a:r>
              <a:rPr lang="zh-CN" altLang="en-US" dirty="0" smtClean="0"/>
              <a:t>数据集</a:t>
            </a:r>
            <a:r>
              <a:rPr lang="en-US" altLang="zh-CN" dirty="0" smtClean="0"/>
              <a:t>API</a:t>
            </a:r>
          </a:p>
          <a:p>
            <a:r>
              <a:rPr lang="en-US" altLang="zh-CN" dirty="0" err="1" smtClean="0"/>
              <a:t>Flink</a:t>
            </a:r>
            <a:r>
              <a:rPr lang="zh-CN" altLang="en-US" dirty="0" smtClean="0"/>
              <a:t>的数据集</a:t>
            </a:r>
            <a:r>
              <a:rPr lang="en-US" altLang="zh-CN" dirty="0" smtClean="0"/>
              <a:t>API</a:t>
            </a:r>
            <a:r>
              <a:rPr lang="zh-CN" altLang="en-US" dirty="0" smtClean="0"/>
              <a:t>支持对有界数据集进行转换（如过滤、映射、连接和分组），包含了</a:t>
            </a:r>
            <a:r>
              <a:rPr lang="en-US" altLang="zh-CN" dirty="0" smtClean="0"/>
              <a:t>20</a:t>
            </a:r>
            <a:r>
              <a:rPr lang="zh-CN" altLang="en-US" dirty="0" smtClean="0"/>
              <a:t>多种不同类型的转换。 该</a:t>
            </a:r>
            <a:r>
              <a:rPr lang="en-US" altLang="zh-CN" dirty="0" smtClean="0"/>
              <a:t>API</a:t>
            </a:r>
            <a:r>
              <a:rPr lang="zh-CN" altLang="en-US" dirty="0" smtClean="0"/>
              <a:t>可用于</a:t>
            </a:r>
            <a:r>
              <a:rPr lang="en-US" altLang="zh-CN" dirty="0" smtClean="0"/>
              <a:t>Java</a:t>
            </a:r>
            <a:r>
              <a:rPr lang="zh-CN" altLang="en-US" dirty="0" smtClean="0"/>
              <a:t>、</a:t>
            </a:r>
            <a:r>
              <a:rPr lang="en-US" altLang="zh-CN" dirty="0" smtClean="0"/>
              <a:t>Scala</a:t>
            </a:r>
            <a:r>
              <a:rPr lang="zh-CN" altLang="en-US" dirty="0" smtClean="0"/>
              <a:t>和实验性的</a:t>
            </a:r>
            <a:r>
              <a:rPr lang="en-US" altLang="zh-CN" dirty="0" smtClean="0"/>
              <a:t>Python API</a:t>
            </a:r>
            <a:r>
              <a:rPr lang="zh-CN" altLang="en-US" dirty="0" smtClean="0"/>
              <a:t>。</a:t>
            </a:r>
            <a:r>
              <a:rPr lang="en-US" altLang="zh-CN" dirty="0" err="1" smtClean="0"/>
              <a:t>Flink</a:t>
            </a:r>
            <a:r>
              <a:rPr lang="zh-CN" altLang="en-US" dirty="0" smtClean="0"/>
              <a:t>的数据集</a:t>
            </a:r>
            <a:r>
              <a:rPr lang="en-US" altLang="zh-CN" dirty="0" smtClean="0"/>
              <a:t>API</a:t>
            </a:r>
            <a:r>
              <a:rPr lang="zh-CN" altLang="en-US" dirty="0" smtClean="0"/>
              <a:t>在概念上与数据流</a:t>
            </a:r>
            <a:r>
              <a:rPr lang="en-US" altLang="zh-CN" dirty="0" smtClean="0"/>
              <a:t>API</a:t>
            </a:r>
            <a:r>
              <a:rPr lang="zh-CN" altLang="en-US" dirty="0" smtClean="0"/>
              <a:t>类似。 </a:t>
            </a:r>
            <a:r>
              <a:rPr lang="en-US" altLang="zh-CN" dirty="0" smtClean="0"/>
              <a:t>[2] </a:t>
            </a:r>
          </a:p>
          <a:p>
            <a:r>
              <a:rPr lang="zh-CN" altLang="en-US" dirty="0" smtClean="0"/>
              <a:t>表</a:t>
            </a:r>
            <a:r>
              <a:rPr lang="en-US" altLang="zh-CN" dirty="0" smtClean="0"/>
              <a:t>API</a:t>
            </a:r>
            <a:r>
              <a:rPr lang="zh-CN" altLang="en-US" dirty="0" smtClean="0"/>
              <a:t>和</a:t>
            </a:r>
            <a:r>
              <a:rPr lang="en-US" altLang="zh-CN" dirty="0" smtClean="0"/>
              <a:t>SQL</a:t>
            </a:r>
          </a:p>
          <a:p>
            <a:r>
              <a:rPr lang="en-US" altLang="zh-CN" dirty="0" err="1" smtClean="0"/>
              <a:t>Flink</a:t>
            </a:r>
            <a:r>
              <a:rPr lang="zh-CN" altLang="en-US" dirty="0" smtClean="0"/>
              <a:t>的表</a:t>
            </a:r>
            <a:r>
              <a:rPr lang="en-US" altLang="zh-CN" dirty="0" smtClean="0"/>
              <a:t>API</a:t>
            </a:r>
            <a:r>
              <a:rPr lang="zh-CN" altLang="en-US" dirty="0" smtClean="0"/>
              <a:t>是一种类似</a:t>
            </a:r>
            <a:r>
              <a:rPr lang="en-US" altLang="zh-CN" dirty="0" smtClean="0"/>
              <a:t>SQL</a:t>
            </a:r>
            <a:r>
              <a:rPr lang="zh-CN" altLang="en-US" dirty="0" smtClean="0"/>
              <a:t>的表达式语言，用于关系流和批处理，可以嵌入</a:t>
            </a:r>
            <a:r>
              <a:rPr lang="en-US" altLang="zh-CN" dirty="0" err="1" smtClean="0"/>
              <a:t>Flink</a:t>
            </a:r>
            <a:r>
              <a:rPr lang="zh-CN" altLang="en-US" dirty="0" smtClean="0"/>
              <a:t>的</a:t>
            </a:r>
            <a:r>
              <a:rPr lang="en-US" altLang="zh-CN" dirty="0" smtClean="0"/>
              <a:t>Java</a:t>
            </a:r>
            <a:r>
              <a:rPr lang="zh-CN" altLang="en-US" dirty="0" smtClean="0"/>
              <a:t>和</a:t>
            </a:r>
            <a:r>
              <a:rPr lang="en-US" altLang="zh-CN" dirty="0" smtClean="0"/>
              <a:t>Scala</a:t>
            </a:r>
            <a:r>
              <a:rPr lang="zh-CN" altLang="en-US" dirty="0" smtClean="0"/>
              <a:t>数据集和数据流</a:t>
            </a:r>
            <a:r>
              <a:rPr lang="en-US" altLang="zh-CN" dirty="0" smtClean="0"/>
              <a:t>API</a:t>
            </a:r>
            <a:r>
              <a:rPr lang="zh-CN" altLang="en-US" dirty="0" smtClean="0"/>
              <a:t>中。表</a:t>
            </a:r>
            <a:r>
              <a:rPr lang="en-US" altLang="zh-CN" dirty="0" smtClean="0"/>
              <a:t>API</a:t>
            </a:r>
            <a:r>
              <a:rPr lang="zh-CN" altLang="en-US" dirty="0" smtClean="0"/>
              <a:t>和</a:t>
            </a:r>
            <a:r>
              <a:rPr lang="en-US" altLang="zh-CN" dirty="0" smtClean="0"/>
              <a:t>SQL</a:t>
            </a:r>
            <a:r>
              <a:rPr lang="zh-CN" altLang="en-US" dirty="0" smtClean="0"/>
              <a:t>接口在关系表抽象上运行，可以从外部数据源或现有数据流和数据集创建表。表</a:t>
            </a:r>
            <a:r>
              <a:rPr lang="en-US" altLang="zh-CN" dirty="0" smtClean="0"/>
              <a:t>API</a:t>
            </a:r>
            <a:r>
              <a:rPr lang="zh-CN" altLang="en-US" dirty="0" smtClean="0"/>
              <a:t>支持关系运算符，如表上的选择、聚合和连接等。</a:t>
            </a:r>
          </a:p>
          <a:p>
            <a:r>
              <a:rPr lang="zh-CN" altLang="en-US" dirty="0" smtClean="0"/>
              <a:t>也可以使用常规</a:t>
            </a:r>
            <a:r>
              <a:rPr lang="en-US" altLang="zh-CN" dirty="0" smtClean="0"/>
              <a:t>SQL</a:t>
            </a:r>
            <a:r>
              <a:rPr lang="zh-CN" altLang="en-US" dirty="0" smtClean="0"/>
              <a:t>查询表。表</a:t>
            </a:r>
            <a:r>
              <a:rPr lang="en-US" altLang="zh-CN" dirty="0" smtClean="0"/>
              <a:t>API</a:t>
            </a:r>
            <a:r>
              <a:rPr lang="zh-CN" altLang="en-US" dirty="0" smtClean="0"/>
              <a:t>提供了和</a:t>
            </a:r>
            <a:r>
              <a:rPr lang="en-US" altLang="zh-CN" dirty="0" smtClean="0"/>
              <a:t>SQL</a:t>
            </a:r>
            <a:r>
              <a:rPr lang="zh-CN" altLang="en-US" dirty="0" smtClean="0"/>
              <a:t>相同的功能，可以在同一程序中混合使用。将表转换回数据集或数据流时，由关系运算符和</a:t>
            </a:r>
            <a:r>
              <a:rPr lang="en-US" altLang="zh-CN" dirty="0" smtClean="0"/>
              <a:t>SQL</a:t>
            </a:r>
            <a:r>
              <a:rPr lang="zh-CN" altLang="en-US" dirty="0" smtClean="0"/>
              <a:t>查询定义的逻辑计划将使用</a:t>
            </a:r>
            <a:r>
              <a:rPr lang="en-US" altLang="zh-CN" dirty="0" smtClean="0"/>
              <a:t>Apache Calcite</a:t>
            </a:r>
            <a:r>
              <a:rPr lang="zh-CN" altLang="en-US" dirty="0" smtClean="0"/>
              <a:t>进行优化，并转换为数据集或数据流程序。</a:t>
            </a:r>
            <a:endParaRPr lang="zh-CN" altLang="en-US" dirty="0"/>
          </a:p>
        </p:txBody>
      </p:sp>
      <p:sp>
        <p:nvSpPr>
          <p:cNvPr id="4" name="灯片编号占位符 3"/>
          <p:cNvSpPr>
            <a:spLocks noGrp="1"/>
          </p:cNvSpPr>
          <p:nvPr>
            <p:ph type="sldNum" sz="quarter" idx="10"/>
          </p:nvPr>
        </p:nvSpPr>
        <p:spPr/>
        <p:txBody>
          <a:bodyPr/>
          <a:lstStyle/>
          <a:p>
            <a:fld id="{1870DB19-8D20-42EB-AC83-2187BF19602A}" type="slidenum">
              <a:rPr lang="zh-CN" altLang="en-US" smtClean="0"/>
              <a:t>68</a:t>
            </a:fld>
            <a:endParaRPr lang="zh-CN" altLang="en-US"/>
          </a:p>
        </p:txBody>
      </p:sp>
    </p:spTree>
    <p:extLst>
      <p:ext uri="{BB962C8B-B14F-4D97-AF65-F5344CB8AC3E}">
        <p14:creationId xmlns:p14="http://schemas.microsoft.com/office/powerpoint/2010/main" val="28401330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 What is Beam ?</a:t>
            </a:r>
          </a:p>
          <a:p>
            <a:r>
              <a:rPr lang="zh-CN" altLang="en-US" dirty="0" smtClean="0"/>
              <a:t>分布式数据处理发展迅猛 </a:t>
            </a:r>
            <a:r>
              <a:rPr lang="en-US" altLang="zh-CN" dirty="0" smtClean="0"/>
              <a:t>–&gt; </a:t>
            </a:r>
            <a:r>
              <a:rPr lang="zh-CN" altLang="en-US" dirty="0" smtClean="0"/>
              <a:t>新的分布式数据处理技术越来越多 </a:t>
            </a:r>
            <a:r>
              <a:rPr lang="en-US" altLang="zh-CN" dirty="0" smtClean="0"/>
              <a:t>–&gt; Hadoop </a:t>
            </a:r>
            <a:r>
              <a:rPr lang="en-US" altLang="zh-CN" dirty="0" err="1" smtClean="0"/>
              <a:t>MapReduce</a:t>
            </a:r>
            <a:r>
              <a:rPr lang="zh-CN" altLang="en-US" dirty="0" smtClean="0"/>
              <a:t>，</a:t>
            </a:r>
            <a:r>
              <a:rPr lang="en-US" altLang="zh-CN" dirty="0" smtClean="0"/>
              <a:t>Apache Spark</a:t>
            </a:r>
            <a:r>
              <a:rPr lang="zh-CN" altLang="en-US" dirty="0" smtClean="0"/>
              <a:t>，</a:t>
            </a:r>
            <a:r>
              <a:rPr lang="en-US" altLang="zh-CN" dirty="0" smtClean="0"/>
              <a:t>Apache Storm</a:t>
            </a:r>
            <a:r>
              <a:rPr lang="zh-CN" altLang="en-US" dirty="0" smtClean="0"/>
              <a:t>，</a:t>
            </a:r>
            <a:r>
              <a:rPr lang="en-US" altLang="zh-CN" dirty="0" smtClean="0"/>
              <a:t>Apache </a:t>
            </a:r>
            <a:r>
              <a:rPr lang="en-US" altLang="zh-CN" dirty="0" err="1" smtClean="0"/>
              <a:t>Flink</a:t>
            </a:r>
            <a:r>
              <a:rPr lang="zh-CN" altLang="en-US" dirty="0" smtClean="0"/>
              <a:t>，</a:t>
            </a:r>
            <a:r>
              <a:rPr lang="en-US" altLang="zh-CN" dirty="0" smtClean="0"/>
              <a:t>Apache Apex –&gt; </a:t>
            </a:r>
            <a:r>
              <a:rPr lang="zh-CN" altLang="en-US" dirty="0" smtClean="0"/>
              <a:t>新技术高性能 </a:t>
            </a:r>
            <a:r>
              <a:rPr lang="en-US" altLang="zh-CN" dirty="0" smtClean="0"/>
              <a:t>, </a:t>
            </a:r>
            <a:r>
              <a:rPr lang="zh-CN" altLang="en-US" dirty="0" smtClean="0"/>
              <a:t>受欢迎</a:t>
            </a:r>
            <a:r>
              <a:rPr lang="en-US" altLang="zh-CN" dirty="0" smtClean="0"/>
              <a:t>,</a:t>
            </a:r>
            <a:r>
              <a:rPr lang="zh-CN" altLang="en-US" dirty="0" smtClean="0"/>
              <a:t>人们喜新厌旧 </a:t>
            </a:r>
            <a:r>
              <a:rPr lang="en-US" altLang="zh-CN" dirty="0" smtClean="0"/>
              <a:t>–&gt; </a:t>
            </a:r>
            <a:r>
              <a:rPr lang="zh-CN" altLang="en-US" dirty="0" smtClean="0"/>
              <a:t>业务的迁移 </a:t>
            </a:r>
            <a:r>
              <a:rPr lang="en-US" altLang="zh-CN" dirty="0" smtClean="0"/>
              <a:t>–&gt; </a:t>
            </a:r>
            <a:r>
              <a:rPr lang="zh-CN" altLang="en-US" dirty="0" smtClean="0"/>
              <a:t>迁移条件</a:t>
            </a:r>
            <a:r>
              <a:rPr lang="en-US" altLang="zh-CN" dirty="0" smtClean="0"/>
              <a:t>: </a:t>
            </a:r>
            <a:r>
              <a:rPr lang="zh-CN" altLang="en-US" dirty="0" smtClean="0"/>
              <a:t>学习新技术</a:t>
            </a:r>
            <a:r>
              <a:rPr lang="en-US" altLang="zh-CN" dirty="0" smtClean="0"/>
              <a:t>,</a:t>
            </a:r>
            <a:r>
              <a:rPr lang="zh-CN" altLang="en-US" dirty="0" smtClean="0"/>
              <a:t>重写业务逻辑 </a:t>
            </a:r>
            <a:r>
              <a:rPr lang="en-US" altLang="zh-CN" dirty="0" smtClean="0"/>
              <a:t>–&gt; </a:t>
            </a:r>
            <a:r>
              <a:rPr lang="zh-CN" altLang="en-US" dirty="0" smtClean="0"/>
              <a:t>懒 </a:t>
            </a:r>
            <a:r>
              <a:rPr lang="en-US" altLang="zh-CN" dirty="0" smtClean="0"/>
              <a:t>–&gt; </a:t>
            </a:r>
            <a:r>
              <a:rPr lang="zh-CN" altLang="en-US" dirty="0" smtClean="0"/>
              <a:t>怎么办 </a:t>
            </a:r>
            <a:r>
              <a:rPr lang="en-US" altLang="zh-CN" dirty="0" smtClean="0"/>
              <a:t>??</a:t>
            </a:r>
          </a:p>
          <a:p>
            <a:r>
              <a:rPr lang="en-US" altLang="zh-CN" dirty="0" smtClean="0"/>
              <a:t>Apache Beam </a:t>
            </a:r>
            <a:r>
              <a:rPr lang="zh-CN" altLang="en-US" dirty="0" smtClean="0"/>
              <a:t>应运而生</a:t>
            </a:r>
          </a:p>
          <a:p>
            <a:r>
              <a:rPr lang="zh-CN" altLang="en-US" dirty="0" smtClean="0"/>
              <a:t>贵族身份</a:t>
            </a:r>
            <a:r>
              <a:rPr lang="en-US" altLang="zh-CN" dirty="0" smtClean="0"/>
              <a:t>:</a:t>
            </a:r>
          </a:p>
          <a:p>
            <a:r>
              <a:rPr lang="en-US" altLang="zh-CN" dirty="0" smtClean="0"/>
              <a:t>Apache Beam - </a:t>
            </a:r>
            <a:r>
              <a:rPr lang="zh-CN" altLang="en-US" dirty="0" smtClean="0"/>
              <a:t>原名 </a:t>
            </a:r>
            <a:r>
              <a:rPr lang="en-US" altLang="zh-CN" dirty="0" smtClean="0"/>
              <a:t>Google </a:t>
            </a:r>
            <a:r>
              <a:rPr lang="en-US" altLang="zh-CN" dirty="0" err="1" smtClean="0"/>
              <a:t>DateFlow</a:t>
            </a:r>
            <a:endParaRPr lang="en-US" altLang="zh-CN" dirty="0" smtClean="0"/>
          </a:p>
          <a:p>
            <a:r>
              <a:rPr lang="en-US" altLang="zh-CN" dirty="0" smtClean="0"/>
              <a:t>2016</a:t>
            </a:r>
            <a:r>
              <a:rPr lang="zh-CN" altLang="en-US" dirty="0" smtClean="0"/>
              <a:t>年</a:t>
            </a:r>
            <a:r>
              <a:rPr lang="en-US" altLang="zh-CN" dirty="0" smtClean="0"/>
              <a:t>2</a:t>
            </a:r>
            <a:r>
              <a:rPr lang="zh-CN" altLang="en-US" dirty="0" smtClean="0"/>
              <a:t>月份成为</a:t>
            </a:r>
            <a:r>
              <a:rPr lang="en-US" altLang="zh-CN" dirty="0" smtClean="0"/>
              <a:t>Apache</a:t>
            </a:r>
            <a:r>
              <a:rPr lang="zh-CN" altLang="en-US" dirty="0" smtClean="0"/>
              <a:t>基金会孵化项目</a:t>
            </a:r>
          </a:p>
          <a:p>
            <a:r>
              <a:rPr lang="en-US" altLang="zh-CN" dirty="0" smtClean="0"/>
              <a:t>2017</a:t>
            </a:r>
            <a:r>
              <a:rPr lang="zh-CN" altLang="en-US" dirty="0" smtClean="0"/>
              <a:t>年</a:t>
            </a:r>
            <a:r>
              <a:rPr lang="en-US" altLang="zh-CN" dirty="0" smtClean="0"/>
              <a:t>1</a:t>
            </a:r>
            <a:r>
              <a:rPr lang="zh-CN" altLang="en-US" dirty="0" smtClean="0"/>
              <a:t>月</a:t>
            </a:r>
            <a:r>
              <a:rPr lang="en-US" altLang="zh-CN" dirty="0" smtClean="0"/>
              <a:t>10</a:t>
            </a:r>
            <a:r>
              <a:rPr lang="zh-CN" altLang="en-US" dirty="0" smtClean="0"/>
              <a:t>日正式毕业成为顶级项目</a:t>
            </a:r>
          </a:p>
          <a:p>
            <a:r>
              <a:rPr lang="zh-CN" altLang="en-US" dirty="0" smtClean="0"/>
              <a:t>继</a:t>
            </a:r>
            <a:r>
              <a:rPr lang="en-US" altLang="zh-CN" dirty="0" err="1" smtClean="0"/>
              <a:t>MapReduce</a:t>
            </a:r>
            <a:r>
              <a:rPr lang="zh-CN" altLang="en-US" dirty="0" smtClean="0"/>
              <a:t>，</a:t>
            </a:r>
            <a:r>
              <a:rPr lang="en-US" altLang="zh-CN" dirty="0" smtClean="0"/>
              <a:t>GFS</a:t>
            </a:r>
            <a:r>
              <a:rPr lang="zh-CN" altLang="en-US" dirty="0" smtClean="0"/>
              <a:t>和</a:t>
            </a:r>
            <a:r>
              <a:rPr lang="en-US" altLang="zh-CN" dirty="0" err="1" smtClean="0"/>
              <a:t>BigQuery</a:t>
            </a:r>
            <a:r>
              <a:rPr lang="zh-CN" altLang="en-US" dirty="0" smtClean="0"/>
              <a:t>之后，</a:t>
            </a:r>
            <a:r>
              <a:rPr lang="en-US" altLang="zh-CN" dirty="0" smtClean="0"/>
              <a:t>Google</a:t>
            </a:r>
            <a:r>
              <a:rPr lang="zh-CN" altLang="en-US" dirty="0" smtClean="0"/>
              <a:t>在大数据处理领域对开源社区的又一个超级大的贡献</a:t>
            </a:r>
          </a:p>
          <a:p>
            <a:r>
              <a:rPr lang="zh-CN" altLang="en-US" dirty="0" smtClean="0"/>
              <a:t>业界影响</a:t>
            </a:r>
            <a:r>
              <a:rPr lang="en-US" altLang="zh-CN" dirty="0" smtClean="0"/>
              <a:t>:</a:t>
            </a:r>
          </a:p>
          <a:p>
            <a:r>
              <a:rPr lang="zh-CN" altLang="en-US" dirty="0" smtClean="0"/>
              <a:t>被誉为进行数据流处理和批处理的最佳编程模型 </a:t>
            </a:r>
            <a:r>
              <a:rPr lang="en-US" altLang="zh-CN" dirty="0" smtClean="0"/>
              <a:t>!</a:t>
            </a:r>
          </a:p>
          <a:p>
            <a:r>
              <a:rPr lang="zh-CN" altLang="en-US" dirty="0" smtClean="0"/>
              <a:t>被誉为下一代的大数据处理标准 </a:t>
            </a:r>
            <a:r>
              <a:rPr lang="en-US" altLang="zh-CN" dirty="0" smtClean="0"/>
              <a:t>!</a:t>
            </a:r>
          </a:p>
          <a:p>
            <a:r>
              <a:rPr lang="en-US" altLang="zh-CN" dirty="0" smtClean="0"/>
              <a:t>Google</a:t>
            </a:r>
            <a:r>
              <a:rPr lang="zh-CN" altLang="en-US" dirty="0" smtClean="0"/>
              <a:t>的员工已经不再使用</a:t>
            </a:r>
            <a:r>
              <a:rPr lang="en-US" altLang="zh-CN" dirty="0" err="1" smtClean="0"/>
              <a:t>MapReduce</a:t>
            </a:r>
            <a:r>
              <a:rPr lang="zh-CN" altLang="en-US" dirty="0" smtClean="0"/>
              <a:t>了 </a:t>
            </a:r>
            <a:r>
              <a:rPr lang="en-US" altLang="zh-CN" dirty="0" smtClean="0"/>
              <a:t>……</a:t>
            </a:r>
          </a:p>
          <a:p>
            <a:r>
              <a:rPr lang="zh-CN" altLang="en-US" dirty="0" smtClean="0"/>
              <a:t>何方神圣</a:t>
            </a:r>
            <a:r>
              <a:rPr lang="en-US" altLang="zh-CN" dirty="0" smtClean="0"/>
              <a:t>:</a:t>
            </a:r>
          </a:p>
          <a:p>
            <a:r>
              <a:rPr lang="en-US" altLang="zh-CN" dirty="0" smtClean="0"/>
              <a:t>Beam</a:t>
            </a:r>
            <a:r>
              <a:rPr lang="zh-CN" altLang="en-US" dirty="0" smtClean="0"/>
              <a:t>项目主要是对数据处理</a:t>
            </a:r>
            <a:r>
              <a:rPr lang="en-US" altLang="zh-CN" dirty="0" smtClean="0"/>
              <a:t>(</a:t>
            </a:r>
            <a:r>
              <a:rPr lang="zh-CN" altLang="en-US" dirty="0" smtClean="0"/>
              <a:t>有限的数据集</a:t>
            </a:r>
            <a:r>
              <a:rPr lang="en-US" altLang="zh-CN" dirty="0" smtClean="0"/>
              <a:t>,</a:t>
            </a:r>
            <a:r>
              <a:rPr lang="zh-CN" altLang="en-US" dirty="0" smtClean="0"/>
              <a:t>无限的数据流</a:t>
            </a:r>
            <a:r>
              <a:rPr lang="en-US" altLang="zh-CN" dirty="0" smtClean="0"/>
              <a:t>)</a:t>
            </a:r>
            <a:r>
              <a:rPr lang="zh-CN" altLang="en-US" dirty="0" smtClean="0"/>
              <a:t>的编程范式和接口进行了统一定义</a:t>
            </a:r>
            <a:r>
              <a:rPr lang="en-US" altLang="zh-CN" dirty="0" smtClean="0"/>
              <a:t>(Beam Model) </a:t>
            </a:r>
            <a:r>
              <a:rPr lang="zh-CN" altLang="en-US" dirty="0" smtClean="0"/>
              <a:t>这样</a:t>
            </a:r>
            <a:r>
              <a:rPr lang="en-US" altLang="zh-CN" dirty="0" smtClean="0"/>
              <a:t>,</a:t>
            </a:r>
            <a:r>
              <a:rPr lang="zh-CN" altLang="en-US" dirty="0" smtClean="0"/>
              <a:t>基于</a:t>
            </a:r>
            <a:r>
              <a:rPr lang="en-US" altLang="zh-CN" dirty="0" smtClean="0"/>
              <a:t>Beam</a:t>
            </a:r>
            <a:r>
              <a:rPr lang="zh-CN" altLang="en-US" dirty="0" smtClean="0"/>
              <a:t>开发的数据处理程序可以执行在任意的分布式计算引擎上</a:t>
            </a:r>
            <a:r>
              <a:rPr lang="en-US" altLang="zh-CN" dirty="0" smtClean="0"/>
              <a:t>.</a:t>
            </a:r>
          </a:p>
          <a:p>
            <a:r>
              <a:rPr lang="zh-CN" altLang="en-US" dirty="0" smtClean="0"/>
              <a:t>主要构成</a:t>
            </a:r>
            <a:r>
              <a:rPr lang="en-US" altLang="zh-CN" dirty="0" smtClean="0"/>
              <a:t>:</a:t>
            </a:r>
          </a:p>
          <a:p>
            <a:r>
              <a:rPr lang="en-US" altLang="zh-CN" dirty="0" smtClean="0"/>
              <a:t>– Beam SDKs</a:t>
            </a:r>
          </a:p>
          <a:p>
            <a:r>
              <a:rPr lang="en-US" altLang="zh-CN" dirty="0" smtClean="0"/>
              <a:t>Beam SDK</a:t>
            </a:r>
            <a:r>
              <a:rPr lang="zh-CN" altLang="en-US" dirty="0" smtClean="0"/>
              <a:t>定义了开发分布式数据处理任务业务逻辑的</a:t>
            </a:r>
            <a:r>
              <a:rPr lang="en-US" altLang="zh-CN" dirty="0" smtClean="0"/>
              <a:t>API</a:t>
            </a:r>
            <a:r>
              <a:rPr lang="zh-CN" altLang="en-US" dirty="0" smtClean="0"/>
              <a:t>接口</a:t>
            </a:r>
            <a:r>
              <a:rPr lang="en-US" altLang="zh-CN" dirty="0" smtClean="0"/>
              <a:t>,</a:t>
            </a:r>
            <a:r>
              <a:rPr lang="zh-CN" altLang="en-US" dirty="0" smtClean="0"/>
              <a:t>即提供一个统一的编程接口给到上层应用的开发者，开发者不需要了解底层的具体的大数据平台的开发接口是什么，直接通过</a:t>
            </a:r>
            <a:r>
              <a:rPr lang="en-US" altLang="zh-CN" dirty="0" smtClean="0"/>
              <a:t>Beam SDK</a:t>
            </a:r>
            <a:r>
              <a:rPr lang="zh-CN" altLang="en-US" dirty="0" smtClean="0"/>
              <a:t>的接口，就可以开发数据处理的加工流程，不管输入是用于批处理的有限数据集，还是流式的无限数据集。对于有限或无限的输入数据，</a:t>
            </a:r>
            <a:r>
              <a:rPr lang="en-US" altLang="zh-CN" dirty="0" smtClean="0"/>
              <a:t>Beam SDK</a:t>
            </a:r>
            <a:r>
              <a:rPr lang="zh-CN" altLang="en-US" dirty="0" smtClean="0"/>
              <a:t>都使用相同的类来表现，并且使用相同的转换操作进行处理。</a:t>
            </a:r>
          </a:p>
          <a:p>
            <a:r>
              <a:rPr lang="en-US" altLang="zh-CN" dirty="0" smtClean="0"/>
              <a:t>– Beam Pipeline Runner</a:t>
            </a:r>
          </a:p>
          <a:p>
            <a:r>
              <a:rPr lang="en-US" altLang="zh-CN" dirty="0" smtClean="0"/>
              <a:t>Runner </a:t>
            </a:r>
            <a:r>
              <a:rPr lang="zh-CN" altLang="en-US" dirty="0" smtClean="0"/>
              <a:t>是将用户通过调用</a:t>
            </a:r>
            <a:r>
              <a:rPr lang="en-US" altLang="zh-CN" dirty="0" smtClean="0"/>
              <a:t>Beam SDK</a:t>
            </a:r>
            <a:r>
              <a:rPr lang="zh-CN" altLang="en-US" dirty="0" smtClean="0"/>
              <a:t>构成的</a:t>
            </a:r>
            <a:r>
              <a:rPr lang="en-US" altLang="zh-CN" dirty="0" smtClean="0"/>
              <a:t>program(pipeline)</a:t>
            </a:r>
            <a:r>
              <a:rPr lang="zh-CN" altLang="en-US" dirty="0" smtClean="0"/>
              <a:t>进行编译转换</a:t>
            </a:r>
            <a:r>
              <a:rPr lang="en-US" altLang="zh-CN" dirty="0" smtClean="0"/>
              <a:t>,</a:t>
            </a:r>
            <a:r>
              <a:rPr lang="zh-CN" altLang="en-US" dirty="0" smtClean="0"/>
              <a:t>当我们指定任意一个</a:t>
            </a:r>
            <a:r>
              <a:rPr lang="en-US" altLang="zh-CN" dirty="0" smtClean="0"/>
              <a:t>Runner</a:t>
            </a:r>
            <a:r>
              <a:rPr lang="zh-CN" altLang="en-US" dirty="0" smtClean="0"/>
              <a:t>时</a:t>
            </a:r>
            <a:r>
              <a:rPr lang="en-US" altLang="zh-CN" dirty="0" smtClean="0"/>
              <a:t>,program</a:t>
            </a:r>
            <a:r>
              <a:rPr lang="zh-CN" altLang="en-US" dirty="0" smtClean="0"/>
              <a:t>就会被转化为与该</a:t>
            </a:r>
            <a:r>
              <a:rPr lang="en-US" altLang="zh-CN" dirty="0" smtClean="0"/>
              <a:t>Runner</a:t>
            </a:r>
            <a:r>
              <a:rPr lang="zh-CN" altLang="en-US" dirty="0" smtClean="0"/>
              <a:t>相兼容的可直接运行的程序</a:t>
            </a:r>
            <a:r>
              <a:rPr lang="en-US" altLang="zh-CN" dirty="0" smtClean="0"/>
              <a:t>,</a:t>
            </a:r>
            <a:r>
              <a:rPr lang="zh-CN" altLang="en-US" dirty="0" smtClean="0"/>
              <a:t>所以</a:t>
            </a:r>
            <a:r>
              <a:rPr lang="en-US" altLang="zh-CN" dirty="0" smtClean="0"/>
              <a:t>,</a:t>
            </a:r>
            <a:r>
              <a:rPr lang="zh-CN" altLang="en-US" dirty="0" smtClean="0"/>
              <a:t>在运行</a:t>
            </a:r>
            <a:r>
              <a:rPr lang="en-US" altLang="zh-CN" dirty="0" smtClean="0"/>
              <a:t>Beam</a:t>
            </a:r>
            <a:r>
              <a:rPr lang="zh-CN" altLang="en-US" dirty="0" smtClean="0"/>
              <a:t>程序时，需要指明底层的正确</a:t>
            </a:r>
            <a:r>
              <a:rPr lang="en-US" altLang="zh-CN" dirty="0" smtClean="0"/>
              <a:t>Runner</a:t>
            </a:r>
            <a:r>
              <a:rPr lang="zh-CN" altLang="en-US" dirty="0" smtClean="0"/>
              <a:t>类型</a:t>
            </a:r>
            <a:endParaRPr lang="en-US" altLang="zh-CN" dirty="0" smtClean="0"/>
          </a:p>
          <a:p>
            <a:r>
              <a:rPr lang="zh-CN" altLang="en-US" dirty="0" smtClean="0"/>
              <a:t>用户通过</a:t>
            </a:r>
            <a:r>
              <a:rPr lang="en-US" altLang="zh-CN" dirty="0" smtClean="0"/>
              <a:t>Beam Model</a:t>
            </a:r>
            <a:r>
              <a:rPr lang="zh-CN" altLang="en-US" dirty="0" smtClean="0"/>
              <a:t>构建一个数据处理管道</a:t>
            </a:r>
            <a:r>
              <a:rPr lang="en-US" altLang="zh-CN" dirty="0" smtClean="0"/>
              <a:t>(pipeline),</a:t>
            </a:r>
            <a:r>
              <a:rPr lang="zh-CN" altLang="en-US" dirty="0" smtClean="0"/>
              <a:t>调用</a:t>
            </a:r>
            <a:r>
              <a:rPr lang="en-US" altLang="zh-CN" dirty="0" smtClean="0"/>
              <a:t>Beam SDK API</a:t>
            </a:r>
            <a:r>
              <a:rPr lang="zh-CN" altLang="en-US" dirty="0" smtClean="0"/>
              <a:t>实现管道里的逻辑</a:t>
            </a:r>
            <a:r>
              <a:rPr lang="en-US" altLang="zh-CN" dirty="0" smtClean="0"/>
              <a:t>,</a:t>
            </a:r>
            <a:r>
              <a:rPr lang="zh-CN" altLang="en-US" dirty="0" smtClean="0"/>
              <a:t>也就是”编程实现”</a:t>
            </a:r>
            <a:r>
              <a:rPr lang="en-US" altLang="zh-CN" dirty="0" smtClean="0"/>
              <a:t>,</a:t>
            </a:r>
            <a:r>
              <a:rPr lang="zh-CN" altLang="en-US" dirty="0" smtClean="0"/>
              <a:t>然后</a:t>
            </a:r>
            <a:r>
              <a:rPr lang="en-US" altLang="zh-CN" dirty="0" smtClean="0"/>
              <a:t>pipeline</a:t>
            </a:r>
            <a:r>
              <a:rPr lang="zh-CN" altLang="en-US" dirty="0" smtClean="0"/>
              <a:t>交给具体的</a:t>
            </a:r>
            <a:r>
              <a:rPr lang="en-US" altLang="zh-CN" dirty="0" smtClean="0"/>
              <a:t>Beam Runner</a:t>
            </a:r>
            <a:r>
              <a:rPr lang="zh-CN" altLang="en-US" dirty="0" smtClean="0"/>
              <a:t>编译</a:t>
            </a:r>
            <a:r>
              <a:rPr lang="en-US" altLang="zh-CN" dirty="0" smtClean="0"/>
              <a:t>,</a:t>
            </a:r>
            <a:r>
              <a:rPr lang="zh-CN" altLang="en-US" dirty="0" smtClean="0"/>
              <a:t>最后运行在分布式计算引擎上</a:t>
            </a:r>
            <a:r>
              <a:rPr lang="en-US" altLang="zh-CN" dirty="0" smtClean="0"/>
              <a:t>.</a:t>
            </a:r>
          </a:p>
          <a:p>
            <a:r>
              <a:rPr lang="zh-CN" altLang="en-US" dirty="0" smtClean="0"/>
              <a:t>注</a:t>
            </a:r>
            <a:r>
              <a:rPr lang="en-US" altLang="zh-CN" dirty="0" smtClean="0"/>
              <a:t>: </a:t>
            </a:r>
            <a:r>
              <a:rPr lang="zh-CN" altLang="en-US" dirty="0" smtClean="0"/>
              <a:t>流处理和批处理的未来在于 </a:t>
            </a:r>
            <a:r>
              <a:rPr lang="en-US" altLang="zh-CN" dirty="0" smtClean="0"/>
              <a:t>Apache Beam</a:t>
            </a:r>
            <a:r>
              <a:rPr lang="zh-CN" altLang="en-US" dirty="0" smtClean="0"/>
              <a:t>，而执行引擎的选择权在于用户。</a:t>
            </a:r>
          </a:p>
          <a:p>
            <a:r>
              <a:rPr lang="en-US" altLang="zh-CN" dirty="0" smtClean="0"/>
              <a:t>ETL : </a:t>
            </a:r>
            <a:r>
              <a:rPr lang="zh-CN" altLang="en-US" dirty="0" smtClean="0"/>
              <a:t>基于</a:t>
            </a:r>
            <a:r>
              <a:rPr lang="en-US" altLang="zh-CN" dirty="0" smtClean="0"/>
              <a:t>Beam</a:t>
            </a:r>
            <a:r>
              <a:rPr lang="zh-CN" altLang="en-US" dirty="0" smtClean="0"/>
              <a:t>开发的程序可以运行在多个分布式计算框架上</a:t>
            </a:r>
            <a:r>
              <a:rPr lang="en-US" altLang="zh-CN" dirty="0" smtClean="0"/>
              <a:t>,</a:t>
            </a:r>
            <a:r>
              <a:rPr lang="zh-CN" altLang="en-US" dirty="0" smtClean="0"/>
              <a:t>那么它可以用来将不同的数据源</a:t>
            </a:r>
            <a:r>
              <a:rPr lang="en-US" altLang="zh-CN" dirty="0" smtClean="0"/>
              <a:t>,</a:t>
            </a:r>
            <a:r>
              <a:rPr lang="zh-CN" altLang="en-US" dirty="0" smtClean="0"/>
              <a:t>或者多个数据存储媒体上的数据整合到一起</a:t>
            </a:r>
            <a:r>
              <a:rPr lang="en-US" altLang="zh-CN" dirty="0" smtClean="0"/>
              <a:t>,</a:t>
            </a:r>
            <a:r>
              <a:rPr lang="zh-CN" altLang="en-US" dirty="0" smtClean="0"/>
              <a:t>最终生成我们想要的数据</a:t>
            </a:r>
          </a:p>
          <a:p>
            <a:r>
              <a:rPr lang="en-US" altLang="zh-CN" dirty="0" smtClean="0"/>
              <a:t>2. Beam Core</a:t>
            </a:r>
          </a:p>
          <a:p>
            <a:r>
              <a:rPr lang="en-US" altLang="zh-CN" dirty="0" smtClean="0"/>
              <a:t>Data</a:t>
            </a:r>
          </a:p>
          <a:p>
            <a:r>
              <a:rPr lang="en-US" altLang="zh-CN" dirty="0" smtClean="0"/>
              <a:t>Beam </a:t>
            </a:r>
            <a:r>
              <a:rPr lang="zh-CN" altLang="en-US" dirty="0" smtClean="0"/>
              <a:t>能处理什么样的数据 </a:t>
            </a:r>
            <a:r>
              <a:rPr lang="en-US" altLang="zh-CN" dirty="0" smtClean="0"/>
              <a:t>?</a:t>
            </a:r>
          </a:p>
          <a:p>
            <a:r>
              <a:rPr lang="en-US" altLang="zh-CN" dirty="0" smtClean="0"/>
              <a:t>– </a:t>
            </a:r>
            <a:r>
              <a:rPr lang="zh-CN" altLang="en-US" dirty="0" smtClean="0"/>
              <a:t>无限的时间乱序数据流</a:t>
            </a:r>
          </a:p>
          <a:p>
            <a:r>
              <a:rPr lang="zh-CN" altLang="en-US" dirty="0" smtClean="0"/>
              <a:t>有限的数据集</a:t>
            </a:r>
          </a:p>
          <a:p>
            <a:r>
              <a:rPr lang="zh-CN" altLang="en-US" dirty="0" smtClean="0"/>
              <a:t>无限的数据流</a:t>
            </a:r>
          </a:p>
          <a:p>
            <a:r>
              <a:rPr lang="zh-CN" altLang="en-US" dirty="0" smtClean="0"/>
              <a:t>有限的数据集可以看做是无限的数据流的一种特例，从数据处理逻辑的角度，这两者并无不同之处</a:t>
            </a:r>
          </a:p>
          <a:p>
            <a:r>
              <a:rPr lang="zh-CN" altLang="en-US" dirty="0" smtClean="0"/>
              <a:t>例如，假设微博数据包含时间戳和转发量，用户希望按照统计每小时的转发量总和，此业务逻辑应该可以同时在有限数据集和无限数据流上执行，并不应该因为数据源的不同而对业务逻辑的实现产生任何影响。</a:t>
            </a:r>
          </a:p>
          <a:p>
            <a:r>
              <a:rPr lang="zh-CN" altLang="en-US" dirty="0" smtClean="0"/>
              <a:t>数据进入分布式处理框架的时间</a:t>
            </a:r>
            <a:r>
              <a:rPr lang="en-US" altLang="zh-CN" dirty="0" smtClean="0"/>
              <a:t>(Process Time) VS </a:t>
            </a:r>
            <a:r>
              <a:rPr lang="zh-CN" altLang="en-US" dirty="0" smtClean="0"/>
              <a:t>数据产生的时间</a:t>
            </a:r>
            <a:r>
              <a:rPr lang="en-US" altLang="zh-CN" dirty="0" smtClean="0"/>
              <a:t>(Event-Time)</a:t>
            </a:r>
          </a:p>
          <a:p>
            <a:r>
              <a:rPr lang="zh-CN" altLang="en-US" dirty="0" smtClean="0"/>
              <a:t>这两个时间通常是不同的，例如，对于一个处理微博数据的流计算任务，一条</a:t>
            </a:r>
            <a:r>
              <a:rPr lang="en-US" altLang="zh-CN" dirty="0" smtClean="0"/>
              <a:t>2016-06-01-12:00:00</a:t>
            </a:r>
            <a:r>
              <a:rPr lang="zh-CN" altLang="en-US" dirty="0" smtClean="0"/>
              <a:t>发表的微博经过网络传输等延迟可能在</a:t>
            </a:r>
            <a:r>
              <a:rPr lang="en-US" altLang="zh-CN" dirty="0" smtClean="0"/>
              <a:t>2016-06-01-12:01:30</a:t>
            </a:r>
            <a:r>
              <a:rPr lang="zh-CN" altLang="en-US" dirty="0" smtClean="0"/>
              <a:t>才进入到流处理系统中。批处理任务通常进行全量的数据计算，较少关注数据的时间属性，但是对于流处理任务来说，由于数据流是无穷无尽的，无法进行全量的计算，通常是对某个窗口中得数据进行计算，对于大部分的流处理任务来说，按照时间进行窗口划分</a:t>
            </a:r>
          </a:p>
          <a:p>
            <a:r>
              <a:rPr lang="zh-CN" altLang="en-US" dirty="0" smtClean="0"/>
              <a:t>对于流处理框架处理的数据流来说，其数据的到达顺序可能并不严格按照</a:t>
            </a:r>
            <a:r>
              <a:rPr lang="en-US" altLang="zh-CN" dirty="0" smtClean="0"/>
              <a:t>Event-Time</a:t>
            </a:r>
            <a:r>
              <a:rPr lang="zh-CN" altLang="en-US" dirty="0" smtClean="0"/>
              <a:t>的时间顺序。如果基于</a:t>
            </a:r>
            <a:r>
              <a:rPr lang="en-US" altLang="zh-CN" dirty="0" smtClean="0"/>
              <a:t>Process Time</a:t>
            </a:r>
            <a:r>
              <a:rPr lang="zh-CN" altLang="en-US" dirty="0" smtClean="0"/>
              <a:t>定义时间窗口，数据到达的顺序就是数据的顺序，因此不存在乱序问题。但是对于基于</a:t>
            </a:r>
            <a:r>
              <a:rPr lang="en-US" altLang="zh-CN" dirty="0" smtClean="0"/>
              <a:t>Event Time</a:t>
            </a:r>
            <a:r>
              <a:rPr lang="zh-CN" altLang="en-US" dirty="0" smtClean="0"/>
              <a:t>定义的时间窗口来说，可能存在时间靠前的消息在时间靠后的消息后到达的情况，这在分布式的数据源中可能非常常见。对于这种情况，如何确定迟到数据，以及对于迟到数据如何处理通常是很棘手的问题。</a:t>
            </a:r>
          </a:p>
        </p:txBody>
      </p:sp>
      <p:sp>
        <p:nvSpPr>
          <p:cNvPr id="4" name="灯片编号占位符 3"/>
          <p:cNvSpPr>
            <a:spLocks noGrp="1"/>
          </p:cNvSpPr>
          <p:nvPr>
            <p:ph type="sldNum" sz="quarter" idx="10"/>
          </p:nvPr>
        </p:nvSpPr>
        <p:spPr/>
        <p:txBody>
          <a:bodyPr/>
          <a:lstStyle/>
          <a:p>
            <a:fld id="{1870DB19-8D20-42EB-AC83-2187BF19602A}" type="slidenum">
              <a:rPr lang="zh-CN" altLang="en-US" smtClean="0"/>
              <a:t>72</a:t>
            </a:fld>
            <a:endParaRPr lang="zh-CN" altLang="en-US"/>
          </a:p>
        </p:txBody>
      </p:sp>
    </p:spTree>
    <p:extLst>
      <p:ext uri="{BB962C8B-B14F-4D97-AF65-F5344CB8AC3E}">
        <p14:creationId xmlns:p14="http://schemas.microsoft.com/office/powerpoint/2010/main" val="3212921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a:t>
            </a:r>
            <a:r>
              <a:rPr lang="en-US" altLang="zh-CN" dirty="0" smtClean="0"/>
              <a:t>1</a:t>
            </a:r>
            <a:r>
              <a:rPr lang="zh-CN" altLang="en-US" dirty="0" smtClean="0"/>
              <a:t>）数据整合（</a:t>
            </a:r>
            <a:r>
              <a:rPr lang="en-US" altLang="zh-CN" dirty="0" smtClean="0"/>
              <a:t>Data Consolidation</a:t>
            </a:r>
            <a:r>
              <a:rPr lang="zh-CN" altLang="en-US" dirty="0" smtClean="0"/>
              <a:t>）：不同数据源的数据被物理地集成到数据目标。利用 </a:t>
            </a:r>
            <a:r>
              <a:rPr lang="en-US" altLang="zh-CN" dirty="0" smtClean="0"/>
              <a:t>ETL </a:t>
            </a:r>
            <a:r>
              <a:rPr lang="zh-CN" altLang="en-US" dirty="0" smtClean="0"/>
              <a:t>工具把数据源中的数据批量地加载到数据仓库，就属于数据整合的方式。</a:t>
            </a:r>
          </a:p>
          <a:p>
            <a:r>
              <a:rPr lang="zh-CN" altLang="en-US" dirty="0" smtClean="0"/>
              <a:t>（</a:t>
            </a:r>
            <a:r>
              <a:rPr lang="en-US" altLang="zh-CN" dirty="0" smtClean="0"/>
              <a:t>2</a:t>
            </a:r>
            <a:r>
              <a:rPr lang="zh-CN" altLang="en-US" dirty="0" smtClean="0"/>
              <a:t>）数据联邦（</a:t>
            </a:r>
            <a:r>
              <a:rPr lang="en-US" altLang="zh-CN" dirty="0" smtClean="0"/>
              <a:t>Data Federation</a:t>
            </a:r>
            <a:r>
              <a:rPr lang="zh-CN" altLang="en-US" dirty="0" smtClean="0"/>
              <a:t>）：在多个数据源的基础上建立一个统一的逻辑视图，对外界应用屏蔽数据在各个数据源的分布细节。对于这些应用而言，只有一个统一的数据访问入口，但是实际上，被请求的数据只是逻辑意义上的集中，在物理上仍然分布在各个数据源中，只有被请求时，才临时从不同数据源获取相关数据，进行集成后提交给数据请求者。当数据整合方式代价太大或者为了满足一些突发的实时数据需求时，可以考虑采用数据联邦的方式建立企业范围内的全局统一数据视图。</a:t>
            </a:r>
          </a:p>
          <a:p>
            <a:r>
              <a:rPr lang="zh-CN" altLang="en-US" dirty="0" smtClean="0"/>
              <a:t>（</a:t>
            </a:r>
            <a:r>
              <a:rPr lang="en-US" altLang="zh-CN" dirty="0" smtClean="0"/>
              <a:t>3</a:t>
            </a:r>
            <a:r>
              <a:rPr lang="zh-CN" altLang="en-US" dirty="0" smtClean="0"/>
              <a:t>）数据传播（</a:t>
            </a:r>
            <a:r>
              <a:rPr lang="en-US" altLang="zh-CN" dirty="0" smtClean="0"/>
              <a:t>Data Propagation</a:t>
            </a:r>
            <a:r>
              <a:rPr lang="zh-CN" altLang="en-US" dirty="0" smtClean="0"/>
              <a:t>）：数据在多个应用之间的传播。比如，在企业应用集成（</a:t>
            </a:r>
            <a:r>
              <a:rPr lang="en-US" altLang="zh-CN" dirty="0" smtClean="0"/>
              <a:t>EAI</a:t>
            </a:r>
            <a:r>
              <a:rPr lang="zh-CN" altLang="en-US" dirty="0" smtClean="0"/>
              <a:t>）解决方案中，不同应用之间可以通过传播消息进行交互。</a:t>
            </a:r>
          </a:p>
          <a:p>
            <a:r>
              <a:rPr lang="zh-CN" altLang="en-US" dirty="0" smtClean="0"/>
              <a:t>（</a:t>
            </a:r>
            <a:r>
              <a:rPr lang="en-US" altLang="zh-CN" dirty="0" smtClean="0"/>
              <a:t>4</a:t>
            </a:r>
            <a:r>
              <a:rPr lang="zh-CN" altLang="en-US" dirty="0" smtClean="0"/>
              <a:t>）混合方式（</a:t>
            </a:r>
            <a:r>
              <a:rPr lang="en-US" altLang="zh-CN" dirty="0" smtClean="0"/>
              <a:t>A Hybrid Approach</a:t>
            </a:r>
            <a:r>
              <a:rPr lang="zh-CN" altLang="en-US" dirty="0" smtClean="0"/>
              <a:t>）：在这种方式中，对于那些不同应用都使用的数据采用数据整合的方式进行集成，而对那些只有特定应用才使用的数据则采用数据联邦的方式进行集成。</a:t>
            </a:r>
            <a:endParaRPr lang="zh-CN" altLang="en-US" dirty="0"/>
          </a:p>
        </p:txBody>
      </p:sp>
      <p:sp>
        <p:nvSpPr>
          <p:cNvPr id="4" name="灯片编号占位符 3"/>
          <p:cNvSpPr>
            <a:spLocks noGrp="1"/>
          </p:cNvSpPr>
          <p:nvPr>
            <p:ph type="sldNum" sz="quarter" idx="10"/>
          </p:nvPr>
        </p:nvSpPr>
        <p:spPr/>
        <p:txBody>
          <a:bodyPr/>
          <a:lstStyle/>
          <a:p>
            <a:fld id="{1870DB19-8D20-42EB-AC83-2187BF19602A}" type="slidenum">
              <a:rPr lang="zh-CN" altLang="en-US" smtClean="0"/>
              <a:t>4</a:t>
            </a:fld>
            <a:endParaRPr lang="zh-CN" altLang="en-US"/>
          </a:p>
        </p:txBody>
      </p:sp>
    </p:spTree>
    <p:extLst>
      <p:ext uri="{BB962C8B-B14F-4D97-AF65-F5344CB8AC3E}">
        <p14:creationId xmlns:p14="http://schemas.microsoft.com/office/powerpoint/2010/main" val="12143356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Hadoop </a:t>
            </a:r>
            <a:r>
              <a:rPr lang="zh-CN" altLang="en-US" dirty="0" smtClean="0"/>
              <a:t>是目前最为流行的大数据处理平台。</a:t>
            </a:r>
            <a:r>
              <a:rPr lang="en-US" altLang="zh-CN" dirty="0" smtClean="0"/>
              <a:t>Hadoop </a:t>
            </a:r>
            <a:r>
              <a:rPr lang="zh-CN" altLang="en-US" dirty="0" smtClean="0"/>
              <a:t>最先是 </a:t>
            </a:r>
            <a:r>
              <a:rPr lang="en-US" altLang="zh-CN" dirty="0" smtClean="0"/>
              <a:t>Doug Cutting </a:t>
            </a:r>
            <a:r>
              <a:rPr lang="zh-CN" altLang="en-US" dirty="0" smtClean="0"/>
              <a:t>模仿 </a:t>
            </a:r>
            <a:r>
              <a:rPr lang="en-US" altLang="zh-CN" dirty="0" smtClean="0"/>
              <a:t>GFS</a:t>
            </a:r>
            <a:r>
              <a:rPr lang="zh-CN" altLang="en-US" dirty="0" smtClean="0"/>
              <a:t>、</a:t>
            </a:r>
            <a:r>
              <a:rPr lang="en-US" altLang="zh-CN" dirty="0" err="1" smtClean="0"/>
              <a:t>MapReduce</a:t>
            </a:r>
            <a:r>
              <a:rPr lang="en-US" altLang="zh-CN" dirty="0" smtClean="0"/>
              <a:t> </a:t>
            </a:r>
            <a:r>
              <a:rPr lang="zh-CN" altLang="en-US" dirty="0" smtClean="0"/>
              <a:t>实现的一个云计算开源平台，后贡献给 </a:t>
            </a:r>
            <a:r>
              <a:rPr lang="en-US" altLang="zh-CN" dirty="0" smtClean="0"/>
              <a:t>Apache</a:t>
            </a:r>
            <a:r>
              <a:rPr lang="zh-CN" altLang="en-US" dirty="0" smtClean="0"/>
              <a:t>。</a:t>
            </a:r>
            <a:r>
              <a:rPr lang="en-US" altLang="zh-CN" dirty="0" smtClean="0"/>
              <a:t>Hadoop </a:t>
            </a:r>
            <a:r>
              <a:rPr lang="zh-CN" altLang="en-US" dirty="0" smtClean="0"/>
              <a:t>已经发展成为包括文件系统</a:t>
            </a:r>
            <a:r>
              <a:rPr lang="en-US" altLang="zh-CN" dirty="0" smtClean="0"/>
              <a:t>(HDFS)</a:t>
            </a:r>
            <a:r>
              <a:rPr lang="zh-CN" altLang="en-US" dirty="0" smtClean="0"/>
              <a:t>、数据库</a:t>
            </a:r>
            <a:r>
              <a:rPr lang="en-US" altLang="zh-CN" dirty="0" smtClean="0"/>
              <a:t>(</a:t>
            </a:r>
            <a:r>
              <a:rPr lang="en-US" altLang="zh-CN" dirty="0" err="1" smtClean="0"/>
              <a:t>HBase</a:t>
            </a:r>
            <a:r>
              <a:rPr lang="zh-CN" altLang="en-US" dirty="0" smtClean="0"/>
              <a:t>、</a:t>
            </a:r>
            <a:r>
              <a:rPr lang="en-US" altLang="zh-CN" dirty="0" smtClean="0"/>
              <a:t>Cassandra)</a:t>
            </a:r>
            <a:r>
              <a:rPr lang="zh-CN" altLang="en-US" dirty="0" smtClean="0"/>
              <a:t>、数据处理</a:t>
            </a:r>
            <a:r>
              <a:rPr lang="en-US" altLang="zh-CN" dirty="0" smtClean="0"/>
              <a:t>(</a:t>
            </a:r>
            <a:r>
              <a:rPr lang="en-US" altLang="zh-CN" dirty="0" err="1" smtClean="0"/>
              <a:t>MapReduce</a:t>
            </a:r>
            <a:r>
              <a:rPr lang="en-US" altLang="zh-CN" dirty="0" smtClean="0"/>
              <a:t>)</a:t>
            </a:r>
            <a:r>
              <a:rPr lang="zh-CN" altLang="en-US" dirty="0" smtClean="0"/>
              <a:t>等功能模块在内的完整生态系统</a:t>
            </a:r>
            <a:r>
              <a:rPr lang="en-US" altLang="zh-CN" dirty="0" smtClean="0"/>
              <a:t>(Ecosystem)</a:t>
            </a:r>
            <a:r>
              <a:rPr lang="zh-CN" altLang="en-US" dirty="0" smtClean="0"/>
              <a:t>。某种程度上可以说 </a:t>
            </a:r>
            <a:r>
              <a:rPr lang="en-US" altLang="zh-CN" dirty="0" smtClean="0"/>
              <a:t>Hadoop </a:t>
            </a:r>
            <a:r>
              <a:rPr lang="zh-CN" altLang="en-US" dirty="0" smtClean="0"/>
              <a:t>已经成为了大数据处理工具事实上的标准。对 </a:t>
            </a:r>
            <a:r>
              <a:rPr lang="en-US" altLang="zh-CN" dirty="0" smtClean="0"/>
              <a:t>Hadoop </a:t>
            </a:r>
            <a:r>
              <a:rPr lang="zh-CN" altLang="en-US" dirty="0" smtClean="0"/>
              <a:t>改进并将其应用于各种场景的大数据处理已经成为新的研究热点，主要的研究成果集中在对 </a:t>
            </a:r>
            <a:r>
              <a:rPr lang="en-US" altLang="zh-CN" dirty="0" smtClean="0"/>
              <a:t>Hadoop </a:t>
            </a:r>
            <a:r>
              <a:rPr lang="zh-CN" altLang="en-US" dirty="0" smtClean="0"/>
              <a:t>平台性能的改进、高效的查询处理、索引构建和使用、在 </a:t>
            </a:r>
            <a:r>
              <a:rPr lang="en-US" altLang="zh-CN" dirty="0" smtClean="0"/>
              <a:t>Hadoop</a:t>
            </a:r>
            <a:r>
              <a:rPr lang="zh-CN" altLang="en-US" dirty="0" smtClean="0"/>
              <a:t>之上构建数据仓库、</a:t>
            </a:r>
            <a:r>
              <a:rPr lang="en-US" altLang="zh-CN" dirty="0" smtClean="0"/>
              <a:t>Hadoop </a:t>
            </a:r>
            <a:r>
              <a:rPr lang="zh-CN" altLang="en-US" dirty="0" smtClean="0"/>
              <a:t>和数据库系统的连接、数据挖掘、推荐系统等。</a:t>
            </a:r>
            <a:endParaRPr lang="zh-CN" altLang="en-US" dirty="0"/>
          </a:p>
        </p:txBody>
      </p:sp>
      <p:sp>
        <p:nvSpPr>
          <p:cNvPr id="4" name="灯片编号占位符 3"/>
          <p:cNvSpPr>
            <a:spLocks noGrp="1"/>
          </p:cNvSpPr>
          <p:nvPr>
            <p:ph type="sldNum" sz="quarter" idx="10"/>
          </p:nvPr>
        </p:nvSpPr>
        <p:spPr/>
        <p:txBody>
          <a:bodyPr/>
          <a:lstStyle/>
          <a:p>
            <a:fld id="{1870DB19-8D20-42EB-AC83-2187BF19602A}" type="slidenum">
              <a:rPr lang="zh-CN" altLang="en-US" smtClean="0"/>
              <a:t>75</a:t>
            </a:fld>
            <a:endParaRPr lang="zh-CN" altLang="en-US"/>
          </a:p>
        </p:txBody>
      </p:sp>
    </p:spTree>
    <p:extLst>
      <p:ext uri="{BB962C8B-B14F-4D97-AF65-F5344CB8AC3E}">
        <p14:creationId xmlns:p14="http://schemas.microsoft.com/office/powerpoint/2010/main" val="19670025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a:t>
            </a:r>
            <a:r>
              <a:rPr lang="en-US" altLang="zh-CN" dirty="0" smtClean="0"/>
              <a:t>1</a:t>
            </a:r>
            <a:r>
              <a:rPr lang="zh-CN" altLang="en-US" dirty="0" smtClean="0"/>
              <a:t>）数据处理的实时性</a:t>
            </a:r>
            <a:r>
              <a:rPr lang="en-US" altLang="zh-CN" dirty="0" smtClean="0"/>
              <a:t>(Timeliness)</a:t>
            </a:r>
            <a:r>
              <a:rPr lang="zh-CN" altLang="en-US" dirty="0" smtClean="0"/>
              <a:t>。随着时间的流逝，数据中所蕴含的知识价值往往也在衰减，因此很多领域对于数据的实时处理有需求。随着大数据时代的到来，更多应用场景的数据分析从离线</a:t>
            </a:r>
            <a:r>
              <a:rPr lang="en-US" altLang="zh-CN" dirty="0" smtClean="0"/>
              <a:t>(offline)</a:t>
            </a:r>
            <a:r>
              <a:rPr lang="zh-CN" altLang="en-US" dirty="0" smtClean="0"/>
              <a:t>转向了在线</a:t>
            </a:r>
            <a:r>
              <a:rPr lang="en-US" altLang="zh-CN" dirty="0" smtClean="0"/>
              <a:t>(online)</a:t>
            </a:r>
            <a:r>
              <a:rPr lang="zh-CN" altLang="en-US" dirty="0" smtClean="0"/>
              <a:t>，开始出现实时处理的需求，比如 </a:t>
            </a:r>
            <a:r>
              <a:rPr lang="en-US" altLang="zh-CN" dirty="0" smtClean="0"/>
              <a:t>KDD 2012</a:t>
            </a:r>
            <a:r>
              <a:rPr lang="zh-CN" altLang="en-US" dirty="0" smtClean="0"/>
              <a:t>最佳论文所探讨的实时广告竞价问题。大数据时代的数据实时处理面临着一些新的挑战，主要体现在数据处理模式的选择及改进。在实时处理的模式选择中，主要有三种思路：即流处理模式、批处理模式以及二者的融合。虽然已有的研究成果很多，但是仍未有一个通用的大数据实时处理框架。各种工具实现实时处理的方法不一，支持的应用类型都相对有限，这导致实际应用中往往需要根据自己的业务需求和应用场景对现有的这些技术和工具进行改造才能满足要求。</a:t>
            </a:r>
          </a:p>
          <a:p>
            <a:endParaRPr lang="zh-CN" altLang="en-US" dirty="0" smtClean="0"/>
          </a:p>
          <a:p>
            <a:r>
              <a:rPr lang="zh-CN" altLang="en-US" dirty="0" smtClean="0"/>
              <a:t>（</a:t>
            </a:r>
            <a:r>
              <a:rPr lang="en-US" altLang="zh-CN" dirty="0" smtClean="0"/>
              <a:t>2</a:t>
            </a:r>
            <a:r>
              <a:rPr lang="zh-CN" altLang="en-US" dirty="0" smtClean="0"/>
              <a:t>）动态变化环境中索引的设计。关系数据库中的索引能够加速查询速率，但是传统的数据管理中模式基本不会发生变化，因此在其上构建索引主要考虑的是索引创建、更新等的效率。大数据时代的数据模式随着数据量的不断变化可能会处于不断的变化之中，这就要求索引结构的设计简单、高效，能够在数据模式发生变化时很快的进行调整来适应。目前存在一些通过在 </a:t>
            </a:r>
            <a:r>
              <a:rPr lang="en-US" altLang="zh-CN" dirty="0" smtClean="0"/>
              <a:t>NoSQL </a:t>
            </a:r>
            <a:r>
              <a:rPr lang="zh-CN" altLang="en-US" dirty="0" smtClean="0"/>
              <a:t>数据库上构建索引来应对大数据挑战的一些方案，但总的来说，这些方案基本都有特定的应用场景，且这些场景的数据模式不太会发生变化。在数据模式变更的假设前提下设计新的索引方案将是大数据时代的主要挑战之一。</a:t>
            </a:r>
          </a:p>
          <a:p>
            <a:endParaRPr lang="zh-CN" altLang="en-US" dirty="0" smtClean="0"/>
          </a:p>
          <a:p>
            <a:r>
              <a:rPr lang="zh-CN" altLang="en-US" dirty="0" smtClean="0"/>
              <a:t>（</a:t>
            </a:r>
            <a:r>
              <a:rPr lang="en-US" altLang="zh-CN" dirty="0" smtClean="0"/>
              <a:t>3</a:t>
            </a:r>
            <a:r>
              <a:rPr lang="zh-CN" altLang="en-US" dirty="0" smtClean="0"/>
              <a:t>）先验知识的缺乏。传统分析主要针对结构化数据展开，这些数据在以关系模型进行存储的同时就隐含了这些数据内部关系等先验知识。比如我们知道所要分析的对象会有哪些属性，通过属性我们又能大致了解其可能的取值范围等。这些知识使得我们在数据分析之前就已经对数据有了一定的理解。而在面对大数据分析时，一方面是半结构化和非结构化数据的存在，这些数据很难以类似结构化数据的方式构建出其内部的正式关系；另一方面很多数据以流的形式源源不断的到来，这些需要实时处理的数据很难有足够的时间去建立先验知识。</a:t>
            </a:r>
          </a:p>
        </p:txBody>
      </p:sp>
      <p:sp>
        <p:nvSpPr>
          <p:cNvPr id="4" name="灯片编号占位符 3"/>
          <p:cNvSpPr>
            <a:spLocks noGrp="1"/>
          </p:cNvSpPr>
          <p:nvPr>
            <p:ph type="sldNum" sz="quarter" idx="10"/>
          </p:nvPr>
        </p:nvSpPr>
        <p:spPr/>
        <p:txBody>
          <a:bodyPr/>
          <a:lstStyle/>
          <a:p>
            <a:fld id="{1870DB19-8D20-42EB-AC83-2187BF19602A}" type="slidenum">
              <a:rPr lang="zh-CN" altLang="en-US" smtClean="0"/>
              <a:t>78</a:t>
            </a:fld>
            <a:endParaRPr lang="zh-CN" altLang="en-US"/>
          </a:p>
        </p:txBody>
      </p:sp>
    </p:spTree>
    <p:extLst>
      <p:ext uri="{BB962C8B-B14F-4D97-AF65-F5344CB8AC3E}">
        <p14:creationId xmlns:p14="http://schemas.microsoft.com/office/powerpoint/2010/main" val="27342835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t>
            </a:r>
            <a:r>
              <a:rPr lang="zh-CN" altLang="en-US" dirty="0" smtClean="0"/>
              <a:t>纽约时报</a:t>
            </a:r>
            <a:r>
              <a:rPr lang="en-US" altLang="zh-CN" dirty="0" smtClean="0"/>
              <a:t>》</a:t>
            </a:r>
            <a:r>
              <a:rPr lang="zh-CN" altLang="en-US" dirty="0" smtClean="0"/>
              <a:t>和麦肯锡经过一年的联合调查，最终在</a:t>
            </a:r>
            <a:r>
              <a:rPr lang="en-US" altLang="zh-CN" dirty="0" smtClean="0"/>
              <a:t>《</a:t>
            </a:r>
            <a:r>
              <a:rPr lang="zh-CN" altLang="en-US" dirty="0" smtClean="0"/>
              <a:t>纽约时报</a:t>
            </a:r>
            <a:r>
              <a:rPr lang="en-US" altLang="zh-CN" dirty="0" smtClean="0"/>
              <a:t>》</a:t>
            </a:r>
            <a:r>
              <a:rPr lang="zh-CN" altLang="en-US" dirty="0" smtClean="0"/>
              <a:t>上发表文章</a:t>
            </a:r>
            <a:r>
              <a:rPr lang="en-US" altLang="zh-CN" dirty="0" smtClean="0"/>
              <a:t>《Power, Pollution and the Internet》</a:t>
            </a:r>
            <a:r>
              <a:rPr lang="zh-CN" altLang="en-US" dirty="0" smtClean="0"/>
              <a:t>。调查显示 </a:t>
            </a:r>
            <a:r>
              <a:rPr lang="en-US" altLang="zh-CN" dirty="0" smtClean="0"/>
              <a:t>Google </a:t>
            </a:r>
            <a:r>
              <a:rPr lang="zh-CN" altLang="en-US" dirty="0" smtClean="0"/>
              <a:t>数据中心年耗电量约为 </a:t>
            </a:r>
            <a:r>
              <a:rPr lang="en-US" altLang="zh-CN" dirty="0" smtClean="0"/>
              <a:t>300 </a:t>
            </a:r>
            <a:r>
              <a:rPr lang="zh-CN" altLang="en-US" dirty="0" smtClean="0"/>
              <a:t>万瓦，而 </a:t>
            </a:r>
            <a:r>
              <a:rPr lang="en-US" altLang="zh-CN" dirty="0" smtClean="0"/>
              <a:t>Facebook </a:t>
            </a:r>
            <a:r>
              <a:rPr lang="zh-CN" altLang="en-US" dirty="0" smtClean="0"/>
              <a:t>则在 </a:t>
            </a:r>
            <a:r>
              <a:rPr lang="en-US" altLang="zh-CN" dirty="0" smtClean="0"/>
              <a:t>60 </a:t>
            </a:r>
            <a:r>
              <a:rPr lang="zh-CN" altLang="en-US" dirty="0" smtClean="0"/>
              <a:t>万瓦左右。最令人惊讶的是在这些巨大的能耗中，只有</a:t>
            </a:r>
            <a:r>
              <a:rPr lang="en-US" altLang="zh-CN" dirty="0" smtClean="0"/>
              <a:t>6%-12%</a:t>
            </a:r>
            <a:r>
              <a:rPr lang="zh-CN" altLang="en-US" dirty="0" smtClean="0"/>
              <a:t>的能量被用来响应用户的查询并进行计算。绝大部分的电能用以确保服务器处于闲置状态，以应对突如其来的网络流量高峰，这种类型的功耗最高可以占到数据中心所有能耗的 </a:t>
            </a:r>
            <a:r>
              <a:rPr lang="en-US" altLang="zh-CN" dirty="0" smtClean="0"/>
              <a:t>80%</a:t>
            </a:r>
            <a:r>
              <a:rPr lang="zh-CN" altLang="en-US" dirty="0" smtClean="0"/>
              <a:t>。</a:t>
            </a:r>
          </a:p>
          <a:p>
            <a:r>
              <a:rPr lang="zh-CN" altLang="en-US" dirty="0" smtClean="0"/>
              <a:t>从纽约时报的调查中可以知道绝大部分的能量都耗费在磁盘上。闪存、</a:t>
            </a:r>
            <a:r>
              <a:rPr lang="en-US" altLang="zh-CN" dirty="0" smtClean="0"/>
              <a:t>PCM </a:t>
            </a:r>
            <a:r>
              <a:rPr lang="zh-CN" altLang="en-US" dirty="0" smtClean="0"/>
              <a:t>等新型存储硬件具有低能耗的特性。</a:t>
            </a:r>
            <a:endParaRPr lang="zh-CN" altLang="en-US" dirty="0"/>
          </a:p>
        </p:txBody>
      </p:sp>
      <p:sp>
        <p:nvSpPr>
          <p:cNvPr id="4" name="灯片编号占位符 3"/>
          <p:cNvSpPr>
            <a:spLocks noGrp="1"/>
          </p:cNvSpPr>
          <p:nvPr>
            <p:ph type="sldNum" sz="quarter" idx="10"/>
          </p:nvPr>
        </p:nvSpPr>
        <p:spPr/>
        <p:txBody>
          <a:bodyPr/>
          <a:lstStyle/>
          <a:p>
            <a:fld id="{1870DB19-8D20-42EB-AC83-2187BF19602A}" type="slidenum">
              <a:rPr lang="zh-CN" altLang="en-US" smtClean="0"/>
              <a:t>80</a:t>
            </a:fld>
            <a:endParaRPr lang="zh-CN" altLang="en-US"/>
          </a:p>
        </p:txBody>
      </p:sp>
    </p:spTree>
    <p:extLst>
      <p:ext uri="{BB962C8B-B14F-4D97-AF65-F5344CB8AC3E}">
        <p14:creationId xmlns:p14="http://schemas.microsoft.com/office/powerpoint/2010/main" val="21557518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a:t>
            </a:r>
            <a:r>
              <a:rPr lang="en-US" altLang="zh-CN" dirty="0" smtClean="0"/>
              <a:t>1</a:t>
            </a:r>
            <a:r>
              <a:rPr lang="zh-CN" altLang="en-US" dirty="0" smtClean="0"/>
              <a:t>）硬件异构性带来的大数据处理难题。整个数据中心（集群）内部不同机器之间的性能会存在着明显的差别，因为不同时期购入的不同厂商的服务器在 </a:t>
            </a:r>
            <a:r>
              <a:rPr lang="en-US" altLang="zh-CN" dirty="0" smtClean="0"/>
              <a:t>IOPS</a:t>
            </a:r>
            <a:r>
              <a:rPr lang="zh-CN" altLang="en-US" dirty="0" smtClean="0"/>
              <a:t>、</a:t>
            </a:r>
            <a:r>
              <a:rPr lang="en-US" altLang="zh-CN" dirty="0" smtClean="0"/>
              <a:t>CPU </a:t>
            </a:r>
            <a:r>
              <a:rPr lang="zh-CN" altLang="en-US" dirty="0" smtClean="0"/>
              <a:t>处理速度等性能方面会有很大的差异。这就导致了硬件环境的异构性</a:t>
            </a:r>
            <a:r>
              <a:rPr lang="en-US" altLang="zh-CN" dirty="0" smtClean="0"/>
              <a:t>(Heterogeneous)</a:t>
            </a:r>
            <a:r>
              <a:rPr lang="zh-CN" altLang="en-US" dirty="0" smtClean="0"/>
              <a:t>，而这种异构性会给大数据的处理带来诸多问题。一个典型的例子就是 </a:t>
            </a:r>
            <a:r>
              <a:rPr lang="en-US" altLang="zh-CN" dirty="0" err="1" smtClean="0"/>
              <a:t>MapReduce</a:t>
            </a:r>
            <a:r>
              <a:rPr lang="en-US" altLang="zh-CN" dirty="0" smtClean="0"/>
              <a:t> </a:t>
            </a:r>
            <a:r>
              <a:rPr lang="zh-CN" altLang="en-US" dirty="0" smtClean="0"/>
              <a:t>任务过程中，其总的处理时间很大程度上取决于 </a:t>
            </a:r>
            <a:r>
              <a:rPr lang="en-US" altLang="zh-CN" dirty="0" smtClean="0"/>
              <a:t>Map </a:t>
            </a:r>
            <a:r>
              <a:rPr lang="zh-CN" altLang="en-US" dirty="0" smtClean="0"/>
              <a:t>过程中处理时间最长的节点。如果集群中硬件的性能差异过大，则会导致大量的计算时间浪费在性能较好的服务器等待性能较差的服务器上。这种情况下服务器的线性增长并不一定会带来计算能力的线性增长，因为“木桶效应”制约了整个集群的性能。一般的解决方案是考虑硬件异构的环境下将不同计算强度的任务智能的分配给计算能力不同的服务器，但是当这种异构环境的规模扩展到数以万计的集群时问题将变得极为复杂。</a:t>
            </a:r>
          </a:p>
          <a:p>
            <a:endParaRPr lang="zh-CN" altLang="en-US" dirty="0" smtClean="0"/>
          </a:p>
          <a:p>
            <a:r>
              <a:rPr lang="zh-CN" altLang="en-US" dirty="0" smtClean="0"/>
              <a:t>（</a:t>
            </a:r>
            <a:r>
              <a:rPr lang="en-US" altLang="zh-CN" dirty="0" smtClean="0"/>
              <a:t>2</a:t>
            </a:r>
            <a:r>
              <a:rPr lang="zh-CN" altLang="en-US" dirty="0" smtClean="0"/>
              <a:t>）新硬件给大数据处理带来的变革。所有的软件系统都是构建在传统的计算机体系结构之上，即 </a:t>
            </a:r>
            <a:r>
              <a:rPr lang="en-US" altLang="zh-CN" dirty="0" smtClean="0"/>
              <a:t>CPU-</a:t>
            </a:r>
            <a:r>
              <a:rPr lang="zh-CN" altLang="en-US" dirty="0" smtClean="0"/>
              <a:t>内存</a:t>
            </a:r>
            <a:r>
              <a:rPr lang="en-US" altLang="zh-CN" dirty="0" smtClean="0"/>
              <a:t>-</a:t>
            </a:r>
            <a:r>
              <a:rPr lang="zh-CN" altLang="en-US" dirty="0" smtClean="0"/>
              <a:t>硬盘三级结构。</a:t>
            </a:r>
            <a:r>
              <a:rPr lang="en-US" altLang="zh-CN" dirty="0" smtClean="0"/>
              <a:t>CPU </a:t>
            </a:r>
            <a:r>
              <a:rPr lang="zh-CN" altLang="en-US" dirty="0" smtClean="0"/>
              <a:t>的发展一直遵循着摩尔定律，且其架构已经从单核转入多核。因此需要深入研究如何让软件更好的利用 </a:t>
            </a:r>
            <a:r>
              <a:rPr lang="en-US" altLang="zh-CN" dirty="0" smtClean="0"/>
              <a:t>CPU </a:t>
            </a:r>
            <a:r>
              <a:rPr lang="zh-CN" altLang="en-US" dirty="0" smtClean="0"/>
              <a:t>多核心之间的并发机制。由于机械特性的限制，基于磁性介质的硬盘（</a:t>
            </a:r>
            <a:r>
              <a:rPr lang="en-US" altLang="zh-CN" dirty="0" smtClean="0"/>
              <a:t>Hard Disk Drive, HDD</a:t>
            </a:r>
            <a:r>
              <a:rPr lang="zh-CN" altLang="en-US" dirty="0" smtClean="0"/>
              <a:t>）的读写速率在过去几十年中提升不大，而且未来也不太可能出现革命性的提升。基于闪存的固态硬盘</a:t>
            </a:r>
            <a:r>
              <a:rPr lang="en-US" altLang="zh-CN" dirty="0" smtClean="0"/>
              <a:t>(Solid State </a:t>
            </a:r>
            <a:r>
              <a:rPr lang="en-US" altLang="zh-CN" dirty="0" err="1" smtClean="0"/>
              <a:t>Disk,SSD</a:t>
            </a:r>
            <a:r>
              <a:rPr lang="en-US" altLang="zh-CN" dirty="0" smtClean="0"/>
              <a:t>)</a:t>
            </a:r>
            <a:r>
              <a:rPr lang="zh-CN" altLang="en-US" dirty="0" smtClean="0"/>
              <a:t>的出现从硬件层为存储系统结构的革新提供了支持，为计算机存储技术的发展和存储能效的提高带来了新的契机。</a:t>
            </a:r>
            <a:r>
              <a:rPr lang="en-US" altLang="zh-CN" dirty="0" smtClean="0"/>
              <a:t>SSD </a:t>
            </a:r>
            <a:r>
              <a:rPr lang="zh-CN" altLang="en-US" dirty="0" smtClean="0"/>
              <a:t>具有很多优良特性，主要包括极高的读写性能、抗震性、低功耗、体积小等，因此正得到越来越广泛的应用。但是直接将 </a:t>
            </a:r>
            <a:r>
              <a:rPr lang="en-US" altLang="zh-CN" dirty="0" smtClean="0"/>
              <a:t>SSD </a:t>
            </a:r>
            <a:r>
              <a:rPr lang="zh-CN" altLang="en-US" dirty="0" smtClean="0"/>
              <a:t>应用到现有的软件上并不一定会带来软件性能的大幅提升。</a:t>
            </a:r>
            <a:r>
              <a:rPr lang="en-US" altLang="zh-CN" dirty="0" smtClean="0"/>
              <a:t>Sang-Won Lee </a:t>
            </a:r>
            <a:r>
              <a:rPr lang="zh-CN" altLang="en-US" dirty="0" smtClean="0"/>
              <a:t>等人的研究表明虽然 </a:t>
            </a:r>
            <a:r>
              <a:rPr lang="en-US" altLang="zh-CN" dirty="0" smtClean="0"/>
              <a:t>SSD </a:t>
            </a:r>
            <a:r>
              <a:rPr lang="zh-CN" altLang="en-US" dirty="0" smtClean="0"/>
              <a:t>的读写速率是</a:t>
            </a:r>
            <a:r>
              <a:rPr lang="en-US" altLang="zh-CN" dirty="0" smtClean="0"/>
              <a:t>HDD </a:t>
            </a:r>
            <a:r>
              <a:rPr lang="zh-CN" altLang="en-US" dirty="0" smtClean="0"/>
              <a:t>的 </a:t>
            </a:r>
            <a:r>
              <a:rPr lang="en-US" altLang="zh-CN" dirty="0" smtClean="0"/>
              <a:t>60~150 </a:t>
            </a:r>
            <a:r>
              <a:rPr lang="zh-CN" altLang="en-US" dirty="0" smtClean="0"/>
              <a:t>倍，基于 </a:t>
            </a:r>
            <a:r>
              <a:rPr lang="en-US" altLang="zh-CN" dirty="0" smtClean="0"/>
              <a:t>SSD </a:t>
            </a:r>
            <a:r>
              <a:rPr lang="zh-CN" altLang="en-US" dirty="0" smtClean="0"/>
              <a:t>的数据库系统的查询时间却仅仅提升了不到 </a:t>
            </a:r>
            <a:r>
              <a:rPr lang="en-US" altLang="zh-CN" dirty="0" smtClean="0"/>
              <a:t>10 </a:t>
            </a:r>
            <a:r>
              <a:rPr lang="zh-CN" altLang="en-US" dirty="0" smtClean="0"/>
              <a:t>倍。二者之间的巨大差距主要是由 </a:t>
            </a:r>
            <a:r>
              <a:rPr lang="en-US" altLang="zh-CN" dirty="0" smtClean="0"/>
              <a:t>SSD </a:t>
            </a:r>
            <a:r>
              <a:rPr lang="zh-CN" altLang="en-US" dirty="0" smtClean="0"/>
              <a:t>的一些特性造成的，这些特性包括：</a:t>
            </a:r>
            <a:r>
              <a:rPr lang="en-US" altLang="zh-CN" dirty="0" smtClean="0"/>
              <a:t>SSD </a:t>
            </a:r>
            <a:r>
              <a:rPr lang="zh-CN" altLang="en-US" dirty="0" smtClean="0"/>
              <a:t>写前擦除特性导致的读写操作代价不对称、</a:t>
            </a:r>
            <a:r>
              <a:rPr lang="en-US" altLang="zh-CN" dirty="0" smtClean="0"/>
              <a:t>SSD </a:t>
            </a:r>
            <a:r>
              <a:rPr lang="zh-CN" altLang="en-US" dirty="0" smtClean="0"/>
              <a:t>存储芯片的擦除次数有限等。软件设计之时必须仔细考虑这些特性才能够充分利用 </a:t>
            </a:r>
            <a:r>
              <a:rPr lang="en-US" altLang="zh-CN" dirty="0" smtClean="0"/>
              <a:t>SSD </a:t>
            </a:r>
            <a:r>
              <a:rPr lang="zh-CN" altLang="en-US" dirty="0" smtClean="0"/>
              <a:t>的优良特性。与大容量磁盘和磁盘阵列相比，固态硬盘的存储容量相对较低，单位容量的价格远高于磁盘。且不同类型的固态硬盘产品性能差异较大，将固态硬盘直接替换磁盘应用到现有的存储体系中难以充分发挥其性能。因此现阶段可以考虑通过构建</a:t>
            </a:r>
            <a:r>
              <a:rPr lang="en-US" altLang="zh-CN" dirty="0" smtClean="0"/>
              <a:t>HDD </a:t>
            </a:r>
            <a:r>
              <a:rPr lang="zh-CN" altLang="en-US" dirty="0" smtClean="0"/>
              <a:t>和 </a:t>
            </a:r>
            <a:r>
              <a:rPr lang="en-US" altLang="zh-CN" dirty="0" smtClean="0"/>
              <a:t>SSD </a:t>
            </a:r>
            <a:r>
              <a:rPr lang="zh-CN" altLang="en-US" dirty="0" smtClean="0"/>
              <a:t>的混合存储系统来解决大数据处理问题。当前混合存储系统的实现主要有三种思路：</a:t>
            </a:r>
            <a:r>
              <a:rPr lang="en-US" altLang="zh-CN" dirty="0" smtClean="0"/>
              <a:t>HDD </a:t>
            </a:r>
            <a:r>
              <a:rPr lang="zh-CN" altLang="en-US" dirty="0" smtClean="0"/>
              <a:t>作为内存的扩展充当 </a:t>
            </a:r>
            <a:r>
              <a:rPr lang="en-US" altLang="zh-CN" dirty="0" smtClean="0"/>
              <a:t>SSD </a:t>
            </a:r>
            <a:r>
              <a:rPr lang="zh-CN" altLang="en-US" dirty="0" smtClean="0"/>
              <a:t>写缓冲；</a:t>
            </a:r>
            <a:r>
              <a:rPr lang="en-US" altLang="zh-CN" dirty="0" smtClean="0"/>
              <a:t>HDD </a:t>
            </a:r>
            <a:r>
              <a:rPr lang="zh-CN" altLang="en-US" dirty="0" smtClean="0"/>
              <a:t>和 </a:t>
            </a:r>
            <a:r>
              <a:rPr lang="en-US" altLang="zh-CN" dirty="0" smtClean="0"/>
              <a:t>SSD </a:t>
            </a:r>
            <a:r>
              <a:rPr lang="zh-CN" altLang="en-US" dirty="0" smtClean="0"/>
              <a:t>同做二级存储；</a:t>
            </a:r>
            <a:r>
              <a:rPr lang="en-US" altLang="zh-CN" dirty="0" smtClean="0"/>
              <a:t>SSD </a:t>
            </a:r>
            <a:r>
              <a:rPr lang="zh-CN" altLang="en-US" dirty="0" smtClean="0"/>
              <a:t>用作内存的扩展充当 </a:t>
            </a:r>
            <a:r>
              <a:rPr lang="en-US" altLang="zh-CN" dirty="0" smtClean="0"/>
              <a:t>HDD </a:t>
            </a:r>
            <a:r>
              <a:rPr lang="zh-CN" altLang="en-US" dirty="0" smtClean="0"/>
              <a:t>读写缓冲。国外的 </a:t>
            </a:r>
            <a:r>
              <a:rPr lang="en-US" altLang="zh-CN" dirty="0" smtClean="0"/>
              <a:t>Google</a:t>
            </a:r>
            <a:r>
              <a:rPr lang="zh-CN" altLang="en-US" dirty="0" smtClean="0"/>
              <a:t>、</a:t>
            </a:r>
            <a:r>
              <a:rPr lang="en-US" altLang="zh-CN" dirty="0" smtClean="0"/>
              <a:t>Facebook</a:t>
            </a:r>
            <a:r>
              <a:rPr lang="zh-CN" altLang="en-US" dirty="0" smtClean="0"/>
              <a:t>，国内的百度、淘宝等公司已经开始在实际运营环境中大规模的使用混合存储系统来提升整体性能。在这三级结构之中，内存的发展处于一个相对缓慢的阶段，一直没有出现革命性的变化。构建任何一个软件系统都会假设内存是一个容量有限的易失结构体。随着以 </a:t>
            </a:r>
            <a:r>
              <a:rPr lang="en-US" altLang="zh-CN" dirty="0" smtClean="0"/>
              <a:t>PCM </a:t>
            </a:r>
            <a:r>
              <a:rPr lang="zh-CN" altLang="en-US" dirty="0" smtClean="0"/>
              <a:t>为代表的 </a:t>
            </a:r>
            <a:r>
              <a:rPr lang="en-US" altLang="zh-CN" dirty="0" smtClean="0"/>
              <a:t>SCM </a:t>
            </a:r>
            <a:r>
              <a:rPr lang="zh-CN" altLang="en-US" dirty="0" smtClean="0"/>
              <a:t>的出现，未来的内存极有可能会兼具现在内存和磁盘的双重特性，即处理速度极快且非易失。虽然 </a:t>
            </a:r>
            <a:r>
              <a:rPr lang="en-US" altLang="zh-CN" dirty="0" smtClean="0"/>
              <a:t>PCM </a:t>
            </a:r>
            <a:r>
              <a:rPr lang="zh-CN" altLang="en-US" dirty="0" smtClean="0"/>
              <a:t>尚未有可以大规模量产的产品推出，但是各大主流厂商都对其非常重视，三星电子在 </a:t>
            </a:r>
            <a:r>
              <a:rPr lang="en-US" altLang="zh-CN" dirty="0" smtClean="0"/>
              <a:t>2012 </a:t>
            </a:r>
            <a:r>
              <a:rPr lang="zh-CN" altLang="en-US" dirty="0" smtClean="0"/>
              <a:t>年国际固态电路会议</a:t>
            </a:r>
            <a:r>
              <a:rPr lang="en-US" altLang="zh-CN" dirty="0" smtClean="0"/>
              <a:t>(ISSCC 2012)</a:t>
            </a:r>
            <a:r>
              <a:rPr lang="zh-CN" altLang="en-US" dirty="0" smtClean="0"/>
              <a:t>上发表了采用 </a:t>
            </a:r>
            <a:r>
              <a:rPr lang="en-US" altLang="zh-CN" dirty="0" smtClean="0"/>
              <a:t>20nm </a:t>
            </a:r>
            <a:r>
              <a:rPr lang="zh-CN" altLang="en-US" dirty="0" smtClean="0"/>
              <a:t>工艺制程的容量为 </a:t>
            </a:r>
            <a:r>
              <a:rPr lang="en-US" altLang="zh-CN" dirty="0" smtClean="0"/>
              <a:t>8G </a:t>
            </a:r>
            <a:r>
              <a:rPr lang="zh-CN" altLang="en-US" dirty="0" smtClean="0"/>
              <a:t>的 </a:t>
            </a:r>
            <a:r>
              <a:rPr lang="en-US" altLang="zh-CN" dirty="0" smtClean="0"/>
              <a:t>PCM </a:t>
            </a:r>
            <a:r>
              <a:rPr lang="zh-CN" altLang="en-US" dirty="0" smtClean="0"/>
              <a:t>元件。一旦 </a:t>
            </a:r>
            <a:r>
              <a:rPr lang="en-US" altLang="zh-CN" dirty="0" smtClean="0"/>
              <a:t>PCM </a:t>
            </a:r>
            <a:r>
              <a:rPr lang="zh-CN" altLang="en-US" dirty="0" smtClean="0"/>
              <a:t>能够大规模的投入使用，必将给现有的大数据处理带来一场根本性的变革。譬如前面提到的流处理模式就可以不再将内存的大小限制作为算法设计过程中的一个主要考虑因素。</a:t>
            </a:r>
            <a:endParaRPr lang="zh-CN" altLang="en-US" dirty="0"/>
          </a:p>
        </p:txBody>
      </p:sp>
      <p:sp>
        <p:nvSpPr>
          <p:cNvPr id="4" name="灯片编号占位符 3"/>
          <p:cNvSpPr>
            <a:spLocks noGrp="1"/>
          </p:cNvSpPr>
          <p:nvPr>
            <p:ph type="sldNum" sz="quarter" idx="10"/>
          </p:nvPr>
        </p:nvSpPr>
        <p:spPr/>
        <p:txBody>
          <a:bodyPr/>
          <a:lstStyle/>
          <a:p>
            <a:fld id="{1870DB19-8D20-42EB-AC83-2187BF19602A}" type="slidenum">
              <a:rPr lang="zh-CN" altLang="en-US" smtClean="0"/>
              <a:t>81</a:t>
            </a:fld>
            <a:endParaRPr lang="zh-CN" altLang="en-US"/>
          </a:p>
        </p:txBody>
      </p:sp>
    </p:spTree>
    <p:extLst>
      <p:ext uri="{BB962C8B-B14F-4D97-AF65-F5344CB8AC3E}">
        <p14:creationId xmlns:p14="http://schemas.microsoft.com/office/powerpoint/2010/main" val="8763906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a:t>
            </a:r>
            <a:r>
              <a:rPr lang="en-US" altLang="zh-CN" dirty="0" smtClean="0"/>
              <a:t>1</a:t>
            </a:r>
            <a:r>
              <a:rPr lang="zh-CN" altLang="en-US" dirty="0" smtClean="0"/>
              <a:t>）可视化原则</a:t>
            </a:r>
            <a:r>
              <a:rPr lang="en-US" altLang="zh-CN" dirty="0" smtClean="0"/>
              <a:t>(Visibility)</a:t>
            </a:r>
            <a:r>
              <a:rPr lang="zh-CN" altLang="en-US" dirty="0" smtClean="0"/>
              <a:t>。可视性要求用户在见到产品时就能够大致了解其初步的使用方法，最终的结果也要能够清晰的展现出来。未来如何实现更多大数据处理方法和工具的简易化和自动化将是一个很大的挑战。除了功能设计之外，最终结果的展示也要充分体现可视化的原则。可视化技术是最佳的结果展示方式之一，通过清晰的图形图像展示直观地反映出最终结果。</a:t>
            </a:r>
          </a:p>
          <a:p>
            <a:endParaRPr lang="zh-CN" altLang="en-US" dirty="0" smtClean="0"/>
          </a:p>
          <a:p>
            <a:r>
              <a:rPr lang="zh-CN" altLang="en-US" dirty="0" smtClean="0"/>
              <a:t>（</a:t>
            </a:r>
            <a:r>
              <a:rPr lang="en-US" altLang="zh-CN" dirty="0" smtClean="0"/>
              <a:t>2</a:t>
            </a:r>
            <a:r>
              <a:rPr lang="zh-CN" altLang="en-US" dirty="0" smtClean="0"/>
              <a:t>）匹配原则</a:t>
            </a:r>
            <a:r>
              <a:rPr lang="en-US" altLang="zh-CN" dirty="0" smtClean="0"/>
              <a:t>(Mapping)</a:t>
            </a:r>
            <a:r>
              <a:rPr lang="zh-CN" altLang="en-US" dirty="0" smtClean="0"/>
              <a:t>。人的认知中会利用现有的经验来考虑新的工具的使用。譬如一提到数据库，了解的人都会想到使用 </a:t>
            </a:r>
            <a:r>
              <a:rPr lang="en-US" altLang="zh-CN" dirty="0" smtClean="0"/>
              <a:t>SQL </a:t>
            </a:r>
            <a:r>
              <a:rPr lang="zh-CN" altLang="en-US" dirty="0" smtClean="0"/>
              <a:t>语言来执行数据查询。在新工具的设计过程中尽可能将人们已有的经验知识考虑进去，会使得新工具非常便于使用，这就是所谓的匹配原则。</a:t>
            </a:r>
            <a:r>
              <a:rPr lang="en-US" altLang="zh-CN" dirty="0" err="1" smtClean="0"/>
              <a:t>MapReduce</a:t>
            </a:r>
            <a:r>
              <a:rPr lang="en-US" altLang="zh-CN" dirty="0" smtClean="0"/>
              <a:t> </a:t>
            </a:r>
            <a:r>
              <a:rPr lang="zh-CN" altLang="en-US" dirty="0" smtClean="0"/>
              <a:t>模型虽然将复杂的大数据处理过程简化为 </a:t>
            </a:r>
            <a:r>
              <a:rPr lang="en-US" altLang="zh-CN" dirty="0" smtClean="0"/>
              <a:t>Map </a:t>
            </a:r>
            <a:r>
              <a:rPr lang="zh-CN" altLang="en-US" dirty="0" smtClean="0"/>
              <a:t>和 </a:t>
            </a:r>
            <a:r>
              <a:rPr lang="en-US" altLang="zh-CN" dirty="0" smtClean="0"/>
              <a:t>Reduce </a:t>
            </a:r>
            <a:r>
              <a:rPr lang="zh-CN" altLang="en-US" dirty="0" smtClean="0"/>
              <a:t>的过程，但是具体的 </a:t>
            </a:r>
            <a:r>
              <a:rPr lang="en-US" altLang="zh-CN" dirty="0" smtClean="0"/>
              <a:t>Map </a:t>
            </a:r>
            <a:r>
              <a:rPr lang="zh-CN" altLang="en-US" dirty="0" smtClean="0"/>
              <a:t>和 </a:t>
            </a:r>
            <a:r>
              <a:rPr lang="en-US" altLang="zh-CN" dirty="0" smtClean="0"/>
              <a:t>Reduce </a:t>
            </a:r>
            <a:r>
              <a:rPr lang="zh-CN" altLang="en-US" dirty="0" smtClean="0"/>
              <a:t>函数仍需要用户自己编写，这对于绝大部分没有编程经验的用户而言仍过于复杂。如何将新的大数据处理技术和人们已经习惯的处理技术和方法进行匹配将是未来大数据易用性的一个巨大挑战。这方面现在已经有了些初步的研究工作。针对 </a:t>
            </a:r>
            <a:r>
              <a:rPr lang="en-US" altLang="zh-CN" dirty="0" err="1" smtClean="0"/>
              <a:t>MapReduce</a:t>
            </a:r>
            <a:r>
              <a:rPr lang="en-US" altLang="zh-CN" dirty="0" smtClean="0"/>
              <a:t> </a:t>
            </a:r>
            <a:r>
              <a:rPr lang="zh-CN" altLang="en-US" dirty="0" smtClean="0"/>
              <a:t>技术缺乏类似 </a:t>
            </a:r>
            <a:r>
              <a:rPr lang="en-US" altLang="zh-CN" dirty="0" smtClean="0"/>
              <a:t>SQL </a:t>
            </a:r>
            <a:r>
              <a:rPr lang="zh-CN" altLang="en-US" dirty="0" smtClean="0"/>
              <a:t>标准语言的弱点，研究人员开发出更高层的语言和系统。典型代表有 </a:t>
            </a:r>
            <a:r>
              <a:rPr lang="en-US" altLang="zh-CN" dirty="0" smtClean="0"/>
              <a:t>Hadoop</a:t>
            </a:r>
            <a:r>
              <a:rPr lang="zh-CN" altLang="en-US" dirty="0" smtClean="0"/>
              <a:t>的 </a:t>
            </a:r>
            <a:r>
              <a:rPr lang="en-US" altLang="zh-CN" dirty="0" err="1" smtClean="0"/>
              <a:t>HiveQL</a:t>
            </a:r>
            <a:r>
              <a:rPr lang="en-US" altLang="zh-CN" dirty="0" smtClean="0"/>
              <a:t> </a:t>
            </a:r>
            <a:r>
              <a:rPr lang="zh-CN" altLang="en-US" dirty="0" smtClean="0"/>
              <a:t>和 </a:t>
            </a:r>
            <a:r>
              <a:rPr lang="en-US" altLang="zh-CN" dirty="0" smtClean="0"/>
              <a:t>Pig Latin</a:t>
            </a:r>
            <a:r>
              <a:rPr lang="zh-CN" altLang="en-US" dirty="0" smtClean="0"/>
              <a:t>、</a:t>
            </a:r>
            <a:r>
              <a:rPr lang="en-US" altLang="zh-CN" dirty="0" smtClean="0"/>
              <a:t>Google </a:t>
            </a:r>
            <a:r>
              <a:rPr lang="zh-CN" altLang="en-US" dirty="0" smtClean="0"/>
              <a:t>的 </a:t>
            </a:r>
            <a:r>
              <a:rPr lang="en-US" altLang="zh-CN" dirty="0" err="1" smtClean="0"/>
              <a:t>Sawzall</a:t>
            </a:r>
            <a:r>
              <a:rPr lang="zh-CN" altLang="en-US" dirty="0" smtClean="0"/>
              <a:t>、微软的 </a:t>
            </a:r>
            <a:r>
              <a:rPr lang="en-US" altLang="zh-CN" dirty="0" smtClean="0"/>
              <a:t>SCOPE </a:t>
            </a:r>
            <a:r>
              <a:rPr lang="zh-CN" altLang="en-US" dirty="0" smtClean="0"/>
              <a:t>和 </a:t>
            </a:r>
            <a:r>
              <a:rPr lang="en-US" altLang="zh-CN" dirty="0" err="1" smtClean="0"/>
              <a:t>DryadLINQ</a:t>
            </a:r>
            <a:r>
              <a:rPr lang="en-US" altLang="zh-CN" dirty="0" smtClean="0"/>
              <a:t> </a:t>
            </a:r>
            <a:r>
              <a:rPr lang="zh-CN" altLang="en-US" dirty="0" smtClean="0"/>
              <a:t>以及 </a:t>
            </a:r>
            <a:r>
              <a:rPr lang="en-US" altLang="zh-CN" dirty="0" smtClean="0"/>
              <a:t>MRQL </a:t>
            </a:r>
            <a:r>
              <a:rPr lang="zh-CN" altLang="en-US" dirty="0" smtClean="0"/>
              <a:t>等。</a:t>
            </a:r>
          </a:p>
          <a:p>
            <a:endParaRPr lang="zh-CN" altLang="en-US" dirty="0" smtClean="0"/>
          </a:p>
          <a:p>
            <a:r>
              <a:rPr lang="zh-CN" altLang="en-US" dirty="0" smtClean="0"/>
              <a:t>（</a:t>
            </a:r>
            <a:r>
              <a:rPr lang="en-US" altLang="zh-CN" dirty="0" smtClean="0"/>
              <a:t>3</a:t>
            </a:r>
            <a:r>
              <a:rPr lang="zh-CN" altLang="en-US" dirty="0" smtClean="0"/>
              <a:t>）反馈原则</a:t>
            </a:r>
            <a:r>
              <a:rPr lang="en-US" altLang="zh-CN" dirty="0" smtClean="0"/>
              <a:t>(Feedback)</a:t>
            </a:r>
            <a:r>
              <a:rPr lang="zh-CN" altLang="en-US" dirty="0" smtClean="0"/>
              <a:t>。带有反馈的设计使得人们能够随时掌握自己的操作进程。进度条就是一个体现反馈原则的经典例子。大数据领域关于这方面的工作较少，有部分学者开始关注 </a:t>
            </a:r>
            <a:r>
              <a:rPr lang="en-US" altLang="zh-CN" dirty="0" err="1" smtClean="0"/>
              <a:t>MapReduce</a:t>
            </a:r>
            <a:r>
              <a:rPr lang="en-US" altLang="zh-CN" dirty="0" smtClean="0"/>
              <a:t> </a:t>
            </a:r>
            <a:r>
              <a:rPr lang="zh-CN" altLang="en-US" dirty="0" smtClean="0"/>
              <a:t>程序执行进程的估计。传统的软件工程领域，程序出现问题之后有比较成熟的调试工具可以对错误的程序进行交互式的调试，相对容易找到错误的根源。但是大数据时代很多工具其内部结构复杂，对于普通用户而言这些工具近似于黑盒</a:t>
            </a:r>
            <a:r>
              <a:rPr lang="en-US" altLang="zh-CN" dirty="0" smtClean="0"/>
              <a:t>(black box)</a:t>
            </a:r>
            <a:r>
              <a:rPr lang="zh-CN" altLang="en-US" dirty="0" smtClean="0"/>
              <a:t>，调试过程复杂，缺少反馈性。如果未来能够在大数据的处理中大范围的引入人机交互技术，使得人们能够较完整的参与整个分析过程，会有效的提高用户的反馈感，在很大程度上提高易用性。</a:t>
            </a:r>
          </a:p>
          <a:p>
            <a:r>
              <a:rPr lang="zh-CN" altLang="en-US" dirty="0" smtClean="0"/>
              <a:t>满足三个基本原则的设计就能够达到良好的易用性。从技术层面来看，可视化、人机交互以及数据起源技术都可以有效的提升易用性。而在这些技术的背后，海量元数据管理的问题是需要我们特别关注的一个问题。元数据是关于数据的数据，数据之间的关联关系以及数据本身的一些属性大都是靠元数据来表示的。可视化技术离不开元数据的支持，因为如果无法准确的表征出数据之间的关系，就无法对数据进行可视化的展示。数据起源技术更是离不开元数据管理技术。因为数据起源需要利用元数据来记录数据之间包括因果关系在内的各种复杂关系，并通过这些信息来进行相关的推断。如何在大规模存储系统中实现海量元数据的高效管理将会对大数据的易用性产生重要影响。</a:t>
            </a:r>
            <a:endParaRPr lang="zh-CN" altLang="en-US" dirty="0"/>
          </a:p>
        </p:txBody>
      </p:sp>
      <p:sp>
        <p:nvSpPr>
          <p:cNvPr id="4" name="灯片编号占位符 3"/>
          <p:cNvSpPr>
            <a:spLocks noGrp="1"/>
          </p:cNvSpPr>
          <p:nvPr>
            <p:ph type="sldNum" sz="quarter" idx="10"/>
          </p:nvPr>
        </p:nvSpPr>
        <p:spPr/>
        <p:txBody>
          <a:bodyPr/>
          <a:lstStyle/>
          <a:p>
            <a:fld id="{1870DB19-8D20-42EB-AC83-2187BF19602A}" type="slidenum">
              <a:rPr lang="zh-CN" altLang="en-US" smtClean="0"/>
              <a:t>82</a:t>
            </a:fld>
            <a:endParaRPr lang="zh-CN" altLang="en-US"/>
          </a:p>
        </p:txBody>
      </p:sp>
    </p:spTree>
    <p:extLst>
      <p:ext uri="{BB962C8B-B14F-4D97-AF65-F5344CB8AC3E}">
        <p14:creationId xmlns:p14="http://schemas.microsoft.com/office/powerpoint/2010/main" val="284153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现在已经开始有工作尝试构建大数据的测试基准，比如一些针对大数据测试基准的会议</a:t>
            </a:r>
            <a:r>
              <a:rPr lang="en-US" altLang="zh-CN" dirty="0" smtClean="0"/>
              <a:t>WBDB 2012</a:t>
            </a:r>
            <a:r>
              <a:rPr lang="zh-CN" altLang="en-US" dirty="0" smtClean="0"/>
              <a:t>、</a:t>
            </a:r>
            <a:r>
              <a:rPr lang="en-US" altLang="zh-CN" dirty="0" smtClean="0"/>
              <a:t>TPCTC 2012 </a:t>
            </a:r>
            <a:r>
              <a:rPr lang="zh-CN" altLang="en-US" dirty="0" smtClean="0"/>
              <a:t>等。但是也有观点认为当前讨论大数据测试基准的构建为时尚早。</a:t>
            </a:r>
            <a:r>
              <a:rPr lang="en-US" altLang="zh-CN" dirty="0" err="1" smtClean="0"/>
              <a:t>Yanpei</a:t>
            </a:r>
            <a:r>
              <a:rPr lang="en-US" altLang="zh-CN" dirty="0" smtClean="0"/>
              <a:t> Chen </a:t>
            </a:r>
            <a:r>
              <a:rPr lang="zh-CN" altLang="en-US" dirty="0" smtClean="0"/>
              <a:t>等通过对 </a:t>
            </a:r>
            <a:r>
              <a:rPr lang="en-US" altLang="zh-CN" dirty="0" smtClean="0"/>
              <a:t>7 </a:t>
            </a:r>
            <a:r>
              <a:rPr lang="zh-CN" altLang="en-US" dirty="0" smtClean="0"/>
              <a:t>个应用 </a:t>
            </a:r>
            <a:r>
              <a:rPr lang="en-US" altLang="zh-CN" dirty="0" err="1" smtClean="0"/>
              <a:t>MapReduce</a:t>
            </a:r>
            <a:r>
              <a:rPr lang="en-US" altLang="zh-CN" dirty="0" smtClean="0"/>
              <a:t> </a:t>
            </a:r>
            <a:r>
              <a:rPr lang="zh-CN" altLang="en-US" dirty="0" smtClean="0"/>
              <a:t>技术的实际产品的负载进行了跟踪和分析，认为现在根本无法确定大数据时代的典型用户案例。因此从这个角度来看并不适合构建大数据的测试基准，还有很多基础性的问题亟待解决。</a:t>
            </a:r>
          </a:p>
          <a:p>
            <a:r>
              <a:rPr lang="zh-CN" altLang="en-US" dirty="0" smtClean="0"/>
              <a:t>总的来说，构建大数据的测试基准是有必要的。但是面临的挑战非常多，要想构建一个类似 </a:t>
            </a:r>
            <a:r>
              <a:rPr lang="en-US" altLang="zh-CN" dirty="0" smtClean="0"/>
              <a:t>TPC </a:t>
            </a:r>
            <a:r>
              <a:rPr lang="zh-CN" altLang="en-US" dirty="0" smtClean="0"/>
              <a:t>的公认的测试标准难度很大。</a:t>
            </a:r>
            <a:endParaRPr lang="en-US" altLang="zh-CN" dirty="0" smtClean="0"/>
          </a:p>
          <a:p>
            <a:r>
              <a:rPr lang="zh-CN" altLang="en-US" dirty="0" smtClean="0"/>
              <a:t>事务处理性能委员会（ </a:t>
            </a:r>
            <a:r>
              <a:rPr lang="en-US" altLang="zh-CN" dirty="0" smtClean="0"/>
              <a:t>Transaction Processing Performance Council </a:t>
            </a:r>
            <a:r>
              <a:rPr lang="zh-CN" altLang="en-US" dirty="0" smtClean="0"/>
              <a:t>），是由数</a:t>
            </a:r>
            <a:r>
              <a:rPr lang="en-US" altLang="zh-CN" dirty="0" smtClean="0"/>
              <a:t>10</a:t>
            </a:r>
            <a:r>
              <a:rPr lang="zh-CN" altLang="en-US" dirty="0" smtClean="0"/>
              <a:t>家会员公司创建的非盈利组织，总部设在美国。该组织对全世界开放，但迄今为止，绝大多数会员都是美、日、西欧的大公司。</a:t>
            </a:r>
            <a:r>
              <a:rPr lang="en-US" altLang="zh-CN" dirty="0" smtClean="0"/>
              <a:t>TPC</a:t>
            </a:r>
            <a:r>
              <a:rPr lang="zh-CN" altLang="en-US" dirty="0" smtClean="0"/>
              <a:t>的成员主要是计算机软硬件厂家，而非计算机用户，它的功能是制定商务应用基准程序（</a:t>
            </a:r>
            <a:r>
              <a:rPr lang="en-US" altLang="zh-CN" dirty="0" smtClean="0"/>
              <a:t>Benchmark</a:t>
            </a:r>
            <a:r>
              <a:rPr lang="zh-CN" altLang="en-US" dirty="0" smtClean="0"/>
              <a:t>）的标准规范、性能和价格度量，并管理测试结果的发布。</a:t>
            </a:r>
          </a:p>
          <a:p>
            <a:r>
              <a:rPr lang="en-US" altLang="zh-CN" dirty="0" smtClean="0"/>
              <a:t>TPC</a:t>
            </a:r>
            <a:r>
              <a:rPr lang="zh-CN" altLang="en-US" dirty="0" smtClean="0"/>
              <a:t>不给出基准程序的代码，而只给出基准程序的标准规范（</a:t>
            </a:r>
            <a:r>
              <a:rPr lang="en-US" altLang="zh-CN" dirty="0" smtClean="0"/>
              <a:t>Standard Specification</a:t>
            </a:r>
            <a:r>
              <a:rPr lang="zh-CN" altLang="en-US" dirty="0" smtClean="0"/>
              <a:t>）。任何厂家或其它测试者都可以根据规范，最优地构造出自己的系统（测试平台和测试程序）。为保证测试结果的客观性，被测试者（通常是厂家）必须提交给</a:t>
            </a:r>
            <a:r>
              <a:rPr lang="en-US" altLang="zh-CN" dirty="0" smtClean="0"/>
              <a:t>TPC</a:t>
            </a:r>
            <a:r>
              <a:rPr lang="zh-CN" altLang="en-US" dirty="0" smtClean="0"/>
              <a:t>一套完整的报告（</a:t>
            </a:r>
            <a:r>
              <a:rPr lang="en-US" altLang="zh-CN" dirty="0" smtClean="0"/>
              <a:t>Full Disclosure Report</a:t>
            </a:r>
            <a:r>
              <a:rPr lang="zh-CN" altLang="en-US" dirty="0" smtClean="0"/>
              <a:t>），包括被测系统的详细配置、分类价格和包含五年维护费用在内的总价格。该报告必须由</a:t>
            </a:r>
            <a:r>
              <a:rPr lang="en-US" altLang="zh-CN" dirty="0" smtClean="0"/>
              <a:t>TPC</a:t>
            </a:r>
            <a:r>
              <a:rPr lang="zh-CN" altLang="en-US" dirty="0" smtClean="0"/>
              <a:t>授权的审核员核实（</a:t>
            </a:r>
            <a:r>
              <a:rPr lang="en-US" altLang="zh-CN" dirty="0" smtClean="0"/>
              <a:t>TPC</a:t>
            </a:r>
            <a:r>
              <a:rPr lang="zh-CN" altLang="en-US" dirty="0" smtClean="0"/>
              <a:t>本身并不做审计），现在全球只有几个审核员，全部在美国。</a:t>
            </a:r>
          </a:p>
          <a:p>
            <a:r>
              <a:rPr lang="en-US" altLang="zh-CN" dirty="0" smtClean="0"/>
              <a:t>TPC</a:t>
            </a:r>
            <a:r>
              <a:rPr lang="zh-CN" altLang="en-US" dirty="0" smtClean="0"/>
              <a:t>已经推出了四套基准程序，被称为</a:t>
            </a:r>
            <a:r>
              <a:rPr lang="en-US" altLang="zh-CN" dirty="0" smtClean="0"/>
              <a:t>TPC</a:t>
            </a:r>
            <a:r>
              <a:rPr lang="zh-CN" altLang="en-US" dirty="0" smtClean="0"/>
              <a:t>－</a:t>
            </a:r>
            <a:r>
              <a:rPr lang="en-US" altLang="zh-CN" dirty="0" smtClean="0"/>
              <a:t>A</a:t>
            </a:r>
            <a:r>
              <a:rPr lang="zh-CN" altLang="en-US" dirty="0" smtClean="0"/>
              <a:t>、</a:t>
            </a:r>
            <a:r>
              <a:rPr lang="en-US" altLang="zh-CN" dirty="0" smtClean="0"/>
              <a:t>TPC</a:t>
            </a:r>
            <a:r>
              <a:rPr lang="zh-CN" altLang="en-US" dirty="0" smtClean="0"/>
              <a:t>－</a:t>
            </a:r>
            <a:r>
              <a:rPr lang="en-US" altLang="zh-CN" dirty="0" smtClean="0"/>
              <a:t>B</a:t>
            </a:r>
            <a:r>
              <a:rPr lang="zh-CN" altLang="en-US" dirty="0" smtClean="0"/>
              <a:t>、</a:t>
            </a:r>
            <a:r>
              <a:rPr lang="en-US" altLang="zh-CN" dirty="0" smtClean="0"/>
              <a:t>TPC</a:t>
            </a:r>
            <a:r>
              <a:rPr lang="zh-CN" altLang="en-US" dirty="0" smtClean="0"/>
              <a:t>－</a:t>
            </a:r>
            <a:r>
              <a:rPr lang="en-US" altLang="zh-CN" dirty="0" smtClean="0"/>
              <a:t>C</a:t>
            </a:r>
            <a:r>
              <a:rPr lang="zh-CN" altLang="en-US" dirty="0" smtClean="0"/>
              <a:t>和</a:t>
            </a:r>
            <a:r>
              <a:rPr lang="en-US" altLang="zh-CN" dirty="0" smtClean="0"/>
              <a:t>TPC</a:t>
            </a:r>
            <a:r>
              <a:rPr lang="zh-CN" altLang="en-US" dirty="0" smtClean="0"/>
              <a:t>－</a:t>
            </a:r>
            <a:r>
              <a:rPr lang="en-US" altLang="zh-CN" dirty="0" smtClean="0"/>
              <a:t>D</a:t>
            </a:r>
            <a:r>
              <a:rPr lang="zh-CN" altLang="en-US" dirty="0" smtClean="0"/>
              <a:t>。其中</a:t>
            </a:r>
            <a:r>
              <a:rPr lang="en-US" altLang="zh-CN" dirty="0" smtClean="0"/>
              <a:t>A</a:t>
            </a:r>
            <a:r>
              <a:rPr lang="zh-CN" altLang="en-US" dirty="0" smtClean="0"/>
              <a:t>和</a:t>
            </a:r>
            <a:r>
              <a:rPr lang="en-US" altLang="zh-CN" dirty="0" smtClean="0"/>
              <a:t>B</a:t>
            </a:r>
            <a:r>
              <a:rPr lang="zh-CN" altLang="en-US" dirty="0" smtClean="0"/>
              <a:t>已经过时，不再使用了。</a:t>
            </a:r>
            <a:r>
              <a:rPr lang="en-US" altLang="zh-CN" dirty="0" smtClean="0"/>
              <a:t>TPC</a:t>
            </a:r>
            <a:r>
              <a:rPr lang="zh-CN" altLang="en-US" dirty="0" smtClean="0"/>
              <a:t>－</a:t>
            </a:r>
            <a:r>
              <a:rPr lang="en-US" altLang="zh-CN" dirty="0" smtClean="0"/>
              <a:t>C</a:t>
            </a:r>
            <a:r>
              <a:rPr lang="zh-CN" altLang="en-US" dirty="0" smtClean="0"/>
              <a:t>是在线事务处理</a:t>
            </a:r>
            <a:r>
              <a:rPr lang="en-US" altLang="zh-CN" dirty="0" smtClean="0"/>
              <a:t>(OLTP)</a:t>
            </a:r>
            <a:r>
              <a:rPr lang="zh-CN" altLang="en-US" dirty="0" smtClean="0"/>
              <a:t>的基准程序，</a:t>
            </a:r>
            <a:r>
              <a:rPr lang="en-US" altLang="zh-CN" dirty="0" smtClean="0"/>
              <a:t>TPC</a:t>
            </a:r>
            <a:r>
              <a:rPr lang="zh-CN" altLang="en-US" dirty="0" smtClean="0"/>
              <a:t>－</a:t>
            </a:r>
            <a:r>
              <a:rPr lang="en-US" altLang="zh-CN" dirty="0" smtClean="0"/>
              <a:t>D</a:t>
            </a:r>
            <a:r>
              <a:rPr lang="zh-CN" altLang="en-US" dirty="0" smtClean="0"/>
              <a:t>是决策支持</a:t>
            </a:r>
            <a:r>
              <a:rPr lang="en-US" altLang="zh-CN" dirty="0" smtClean="0"/>
              <a:t>(Decision Support) </a:t>
            </a:r>
            <a:r>
              <a:rPr lang="zh-CN" altLang="en-US" dirty="0" smtClean="0"/>
              <a:t>的基准程序。</a:t>
            </a:r>
            <a:r>
              <a:rPr lang="en-US" altLang="zh-CN" dirty="0" smtClean="0"/>
              <a:t>TPC</a:t>
            </a:r>
            <a:r>
              <a:rPr lang="zh-CN" altLang="en-US" dirty="0" smtClean="0"/>
              <a:t>即将推</a:t>
            </a:r>
            <a:r>
              <a:rPr lang="en-US" altLang="zh-CN" dirty="0" smtClean="0"/>
              <a:t>TPC</a:t>
            </a:r>
            <a:r>
              <a:rPr lang="zh-CN" altLang="en-US" dirty="0" smtClean="0"/>
              <a:t>－</a:t>
            </a:r>
            <a:r>
              <a:rPr lang="en-US" altLang="zh-CN" dirty="0" smtClean="0"/>
              <a:t>E</a:t>
            </a:r>
            <a:r>
              <a:rPr lang="zh-CN" altLang="en-US" dirty="0" smtClean="0"/>
              <a:t>，作为大型企业</a:t>
            </a:r>
            <a:r>
              <a:rPr lang="en-US" altLang="zh-CN" dirty="0" smtClean="0"/>
              <a:t>(Enterprise)</a:t>
            </a:r>
            <a:r>
              <a:rPr lang="zh-CN" altLang="en-US" dirty="0" smtClean="0"/>
              <a:t>信息服务的基准程序。</a:t>
            </a:r>
          </a:p>
        </p:txBody>
      </p:sp>
      <p:sp>
        <p:nvSpPr>
          <p:cNvPr id="4" name="灯片编号占位符 3"/>
          <p:cNvSpPr>
            <a:spLocks noGrp="1"/>
          </p:cNvSpPr>
          <p:nvPr>
            <p:ph type="sldNum" sz="quarter" idx="10"/>
          </p:nvPr>
        </p:nvSpPr>
        <p:spPr/>
        <p:txBody>
          <a:bodyPr/>
          <a:lstStyle/>
          <a:p>
            <a:fld id="{1870DB19-8D20-42EB-AC83-2187BF19602A}" type="slidenum">
              <a:rPr lang="zh-CN" altLang="en-US" smtClean="0"/>
              <a:t>83</a:t>
            </a:fld>
            <a:endParaRPr lang="zh-CN" altLang="en-US"/>
          </a:p>
        </p:txBody>
      </p:sp>
    </p:spTree>
    <p:extLst>
      <p:ext uri="{BB962C8B-B14F-4D97-AF65-F5344CB8AC3E}">
        <p14:creationId xmlns:p14="http://schemas.microsoft.com/office/powerpoint/2010/main" val="4101578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flume</a:t>
            </a:r>
            <a:r>
              <a:rPr lang="zh-CN" altLang="en-US" dirty="0" smtClean="0"/>
              <a:t>是一个分布式、可靠、和高可用的海量日志采集、聚合和传输的系统。支持在日志系统中定制各类数据发送方，用于收集数据</a:t>
            </a:r>
            <a:r>
              <a:rPr lang="en-US" altLang="zh-CN" dirty="0" smtClean="0"/>
              <a:t>;</a:t>
            </a:r>
            <a:r>
              <a:rPr lang="zh-CN" altLang="en-US" dirty="0" smtClean="0"/>
              <a:t>同时，</a:t>
            </a:r>
            <a:r>
              <a:rPr lang="en-US" altLang="zh-CN" dirty="0" smtClean="0"/>
              <a:t>Flume</a:t>
            </a:r>
            <a:r>
              <a:rPr lang="zh-CN" altLang="en-US" dirty="0" smtClean="0"/>
              <a:t>提供对数据进行简单处理，并写到各种数据接受方</a:t>
            </a:r>
            <a:r>
              <a:rPr lang="en-US" altLang="zh-CN" dirty="0" smtClean="0"/>
              <a:t>(</a:t>
            </a:r>
            <a:r>
              <a:rPr lang="zh-CN" altLang="en-US" dirty="0" smtClean="0"/>
              <a:t>比如文本、</a:t>
            </a:r>
            <a:r>
              <a:rPr lang="en-US" altLang="zh-CN" dirty="0" smtClean="0"/>
              <a:t>HDFS</a:t>
            </a:r>
            <a:r>
              <a:rPr lang="zh-CN" altLang="en-US" dirty="0" smtClean="0"/>
              <a:t>、</a:t>
            </a:r>
            <a:r>
              <a:rPr lang="en-US" altLang="zh-CN" dirty="0" err="1" smtClean="0"/>
              <a:t>Hbase</a:t>
            </a:r>
            <a:r>
              <a:rPr lang="zh-CN" altLang="en-US" dirty="0" smtClean="0"/>
              <a:t>等</a:t>
            </a:r>
            <a:r>
              <a:rPr lang="en-US" altLang="zh-CN" dirty="0" smtClean="0"/>
              <a:t>)</a:t>
            </a:r>
            <a:r>
              <a:rPr lang="zh-CN" altLang="en-US" dirty="0" smtClean="0"/>
              <a:t>的能力 。</a:t>
            </a:r>
          </a:p>
          <a:p>
            <a:endParaRPr lang="zh-CN" altLang="en-US" dirty="0" smtClean="0"/>
          </a:p>
          <a:p>
            <a:r>
              <a:rPr lang="zh-CN" altLang="en-US" dirty="0" smtClean="0"/>
              <a:t>　　</a:t>
            </a:r>
            <a:r>
              <a:rPr lang="en-US" altLang="zh-CN" dirty="0" smtClean="0"/>
              <a:t>flume</a:t>
            </a:r>
            <a:r>
              <a:rPr lang="zh-CN" altLang="en-US" dirty="0" smtClean="0"/>
              <a:t>的数据流由事件</a:t>
            </a:r>
            <a:r>
              <a:rPr lang="en-US" altLang="zh-CN" dirty="0" smtClean="0"/>
              <a:t>(Event)</a:t>
            </a:r>
            <a:r>
              <a:rPr lang="zh-CN" altLang="en-US" dirty="0" smtClean="0"/>
              <a:t>贯穿始终。事件是</a:t>
            </a:r>
            <a:r>
              <a:rPr lang="en-US" altLang="zh-CN" dirty="0" smtClean="0"/>
              <a:t>Flume</a:t>
            </a:r>
            <a:r>
              <a:rPr lang="zh-CN" altLang="en-US" dirty="0" smtClean="0"/>
              <a:t>的基本数据单位，它携带日志数据</a:t>
            </a:r>
            <a:r>
              <a:rPr lang="en-US" altLang="zh-CN" dirty="0" smtClean="0"/>
              <a:t>(</a:t>
            </a:r>
            <a:r>
              <a:rPr lang="zh-CN" altLang="en-US" dirty="0" smtClean="0"/>
              <a:t>字节数组形式</a:t>
            </a:r>
            <a:r>
              <a:rPr lang="en-US" altLang="zh-CN" dirty="0" smtClean="0"/>
              <a:t>)</a:t>
            </a:r>
            <a:r>
              <a:rPr lang="zh-CN" altLang="en-US" dirty="0" smtClean="0"/>
              <a:t>并且携带有头信息，这些</a:t>
            </a:r>
            <a:r>
              <a:rPr lang="en-US" altLang="zh-CN" dirty="0" smtClean="0"/>
              <a:t>Event</a:t>
            </a:r>
            <a:r>
              <a:rPr lang="zh-CN" altLang="en-US" dirty="0" smtClean="0"/>
              <a:t>由</a:t>
            </a:r>
            <a:r>
              <a:rPr lang="en-US" altLang="zh-CN" dirty="0" smtClean="0"/>
              <a:t>Agent</a:t>
            </a:r>
            <a:r>
              <a:rPr lang="zh-CN" altLang="en-US" dirty="0" smtClean="0"/>
              <a:t>外部的</a:t>
            </a:r>
            <a:r>
              <a:rPr lang="en-US" altLang="zh-CN" dirty="0" smtClean="0"/>
              <a:t>Source</a:t>
            </a:r>
            <a:r>
              <a:rPr lang="zh-CN" altLang="en-US" dirty="0" smtClean="0"/>
              <a:t>生成，当</a:t>
            </a:r>
            <a:r>
              <a:rPr lang="en-US" altLang="zh-CN" dirty="0" smtClean="0"/>
              <a:t>Source</a:t>
            </a:r>
            <a:r>
              <a:rPr lang="zh-CN" altLang="en-US" dirty="0" smtClean="0"/>
              <a:t>捕获事件后会进行特定的格式化，然后</a:t>
            </a:r>
            <a:r>
              <a:rPr lang="en-US" altLang="zh-CN" dirty="0" smtClean="0"/>
              <a:t>Source</a:t>
            </a:r>
            <a:r>
              <a:rPr lang="zh-CN" altLang="en-US" dirty="0" smtClean="0"/>
              <a:t>会把事件推入</a:t>
            </a:r>
            <a:r>
              <a:rPr lang="en-US" altLang="zh-CN" dirty="0" smtClean="0"/>
              <a:t>(</a:t>
            </a:r>
            <a:r>
              <a:rPr lang="zh-CN" altLang="en-US" dirty="0" smtClean="0"/>
              <a:t>单个或多个</a:t>
            </a:r>
            <a:r>
              <a:rPr lang="en-US" altLang="zh-CN" dirty="0" smtClean="0"/>
              <a:t>)Channel</a:t>
            </a:r>
            <a:r>
              <a:rPr lang="zh-CN" altLang="en-US" dirty="0" smtClean="0"/>
              <a:t>中。你可以把</a:t>
            </a:r>
            <a:r>
              <a:rPr lang="en-US" altLang="zh-CN" dirty="0" smtClean="0"/>
              <a:t>Channel</a:t>
            </a:r>
            <a:r>
              <a:rPr lang="zh-CN" altLang="en-US" dirty="0" smtClean="0"/>
              <a:t>看作是一个缓冲区，它将保存事件直到</a:t>
            </a:r>
            <a:r>
              <a:rPr lang="en-US" altLang="zh-CN" dirty="0" smtClean="0"/>
              <a:t>Sink</a:t>
            </a:r>
            <a:r>
              <a:rPr lang="zh-CN" altLang="en-US" dirty="0" smtClean="0"/>
              <a:t>处理完该事件。</a:t>
            </a:r>
            <a:r>
              <a:rPr lang="en-US" altLang="zh-CN" dirty="0" smtClean="0"/>
              <a:t>Sink</a:t>
            </a:r>
            <a:r>
              <a:rPr lang="zh-CN" altLang="en-US" dirty="0" smtClean="0"/>
              <a:t>负责持久化日志或者把事件推向另一个</a:t>
            </a:r>
            <a:r>
              <a:rPr lang="en-US" altLang="zh-CN" dirty="0" smtClean="0"/>
              <a:t>Source</a:t>
            </a:r>
            <a:r>
              <a:rPr lang="zh-CN" altLang="en-US" dirty="0" smtClean="0"/>
              <a:t>。</a:t>
            </a:r>
          </a:p>
          <a:p>
            <a:endParaRPr lang="zh-CN" altLang="en-US" dirty="0" smtClean="0"/>
          </a:p>
          <a:p>
            <a:r>
              <a:rPr lang="zh-CN" altLang="en-US" dirty="0" smtClean="0"/>
              <a:t>　（</a:t>
            </a:r>
            <a:r>
              <a:rPr lang="en-US" altLang="zh-CN" dirty="0" smtClean="0"/>
              <a:t>1</a:t>
            </a:r>
            <a:r>
              <a:rPr lang="zh-CN" altLang="en-US" dirty="0" smtClean="0"/>
              <a:t>）</a:t>
            </a:r>
            <a:r>
              <a:rPr lang="en-US" altLang="zh-CN" dirty="0" smtClean="0"/>
              <a:t>flume</a:t>
            </a:r>
            <a:r>
              <a:rPr lang="zh-CN" altLang="en-US" dirty="0" smtClean="0"/>
              <a:t>的可靠性 </a:t>
            </a:r>
          </a:p>
          <a:p>
            <a:r>
              <a:rPr lang="zh-CN" altLang="en-US" dirty="0" smtClean="0"/>
              <a:t>　　当节点出现故障时，日志能够被传送到其他节点上而不会丢失。</a:t>
            </a:r>
            <a:r>
              <a:rPr lang="en-US" altLang="zh-CN" dirty="0" smtClean="0"/>
              <a:t>Flume</a:t>
            </a:r>
            <a:r>
              <a:rPr lang="zh-CN" altLang="en-US" dirty="0" smtClean="0"/>
              <a:t>提供了三种级别的可靠性保障，从强到弱依次分别为：</a:t>
            </a:r>
            <a:r>
              <a:rPr lang="en-US" altLang="zh-CN" dirty="0" smtClean="0"/>
              <a:t>end-to-end</a:t>
            </a:r>
            <a:r>
              <a:rPr lang="zh-CN" altLang="en-US" dirty="0" smtClean="0"/>
              <a:t>（收到数据</a:t>
            </a:r>
            <a:r>
              <a:rPr lang="en-US" altLang="zh-CN" dirty="0" smtClean="0"/>
              <a:t>agent</a:t>
            </a:r>
            <a:r>
              <a:rPr lang="zh-CN" altLang="en-US" dirty="0" smtClean="0"/>
              <a:t>首先将</a:t>
            </a:r>
            <a:r>
              <a:rPr lang="en-US" altLang="zh-CN" dirty="0" smtClean="0"/>
              <a:t>event</a:t>
            </a:r>
            <a:r>
              <a:rPr lang="zh-CN" altLang="en-US" dirty="0" smtClean="0"/>
              <a:t>写到磁盘上，当数据传送成功后，再删除；如果数据发送失败，可以重新发送。），</a:t>
            </a:r>
            <a:r>
              <a:rPr lang="en-US" altLang="zh-CN" dirty="0" smtClean="0"/>
              <a:t>Store on failure</a:t>
            </a:r>
            <a:r>
              <a:rPr lang="zh-CN" altLang="en-US" dirty="0" smtClean="0"/>
              <a:t>（这也是</a:t>
            </a:r>
            <a:r>
              <a:rPr lang="en-US" altLang="zh-CN" dirty="0" smtClean="0"/>
              <a:t>scribe</a:t>
            </a:r>
            <a:r>
              <a:rPr lang="zh-CN" altLang="en-US" dirty="0" smtClean="0"/>
              <a:t>采用的策略，当数据接收方</a:t>
            </a:r>
            <a:r>
              <a:rPr lang="en-US" altLang="zh-CN" dirty="0" smtClean="0"/>
              <a:t>crash</a:t>
            </a:r>
            <a:r>
              <a:rPr lang="zh-CN" altLang="en-US" dirty="0" smtClean="0"/>
              <a:t>时，将数据写到本地，待恢复后，继续发送），</a:t>
            </a:r>
            <a:r>
              <a:rPr lang="en-US" altLang="zh-CN" dirty="0" err="1" smtClean="0"/>
              <a:t>Besteffort</a:t>
            </a:r>
            <a:r>
              <a:rPr lang="zh-CN" altLang="en-US" dirty="0" smtClean="0"/>
              <a:t>（数据发送到接收方后，不会进行确认）。</a:t>
            </a:r>
          </a:p>
          <a:p>
            <a:endParaRPr lang="zh-CN" altLang="en-US" dirty="0" smtClean="0"/>
          </a:p>
          <a:p>
            <a:r>
              <a:rPr lang="zh-CN" altLang="en-US" dirty="0" smtClean="0"/>
              <a:t>　（</a:t>
            </a:r>
            <a:r>
              <a:rPr lang="en-US" altLang="zh-CN" dirty="0" smtClean="0"/>
              <a:t>2</a:t>
            </a:r>
            <a:r>
              <a:rPr lang="zh-CN" altLang="en-US" dirty="0" smtClean="0"/>
              <a:t>）</a:t>
            </a:r>
            <a:r>
              <a:rPr lang="en-US" altLang="zh-CN" dirty="0" smtClean="0"/>
              <a:t>flume</a:t>
            </a:r>
            <a:r>
              <a:rPr lang="zh-CN" altLang="en-US" dirty="0" smtClean="0"/>
              <a:t>的可恢复性</a:t>
            </a:r>
          </a:p>
          <a:p>
            <a:r>
              <a:rPr lang="zh-CN" altLang="en-US" dirty="0" smtClean="0"/>
              <a:t>　　还是靠</a:t>
            </a:r>
            <a:r>
              <a:rPr lang="en-US" altLang="zh-CN" dirty="0" smtClean="0"/>
              <a:t>Channel</a:t>
            </a:r>
            <a:r>
              <a:rPr lang="zh-CN" altLang="en-US" dirty="0" smtClean="0"/>
              <a:t>。推荐使用</a:t>
            </a:r>
            <a:r>
              <a:rPr lang="en-US" altLang="zh-CN" dirty="0" err="1" smtClean="0"/>
              <a:t>FileChannel</a:t>
            </a:r>
            <a:r>
              <a:rPr lang="zh-CN" altLang="en-US" dirty="0" smtClean="0"/>
              <a:t>，事件持久化在本地文件系统里</a:t>
            </a:r>
            <a:r>
              <a:rPr lang="en-US" altLang="zh-CN" dirty="0" smtClean="0"/>
              <a:t>(</a:t>
            </a:r>
            <a:r>
              <a:rPr lang="zh-CN" altLang="en-US" dirty="0" smtClean="0"/>
              <a:t>性能较差</a:t>
            </a:r>
            <a:r>
              <a:rPr lang="en-US" altLang="zh-CN" dirty="0" smtClean="0"/>
              <a:t>)</a:t>
            </a:r>
            <a:r>
              <a:rPr lang="zh-CN" altLang="en-US" dirty="0" smtClean="0"/>
              <a:t>。</a:t>
            </a: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1870DB19-8D20-42EB-AC83-2187BF19602A}" type="slidenum">
              <a:rPr lang="zh-CN" altLang="en-US" smtClean="0"/>
              <a:t>87</a:t>
            </a:fld>
            <a:endParaRPr lang="zh-CN" altLang="en-US"/>
          </a:p>
        </p:txBody>
      </p:sp>
    </p:spTree>
    <p:extLst>
      <p:ext uri="{BB962C8B-B14F-4D97-AF65-F5344CB8AC3E}">
        <p14:creationId xmlns:p14="http://schemas.microsoft.com/office/powerpoint/2010/main" val="28332909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chukwa</a:t>
            </a:r>
            <a:r>
              <a:rPr lang="zh-CN" altLang="en-US" dirty="0" smtClean="0"/>
              <a:t>属于</a:t>
            </a:r>
            <a:r>
              <a:rPr lang="en-US" altLang="zh-CN" dirty="0" err="1" smtClean="0"/>
              <a:t>hadoop</a:t>
            </a:r>
            <a:r>
              <a:rPr lang="zh-CN" altLang="en-US" dirty="0" smtClean="0"/>
              <a:t>系列产品，因而使用了很多</a:t>
            </a:r>
            <a:r>
              <a:rPr lang="en-US" altLang="zh-CN" dirty="0" err="1" smtClean="0"/>
              <a:t>hadoop</a:t>
            </a:r>
            <a:r>
              <a:rPr lang="zh-CN" altLang="en-US" dirty="0" smtClean="0"/>
              <a:t>的组件（用</a:t>
            </a:r>
            <a:r>
              <a:rPr lang="en-US" altLang="zh-CN" dirty="0" smtClean="0"/>
              <a:t>HDFS</a:t>
            </a:r>
            <a:r>
              <a:rPr lang="zh-CN" altLang="en-US" dirty="0" smtClean="0"/>
              <a:t>存储，用</a:t>
            </a:r>
            <a:r>
              <a:rPr lang="en-US" altLang="zh-CN" dirty="0" err="1" smtClean="0"/>
              <a:t>mapreduce</a:t>
            </a:r>
            <a:r>
              <a:rPr lang="zh-CN" altLang="en-US" dirty="0" smtClean="0"/>
              <a:t>处理数据），它提供了很多模块以支持</a:t>
            </a:r>
            <a:r>
              <a:rPr lang="en-US" altLang="zh-CN" dirty="0" err="1" smtClean="0"/>
              <a:t>hadoop</a:t>
            </a:r>
            <a:r>
              <a:rPr lang="zh-CN" altLang="en-US" dirty="0" smtClean="0"/>
              <a:t>集群日志分析。</a:t>
            </a:r>
          </a:p>
          <a:p>
            <a:r>
              <a:rPr lang="zh-CN" altLang="en-US" dirty="0" smtClean="0"/>
              <a:t>需求：</a:t>
            </a:r>
          </a:p>
          <a:p>
            <a:r>
              <a:rPr lang="en-US" altLang="zh-CN" dirty="0" smtClean="0"/>
              <a:t>(1) </a:t>
            </a:r>
            <a:r>
              <a:rPr lang="zh-CN" altLang="en-US" dirty="0" smtClean="0"/>
              <a:t>灵活的，动态可控的数据源</a:t>
            </a:r>
          </a:p>
          <a:p>
            <a:r>
              <a:rPr lang="en-US" altLang="zh-CN" dirty="0" smtClean="0"/>
              <a:t>(2) </a:t>
            </a:r>
            <a:r>
              <a:rPr lang="zh-CN" altLang="en-US" dirty="0" smtClean="0"/>
              <a:t>高性能，高可扩展的存储系统</a:t>
            </a:r>
          </a:p>
          <a:p>
            <a:r>
              <a:rPr lang="en-US" altLang="zh-CN" dirty="0" smtClean="0"/>
              <a:t>(3) </a:t>
            </a:r>
            <a:r>
              <a:rPr lang="zh-CN" altLang="en-US" dirty="0" smtClean="0"/>
              <a:t>合适的框架，用于对收集到的大规模数据进行分析</a:t>
            </a:r>
          </a:p>
          <a:p>
            <a:r>
              <a:rPr lang="zh-CN" altLang="en-US" b="1" dirty="0" smtClean="0"/>
              <a:t>架构</a:t>
            </a:r>
            <a:r>
              <a:rPr lang="zh-CN" altLang="en-US" dirty="0" smtClean="0"/>
              <a:t>：</a:t>
            </a:r>
          </a:p>
          <a:p>
            <a:r>
              <a:rPr lang="en-US" altLang="zh-CN" dirty="0" err="1" smtClean="0"/>
              <a:t>Chukwa</a:t>
            </a:r>
            <a:r>
              <a:rPr lang="zh-CN" altLang="en-US" dirty="0" smtClean="0"/>
              <a:t>中主要有</a:t>
            </a:r>
            <a:r>
              <a:rPr lang="en-US" altLang="zh-CN" dirty="0" smtClean="0"/>
              <a:t>3</a:t>
            </a:r>
            <a:r>
              <a:rPr lang="zh-CN" altLang="en-US" dirty="0" smtClean="0"/>
              <a:t>种角色，分别为：</a:t>
            </a:r>
            <a:r>
              <a:rPr lang="en-US" altLang="zh-CN" dirty="0" smtClean="0"/>
              <a:t>adaptor</a:t>
            </a:r>
            <a:r>
              <a:rPr lang="zh-CN" altLang="en-US" dirty="0" smtClean="0"/>
              <a:t>，</a:t>
            </a:r>
            <a:r>
              <a:rPr lang="en-US" altLang="zh-CN" dirty="0" smtClean="0"/>
              <a:t>agent</a:t>
            </a:r>
            <a:r>
              <a:rPr lang="zh-CN" altLang="en-US" dirty="0" smtClean="0"/>
              <a:t>，</a:t>
            </a:r>
            <a:r>
              <a:rPr lang="en-US" altLang="zh-CN" dirty="0" smtClean="0"/>
              <a:t>collector</a:t>
            </a:r>
            <a:r>
              <a:rPr lang="zh-CN" altLang="en-US" dirty="0" smtClean="0"/>
              <a:t>。</a:t>
            </a:r>
          </a:p>
          <a:p>
            <a:r>
              <a:rPr lang="en-US" altLang="zh-CN" b="1" dirty="0" smtClean="0"/>
              <a:t>(1) Adaptor </a:t>
            </a:r>
            <a:r>
              <a:rPr lang="zh-CN" altLang="en-US" b="1" dirty="0" smtClean="0"/>
              <a:t>数据源</a:t>
            </a:r>
            <a:endParaRPr lang="zh-CN" altLang="en-US" dirty="0" smtClean="0"/>
          </a:p>
          <a:p>
            <a:r>
              <a:rPr lang="zh-CN" altLang="en-US" dirty="0" smtClean="0"/>
              <a:t>可封装其他数据源，如</a:t>
            </a:r>
            <a:r>
              <a:rPr lang="en-US" altLang="zh-CN" dirty="0" smtClean="0"/>
              <a:t>file</a:t>
            </a:r>
            <a:r>
              <a:rPr lang="zh-CN" altLang="en-US" dirty="0" smtClean="0"/>
              <a:t>，</a:t>
            </a:r>
            <a:r>
              <a:rPr lang="en-US" altLang="zh-CN" dirty="0" err="1" smtClean="0"/>
              <a:t>unix</a:t>
            </a:r>
            <a:r>
              <a:rPr lang="zh-CN" altLang="en-US" dirty="0" smtClean="0"/>
              <a:t>命令行工具等</a:t>
            </a:r>
          </a:p>
          <a:p>
            <a:r>
              <a:rPr lang="zh-CN" altLang="en-US" dirty="0" smtClean="0"/>
              <a:t>目前可用的数据源有：</a:t>
            </a:r>
            <a:r>
              <a:rPr lang="en-US" altLang="zh-CN" dirty="0" err="1" smtClean="0"/>
              <a:t>hadoop</a:t>
            </a:r>
            <a:r>
              <a:rPr lang="en-US" altLang="zh-CN" dirty="0" smtClean="0"/>
              <a:t> logs</a:t>
            </a:r>
            <a:r>
              <a:rPr lang="zh-CN" altLang="en-US" dirty="0" smtClean="0"/>
              <a:t>，应用程序度量数据，系统参数数据（如</a:t>
            </a:r>
            <a:r>
              <a:rPr lang="en-US" altLang="zh-CN" dirty="0" err="1" smtClean="0"/>
              <a:t>linux</a:t>
            </a:r>
            <a:r>
              <a:rPr lang="en-US" altLang="zh-CN" dirty="0" smtClean="0"/>
              <a:t> </a:t>
            </a:r>
            <a:r>
              <a:rPr lang="en-US" altLang="zh-CN" dirty="0" err="1" smtClean="0"/>
              <a:t>cpu</a:t>
            </a:r>
            <a:r>
              <a:rPr lang="zh-CN" altLang="en-US" dirty="0" smtClean="0"/>
              <a:t>使用流率）。</a:t>
            </a:r>
          </a:p>
          <a:p>
            <a:r>
              <a:rPr lang="en-US" altLang="zh-CN" b="1" dirty="0" smtClean="0"/>
              <a:t>(2) HDFS </a:t>
            </a:r>
            <a:r>
              <a:rPr lang="zh-CN" altLang="en-US" b="1" dirty="0" smtClean="0"/>
              <a:t>存储系统</a:t>
            </a:r>
            <a:endParaRPr lang="zh-CN" altLang="en-US" dirty="0" smtClean="0"/>
          </a:p>
          <a:p>
            <a:r>
              <a:rPr lang="en-US" altLang="zh-CN" dirty="0" err="1" smtClean="0"/>
              <a:t>Chukwa</a:t>
            </a:r>
            <a:r>
              <a:rPr lang="zh-CN" altLang="en-US" dirty="0" smtClean="0"/>
              <a:t>采用了</a:t>
            </a:r>
            <a:r>
              <a:rPr lang="en-US" altLang="zh-CN" dirty="0" smtClean="0"/>
              <a:t>HDFS</a:t>
            </a:r>
            <a:r>
              <a:rPr lang="zh-CN" altLang="en-US" dirty="0" smtClean="0"/>
              <a:t>作为存储系统。</a:t>
            </a:r>
            <a:r>
              <a:rPr lang="en-US" altLang="zh-CN" dirty="0" smtClean="0"/>
              <a:t>HDFS</a:t>
            </a:r>
            <a:r>
              <a:rPr lang="zh-CN" altLang="en-US" dirty="0" smtClean="0"/>
              <a:t>的设计初衷是支持大文件存储和小并发高速写的应用场景，而日志系统的特点恰好相反，它需支持高并发低速率的写和大量小文件的存储。需要注意的是，直接写到</a:t>
            </a:r>
            <a:r>
              <a:rPr lang="en-US" altLang="zh-CN" dirty="0" smtClean="0"/>
              <a:t>HDFS</a:t>
            </a:r>
            <a:r>
              <a:rPr lang="zh-CN" altLang="en-US" dirty="0" smtClean="0"/>
              <a:t>上的小文件是不可见的，直到关闭文件，另外，</a:t>
            </a:r>
            <a:r>
              <a:rPr lang="en-US" altLang="zh-CN" dirty="0" smtClean="0"/>
              <a:t>HDFS</a:t>
            </a:r>
            <a:r>
              <a:rPr lang="zh-CN" altLang="en-US" dirty="0" smtClean="0"/>
              <a:t>不支持文件重新打开。</a:t>
            </a:r>
          </a:p>
          <a:p>
            <a:r>
              <a:rPr lang="en-US" altLang="zh-CN" b="1" dirty="0" smtClean="0"/>
              <a:t>(3) Collector</a:t>
            </a:r>
            <a:r>
              <a:rPr lang="zh-CN" altLang="en-US" b="1" dirty="0" smtClean="0"/>
              <a:t>和</a:t>
            </a:r>
            <a:r>
              <a:rPr lang="en-US" altLang="zh-CN" b="1" dirty="0" smtClean="0"/>
              <a:t>Agent</a:t>
            </a:r>
            <a:endParaRPr lang="zh-CN" altLang="en-US" dirty="0" smtClean="0"/>
          </a:p>
          <a:p>
            <a:r>
              <a:rPr lang="zh-CN" altLang="en-US" dirty="0" smtClean="0"/>
              <a:t>为了克服</a:t>
            </a:r>
            <a:r>
              <a:rPr lang="en-US" altLang="zh-CN" dirty="0" smtClean="0"/>
              <a:t>(2)</a:t>
            </a:r>
            <a:r>
              <a:rPr lang="zh-CN" altLang="en-US" dirty="0" smtClean="0"/>
              <a:t>中的问题，增加了</a:t>
            </a:r>
            <a:r>
              <a:rPr lang="en-US" altLang="zh-CN" dirty="0" smtClean="0"/>
              <a:t>agent</a:t>
            </a:r>
            <a:r>
              <a:rPr lang="zh-CN" altLang="en-US" dirty="0" smtClean="0"/>
              <a:t>和</a:t>
            </a:r>
            <a:r>
              <a:rPr lang="en-US" altLang="zh-CN" dirty="0" smtClean="0"/>
              <a:t>collector</a:t>
            </a:r>
            <a:r>
              <a:rPr lang="zh-CN" altLang="en-US" dirty="0" smtClean="0"/>
              <a:t>阶段。</a:t>
            </a:r>
          </a:p>
          <a:p>
            <a:r>
              <a:rPr lang="en-US" altLang="zh-CN" dirty="0" smtClean="0"/>
              <a:t>Agent</a:t>
            </a:r>
            <a:r>
              <a:rPr lang="zh-CN" altLang="en-US" dirty="0" smtClean="0"/>
              <a:t>的作用：给</a:t>
            </a:r>
            <a:r>
              <a:rPr lang="en-US" altLang="zh-CN" dirty="0" smtClean="0"/>
              <a:t>adaptor</a:t>
            </a:r>
            <a:r>
              <a:rPr lang="zh-CN" altLang="en-US" dirty="0" smtClean="0"/>
              <a:t>提供各种服务，包括：启动和关闭</a:t>
            </a:r>
            <a:r>
              <a:rPr lang="en-US" altLang="zh-CN" dirty="0" smtClean="0"/>
              <a:t>adaptor</a:t>
            </a:r>
            <a:r>
              <a:rPr lang="zh-CN" altLang="en-US" dirty="0" smtClean="0"/>
              <a:t>，将数据通过</a:t>
            </a:r>
            <a:r>
              <a:rPr lang="en-US" altLang="zh-CN" dirty="0" smtClean="0"/>
              <a:t>HTTP</a:t>
            </a:r>
            <a:r>
              <a:rPr lang="zh-CN" altLang="en-US" dirty="0" smtClean="0"/>
              <a:t>传递给</a:t>
            </a:r>
            <a:r>
              <a:rPr lang="en-US" altLang="zh-CN" dirty="0" smtClean="0"/>
              <a:t>Collector</a:t>
            </a:r>
            <a:r>
              <a:rPr lang="zh-CN" altLang="en-US" dirty="0" smtClean="0"/>
              <a:t>；定期记录</a:t>
            </a:r>
            <a:r>
              <a:rPr lang="en-US" altLang="zh-CN" dirty="0" smtClean="0"/>
              <a:t>adaptor</a:t>
            </a:r>
            <a:r>
              <a:rPr lang="zh-CN" altLang="en-US" dirty="0" smtClean="0"/>
              <a:t>状态，以便</a:t>
            </a:r>
            <a:r>
              <a:rPr lang="en-US" altLang="zh-CN" dirty="0" smtClean="0"/>
              <a:t>crash</a:t>
            </a:r>
            <a:r>
              <a:rPr lang="zh-CN" altLang="en-US" dirty="0" smtClean="0"/>
              <a:t>后恢复。</a:t>
            </a:r>
          </a:p>
          <a:p>
            <a:r>
              <a:rPr lang="en-US" altLang="zh-CN" dirty="0" smtClean="0"/>
              <a:t>Collector</a:t>
            </a:r>
            <a:r>
              <a:rPr lang="zh-CN" altLang="en-US" dirty="0" smtClean="0"/>
              <a:t>的作用：对多个数据源发过来的数据进行合并，然后加载到</a:t>
            </a:r>
            <a:r>
              <a:rPr lang="en-US" altLang="zh-CN" dirty="0" smtClean="0"/>
              <a:t>HDFS</a:t>
            </a:r>
            <a:r>
              <a:rPr lang="zh-CN" altLang="en-US" dirty="0" smtClean="0"/>
              <a:t>中；隐藏</a:t>
            </a:r>
            <a:r>
              <a:rPr lang="en-US" altLang="zh-CN" dirty="0" smtClean="0"/>
              <a:t>HDFS</a:t>
            </a:r>
            <a:r>
              <a:rPr lang="zh-CN" altLang="en-US" dirty="0" smtClean="0"/>
              <a:t>实现的细节，如，</a:t>
            </a:r>
            <a:r>
              <a:rPr lang="en-US" altLang="zh-CN" dirty="0" smtClean="0"/>
              <a:t>HDFS</a:t>
            </a:r>
            <a:r>
              <a:rPr lang="zh-CN" altLang="en-US" dirty="0" smtClean="0"/>
              <a:t>版本更换后，只需修改</a:t>
            </a:r>
            <a:r>
              <a:rPr lang="en-US" altLang="zh-CN" dirty="0" smtClean="0"/>
              <a:t>collector</a:t>
            </a:r>
            <a:r>
              <a:rPr lang="zh-CN" altLang="en-US" dirty="0" smtClean="0"/>
              <a:t>即可。</a:t>
            </a:r>
          </a:p>
          <a:p>
            <a:r>
              <a:rPr lang="en-US" altLang="zh-CN" b="1" dirty="0" smtClean="0"/>
              <a:t>(4) </a:t>
            </a:r>
            <a:r>
              <a:rPr lang="en-US" altLang="zh-CN" b="1" dirty="0" err="1" smtClean="0"/>
              <a:t>Demux</a:t>
            </a:r>
            <a:r>
              <a:rPr lang="zh-CN" altLang="en-US" b="1" dirty="0" smtClean="0"/>
              <a:t>和</a:t>
            </a:r>
            <a:r>
              <a:rPr lang="en-US" altLang="zh-CN" b="1" dirty="0" smtClean="0"/>
              <a:t>achieving</a:t>
            </a:r>
            <a:endParaRPr lang="zh-CN" altLang="en-US" dirty="0" smtClean="0"/>
          </a:p>
          <a:p>
            <a:r>
              <a:rPr lang="zh-CN" altLang="en-US" dirty="0" smtClean="0"/>
              <a:t>直接支持利用</a:t>
            </a:r>
            <a:r>
              <a:rPr lang="en-US" altLang="zh-CN" dirty="0" err="1" smtClean="0"/>
              <a:t>MapReduce</a:t>
            </a:r>
            <a:r>
              <a:rPr lang="zh-CN" altLang="en-US" dirty="0" smtClean="0"/>
              <a:t>处理数据。它内置了两个</a:t>
            </a:r>
            <a:r>
              <a:rPr lang="en-US" altLang="zh-CN" dirty="0" err="1" smtClean="0"/>
              <a:t>mapreduce</a:t>
            </a:r>
            <a:r>
              <a:rPr lang="zh-CN" altLang="en-US" dirty="0" smtClean="0"/>
              <a:t>作业，分别用于获取</a:t>
            </a:r>
            <a:r>
              <a:rPr lang="en-US" altLang="zh-CN" dirty="0" smtClean="0"/>
              <a:t>data</a:t>
            </a:r>
            <a:r>
              <a:rPr lang="zh-CN" altLang="en-US" dirty="0" smtClean="0"/>
              <a:t>和将</a:t>
            </a:r>
            <a:r>
              <a:rPr lang="en-US" altLang="zh-CN" dirty="0" smtClean="0"/>
              <a:t>data</a:t>
            </a:r>
            <a:r>
              <a:rPr lang="zh-CN" altLang="en-US" dirty="0" smtClean="0"/>
              <a:t>转化为结构化的</a:t>
            </a:r>
            <a:r>
              <a:rPr lang="en-US" altLang="zh-CN" dirty="0" smtClean="0"/>
              <a:t>log</a:t>
            </a:r>
            <a:r>
              <a:rPr lang="zh-CN" altLang="en-US" dirty="0" smtClean="0"/>
              <a:t>。存储到</a:t>
            </a:r>
            <a:r>
              <a:rPr lang="en-US" altLang="zh-CN" dirty="0" smtClean="0"/>
              <a:t>data store</a:t>
            </a:r>
            <a:r>
              <a:rPr lang="zh-CN" altLang="en-US" dirty="0" smtClean="0"/>
              <a:t>（可以是数据库或者</a:t>
            </a:r>
            <a:r>
              <a:rPr lang="en-US" altLang="zh-CN" dirty="0" smtClean="0"/>
              <a:t>HDFS</a:t>
            </a:r>
            <a:r>
              <a:rPr lang="zh-CN" altLang="en-US" dirty="0" smtClean="0"/>
              <a:t>等）中。</a:t>
            </a:r>
            <a:endParaRPr lang="zh-CN" altLang="en-US" dirty="0"/>
          </a:p>
        </p:txBody>
      </p:sp>
      <p:sp>
        <p:nvSpPr>
          <p:cNvPr id="4" name="灯片编号占位符 3"/>
          <p:cNvSpPr>
            <a:spLocks noGrp="1"/>
          </p:cNvSpPr>
          <p:nvPr>
            <p:ph type="sldNum" sz="quarter" idx="10"/>
          </p:nvPr>
        </p:nvSpPr>
        <p:spPr/>
        <p:txBody>
          <a:bodyPr/>
          <a:lstStyle/>
          <a:p>
            <a:fld id="{1870DB19-8D20-42EB-AC83-2187BF19602A}" type="slidenum">
              <a:rPr lang="zh-CN" altLang="en-US" smtClean="0"/>
              <a:t>88</a:t>
            </a:fld>
            <a:endParaRPr lang="zh-CN" altLang="en-US"/>
          </a:p>
        </p:txBody>
      </p:sp>
    </p:spTree>
    <p:extLst>
      <p:ext uri="{BB962C8B-B14F-4D97-AF65-F5344CB8AC3E}">
        <p14:creationId xmlns:p14="http://schemas.microsoft.com/office/powerpoint/2010/main" val="28332909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Kafka</a:t>
            </a:r>
            <a:r>
              <a:rPr lang="zh-CN" altLang="en-US" dirty="0" smtClean="0"/>
              <a:t>是</a:t>
            </a:r>
            <a:r>
              <a:rPr lang="en-US" altLang="zh-CN" dirty="0" smtClean="0"/>
              <a:t>2010</a:t>
            </a:r>
            <a:r>
              <a:rPr lang="zh-CN" altLang="en-US" dirty="0" smtClean="0"/>
              <a:t>年</a:t>
            </a:r>
            <a:r>
              <a:rPr lang="en-US" altLang="zh-CN" dirty="0" smtClean="0"/>
              <a:t>12</a:t>
            </a:r>
            <a:r>
              <a:rPr lang="zh-CN" altLang="en-US" dirty="0" smtClean="0"/>
              <a:t>月份开源的项目，采用</a:t>
            </a:r>
            <a:r>
              <a:rPr lang="en-US" altLang="zh-CN" dirty="0" err="1" smtClean="0"/>
              <a:t>scala</a:t>
            </a:r>
            <a:r>
              <a:rPr lang="zh-CN" altLang="en-US" dirty="0" smtClean="0"/>
              <a:t>语言编写，使用了多种效率优化机制，整体架构比较新颖（</a:t>
            </a:r>
            <a:r>
              <a:rPr lang="en-US" altLang="zh-CN" dirty="0" smtClean="0"/>
              <a:t>push/pull</a:t>
            </a:r>
            <a:r>
              <a:rPr lang="zh-CN" altLang="en-US" dirty="0" smtClean="0"/>
              <a:t>），更适合异构集群。</a:t>
            </a:r>
          </a:p>
          <a:p>
            <a:endParaRPr lang="zh-CN" altLang="en-US" dirty="0" smtClean="0"/>
          </a:p>
          <a:p>
            <a:r>
              <a:rPr lang="zh-CN" altLang="en-US" dirty="0" smtClean="0"/>
              <a:t>设计目标：</a:t>
            </a:r>
          </a:p>
          <a:p>
            <a:endParaRPr lang="zh-CN" altLang="en-US" dirty="0" smtClean="0"/>
          </a:p>
          <a:p>
            <a:r>
              <a:rPr lang="en-US" altLang="zh-CN" dirty="0" smtClean="0"/>
              <a:t>(1) </a:t>
            </a:r>
            <a:r>
              <a:rPr lang="zh-CN" altLang="en-US" dirty="0" smtClean="0"/>
              <a:t>数据在磁盘上的存取代价为</a:t>
            </a:r>
            <a:r>
              <a:rPr lang="en-US" altLang="zh-CN" dirty="0" smtClean="0"/>
              <a:t>O(1)</a:t>
            </a:r>
          </a:p>
          <a:p>
            <a:endParaRPr lang="en-US" altLang="zh-CN" dirty="0" smtClean="0"/>
          </a:p>
          <a:p>
            <a:r>
              <a:rPr lang="en-US" altLang="zh-CN" dirty="0" smtClean="0"/>
              <a:t>(2) </a:t>
            </a:r>
            <a:r>
              <a:rPr lang="zh-CN" altLang="en-US" dirty="0" smtClean="0"/>
              <a:t>高吞吐率，在普通的服务器上每秒也能处理几十万条消息</a:t>
            </a:r>
          </a:p>
          <a:p>
            <a:endParaRPr lang="zh-CN" altLang="en-US" dirty="0" smtClean="0"/>
          </a:p>
          <a:p>
            <a:r>
              <a:rPr lang="en-US" altLang="zh-CN" dirty="0" smtClean="0"/>
              <a:t>(3) </a:t>
            </a:r>
            <a:r>
              <a:rPr lang="zh-CN" altLang="en-US" dirty="0" smtClean="0"/>
              <a:t>分布式架构，能够对消息分区</a:t>
            </a:r>
          </a:p>
          <a:p>
            <a:endParaRPr lang="zh-CN" altLang="en-US" dirty="0" smtClean="0"/>
          </a:p>
          <a:p>
            <a:r>
              <a:rPr lang="en-US" altLang="zh-CN" dirty="0" smtClean="0"/>
              <a:t>(4) </a:t>
            </a:r>
            <a:r>
              <a:rPr lang="zh-CN" altLang="en-US" dirty="0" smtClean="0"/>
              <a:t>支持将数据并行的加载到</a:t>
            </a:r>
            <a:r>
              <a:rPr lang="en-US" altLang="zh-CN" dirty="0" err="1" smtClean="0"/>
              <a:t>hadoop</a:t>
            </a:r>
            <a:endParaRPr lang="en-US" altLang="zh-CN" dirty="0" smtClean="0"/>
          </a:p>
          <a:p>
            <a:endParaRPr lang="en-US" altLang="zh-CN" dirty="0" smtClean="0"/>
          </a:p>
          <a:p>
            <a:r>
              <a:rPr lang="zh-CN" altLang="en-US" dirty="0" smtClean="0"/>
              <a:t>架构：</a:t>
            </a:r>
          </a:p>
          <a:p>
            <a:endParaRPr lang="zh-CN" altLang="en-US" dirty="0" smtClean="0"/>
          </a:p>
          <a:p>
            <a:r>
              <a:rPr lang="en-US" altLang="zh-CN" dirty="0" smtClean="0"/>
              <a:t>Kafka</a:t>
            </a:r>
            <a:r>
              <a:rPr lang="zh-CN" altLang="en-US" dirty="0" smtClean="0"/>
              <a:t>实际上是一个消息发布订阅系统。</a:t>
            </a:r>
            <a:r>
              <a:rPr lang="en-US" altLang="zh-CN" dirty="0" smtClean="0"/>
              <a:t>producer</a:t>
            </a:r>
            <a:r>
              <a:rPr lang="zh-CN" altLang="en-US" dirty="0" smtClean="0"/>
              <a:t>向某个</a:t>
            </a:r>
            <a:r>
              <a:rPr lang="en-US" altLang="zh-CN" dirty="0" smtClean="0"/>
              <a:t>topic</a:t>
            </a:r>
            <a:r>
              <a:rPr lang="zh-CN" altLang="en-US" dirty="0" smtClean="0"/>
              <a:t>发布消息，而</a:t>
            </a:r>
            <a:r>
              <a:rPr lang="en-US" altLang="zh-CN" dirty="0" smtClean="0"/>
              <a:t>consumer</a:t>
            </a:r>
            <a:r>
              <a:rPr lang="zh-CN" altLang="en-US" dirty="0" smtClean="0"/>
              <a:t>订阅某个</a:t>
            </a:r>
            <a:r>
              <a:rPr lang="en-US" altLang="zh-CN" dirty="0" smtClean="0"/>
              <a:t>topic</a:t>
            </a:r>
            <a:r>
              <a:rPr lang="zh-CN" altLang="en-US" dirty="0" smtClean="0"/>
              <a:t>的消息，进而一旦有新的关于某个</a:t>
            </a:r>
            <a:r>
              <a:rPr lang="en-US" altLang="zh-CN" dirty="0" smtClean="0"/>
              <a:t>topic</a:t>
            </a:r>
            <a:r>
              <a:rPr lang="zh-CN" altLang="en-US" dirty="0" smtClean="0"/>
              <a:t>的消息，</a:t>
            </a:r>
            <a:r>
              <a:rPr lang="en-US" altLang="zh-CN" dirty="0" smtClean="0"/>
              <a:t>broker</a:t>
            </a:r>
            <a:r>
              <a:rPr lang="zh-CN" altLang="en-US" dirty="0" smtClean="0"/>
              <a:t>会传递给订阅它的所有</a:t>
            </a:r>
            <a:r>
              <a:rPr lang="en-US" altLang="zh-CN" dirty="0" smtClean="0"/>
              <a:t>consumer</a:t>
            </a:r>
            <a:r>
              <a:rPr lang="zh-CN" altLang="en-US" dirty="0" smtClean="0"/>
              <a:t>。 在</a:t>
            </a:r>
            <a:r>
              <a:rPr lang="en-US" altLang="zh-CN" dirty="0" err="1" smtClean="0"/>
              <a:t>kafka</a:t>
            </a:r>
            <a:r>
              <a:rPr lang="zh-CN" altLang="en-US" dirty="0" smtClean="0"/>
              <a:t>中，消息是按</a:t>
            </a:r>
            <a:r>
              <a:rPr lang="en-US" altLang="zh-CN" dirty="0" smtClean="0"/>
              <a:t>topic</a:t>
            </a:r>
            <a:r>
              <a:rPr lang="zh-CN" altLang="en-US" dirty="0" smtClean="0"/>
              <a:t>组织的，而每个</a:t>
            </a:r>
            <a:r>
              <a:rPr lang="en-US" altLang="zh-CN" dirty="0" smtClean="0"/>
              <a:t>topic</a:t>
            </a:r>
            <a:r>
              <a:rPr lang="zh-CN" altLang="en-US" dirty="0" smtClean="0"/>
              <a:t>又会分为多个</a:t>
            </a:r>
            <a:r>
              <a:rPr lang="en-US" altLang="zh-CN" dirty="0" smtClean="0"/>
              <a:t>partition</a:t>
            </a:r>
            <a:r>
              <a:rPr lang="zh-CN" altLang="en-US" dirty="0" smtClean="0"/>
              <a:t>，这样便于管理数据和进行负载均衡。同时，它也使用了</a:t>
            </a:r>
            <a:r>
              <a:rPr lang="en-US" altLang="zh-CN" dirty="0" smtClean="0"/>
              <a:t>zookeeper</a:t>
            </a:r>
            <a:r>
              <a:rPr lang="zh-CN" altLang="en-US" dirty="0" smtClean="0"/>
              <a:t>进行负载均衡。</a:t>
            </a:r>
          </a:p>
          <a:p>
            <a:endParaRPr lang="zh-CN" altLang="en-US" dirty="0" smtClean="0"/>
          </a:p>
          <a:p>
            <a:r>
              <a:rPr lang="en-US" altLang="zh-CN" dirty="0" smtClean="0"/>
              <a:t>Kafka</a:t>
            </a:r>
            <a:r>
              <a:rPr lang="zh-CN" altLang="en-US" dirty="0" smtClean="0"/>
              <a:t>中主要有三种角色，分别为</a:t>
            </a:r>
            <a:r>
              <a:rPr lang="en-US" altLang="zh-CN" dirty="0" smtClean="0"/>
              <a:t>producer</a:t>
            </a:r>
            <a:r>
              <a:rPr lang="zh-CN" altLang="en-US" dirty="0" smtClean="0"/>
              <a:t>，</a:t>
            </a:r>
            <a:r>
              <a:rPr lang="en-US" altLang="zh-CN" dirty="0" smtClean="0"/>
              <a:t>broker</a:t>
            </a:r>
            <a:r>
              <a:rPr lang="zh-CN" altLang="en-US" dirty="0" smtClean="0"/>
              <a:t>和</a:t>
            </a:r>
            <a:r>
              <a:rPr lang="en-US" altLang="zh-CN" dirty="0" smtClean="0"/>
              <a:t>consumer</a:t>
            </a:r>
            <a:r>
              <a:rPr lang="zh-CN" altLang="en-US" dirty="0" smtClean="0"/>
              <a:t>。</a:t>
            </a:r>
          </a:p>
          <a:p>
            <a:endParaRPr lang="zh-CN" altLang="en-US" dirty="0" smtClean="0"/>
          </a:p>
          <a:p>
            <a:r>
              <a:rPr lang="en-US" altLang="zh-CN" dirty="0" smtClean="0"/>
              <a:t>(1) Producer</a:t>
            </a:r>
          </a:p>
          <a:p>
            <a:endParaRPr lang="en-US" altLang="zh-CN" dirty="0" smtClean="0"/>
          </a:p>
          <a:p>
            <a:r>
              <a:rPr lang="en-US" altLang="zh-CN" dirty="0" smtClean="0"/>
              <a:t>Producer</a:t>
            </a:r>
            <a:r>
              <a:rPr lang="zh-CN" altLang="en-US" dirty="0" smtClean="0"/>
              <a:t>的任务是向</a:t>
            </a:r>
            <a:r>
              <a:rPr lang="en-US" altLang="zh-CN" dirty="0" smtClean="0"/>
              <a:t>broker</a:t>
            </a:r>
            <a:r>
              <a:rPr lang="zh-CN" altLang="en-US" dirty="0" smtClean="0"/>
              <a:t>发送数据。</a:t>
            </a:r>
            <a:r>
              <a:rPr lang="en-US" altLang="zh-CN" dirty="0" smtClean="0"/>
              <a:t>Kafka</a:t>
            </a:r>
            <a:r>
              <a:rPr lang="zh-CN" altLang="en-US" dirty="0" smtClean="0"/>
              <a:t>提供了两种</a:t>
            </a:r>
            <a:r>
              <a:rPr lang="en-US" altLang="zh-CN" dirty="0" smtClean="0"/>
              <a:t>producer</a:t>
            </a:r>
            <a:r>
              <a:rPr lang="zh-CN" altLang="en-US" dirty="0" smtClean="0"/>
              <a:t>接口，一种是</a:t>
            </a:r>
            <a:r>
              <a:rPr lang="en-US" altLang="zh-CN" dirty="0" err="1" smtClean="0"/>
              <a:t>low_level</a:t>
            </a:r>
            <a:r>
              <a:rPr lang="zh-CN" altLang="en-US" dirty="0" smtClean="0"/>
              <a:t>接口，使用该接口会向特定的</a:t>
            </a:r>
            <a:r>
              <a:rPr lang="en-US" altLang="zh-CN" dirty="0" smtClean="0"/>
              <a:t>broker</a:t>
            </a:r>
            <a:r>
              <a:rPr lang="zh-CN" altLang="en-US" dirty="0" smtClean="0"/>
              <a:t>的某个</a:t>
            </a:r>
            <a:r>
              <a:rPr lang="en-US" altLang="zh-CN" dirty="0" smtClean="0"/>
              <a:t>topic</a:t>
            </a:r>
            <a:r>
              <a:rPr lang="zh-CN" altLang="en-US" dirty="0" smtClean="0"/>
              <a:t>下的某个</a:t>
            </a:r>
            <a:r>
              <a:rPr lang="en-US" altLang="zh-CN" dirty="0" smtClean="0"/>
              <a:t>partition</a:t>
            </a:r>
            <a:r>
              <a:rPr lang="zh-CN" altLang="en-US" dirty="0" smtClean="0"/>
              <a:t>发送数据；另一种那个是</a:t>
            </a:r>
            <a:r>
              <a:rPr lang="en-US" altLang="zh-CN" dirty="0" smtClean="0"/>
              <a:t>high level</a:t>
            </a:r>
            <a:r>
              <a:rPr lang="zh-CN" altLang="en-US" dirty="0" smtClean="0"/>
              <a:t>接口，该接口支持同步</a:t>
            </a:r>
            <a:r>
              <a:rPr lang="en-US" altLang="zh-CN" dirty="0" smtClean="0"/>
              <a:t>/</a:t>
            </a:r>
            <a:r>
              <a:rPr lang="zh-CN" altLang="en-US" dirty="0" smtClean="0"/>
              <a:t>异步发送数据，基于</a:t>
            </a:r>
            <a:r>
              <a:rPr lang="en-US" altLang="zh-CN" dirty="0" smtClean="0"/>
              <a:t>zookeeper</a:t>
            </a:r>
            <a:r>
              <a:rPr lang="zh-CN" altLang="en-US" dirty="0" smtClean="0"/>
              <a:t>的</a:t>
            </a:r>
            <a:r>
              <a:rPr lang="en-US" altLang="zh-CN" dirty="0" smtClean="0"/>
              <a:t>broker</a:t>
            </a:r>
            <a:r>
              <a:rPr lang="zh-CN" altLang="en-US" dirty="0" smtClean="0"/>
              <a:t>自动识别和负载均衡（基于</a:t>
            </a:r>
            <a:r>
              <a:rPr lang="en-US" altLang="zh-CN" dirty="0" err="1" smtClean="0"/>
              <a:t>Partitioner</a:t>
            </a:r>
            <a:r>
              <a:rPr lang="zh-CN" altLang="en-US" dirty="0" smtClean="0"/>
              <a:t>）。</a:t>
            </a:r>
          </a:p>
          <a:p>
            <a:endParaRPr lang="zh-CN" altLang="en-US" dirty="0" smtClean="0"/>
          </a:p>
          <a:p>
            <a:r>
              <a:rPr lang="zh-CN" altLang="en-US" dirty="0" smtClean="0"/>
              <a:t>其中，基于</a:t>
            </a:r>
            <a:r>
              <a:rPr lang="en-US" altLang="zh-CN" dirty="0" smtClean="0"/>
              <a:t>zookeeper</a:t>
            </a:r>
            <a:r>
              <a:rPr lang="zh-CN" altLang="en-US" dirty="0" smtClean="0"/>
              <a:t>的</a:t>
            </a:r>
            <a:r>
              <a:rPr lang="en-US" altLang="zh-CN" dirty="0" smtClean="0"/>
              <a:t>broker</a:t>
            </a:r>
            <a:r>
              <a:rPr lang="zh-CN" altLang="en-US" dirty="0" smtClean="0"/>
              <a:t>自动识别值得一说。</a:t>
            </a:r>
            <a:r>
              <a:rPr lang="en-US" altLang="zh-CN" dirty="0" smtClean="0"/>
              <a:t>producer</a:t>
            </a:r>
            <a:r>
              <a:rPr lang="zh-CN" altLang="en-US" dirty="0" smtClean="0"/>
              <a:t>可以通过</a:t>
            </a:r>
            <a:r>
              <a:rPr lang="en-US" altLang="zh-CN" dirty="0" smtClean="0"/>
              <a:t>zookeeper</a:t>
            </a:r>
            <a:r>
              <a:rPr lang="zh-CN" altLang="en-US" dirty="0" smtClean="0"/>
              <a:t>获取可用的</a:t>
            </a:r>
            <a:r>
              <a:rPr lang="en-US" altLang="zh-CN" dirty="0" smtClean="0"/>
              <a:t>broker</a:t>
            </a:r>
            <a:r>
              <a:rPr lang="zh-CN" altLang="en-US" dirty="0" smtClean="0"/>
              <a:t>列表，也可以在</a:t>
            </a:r>
            <a:r>
              <a:rPr lang="en-US" altLang="zh-CN" dirty="0" smtClean="0"/>
              <a:t>zookeeper</a:t>
            </a:r>
            <a:r>
              <a:rPr lang="zh-CN" altLang="en-US" dirty="0" smtClean="0"/>
              <a:t>中注册</a:t>
            </a:r>
            <a:r>
              <a:rPr lang="en-US" altLang="zh-CN" dirty="0" smtClean="0"/>
              <a:t>listener</a:t>
            </a:r>
            <a:r>
              <a:rPr lang="zh-CN" altLang="en-US" dirty="0" smtClean="0"/>
              <a:t>，该</a:t>
            </a:r>
            <a:r>
              <a:rPr lang="en-US" altLang="zh-CN" dirty="0" smtClean="0"/>
              <a:t>listener</a:t>
            </a:r>
            <a:r>
              <a:rPr lang="zh-CN" altLang="en-US" dirty="0" smtClean="0"/>
              <a:t>在以下情况下会被唤醒：</a:t>
            </a:r>
          </a:p>
          <a:p>
            <a:endParaRPr lang="zh-CN" altLang="en-US" dirty="0" smtClean="0"/>
          </a:p>
          <a:p>
            <a:r>
              <a:rPr lang="en-US" altLang="zh-CN" dirty="0" smtClean="0"/>
              <a:t>a</a:t>
            </a:r>
            <a:r>
              <a:rPr lang="zh-CN" altLang="en-US" dirty="0" smtClean="0"/>
              <a:t>．添加一个</a:t>
            </a:r>
            <a:r>
              <a:rPr lang="en-US" altLang="zh-CN" dirty="0" smtClean="0"/>
              <a:t>broker</a:t>
            </a:r>
          </a:p>
          <a:p>
            <a:endParaRPr lang="en-US" altLang="zh-CN" dirty="0" smtClean="0"/>
          </a:p>
          <a:p>
            <a:r>
              <a:rPr lang="en-US" altLang="zh-CN" dirty="0" smtClean="0"/>
              <a:t>b</a:t>
            </a:r>
            <a:r>
              <a:rPr lang="zh-CN" altLang="en-US" dirty="0" smtClean="0"/>
              <a:t>．删除一个</a:t>
            </a:r>
            <a:r>
              <a:rPr lang="en-US" altLang="zh-CN" dirty="0" smtClean="0"/>
              <a:t>broker</a:t>
            </a:r>
          </a:p>
          <a:p>
            <a:endParaRPr lang="en-US" altLang="zh-CN" dirty="0" smtClean="0"/>
          </a:p>
          <a:p>
            <a:r>
              <a:rPr lang="en-US" altLang="zh-CN" dirty="0" smtClean="0"/>
              <a:t>c</a:t>
            </a:r>
            <a:r>
              <a:rPr lang="zh-CN" altLang="en-US" dirty="0" smtClean="0"/>
              <a:t>．注册新的</a:t>
            </a:r>
            <a:r>
              <a:rPr lang="en-US" altLang="zh-CN" dirty="0" smtClean="0"/>
              <a:t>topic</a:t>
            </a:r>
          </a:p>
          <a:p>
            <a:endParaRPr lang="en-US" altLang="zh-CN" dirty="0" smtClean="0"/>
          </a:p>
          <a:p>
            <a:r>
              <a:rPr lang="en-US" altLang="zh-CN" dirty="0" smtClean="0"/>
              <a:t>d</a:t>
            </a:r>
            <a:r>
              <a:rPr lang="zh-CN" altLang="en-US" dirty="0" smtClean="0"/>
              <a:t>．</a:t>
            </a:r>
            <a:r>
              <a:rPr lang="en-US" altLang="zh-CN" dirty="0" smtClean="0"/>
              <a:t>broker</a:t>
            </a:r>
            <a:r>
              <a:rPr lang="zh-CN" altLang="en-US" dirty="0" smtClean="0"/>
              <a:t>注册已存在的</a:t>
            </a:r>
            <a:r>
              <a:rPr lang="en-US" altLang="zh-CN" dirty="0" smtClean="0"/>
              <a:t>topic</a:t>
            </a:r>
          </a:p>
          <a:p>
            <a:endParaRPr lang="en-US" altLang="zh-CN" dirty="0" smtClean="0"/>
          </a:p>
          <a:p>
            <a:r>
              <a:rPr lang="zh-CN" altLang="en-US" dirty="0" smtClean="0"/>
              <a:t>当</a:t>
            </a:r>
            <a:r>
              <a:rPr lang="en-US" altLang="zh-CN" dirty="0" smtClean="0"/>
              <a:t>producer</a:t>
            </a:r>
            <a:r>
              <a:rPr lang="zh-CN" altLang="en-US" dirty="0" smtClean="0"/>
              <a:t>得知以上时间时，可根据需要采取一定的行动。</a:t>
            </a:r>
          </a:p>
          <a:p>
            <a:endParaRPr lang="zh-CN" altLang="en-US" dirty="0" smtClean="0"/>
          </a:p>
          <a:p>
            <a:r>
              <a:rPr lang="en-US" altLang="zh-CN" dirty="0" smtClean="0"/>
              <a:t>(2) Broker</a:t>
            </a:r>
          </a:p>
          <a:p>
            <a:endParaRPr lang="en-US" altLang="zh-CN" dirty="0" smtClean="0"/>
          </a:p>
          <a:p>
            <a:r>
              <a:rPr lang="en-US" altLang="zh-CN" dirty="0" smtClean="0"/>
              <a:t>Broker</a:t>
            </a:r>
            <a:r>
              <a:rPr lang="zh-CN" altLang="en-US" dirty="0" smtClean="0"/>
              <a:t>采取了多种策略提高数据处理效率，包括</a:t>
            </a:r>
            <a:r>
              <a:rPr lang="en-US" altLang="zh-CN" dirty="0" err="1" smtClean="0"/>
              <a:t>sendfile</a:t>
            </a:r>
            <a:r>
              <a:rPr lang="zh-CN" altLang="en-US" dirty="0" smtClean="0"/>
              <a:t>和</a:t>
            </a:r>
            <a:r>
              <a:rPr lang="en-US" altLang="zh-CN" dirty="0" smtClean="0"/>
              <a:t>zero copy</a:t>
            </a:r>
            <a:r>
              <a:rPr lang="zh-CN" altLang="en-US" dirty="0" smtClean="0"/>
              <a:t>等技术。</a:t>
            </a:r>
          </a:p>
          <a:p>
            <a:endParaRPr lang="zh-CN" altLang="en-US" dirty="0" smtClean="0"/>
          </a:p>
          <a:p>
            <a:r>
              <a:rPr lang="en-US" altLang="zh-CN" dirty="0" smtClean="0"/>
              <a:t>(3) Consumer</a:t>
            </a:r>
          </a:p>
          <a:p>
            <a:endParaRPr lang="en-US" altLang="zh-CN" dirty="0" smtClean="0"/>
          </a:p>
          <a:p>
            <a:r>
              <a:rPr lang="en-US" altLang="zh-CN" dirty="0" smtClean="0"/>
              <a:t>consumer</a:t>
            </a:r>
            <a:r>
              <a:rPr lang="zh-CN" altLang="en-US" dirty="0" smtClean="0"/>
              <a:t>的作用是将日志信息加载到中央存储系统上。</a:t>
            </a:r>
            <a:r>
              <a:rPr lang="en-US" altLang="zh-CN" dirty="0" err="1" smtClean="0"/>
              <a:t>kafka</a:t>
            </a:r>
            <a:r>
              <a:rPr lang="zh-CN" altLang="en-US" dirty="0" smtClean="0"/>
              <a:t>提供了两种</a:t>
            </a:r>
            <a:r>
              <a:rPr lang="en-US" altLang="zh-CN" dirty="0" smtClean="0"/>
              <a:t>consumer</a:t>
            </a:r>
            <a:r>
              <a:rPr lang="zh-CN" altLang="en-US" dirty="0" smtClean="0"/>
              <a:t>接口，一种是</a:t>
            </a:r>
            <a:r>
              <a:rPr lang="en-US" altLang="zh-CN" dirty="0" smtClean="0"/>
              <a:t>low level</a:t>
            </a:r>
            <a:r>
              <a:rPr lang="zh-CN" altLang="en-US" dirty="0" smtClean="0"/>
              <a:t>的，它维护到某一个</a:t>
            </a:r>
            <a:r>
              <a:rPr lang="en-US" altLang="zh-CN" dirty="0" smtClean="0"/>
              <a:t>broker</a:t>
            </a:r>
            <a:r>
              <a:rPr lang="zh-CN" altLang="en-US" dirty="0" smtClean="0"/>
              <a:t>的连接，并且这个连接是无状态的，即，每次从</a:t>
            </a:r>
            <a:r>
              <a:rPr lang="en-US" altLang="zh-CN" dirty="0" smtClean="0"/>
              <a:t>broker</a:t>
            </a:r>
            <a:r>
              <a:rPr lang="zh-CN" altLang="en-US" dirty="0" smtClean="0"/>
              <a:t>上</a:t>
            </a:r>
            <a:r>
              <a:rPr lang="en-US" altLang="zh-CN" dirty="0" smtClean="0"/>
              <a:t>pull</a:t>
            </a:r>
            <a:r>
              <a:rPr lang="zh-CN" altLang="en-US" dirty="0" smtClean="0"/>
              <a:t>数据时，都要告诉</a:t>
            </a:r>
            <a:r>
              <a:rPr lang="en-US" altLang="zh-CN" dirty="0" smtClean="0"/>
              <a:t>broker</a:t>
            </a:r>
            <a:r>
              <a:rPr lang="zh-CN" altLang="en-US" dirty="0" smtClean="0"/>
              <a:t>数据的偏移量。另一种是</a:t>
            </a:r>
            <a:r>
              <a:rPr lang="en-US" altLang="zh-CN" dirty="0" smtClean="0"/>
              <a:t>high-level </a:t>
            </a:r>
            <a:r>
              <a:rPr lang="zh-CN" altLang="en-US" dirty="0" smtClean="0"/>
              <a:t>接口，它隐藏了</a:t>
            </a:r>
            <a:r>
              <a:rPr lang="en-US" altLang="zh-CN" dirty="0" smtClean="0"/>
              <a:t>broker</a:t>
            </a:r>
            <a:r>
              <a:rPr lang="zh-CN" altLang="en-US" dirty="0" smtClean="0"/>
              <a:t>的细节，允许</a:t>
            </a:r>
            <a:r>
              <a:rPr lang="en-US" altLang="zh-CN" dirty="0" smtClean="0"/>
              <a:t>consumer</a:t>
            </a:r>
            <a:r>
              <a:rPr lang="zh-CN" altLang="en-US" dirty="0" smtClean="0"/>
              <a:t>从</a:t>
            </a:r>
            <a:r>
              <a:rPr lang="en-US" altLang="zh-CN" dirty="0" smtClean="0"/>
              <a:t>broker</a:t>
            </a:r>
            <a:r>
              <a:rPr lang="zh-CN" altLang="en-US" dirty="0" smtClean="0"/>
              <a:t>上</a:t>
            </a:r>
            <a:r>
              <a:rPr lang="en-US" altLang="zh-CN" dirty="0" smtClean="0"/>
              <a:t>push</a:t>
            </a:r>
            <a:r>
              <a:rPr lang="zh-CN" altLang="en-US" dirty="0" smtClean="0"/>
              <a:t>数据而不必关心网络拓扑结构。更重要的是，对于大部分日志系统而言，</a:t>
            </a:r>
            <a:r>
              <a:rPr lang="en-US" altLang="zh-CN" dirty="0" smtClean="0"/>
              <a:t>consumer</a:t>
            </a:r>
            <a:r>
              <a:rPr lang="zh-CN" altLang="en-US" dirty="0" smtClean="0"/>
              <a:t>已经获取的数据信息都由</a:t>
            </a:r>
            <a:r>
              <a:rPr lang="en-US" altLang="zh-CN" dirty="0" smtClean="0"/>
              <a:t>broker</a:t>
            </a:r>
            <a:r>
              <a:rPr lang="zh-CN" altLang="en-US" dirty="0" smtClean="0"/>
              <a:t>保存，而在</a:t>
            </a:r>
            <a:r>
              <a:rPr lang="en-US" altLang="zh-CN" dirty="0" err="1" smtClean="0"/>
              <a:t>kafka</a:t>
            </a:r>
            <a:r>
              <a:rPr lang="zh-CN" altLang="en-US" dirty="0" smtClean="0"/>
              <a:t>中，由</a:t>
            </a:r>
            <a:r>
              <a:rPr lang="en-US" altLang="zh-CN" dirty="0" smtClean="0"/>
              <a:t>consumer</a:t>
            </a:r>
            <a:r>
              <a:rPr lang="zh-CN" altLang="en-US" dirty="0" smtClean="0"/>
              <a:t>自己维护所取数据信息。</a:t>
            </a:r>
            <a:endParaRPr lang="zh-CN" altLang="en-US" dirty="0"/>
          </a:p>
        </p:txBody>
      </p:sp>
      <p:sp>
        <p:nvSpPr>
          <p:cNvPr id="4" name="灯片编号占位符 3"/>
          <p:cNvSpPr>
            <a:spLocks noGrp="1"/>
          </p:cNvSpPr>
          <p:nvPr>
            <p:ph type="sldNum" sz="quarter" idx="10"/>
          </p:nvPr>
        </p:nvSpPr>
        <p:spPr/>
        <p:txBody>
          <a:bodyPr/>
          <a:lstStyle/>
          <a:p>
            <a:fld id="{1870DB19-8D20-42EB-AC83-2187BF19602A}" type="slidenum">
              <a:rPr lang="zh-CN" altLang="en-US" smtClean="0"/>
              <a:t>89</a:t>
            </a:fld>
            <a:endParaRPr lang="zh-CN" altLang="en-US"/>
          </a:p>
        </p:txBody>
      </p:sp>
    </p:spTree>
    <p:extLst>
      <p:ext uri="{BB962C8B-B14F-4D97-AF65-F5344CB8AC3E}">
        <p14:creationId xmlns:p14="http://schemas.microsoft.com/office/powerpoint/2010/main" val="22243308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ea typeface="宋体" charset="-122"/>
              </a:defRPr>
            </a:lvl1pPr>
            <a:lvl2pPr marL="742950" indent="-285750" eaLnBrk="0" hangingPunct="0">
              <a:spcBef>
                <a:spcPct val="30000"/>
              </a:spcBef>
              <a:defRPr sz="1200">
                <a:solidFill>
                  <a:schemeClr val="tx1"/>
                </a:solidFill>
                <a:latin typeface="Arial" charset="0"/>
                <a:ea typeface="宋体" charset="-122"/>
              </a:defRPr>
            </a:lvl2pPr>
            <a:lvl3pPr marL="1143000" indent="-228600" eaLnBrk="0" hangingPunct="0">
              <a:spcBef>
                <a:spcPct val="30000"/>
              </a:spcBef>
              <a:defRPr sz="1200">
                <a:solidFill>
                  <a:schemeClr val="tx1"/>
                </a:solidFill>
                <a:latin typeface="Arial" charset="0"/>
                <a:ea typeface="宋体" charset="-122"/>
              </a:defRPr>
            </a:lvl3pPr>
            <a:lvl4pPr marL="1600200" indent="-228600" eaLnBrk="0" hangingPunct="0">
              <a:spcBef>
                <a:spcPct val="30000"/>
              </a:spcBef>
              <a:defRPr sz="1200">
                <a:solidFill>
                  <a:schemeClr val="tx1"/>
                </a:solidFill>
                <a:latin typeface="Arial" charset="0"/>
                <a:ea typeface="宋体" charset="-122"/>
              </a:defRPr>
            </a:lvl4pPr>
            <a:lvl5pPr marL="2057400" indent="-228600" eaLnBrk="0" hangingPunct="0">
              <a:spcBef>
                <a:spcPct val="30000"/>
              </a:spcBef>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eaLnBrk="1" hangingPunct="1">
              <a:spcBef>
                <a:spcPct val="0"/>
              </a:spcBef>
            </a:pPr>
            <a:fld id="{A924F262-2F46-4825-B790-D45D4B199612}" type="slidenum">
              <a:rPr lang="en-US" altLang="zh-CN">
                <a:solidFill>
                  <a:prstClr val="black"/>
                </a:solidFill>
              </a:rPr>
              <a:pPr eaLnBrk="1" hangingPunct="1">
                <a:spcBef>
                  <a:spcPct val="0"/>
                </a:spcBef>
              </a:pPr>
              <a:t>118</a:t>
            </a:fld>
            <a:endParaRPr lang="en-US" altLang="zh-CN">
              <a:solidFill>
                <a:prstClr val="black"/>
              </a:solidFill>
            </a:endParaRPr>
          </a:p>
        </p:txBody>
      </p:sp>
      <p:sp>
        <p:nvSpPr>
          <p:cNvPr id="36867" name="Rectangle 2"/>
          <p:cNvSpPr>
            <a:spLocks noRot="1" noChangeArrowheads="1" noTextEdit="1"/>
          </p:cNvSpPr>
          <p:nvPr>
            <p:ph type="sldImg"/>
          </p:nvPr>
        </p:nvSpPr>
        <p:spPr>
          <a:ln/>
        </p:spPr>
      </p:sp>
      <p:sp>
        <p:nvSpPr>
          <p:cNvPr id="36868" name="Rectangle 3"/>
          <p:cNvSpPr>
            <a:spLocks noGrp="1" noChangeArrowheads="1"/>
          </p:cNvSpPr>
          <p:nvPr>
            <p:ph type="body" idx="1"/>
          </p:nvPr>
        </p:nvSpPr>
        <p:spPr>
          <a:noFill/>
        </p:spPr>
        <p:txBody>
          <a:bodyPr/>
          <a:lstStyle/>
          <a:p>
            <a:pPr eaLnBrk="1" hangingPunct="1"/>
            <a:r>
              <a:rPr lang="zh-CN" altLang="en-US" smtClean="0">
                <a:ea typeface="宋体" charset="-122"/>
              </a:rPr>
              <a:t>数据挖掘的实践中，使用离散化进行数据规约主要是适用于以下三类属性值</a:t>
            </a:r>
            <a:r>
              <a:rPr lang="en-US" altLang="zh-CN" smtClean="0">
                <a:ea typeface="宋体" charset="-122"/>
              </a:rPr>
              <a:t>…</a:t>
            </a:r>
            <a:r>
              <a:rPr lang="zh-CN" altLang="en-US" smtClean="0">
                <a:ea typeface="宋体" charset="-122"/>
              </a:rPr>
              <a:t>，连续值（比如实数），如果不使用离散化进行表示，其个数将是无穷无尽的。</a:t>
            </a:r>
          </a:p>
          <a:p>
            <a:pPr eaLnBrk="1" hangingPunct="1"/>
            <a:r>
              <a:rPr lang="zh-CN" altLang="en-US" smtClean="0">
                <a:ea typeface="宋体" charset="-122"/>
              </a:rPr>
              <a:t>怎么离散化？</a:t>
            </a:r>
            <a:r>
              <a:rPr lang="en-US" altLang="zh-CN" smtClean="0">
                <a:ea typeface="宋体" charset="-122"/>
              </a:rPr>
              <a:t>…</a:t>
            </a:r>
            <a:r>
              <a:rPr lang="zh-CN" altLang="en-US" smtClean="0">
                <a:ea typeface="宋体" charset="-122"/>
              </a:rPr>
              <a:t>基于判定树的分类挖掘的大部分时间花在数据的分类和比较上（比如一个判定条件为：</a:t>
            </a:r>
            <a:r>
              <a:rPr lang="en-US" altLang="zh-CN" smtClean="0">
                <a:ea typeface="宋体" charset="-122"/>
              </a:rPr>
              <a:t>&gt;400?</a:t>
            </a:r>
            <a:r>
              <a:rPr lang="zh-CN" altLang="en-US" smtClean="0">
                <a:ea typeface="宋体" charset="-122"/>
              </a:rPr>
              <a:t>，</a:t>
            </a:r>
            <a:r>
              <a:rPr lang="en-US" altLang="zh-CN" smtClean="0">
                <a:ea typeface="宋体" charset="-122"/>
              </a:rPr>
              <a:t>0</a:t>
            </a:r>
            <a:r>
              <a:rPr lang="zh-CN" altLang="en-US" smtClean="0">
                <a:ea typeface="宋体" charset="-122"/>
              </a:rPr>
              <a:t>－</a:t>
            </a:r>
            <a:r>
              <a:rPr lang="en-US" altLang="zh-CN" smtClean="0">
                <a:ea typeface="宋体" charset="-122"/>
              </a:rPr>
              <a:t>1000</a:t>
            </a:r>
            <a:r>
              <a:rPr lang="zh-CN" altLang="en-US" smtClean="0">
                <a:ea typeface="宋体" charset="-122"/>
              </a:rPr>
              <a:t>的整数将在比较</a:t>
            </a:r>
            <a:r>
              <a:rPr lang="en-US" altLang="zh-CN" smtClean="0">
                <a:ea typeface="宋体" charset="-122"/>
              </a:rPr>
              <a:t>1000</a:t>
            </a:r>
            <a:r>
              <a:rPr lang="zh-CN" altLang="en-US" smtClean="0">
                <a:ea typeface="宋体" charset="-122"/>
              </a:rPr>
              <a:t>次后得出结果，但是如果先将这</a:t>
            </a:r>
            <a:r>
              <a:rPr lang="en-US" altLang="zh-CN" smtClean="0">
                <a:ea typeface="宋体" charset="-122"/>
              </a:rPr>
              <a:t>1000</a:t>
            </a:r>
            <a:r>
              <a:rPr lang="zh-CN" altLang="en-US" smtClean="0">
                <a:ea typeface="宋体" charset="-122"/>
              </a:rPr>
              <a:t>个值划分为</a:t>
            </a:r>
            <a:r>
              <a:rPr lang="en-US" altLang="zh-CN" smtClean="0">
                <a:ea typeface="宋体" charset="-122"/>
              </a:rPr>
              <a:t>10</a:t>
            </a:r>
            <a:r>
              <a:rPr lang="zh-CN" altLang="en-US" smtClean="0">
                <a:ea typeface="宋体" charset="-122"/>
              </a:rPr>
              <a:t>个区间：</a:t>
            </a:r>
            <a:r>
              <a:rPr lang="en-US" altLang="zh-CN" smtClean="0">
                <a:ea typeface="宋体" charset="-122"/>
              </a:rPr>
              <a:t>0-100,100-200…900-1000</a:t>
            </a:r>
            <a:r>
              <a:rPr lang="zh-CN" altLang="en-US" smtClean="0">
                <a:ea typeface="宋体" charset="-122"/>
              </a:rPr>
              <a:t>，则只要比较</a:t>
            </a:r>
            <a:r>
              <a:rPr lang="en-US" altLang="zh-CN" smtClean="0">
                <a:ea typeface="宋体" charset="-122"/>
              </a:rPr>
              <a:t>10</a:t>
            </a:r>
            <a:r>
              <a:rPr lang="zh-CN" altLang="en-US" smtClean="0">
                <a:ea typeface="宋体" charset="-122"/>
              </a:rPr>
              <a:t>次就可以得出结果）</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邦弗朗尼原理</a:t>
            </a:r>
            <a:r>
              <a:rPr lang="en-US" altLang="zh-CN" dirty="0" smtClean="0"/>
              <a:t>:</a:t>
            </a:r>
            <a:r>
              <a:rPr lang="zh-CN" altLang="en-US" dirty="0" smtClean="0"/>
              <a:t>假定人们有一定量的数据，并期望从该数据中找到某个特定类型的事件。即使数据完全随机，也可以期望该类型事件会发生。随着数据规模的增长，这类事件出现的数目也随之上升。任何随机数据往往都会有一些不同寻常的特征，这些特征看上去虽然很重要，但是实际上并不重要，除此之外，别无他由，从这个意义上说，这些事件的出现纯属</a:t>
            </a:r>
            <a:r>
              <a:rPr lang="en-US" altLang="zh-CN" dirty="0" smtClean="0"/>
              <a:t>“</a:t>
            </a:r>
            <a:r>
              <a:rPr lang="zh-CN" altLang="en-US" dirty="0" smtClean="0"/>
              <a:t>臆造</a:t>
            </a:r>
            <a:r>
              <a:rPr lang="en-US" altLang="zh-CN" dirty="0" smtClean="0"/>
              <a:t>”</a:t>
            </a:r>
            <a:r>
              <a:rPr lang="zh-CN" altLang="en-US" dirty="0" smtClean="0"/>
              <a:t>。例如：“老人自杀砸死骑自行车的路人”（</a:t>
            </a:r>
            <a:r>
              <a:rPr lang="en-US" altLang="zh-CN" dirty="0" smtClean="0"/>
              <a:t>2014</a:t>
            </a:r>
            <a:r>
              <a:rPr lang="zh-CN" altLang="en-US" dirty="0" smtClean="0"/>
              <a:t>年</a:t>
            </a:r>
            <a:r>
              <a:rPr lang="en-US" altLang="zh-CN" dirty="0" smtClean="0"/>
              <a:t>11</a:t>
            </a:r>
            <a:r>
              <a:rPr lang="zh-CN" altLang="en-US" dirty="0" smtClean="0"/>
              <a:t>月新闻）这样的事情，多少年都遇不到一次。通过对某些数据的大规模统计，可能推断出每年要发生很多起类似事件，这不现实或不合理。</a:t>
            </a:r>
          </a:p>
          <a:p>
            <a:endParaRPr lang="zh-CN" altLang="en-US" dirty="0"/>
          </a:p>
        </p:txBody>
      </p:sp>
      <p:sp>
        <p:nvSpPr>
          <p:cNvPr id="4" name="灯片编号占位符 3"/>
          <p:cNvSpPr>
            <a:spLocks noGrp="1"/>
          </p:cNvSpPr>
          <p:nvPr>
            <p:ph type="sldNum" sz="quarter" idx="10"/>
          </p:nvPr>
        </p:nvSpPr>
        <p:spPr/>
        <p:txBody>
          <a:bodyPr/>
          <a:lstStyle/>
          <a:p>
            <a:fld id="{1870DB19-8D20-42EB-AC83-2187BF19602A}" type="slidenum">
              <a:rPr lang="zh-CN" altLang="en-US" smtClean="0"/>
              <a:t>5</a:t>
            </a:fld>
            <a:endParaRPr lang="zh-CN" altLang="en-US"/>
          </a:p>
        </p:txBody>
      </p:sp>
    </p:spTree>
    <p:extLst>
      <p:ext uri="{BB962C8B-B14F-4D97-AF65-F5344CB8AC3E}">
        <p14:creationId xmlns:p14="http://schemas.microsoft.com/office/powerpoint/2010/main" val="22157403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ea typeface="宋体" charset="-122"/>
              </a:defRPr>
            </a:lvl1pPr>
            <a:lvl2pPr marL="742950" indent="-285750" eaLnBrk="0" hangingPunct="0">
              <a:spcBef>
                <a:spcPct val="30000"/>
              </a:spcBef>
              <a:defRPr sz="1200">
                <a:solidFill>
                  <a:schemeClr val="tx1"/>
                </a:solidFill>
                <a:latin typeface="Arial" charset="0"/>
                <a:ea typeface="宋体" charset="-122"/>
              </a:defRPr>
            </a:lvl2pPr>
            <a:lvl3pPr marL="1143000" indent="-228600" eaLnBrk="0" hangingPunct="0">
              <a:spcBef>
                <a:spcPct val="30000"/>
              </a:spcBef>
              <a:defRPr sz="1200">
                <a:solidFill>
                  <a:schemeClr val="tx1"/>
                </a:solidFill>
                <a:latin typeface="Arial" charset="0"/>
                <a:ea typeface="宋体" charset="-122"/>
              </a:defRPr>
            </a:lvl3pPr>
            <a:lvl4pPr marL="1600200" indent="-228600" eaLnBrk="0" hangingPunct="0">
              <a:spcBef>
                <a:spcPct val="30000"/>
              </a:spcBef>
              <a:defRPr sz="1200">
                <a:solidFill>
                  <a:schemeClr val="tx1"/>
                </a:solidFill>
                <a:latin typeface="Arial" charset="0"/>
                <a:ea typeface="宋体" charset="-122"/>
              </a:defRPr>
            </a:lvl4pPr>
            <a:lvl5pPr marL="2057400" indent="-228600" eaLnBrk="0" hangingPunct="0">
              <a:spcBef>
                <a:spcPct val="30000"/>
              </a:spcBef>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eaLnBrk="1" hangingPunct="1">
              <a:spcBef>
                <a:spcPct val="0"/>
              </a:spcBef>
            </a:pPr>
            <a:fld id="{F39FDF06-4BB9-487D-AC87-6DA3B3C04397}" type="slidenum">
              <a:rPr lang="en-US" altLang="zh-CN">
                <a:solidFill>
                  <a:prstClr val="black"/>
                </a:solidFill>
              </a:rPr>
              <a:pPr eaLnBrk="1" hangingPunct="1">
                <a:spcBef>
                  <a:spcPct val="0"/>
                </a:spcBef>
              </a:pPr>
              <a:t>119</a:t>
            </a:fld>
            <a:endParaRPr lang="en-US" altLang="zh-CN">
              <a:solidFill>
                <a:prstClr val="black"/>
              </a:solidFill>
            </a:endParaRPr>
          </a:p>
        </p:txBody>
      </p:sp>
      <p:sp>
        <p:nvSpPr>
          <p:cNvPr id="37891" name="Rectangle 2"/>
          <p:cNvSpPr>
            <a:spLocks noRot="1" noChangeArrowheads="1" noTextEdit="1"/>
          </p:cNvSpPr>
          <p:nvPr>
            <p:ph type="sldImg"/>
          </p:nvPr>
        </p:nvSpPr>
        <p:spPr>
          <a:ln/>
        </p:spPr>
      </p:sp>
      <p:sp>
        <p:nvSpPr>
          <p:cNvPr id="37892" name="Rectangle 3"/>
          <p:cNvSpPr>
            <a:spLocks noGrp="1" noChangeArrowheads="1"/>
          </p:cNvSpPr>
          <p:nvPr>
            <p:ph type="body" idx="1"/>
          </p:nvPr>
        </p:nvSpPr>
        <p:spPr>
          <a:noFill/>
        </p:spPr>
        <p:txBody>
          <a:bodyPr/>
          <a:lstStyle/>
          <a:p>
            <a:pPr eaLnBrk="1" hangingPunct="1"/>
            <a:r>
              <a:rPr lang="zh-CN" altLang="en-US" smtClean="0">
                <a:ea typeface="宋体" charset="-122"/>
              </a:rPr>
              <a:t>现在来看看离散化的定义以及一种我们在前面已经提到过的离散化技术</a:t>
            </a:r>
            <a:r>
              <a:rPr lang="en-US" altLang="zh-CN" smtClean="0">
                <a:ea typeface="宋体" charset="-122"/>
              </a:rPr>
              <a:t>——</a:t>
            </a:r>
            <a:r>
              <a:rPr lang="zh-CN" altLang="en-US" smtClean="0">
                <a:ea typeface="宋体" charset="-122"/>
              </a:rPr>
              <a:t>概念分层</a:t>
            </a:r>
            <a:r>
              <a:rPr lang="en-US" altLang="zh-CN" smtClean="0">
                <a:ea typeface="宋体" charset="-122"/>
              </a:rPr>
              <a:t>…</a:t>
            </a:r>
          </a:p>
          <a:p>
            <a:pPr eaLnBrk="1" hangingPunct="1"/>
            <a:r>
              <a:rPr lang="zh-CN" altLang="en-US" smtClean="0">
                <a:ea typeface="宋体" charset="-122"/>
              </a:rPr>
              <a:t>概念分层后，数据的细节丢失了，但是概化后的数据更有意义，更容易解释，而且所需的存储空间更少。有效的减少</a:t>
            </a:r>
            <a:r>
              <a:rPr lang="en-US" altLang="zh-CN" smtClean="0">
                <a:ea typeface="宋体" charset="-122"/>
              </a:rPr>
              <a:t>I/O</a:t>
            </a:r>
            <a:r>
              <a:rPr lang="zh-CN" altLang="en-US" smtClean="0">
                <a:ea typeface="宋体" charset="-122"/>
              </a:rPr>
              <a:t>支出</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ea typeface="宋体" charset="-122"/>
              </a:defRPr>
            </a:lvl1pPr>
            <a:lvl2pPr marL="742950" indent="-285750" eaLnBrk="0" hangingPunct="0">
              <a:spcBef>
                <a:spcPct val="30000"/>
              </a:spcBef>
              <a:defRPr sz="1200">
                <a:solidFill>
                  <a:schemeClr val="tx1"/>
                </a:solidFill>
                <a:latin typeface="Arial" charset="0"/>
                <a:ea typeface="宋体" charset="-122"/>
              </a:defRPr>
            </a:lvl2pPr>
            <a:lvl3pPr marL="1143000" indent="-228600" eaLnBrk="0" hangingPunct="0">
              <a:spcBef>
                <a:spcPct val="30000"/>
              </a:spcBef>
              <a:defRPr sz="1200">
                <a:solidFill>
                  <a:schemeClr val="tx1"/>
                </a:solidFill>
                <a:latin typeface="Arial" charset="0"/>
                <a:ea typeface="宋体" charset="-122"/>
              </a:defRPr>
            </a:lvl3pPr>
            <a:lvl4pPr marL="1600200" indent="-228600" eaLnBrk="0" hangingPunct="0">
              <a:spcBef>
                <a:spcPct val="30000"/>
              </a:spcBef>
              <a:defRPr sz="1200">
                <a:solidFill>
                  <a:schemeClr val="tx1"/>
                </a:solidFill>
                <a:latin typeface="Arial" charset="0"/>
                <a:ea typeface="宋体" charset="-122"/>
              </a:defRPr>
            </a:lvl4pPr>
            <a:lvl5pPr marL="2057400" indent="-228600" eaLnBrk="0" hangingPunct="0">
              <a:spcBef>
                <a:spcPct val="30000"/>
              </a:spcBef>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eaLnBrk="1" hangingPunct="1">
              <a:spcBef>
                <a:spcPct val="0"/>
              </a:spcBef>
            </a:pPr>
            <a:fld id="{F2766359-576B-45DD-ABE0-2A39F8B379A5}" type="slidenum">
              <a:rPr lang="en-US" altLang="zh-CN">
                <a:solidFill>
                  <a:prstClr val="black"/>
                </a:solidFill>
              </a:rPr>
              <a:pPr eaLnBrk="1" hangingPunct="1">
                <a:spcBef>
                  <a:spcPct val="0"/>
                </a:spcBef>
              </a:pPr>
              <a:t>120</a:t>
            </a:fld>
            <a:endParaRPr lang="en-US" altLang="zh-CN">
              <a:solidFill>
                <a:prstClr val="black"/>
              </a:solidFill>
            </a:endParaRPr>
          </a:p>
        </p:txBody>
      </p:sp>
      <p:sp>
        <p:nvSpPr>
          <p:cNvPr id="38915" name="Rectangle 2"/>
          <p:cNvSpPr>
            <a:spLocks noRot="1" noChangeArrowheads="1" noTextEdit="1"/>
          </p:cNvSpPr>
          <p:nvPr>
            <p:ph type="sldImg"/>
          </p:nvPr>
        </p:nvSpPr>
        <p:spPr>
          <a:ln/>
        </p:spPr>
      </p:sp>
      <p:sp>
        <p:nvSpPr>
          <p:cNvPr id="38916" name="Rectangle 3"/>
          <p:cNvSpPr>
            <a:spLocks noGrp="1" noChangeArrowheads="1"/>
          </p:cNvSpPr>
          <p:nvPr>
            <p:ph type="body" idx="1"/>
          </p:nvPr>
        </p:nvSpPr>
        <p:spPr>
          <a:noFill/>
        </p:spPr>
        <p:txBody>
          <a:bodyPr/>
          <a:lstStyle/>
          <a:p>
            <a:pPr eaLnBrk="1" hangingPunct="1"/>
            <a:r>
              <a:rPr lang="zh-CN" altLang="en-US" smtClean="0">
                <a:ea typeface="宋体" charset="-122"/>
              </a:rPr>
              <a:t>人工进行概念分层是一项乏味耗时的工作。实际数据挖掘操作中，我们发现很多分层蕴涵在数据库的模式中，因而可以自动的产生概念分层。或者可以对数据的统计分析动态的加以提炼，产生概念分层。</a:t>
            </a:r>
          </a:p>
          <a:p>
            <a:pPr eaLnBrk="1" hangingPunct="1"/>
            <a:r>
              <a:rPr lang="zh-CN" altLang="en-US" smtClean="0">
                <a:ea typeface="宋体" charset="-122"/>
              </a:rPr>
              <a:t>数值属性的概念分层可以根据数值分布分析自动的构造，我们主要考察</a:t>
            </a:r>
            <a:r>
              <a:rPr lang="en-US" altLang="zh-CN" smtClean="0">
                <a:ea typeface="宋体" charset="-122"/>
              </a:rPr>
              <a:t>5</a:t>
            </a:r>
            <a:r>
              <a:rPr lang="zh-CN" altLang="en-US" smtClean="0">
                <a:ea typeface="宋体" charset="-122"/>
              </a:rPr>
              <a:t>中方法：</a:t>
            </a:r>
          </a:p>
          <a:p>
            <a:pPr eaLnBrk="1" hangingPunct="1"/>
            <a:r>
              <a:rPr lang="zh-CN" altLang="en-US" smtClean="0">
                <a:ea typeface="宋体" charset="-122"/>
              </a:rPr>
              <a:t>分箱、递归的：比如将</a:t>
            </a:r>
            <a:r>
              <a:rPr lang="en-US" altLang="zh-CN" smtClean="0">
                <a:ea typeface="宋体" charset="-122"/>
              </a:rPr>
              <a:t>10,000</a:t>
            </a:r>
            <a:r>
              <a:rPr lang="zh-CN" altLang="en-US" smtClean="0">
                <a:ea typeface="宋体" charset="-122"/>
              </a:rPr>
              <a:t>个值，每个箱子中放</a:t>
            </a:r>
            <a:r>
              <a:rPr lang="en-US" altLang="zh-CN" smtClean="0">
                <a:ea typeface="宋体" charset="-122"/>
              </a:rPr>
              <a:t>10</a:t>
            </a:r>
            <a:r>
              <a:rPr lang="zh-CN" altLang="en-US" smtClean="0">
                <a:ea typeface="宋体" charset="-122"/>
              </a:rPr>
              <a:t>个，则可以将其规约为</a:t>
            </a:r>
            <a:r>
              <a:rPr lang="en-US" altLang="zh-CN" smtClean="0">
                <a:ea typeface="宋体" charset="-122"/>
              </a:rPr>
              <a:t>1000</a:t>
            </a:r>
            <a:r>
              <a:rPr lang="zh-CN" altLang="en-US" smtClean="0">
                <a:ea typeface="宋体" charset="-122"/>
              </a:rPr>
              <a:t>个值；如果要求将这</a:t>
            </a:r>
            <a:r>
              <a:rPr lang="en-US" altLang="zh-CN" smtClean="0">
                <a:ea typeface="宋体" charset="-122"/>
              </a:rPr>
              <a:t>10,000</a:t>
            </a:r>
            <a:r>
              <a:rPr lang="zh-CN" altLang="en-US" smtClean="0">
                <a:ea typeface="宋体" charset="-122"/>
              </a:rPr>
              <a:t>个值规约为</a:t>
            </a:r>
            <a:r>
              <a:rPr lang="en-US" altLang="zh-CN" smtClean="0">
                <a:ea typeface="宋体" charset="-122"/>
              </a:rPr>
              <a:t>10</a:t>
            </a:r>
            <a:r>
              <a:rPr lang="zh-CN" altLang="en-US" smtClean="0">
                <a:ea typeface="宋体" charset="-122"/>
              </a:rPr>
              <a:t>个概念，则只要将上述分箱方法递归的使用</a:t>
            </a:r>
            <a:r>
              <a:rPr lang="en-US" altLang="zh-CN" smtClean="0">
                <a:ea typeface="宋体" charset="-122"/>
              </a:rPr>
              <a:t>3</a:t>
            </a:r>
            <a:r>
              <a:rPr lang="zh-CN" altLang="en-US" smtClean="0">
                <a:ea typeface="宋体" charset="-122"/>
              </a:rPr>
              <a:t>次就可以了。</a:t>
            </a:r>
          </a:p>
          <a:p>
            <a:pPr eaLnBrk="1" hangingPunct="1"/>
            <a:endParaRPr lang="en-US" altLang="zh-CN" smtClean="0">
              <a:ea typeface="宋体"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ea typeface="宋体" charset="-122"/>
              </a:defRPr>
            </a:lvl1pPr>
            <a:lvl2pPr marL="742950" indent="-285750" eaLnBrk="0" hangingPunct="0">
              <a:spcBef>
                <a:spcPct val="30000"/>
              </a:spcBef>
              <a:defRPr sz="1200">
                <a:solidFill>
                  <a:schemeClr val="tx1"/>
                </a:solidFill>
                <a:latin typeface="Arial" charset="0"/>
                <a:ea typeface="宋体" charset="-122"/>
              </a:defRPr>
            </a:lvl2pPr>
            <a:lvl3pPr marL="1143000" indent="-228600" eaLnBrk="0" hangingPunct="0">
              <a:spcBef>
                <a:spcPct val="30000"/>
              </a:spcBef>
              <a:defRPr sz="1200">
                <a:solidFill>
                  <a:schemeClr val="tx1"/>
                </a:solidFill>
                <a:latin typeface="Arial" charset="0"/>
                <a:ea typeface="宋体" charset="-122"/>
              </a:defRPr>
            </a:lvl3pPr>
            <a:lvl4pPr marL="1600200" indent="-228600" eaLnBrk="0" hangingPunct="0">
              <a:spcBef>
                <a:spcPct val="30000"/>
              </a:spcBef>
              <a:defRPr sz="1200">
                <a:solidFill>
                  <a:schemeClr val="tx1"/>
                </a:solidFill>
                <a:latin typeface="Arial" charset="0"/>
                <a:ea typeface="宋体" charset="-122"/>
              </a:defRPr>
            </a:lvl4pPr>
            <a:lvl5pPr marL="2057400" indent="-228600" eaLnBrk="0" hangingPunct="0">
              <a:spcBef>
                <a:spcPct val="30000"/>
              </a:spcBef>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eaLnBrk="1" hangingPunct="1">
              <a:spcBef>
                <a:spcPct val="0"/>
              </a:spcBef>
            </a:pPr>
            <a:fld id="{A41A616B-7451-4F95-9730-9E110C7EC368}" type="slidenum">
              <a:rPr lang="en-US" altLang="zh-CN">
                <a:solidFill>
                  <a:prstClr val="black"/>
                </a:solidFill>
              </a:rPr>
              <a:pPr eaLnBrk="1" hangingPunct="1">
                <a:spcBef>
                  <a:spcPct val="0"/>
                </a:spcBef>
              </a:pPr>
              <a:t>123</a:t>
            </a:fld>
            <a:endParaRPr lang="en-US" altLang="zh-CN">
              <a:solidFill>
                <a:prstClr val="black"/>
              </a:solidFill>
            </a:endParaRPr>
          </a:p>
        </p:txBody>
      </p:sp>
      <p:sp>
        <p:nvSpPr>
          <p:cNvPr id="39939" name="Rectangle 2"/>
          <p:cNvSpPr>
            <a:spLocks noRot="1" noChangeArrowheads="1" noTextEdit="1"/>
          </p:cNvSpPr>
          <p:nvPr>
            <p:ph type="sldImg"/>
          </p:nvPr>
        </p:nvSpPr>
        <p:spPr>
          <a:ln/>
        </p:spPr>
      </p:sp>
      <p:sp>
        <p:nvSpPr>
          <p:cNvPr id="39940" name="Rectangle 3"/>
          <p:cNvSpPr>
            <a:spLocks noGrp="1" noChangeArrowheads="1"/>
          </p:cNvSpPr>
          <p:nvPr>
            <p:ph type="body" idx="1"/>
          </p:nvPr>
        </p:nvSpPr>
        <p:spPr>
          <a:noFill/>
        </p:spPr>
        <p:txBody>
          <a:bodyPr/>
          <a:lstStyle/>
          <a:p>
            <a:pPr eaLnBrk="1" hangingPunct="1"/>
            <a:r>
              <a:rPr lang="zh-CN" altLang="en-US" smtClean="0">
                <a:ea typeface="宋体" charset="-122"/>
              </a:rPr>
              <a:t>这个示例的图比较小，不知大家是否能看清楚，如果看不清楚，则请参阅书上第</a:t>
            </a:r>
            <a:r>
              <a:rPr lang="en-US" altLang="zh-CN" smtClean="0">
                <a:ea typeface="宋体" charset="-122"/>
              </a:rPr>
              <a:t>90</a:t>
            </a:r>
            <a:r>
              <a:rPr lang="zh-CN" altLang="en-US" smtClean="0">
                <a:ea typeface="宋体" charset="-122"/>
              </a:rPr>
              <a:t>页的图，只是那个图上数字的位数非常多，现在这个示例为了简单化，省略了一些数字位。</a:t>
            </a:r>
          </a:p>
          <a:p>
            <a:pPr eaLnBrk="1" hangingPunct="1"/>
            <a:r>
              <a:rPr lang="zh-CN" altLang="en-US" smtClean="0">
                <a:ea typeface="宋体" charset="-122"/>
              </a:rPr>
              <a:t>参阅书第</a:t>
            </a:r>
            <a:r>
              <a:rPr lang="en-US" altLang="zh-CN" smtClean="0">
                <a:ea typeface="宋体" charset="-122"/>
              </a:rPr>
              <a:t>90</a:t>
            </a:r>
            <a:r>
              <a:rPr lang="zh-CN" altLang="en-US" smtClean="0">
                <a:ea typeface="宋体" charset="-122"/>
              </a:rPr>
              <a:t>－</a:t>
            </a:r>
            <a:r>
              <a:rPr lang="en-US" altLang="zh-CN" smtClean="0">
                <a:ea typeface="宋体" charset="-122"/>
              </a:rPr>
              <a:t>91</a:t>
            </a:r>
            <a:r>
              <a:rPr lang="zh-CN" altLang="en-US" smtClean="0">
                <a:ea typeface="宋体" charset="-122"/>
              </a:rPr>
              <a:t>页的步骤。</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ea typeface="宋体" charset="-122"/>
              </a:defRPr>
            </a:lvl1pPr>
            <a:lvl2pPr marL="742950" indent="-285750" eaLnBrk="0" hangingPunct="0">
              <a:spcBef>
                <a:spcPct val="30000"/>
              </a:spcBef>
              <a:defRPr sz="1200">
                <a:solidFill>
                  <a:schemeClr val="tx1"/>
                </a:solidFill>
                <a:latin typeface="Arial" charset="0"/>
                <a:ea typeface="宋体" charset="-122"/>
              </a:defRPr>
            </a:lvl2pPr>
            <a:lvl3pPr marL="1143000" indent="-228600" eaLnBrk="0" hangingPunct="0">
              <a:spcBef>
                <a:spcPct val="30000"/>
              </a:spcBef>
              <a:defRPr sz="1200">
                <a:solidFill>
                  <a:schemeClr val="tx1"/>
                </a:solidFill>
                <a:latin typeface="Arial" charset="0"/>
                <a:ea typeface="宋体" charset="-122"/>
              </a:defRPr>
            </a:lvl3pPr>
            <a:lvl4pPr marL="1600200" indent="-228600" eaLnBrk="0" hangingPunct="0">
              <a:spcBef>
                <a:spcPct val="30000"/>
              </a:spcBef>
              <a:defRPr sz="1200">
                <a:solidFill>
                  <a:schemeClr val="tx1"/>
                </a:solidFill>
                <a:latin typeface="Arial" charset="0"/>
                <a:ea typeface="宋体" charset="-122"/>
              </a:defRPr>
            </a:lvl4pPr>
            <a:lvl5pPr marL="2057400" indent="-228600" eaLnBrk="0" hangingPunct="0">
              <a:spcBef>
                <a:spcPct val="30000"/>
              </a:spcBef>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eaLnBrk="1" hangingPunct="1">
              <a:spcBef>
                <a:spcPct val="0"/>
              </a:spcBef>
            </a:pPr>
            <a:fld id="{2C878823-D785-41DE-89BE-28685A187E03}" type="slidenum">
              <a:rPr lang="en-US" altLang="zh-CN">
                <a:solidFill>
                  <a:prstClr val="black"/>
                </a:solidFill>
              </a:rPr>
              <a:pPr eaLnBrk="1" hangingPunct="1">
                <a:spcBef>
                  <a:spcPct val="0"/>
                </a:spcBef>
              </a:pPr>
              <a:t>124</a:t>
            </a:fld>
            <a:endParaRPr lang="en-US" altLang="zh-CN">
              <a:solidFill>
                <a:prstClr val="black"/>
              </a:solidFill>
            </a:endParaRPr>
          </a:p>
        </p:txBody>
      </p:sp>
      <p:sp>
        <p:nvSpPr>
          <p:cNvPr id="40963" name="Rectangle 2"/>
          <p:cNvSpPr>
            <a:spLocks noRot="1" noChangeArrowheads="1" noTextEdit="1"/>
          </p:cNvSpPr>
          <p:nvPr>
            <p:ph type="sldImg"/>
          </p:nvPr>
        </p:nvSpPr>
        <p:spPr>
          <a:ln/>
        </p:spPr>
      </p:sp>
      <p:sp>
        <p:nvSpPr>
          <p:cNvPr id="40964" name="Rectangle 3"/>
          <p:cNvSpPr>
            <a:spLocks noGrp="1" noChangeArrowheads="1"/>
          </p:cNvSpPr>
          <p:nvPr>
            <p:ph type="body" idx="1"/>
          </p:nvPr>
        </p:nvSpPr>
        <p:spPr>
          <a:noFill/>
        </p:spPr>
        <p:txBody>
          <a:bodyPr/>
          <a:lstStyle/>
          <a:p>
            <a:pPr marL="228600" indent="-228600" eaLnBrk="1" hangingPunct="1"/>
            <a:r>
              <a:rPr lang="zh-CN" altLang="en-US" smtClean="0">
                <a:ea typeface="宋体" charset="-122"/>
              </a:rPr>
              <a:t>在这里有个概念首先要弄清楚：属性的序。属性的序代表的是属性间的一个包含关系，说明它们在概念分层上层次的高低，比如有这么个序： </a:t>
            </a:r>
            <a:r>
              <a:rPr lang="en-US" altLang="zh-CN" smtClean="0">
                <a:ea typeface="宋体" charset="-122"/>
              </a:rPr>
              <a:t>street&lt;city&lt;province&lt;country</a:t>
            </a:r>
            <a:r>
              <a:rPr lang="zh-CN" altLang="en-US" smtClean="0">
                <a:ea typeface="宋体" charset="-122"/>
              </a:rPr>
              <a:t>，就说明了他们在概念分层上</a:t>
            </a:r>
            <a:r>
              <a:rPr lang="en-US" altLang="zh-CN" smtClean="0">
                <a:ea typeface="宋体" charset="-122"/>
              </a:rPr>
              <a:t>…</a:t>
            </a:r>
          </a:p>
          <a:p>
            <a:pPr marL="228600" indent="-228600" eaLnBrk="1" hangingPunct="1">
              <a:buFontTx/>
              <a:buChar char="•"/>
            </a:pPr>
            <a:r>
              <a:rPr lang="zh-CN" altLang="en-US" smtClean="0">
                <a:ea typeface="宋体" charset="-122"/>
              </a:rPr>
              <a:t>数据仓库中的</a:t>
            </a:r>
            <a:r>
              <a:rPr lang="en-US" altLang="zh-CN" smtClean="0">
                <a:ea typeface="宋体" charset="-122"/>
              </a:rPr>
              <a:t>location</a:t>
            </a:r>
            <a:r>
              <a:rPr lang="zh-CN" altLang="en-US" smtClean="0">
                <a:ea typeface="宋体" charset="-122"/>
              </a:rPr>
              <a:t>可能定义了如下属性</a:t>
            </a:r>
            <a:r>
              <a:rPr lang="en-US" altLang="zh-CN" smtClean="0">
                <a:ea typeface="宋体" charset="-122"/>
              </a:rPr>
              <a:t>street</a:t>
            </a:r>
            <a:r>
              <a:rPr lang="zh-CN" altLang="en-US" smtClean="0">
                <a:ea typeface="宋体" charset="-122"/>
              </a:rPr>
              <a:t>，</a:t>
            </a:r>
            <a:r>
              <a:rPr lang="en-US" altLang="zh-CN" smtClean="0">
                <a:ea typeface="宋体" charset="-122"/>
              </a:rPr>
              <a:t>city</a:t>
            </a:r>
            <a:r>
              <a:rPr lang="zh-CN" altLang="en-US" smtClean="0">
                <a:ea typeface="宋体" charset="-122"/>
              </a:rPr>
              <a:t>，</a:t>
            </a:r>
            <a:r>
              <a:rPr lang="en-US" altLang="zh-CN" smtClean="0">
                <a:ea typeface="宋体" charset="-122"/>
              </a:rPr>
              <a:t>province</a:t>
            </a:r>
            <a:r>
              <a:rPr lang="zh-CN" altLang="en-US" smtClean="0">
                <a:ea typeface="宋体" charset="-122"/>
              </a:rPr>
              <a:t>，</a:t>
            </a:r>
            <a:r>
              <a:rPr lang="en-US" altLang="zh-CN" smtClean="0">
                <a:ea typeface="宋体" charset="-122"/>
              </a:rPr>
              <a:t>country</a:t>
            </a:r>
            <a:r>
              <a:rPr lang="zh-CN" altLang="en-US" smtClean="0">
                <a:ea typeface="宋体" charset="-122"/>
              </a:rPr>
              <a:t>和一个全序说明：</a:t>
            </a:r>
            <a:r>
              <a:rPr lang="en-US" altLang="zh-CN" smtClean="0">
                <a:ea typeface="宋体" charset="-122"/>
              </a:rPr>
              <a:t>street&lt;city&lt;province&lt;country</a:t>
            </a:r>
            <a:r>
              <a:rPr lang="zh-CN" altLang="en-US" smtClean="0">
                <a:ea typeface="宋体" charset="-122"/>
              </a:rPr>
              <a:t>，则我们可以根据这个信息通过概念分层进行信息汇总。</a:t>
            </a:r>
          </a:p>
          <a:p>
            <a:pPr marL="228600" indent="-228600" eaLnBrk="1" hangingPunct="1">
              <a:buFontTx/>
              <a:buChar char="•"/>
            </a:pPr>
            <a:r>
              <a:rPr lang="zh-CN" altLang="en-US" smtClean="0">
                <a:ea typeface="宋体" charset="-122"/>
              </a:rPr>
              <a:t>直接指定一部分数据在概念分层上的序关系：比如</a:t>
            </a:r>
            <a:r>
              <a:rPr lang="en-US" altLang="zh-CN" smtClean="0">
                <a:ea typeface="宋体" charset="-122"/>
              </a:rPr>
              <a:t>{</a:t>
            </a:r>
            <a:r>
              <a:rPr lang="zh-CN" altLang="en-US" smtClean="0">
                <a:ea typeface="宋体" charset="-122"/>
              </a:rPr>
              <a:t>杭州，宁波，温州</a:t>
            </a:r>
            <a:r>
              <a:rPr lang="en-US" altLang="zh-CN" smtClean="0">
                <a:ea typeface="宋体" charset="-122"/>
              </a:rPr>
              <a:t>} ∈</a:t>
            </a:r>
            <a:r>
              <a:rPr lang="zh-CN" altLang="en-US" smtClean="0">
                <a:ea typeface="宋体" charset="-122"/>
              </a:rPr>
              <a:t>浙江，来指定概念分层。（数据多的时候这个方法就不行了）</a:t>
            </a:r>
          </a:p>
          <a:p>
            <a:pPr marL="228600" indent="-228600" eaLnBrk="1" hangingPunct="1">
              <a:buFontTx/>
              <a:buChar char="•"/>
            </a:pPr>
            <a:r>
              <a:rPr lang="zh-CN" altLang="en-US" smtClean="0">
                <a:ea typeface="宋体" charset="-122"/>
              </a:rPr>
              <a:t>过会我们将给出一个例子，看系统如何自动生成属性的序。</a:t>
            </a:r>
          </a:p>
          <a:p>
            <a:pPr marL="228600" indent="-228600" eaLnBrk="1" hangingPunct="1">
              <a:buFontTx/>
              <a:buChar char="•"/>
            </a:pPr>
            <a:r>
              <a:rPr lang="zh-CN" altLang="en-US" smtClean="0">
                <a:ea typeface="宋体" charset="-122"/>
              </a:rPr>
              <a:t>用户只说明部分属性集的情况可能是常常发生的，比如上面那个例子： </a:t>
            </a:r>
            <a:r>
              <a:rPr lang="en-US" altLang="zh-CN" smtClean="0">
                <a:ea typeface="宋体" charset="-122"/>
              </a:rPr>
              <a:t>street</a:t>
            </a:r>
            <a:r>
              <a:rPr lang="zh-CN" altLang="en-US" smtClean="0">
                <a:ea typeface="宋体" charset="-122"/>
              </a:rPr>
              <a:t>，</a:t>
            </a:r>
            <a:r>
              <a:rPr lang="en-US" altLang="zh-CN" smtClean="0">
                <a:ea typeface="宋体" charset="-122"/>
              </a:rPr>
              <a:t>city</a:t>
            </a:r>
            <a:r>
              <a:rPr lang="zh-CN" altLang="en-US" smtClean="0">
                <a:ea typeface="宋体" charset="-122"/>
              </a:rPr>
              <a:t>，</a:t>
            </a:r>
            <a:r>
              <a:rPr lang="en-US" altLang="zh-CN" smtClean="0">
                <a:ea typeface="宋体" charset="-122"/>
              </a:rPr>
              <a:t>province</a:t>
            </a:r>
            <a:r>
              <a:rPr lang="zh-CN" altLang="en-US" smtClean="0">
                <a:ea typeface="宋体" charset="-122"/>
              </a:rPr>
              <a:t>，</a:t>
            </a:r>
            <a:r>
              <a:rPr lang="en-US" altLang="zh-CN" smtClean="0">
                <a:ea typeface="宋体" charset="-122"/>
              </a:rPr>
              <a:t>country</a:t>
            </a:r>
            <a:r>
              <a:rPr lang="zh-CN" altLang="en-US" smtClean="0">
                <a:ea typeface="宋体" charset="-122"/>
              </a:rPr>
              <a:t>；用户可能只说明</a:t>
            </a:r>
            <a:r>
              <a:rPr lang="en-US" altLang="zh-CN" smtClean="0">
                <a:ea typeface="宋体" charset="-122"/>
              </a:rPr>
              <a:t>city</a:t>
            </a:r>
            <a:r>
              <a:rPr lang="zh-CN" altLang="en-US" smtClean="0">
                <a:ea typeface="宋体" charset="-122"/>
              </a:rPr>
              <a:t>和</a:t>
            </a:r>
            <a:r>
              <a:rPr lang="en-US" altLang="zh-CN" smtClean="0">
                <a:ea typeface="宋体" charset="-122"/>
              </a:rPr>
              <a:t>province</a:t>
            </a:r>
            <a:r>
              <a:rPr lang="zh-CN" altLang="en-US" smtClean="0">
                <a:ea typeface="宋体" charset="-122"/>
              </a:rPr>
              <a:t>两个属性（他可能是粗心，或是对属性毫无概念）；在这种情况下，概念分层就有赖于相关属性值（</a:t>
            </a:r>
            <a:r>
              <a:rPr lang="en-US" altLang="zh-CN" smtClean="0">
                <a:ea typeface="宋体" charset="-122"/>
              </a:rPr>
              <a:t>street</a:t>
            </a:r>
            <a:r>
              <a:rPr lang="zh-CN" altLang="en-US" smtClean="0">
                <a:ea typeface="宋体" charset="-122"/>
              </a:rPr>
              <a:t>，</a:t>
            </a:r>
            <a:r>
              <a:rPr lang="en-US" altLang="zh-CN" smtClean="0">
                <a:ea typeface="宋体" charset="-122"/>
              </a:rPr>
              <a:t>province</a:t>
            </a:r>
            <a:r>
              <a:rPr lang="zh-CN" altLang="en-US" smtClean="0">
                <a:ea typeface="宋体" charset="-122"/>
              </a:rPr>
              <a:t>）的恢复。要做到这一点，可以在定义数据库模式时将这</a:t>
            </a:r>
            <a:r>
              <a:rPr lang="en-US" altLang="zh-CN" smtClean="0">
                <a:ea typeface="宋体" charset="-122"/>
              </a:rPr>
              <a:t>4</a:t>
            </a:r>
            <a:r>
              <a:rPr lang="zh-CN" altLang="en-US" smtClean="0">
                <a:ea typeface="宋体" charset="-122"/>
              </a:rPr>
              <a:t>个属性捆绑在一起。</a:t>
            </a:r>
          </a:p>
          <a:p>
            <a:pPr marL="228600" indent="-228600" eaLnBrk="1" hangingPunct="1">
              <a:buFontTx/>
              <a:buChar char="•"/>
            </a:pPr>
            <a:endParaRPr lang="en-US" altLang="zh-CN" smtClean="0">
              <a:ea typeface="宋体"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ea typeface="宋体" charset="-122"/>
              </a:defRPr>
            </a:lvl1pPr>
            <a:lvl2pPr marL="742950" indent="-285750" eaLnBrk="0" hangingPunct="0">
              <a:spcBef>
                <a:spcPct val="30000"/>
              </a:spcBef>
              <a:defRPr sz="1200">
                <a:solidFill>
                  <a:schemeClr val="tx1"/>
                </a:solidFill>
                <a:latin typeface="Arial" charset="0"/>
                <a:ea typeface="宋体" charset="-122"/>
              </a:defRPr>
            </a:lvl2pPr>
            <a:lvl3pPr marL="1143000" indent="-228600" eaLnBrk="0" hangingPunct="0">
              <a:spcBef>
                <a:spcPct val="30000"/>
              </a:spcBef>
              <a:defRPr sz="1200">
                <a:solidFill>
                  <a:schemeClr val="tx1"/>
                </a:solidFill>
                <a:latin typeface="Arial" charset="0"/>
                <a:ea typeface="宋体" charset="-122"/>
              </a:defRPr>
            </a:lvl3pPr>
            <a:lvl4pPr marL="1600200" indent="-228600" eaLnBrk="0" hangingPunct="0">
              <a:spcBef>
                <a:spcPct val="30000"/>
              </a:spcBef>
              <a:defRPr sz="1200">
                <a:solidFill>
                  <a:schemeClr val="tx1"/>
                </a:solidFill>
                <a:latin typeface="Arial" charset="0"/>
                <a:ea typeface="宋体" charset="-122"/>
              </a:defRPr>
            </a:lvl4pPr>
            <a:lvl5pPr marL="2057400" indent="-228600" eaLnBrk="0" hangingPunct="0">
              <a:spcBef>
                <a:spcPct val="30000"/>
              </a:spcBef>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eaLnBrk="1" hangingPunct="1">
              <a:spcBef>
                <a:spcPct val="0"/>
              </a:spcBef>
            </a:pPr>
            <a:fld id="{98FC4B25-FDFF-4E44-8509-2A15B9195E74}" type="slidenum">
              <a:rPr lang="en-US" altLang="zh-CN">
                <a:solidFill>
                  <a:prstClr val="black"/>
                </a:solidFill>
              </a:rPr>
              <a:pPr eaLnBrk="1" hangingPunct="1">
                <a:spcBef>
                  <a:spcPct val="0"/>
                </a:spcBef>
              </a:pPr>
              <a:t>125</a:t>
            </a:fld>
            <a:endParaRPr lang="en-US" altLang="zh-CN">
              <a:solidFill>
                <a:prstClr val="black"/>
              </a:solidFill>
            </a:endParaRPr>
          </a:p>
        </p:txBody>
      </p:sp>
      <p:sp>
        <p:nvSpPr>
          <p:cNvPr id="41987" name="Rectangle 2"/>
          <p:cNvSpPr>
            <a:spLocks noRot="1" noChangeArrowheads="1" noTextEdit="1"/>
          </p:cNvSpPr>
          <p:nvPr>
            <p:ph type="sldImg"/>
          </p:nvPr>
        </p:nvSpPr>
        <p:spPr>
          <a:ln/>
        </p:spPr>
      </p:sp>
      <p:sp>
        <p:nvSpPr>
          <p:cNvPr id="41988" name="Rectangle 3"/>
          <p:cNvSpPr>
            <a:spLocks noGrp="1" noChangeArrowheads="1"/>
          </p:cNvSpPr>
          <p:nvPr>
            <p:ph type="body" idx="1"/>
          </p:nvPr>
        </p:nvSpPr>
        <p:spPr>
          <a:noFill/>
        </p:spPr>
        <p:txBody>
          <a:bodyPr/>
          <a:lstStyle/>
          <a:p>
            <a:pPr eaLnBrk="1" hangingPunct="1"/>
            <a:r>
              <a:rPr lang="zh-CN" altLang="en-US" smtClean="0">
                <a:ea typeface="宋体" charset="-122"/>
              </a:rPr>
              <a:t>好，现在我们来看看刚才提到的那个系统根据某种算法自动产生属性的序，系统往往可以根据数据的内在联系而产生一些自动算法来生成概念分层。比如我们知道这么一个事实，在一个有序的属性集中，越底层的属性集将有越多的不同值跟它相对应，而越高层的属性值将有越少的不同值跟它相对应。因为底层属性的值要通过汇总才可以生成高层属性的值，而汇总就意味着不同值个数的减少。因此</a:t>
            </a:r>
            <a:r>
              <a:rPr lang="en-US" altLang="zh-CN" smtClean="0">
                <a:ea typeface="宋体" charset="-122"/>
              </a:rPr>
              <a: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solidFill>
                  <a:prstClr val="black"/>
                </a:solidFill>
              </a:rPr>
              <a:pPr/>
              <a:t>136</a:t>
            </a:fld>
            <a:endParaRPr lang="zh-CN" altLang="en-US">
              <a:solidFill>
                <a:prstClr val="black"/>
              </a:solidFill>
            </a:endParaRPr>
          </a:p>
        </p:txBody>
      </p:sp>
    </p:spTree>
    <p:extLst>
      <p:ext uri="{BB962C8B-B14F-4D97-AF65-F5344CB8AC3E}">
        <p14:creationId xmlns:p14="http://schemas.microsoft.com/office/powerpoint/2010/main" val="32996816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solidFill>
                  <a:prstClr val="black"/>
                </a:solidFill>
              </a:rPr>
              <a:pPr/>
              <a:t>137</a:t>
            </a:fld>
            <a:endParaRPr lang="zh-CN" altLang="en-US">
              <a:solidFill>
                <a:prstClr val="black"/>
              </a:solidFill>
            </a:endParaRPr>
          </a:p>
        </p:txBody>
      </p:sp>
    </p:spTree>
    <p:extLst>
      <p:ext uri="{BB962C8B-B14F-4D97-AF65-F5344CB8AC3E}">
        <p14:creationId xmlns:p14="http://schemas.microsoft.com/office/powerpoint/2010/main" val="23374937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solidFill>
                  <a:prstClr val="black"/>
                </a:solidFill>
              </a:rPr>
              <a:pPr/>
              <a:t>138</a:t>
            </a:fld>
            <a:endParaRPr lang="zh-CN" altLang="en-US">
              <a:solidFill>
                <a:prstClr val="black"/>
              </a:solidFill>
            </a:endParaRPr>
          </a:p>
        </p:txBody>
      </p:sp>
    </p:spTree>
    <p:extLst>
      <p:ext uri="{BB962C8B-B14F-4D97-AF65-F5344CB8AC3E}">
        <p14:creationId xmlns:p14="http://schemas.microsoft.com/office/powerpoint/2010/main" val="34270994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solidFill>
                  <a:prstClr val="black"/>
                </a:solidFill>
              </a:rPr>
              <a:pPr/>
              <a:t>139</a:t>
            </a:fld>
            <a:endParaRPr lang="zh-CN" altLang="en-US">
              <a:solidFill>
                <a:prstClr val="black"/>
              </a:solidFill>
            </a:endParaRPr>
          </a:p>
        </p:txBody>
      </p:sp>
    </p:spTree>
    <p:extLst>
      <p:ext uri="{BB962C8B-B14F-4D97-AF65-F5344CB8AC3E}">
        <p14:creationId xmlns:p14="http://schemas.microsoft.com/office/powerpoint/2010/main" val="18498049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微软雅黑" panose="020B0503020204020204" pitchFamily="34" charset="-122"/>
                <a:cs typeface="+mn-cs"/>
              </a:rPr>
              <a:t>贝叶斯分类器的基本思想是对于给出的待分类项，求解在此项出现的条件下各个类别出现的概率，其中最大分类出现的概率，就可以认为此待分类项属于该类别。例如：水果摊上的甘蔗，如果问甘蔗的产地，一般人会回答来自海南，因为海南是种植甘蔗的主要产地，当然也可能来自东南亚，但在没有更多可用信息情况下，一般会选择条件概率最大的类别，这就是贝叶斯的基本思想。</a:t>
            </a:r>
          </a:p>
          <a:p>
            <a:r>
              <a:rPr lang="zh-CN" altLang="zh-CN" sz="1200" kern="1200" dirty="0" smtClean="0">
                <a:solidFill>
                  <a:schemeClr val="tx1"/>
                </a:solidFill>
                <a:effectLst/>
                <a:latin typeface="+mn-lt"/>
                <a:ea typeface="微软雅黑" panose="020B0503020204020204" pitchFamily="34" charset="-122"/>
                <a:cs typeface="+mn-cs"/>
              </a:rPr>
              <a:t>贝叶斯模型发源于古典数学理论，有着坚实的数学基础，以及稳定的分类效率。同时，贝叶斯模型所需估计的参数很少，对缺失数据不太敏感，算法也比较简单。理论上，通过某对象的先验概率，利用贝叶斯公式计算出其后验概率，即该对象属于某一类的概率，选择具有最大后验概率的类作为该对象所属的类，贝叶斯模型与其他分类方法相比具有最小的误差率。但是实际上并非总是如此，这是因为贝叶斯模型假设属性之间相互独立，但这个假设在实际应用中往往是不成立的，这给贝叶斯模型的正确分类带来了一定的影响。在属性个数比较多或者属性之间相关性较大时，贝叶斯模型的分类效率比不上决策树模型。而在属性相关性较小时，贝叶斯模型的性能最为良好。</a:t>
            </a:r>
          </a:p>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solidFill>
                  <a:prstClr val="black"/>
                </a:solidFill>
              </a:rPr>
              <a:pPr/>
              <a:t>140</a:t>
            </a:fld>
            <a:endParaRPr lang="zh-CN" altLang="en-US">
              <a:solidFill>
                <a:prstClr val="black"/>
              </a:solidFill>
            </a:endParaRPr>
          </a:p>
        </p:txBody>
      </p:sp>
    </p:spTree>
    <p:extLst>
      <p:ext uri="{BB962C8B-B14F-4D97-AF65-F5344CB8AC3E}">
        <p14:creationId xmlns:p14="http://schemas.microsoft.com/office/powerpoint/2010/main" val="1065676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常见的可视化技术有标签云 </a:t>
            </a:r>
            <a:r>
              <a:rPr lang="en-US" altLang="zh-CN" dirty="0" smtClean="0"/>
              <a:t>(Tag Cloud)</a:t>
            </a:r>
            <a:r>
              <a:rPr lang="zh-CN" altLang="en-US" dirty="0" smtClean="0"/>
              <a:t>、历史流</a:t>
            </a:r>
            <a:r>
              <a:rPr lang="en-US" altLang="zh-CN" dirty="0" smtClean="0"/>
              <a:t>(history flow)</a:t>
            </a:r>
            <a:r>
              <a:rPr lang="zh-CN" altLang="en-US" dirty="0" smtClean="0"/>
              <a:t>、空间信息流</a:t>
            </a:r>
            <a:r>
              <a:rPr lang="en-US" altLang="zh-CN" dirty="0" smtClean="0"/>
              <a:t>(Spatial information flow)</a:t>
            </a:r>
            <a:r>
              <a:rPr lang="zh-CN" altLang="en-US" dirty="0" smtClean="0"/>
              <a:t>等。</a:t>
            </a:r>
            <a:endParaRPr lang="zh-CN" altLang="en-US" dirty="0"/>
          </a:p>
        </p:txBody>
      </p:sp>
      <p:sp>
        <p:nvSpPr>
          <p:cNvPr id="4" name="灯片编号占位符 3"/>
          <p:cNvSpPr>
            <a:spLocks noGrp="1"/>
          </p:cNvSpPr>
          <p:nvPr>
            <p:ph type="sldNum" sz="quarter" idx="10"/>
          </p:nvPr>
        </p:nvSpPr>
        <p:spPr/>
        <p:txBody>
          <a:bodyPr/>
          <a:lstStyle/>
          <a:p>
            <a:fld id="{1870DB19-8D20-42EB-AC83-2187BF19602A}" type="slidenum">
              <a:rPr lang="zh-CN" altLang="en-US" smtClean="0"/>
              <a:t>6</a:t>
            </a:fld>
            <a:endParaRPr lang="zh-CN" altLang="en-US"/>
          </a:p>
        </p:txBody>
      </p:sp>
    </p:spTree>
    <p:extLst>
      <p:ext uri="{BB962C8B-B14F-4D97-AF65-F5344CB8AC3E}">
        <p14:creationId xmlns:p14="http://schemas.microsoft.com/office/powerpoint/2010/main" val="40696257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微软雅黑" panose="020B0503020204020204" pitchFamily="34" charset="-122"/>
                <a:cs typeface="+mn-cs"/>
              </a:rPr>
              <a:t>贝叶斯分类器的基本思想是对于给出的待分类项，求解在此项出现的条件下各个类别出现的概率，其中最大分类出现的概率，就可以认为此待分类项属于该类别。例如：水果摊上的甘蔗，如果问甘蔗的产地，一般人会回答来自海南，因为海南是种植甘蔗的主要产地，当然也可能来自东南亚，但在没有更多可用信息情况下，一般会选择条件概率最大的类别，这就是贝叶斯的基本思想。</a:t>
            </a:r>
          </a:p>
          <a:p>
            <a:r>
              <a:rPr lang="zh-CN" altLang="zh-CN" sz="1200" kern="1200" dirty="0" smtClean="0">
                <a:solidFill>
                  <a:schemeClr val="tx1"/>
                </a:solidFill>
                <a:effectLst/>
                <a:latin typeface="+mn-lt"/>
                <a:ea typeface="微软雅黑" panose="020B0503020204020204" pitchFamily="34" charset="-122"/>
                <a:cs typeface="+mn-cs"/>
              </a:rPr>
              <a:t>贝叶斯模型发源于古典数学理论，有着坚实的数学基础，以及稳定的分类效率。同时，贝叶斯模型所需估计的参数很少，对缺失数据不太敏感，算法也比较简单。理论上，通过某对象的先验概率，利用贝叶斯公式计算出其后验概率，即该对象属于某一类的概率，选择具有最大后验概率的类作为该对象所属的类，贝叶斯模型与其他分类方法相比具有最小的误差率。但是实际上并非总是如此，这是因为贝叶斯模型假设属性之间相互独立，但这个假设在实际应用中往往是不成立的，这给贝叶斯模型的正确分类带来了一定的影响。在属性个数比较多或者属性之间相关性较大时，贝叶斯模型的分类效率比不上决策树模型。而在属性相关性较小时，贝叶斯模型的性能最为良好。</a:t>
            </a:r>
          </a:p>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solidFill>
                  <a:prstClr val="black"/>
                </a:solidFill>
              </a:rPr>
              <a:pPr/>
              <a:t>141</a:t>
            </a:fld>
            <a:endParaRPr lang="zh-CN" altLang="en-US">
              <a:solidFill>
                <a:prstClr val="black"/>
              </a:solidFill>
            </a:endParaRPr>
          </a:p>
        </p:txBody>
      </p:sp>
    </p:spTree>
    <p:extLst>
      <p:ext uri="{BB962C8B-B14F-4D97-AF65-F5344CB8AC3E}">
        <p14:creationId xmlns:p14="http://schemas.microsoft.com/office/powerpoint/2010/main" val="32725824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微软雅黑" panose="020B0503020204020204" pitchFamily="34" charset="-122"/>
                <a:cs typeface="+mn-cs"/>
              </a:rPr>
              <a:t>朴素贝叶斯分类器是基于各类别相互独立这一假设来进行分类计算的，也就是要求若给定一个数据样本类别，其样本属性的取值应是相互独立的。这一假设简化了分类计算复杂性，若这一假设成立，则与其他分类方法相比，朴素贝叶斯分类器是最准确的，具有最小的错误率。实际上，由于其所依据的类别独立性的假设，以及缺乏某些数据的准确概率分布，贝叶斯分类的准确率受到影响。</a:t>
            </a:r>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solidFill>
                  <a:prstClr val="black"/>
                </a:solidFill>
              </a:rPr>
              <a:pPr/>
              <a:t>142</a:t>
            </a:fld>
            <a:endParaRPr lang="zh-CN" altLang="en-US">
              <a:solidFill>
                <a:prstClr val="black"/>
              </a:solidFill>
            </a:endParaRPr>
          </a:p>
        </p:txBody>
      </p:sp>
    </p:spTree>
    <p:extLst>
      <p:ext uri="{BB962C8B-B14F-4D97-AF65-F5344CB8AC3E}">
        <p14:creationId xmlns:p14="http://schemas.microsoft.com/office/powerpoint/2010/main" val="17957874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humidity (</a:t>
            </a:r>
            <a:r>
              <a:rPr lang="zh-CN" altLang="en-US" dirty="0" smtClean="0"/>
              <a:t>空气中的</a:t>
            </a:r>
            <a:r>
              <a:rPr lang="en-US" altLang="zh-CN" dirty="0" smtClean="0"/>
              <a:t>) </a:t>
            </a:r>
            <a:r>
              <a:rPr lang="zh-CN" altLang="en-US" dirty="0" smtClean="0"/>
              <a:t>湿度</a:t>
            </a:r>
            <a:r>
              <a:rPr lang="en-US" altLang="zh-CN" dirty="0" smtClean="0"/>
              <a:t>; </a:t>
            </a:r>
            <a:r>
              <a:rPr lang="zh-CN" altLang="en-US" dirty="0" smtClean="0"/>
              <a:t>湿热</a:t>
            </a:r>
            <a:r>
              <a:rPr lang="en-US" altLang="zh-CN" dirty="0" smtClean="0"/>
              <a:t>; </a:t>
            </a:r>
            <a:r>
              <a:rPr lang="zh-CN" altLang="en-US" dirty="0" smtClean="0"/>
              <a:t>高温潮湿</a:t>
            </a:r>
            <a:endParaRPr lang="zh-CN" altLang="en-US" dirty="0"/>
          </a:p>
        </p:txBody>
      </p:sp>
      <p:sp>
        <p:nvSpPr>
          <p:cNvPr id="4" name="灯片编号占位符 3"/>
          <p:cNvSpPr>
            <a:spLocks noGrp="1"/>
          </p:cNvSpPr>
          <p:nvPr>
            <p:ph type="sldNum" sz="quarter" idx="10"/>
          </p:nvPr>
        </p:nvSpPr>
        <p:spPr/>
        <p:txBody>
          <a:bodyPr/>
          <a:lstStyle/>
          <a:p>
            <a:fld id="{1870DB19-8D20-42EB-AC83-2187BF19602A}" type="slidenum">
              <a:rPr lang="zh-CN" altLang="en-US" smtClean="0"/>
              <a:t>143</a:t>
            </a:fld>
            <a:endParaRPr lang="zh-CN" altLang="en-US"/>
          </a:p>
        </p:txBody>
      </p:sp>
    </p:spTree>
    <p:extLst>
      <p:ext uri="{BB962C8B-B14F-4D97-AF65-F5344CB8AC3E}">
        <p14:creationId xmlns:p14="http://schemas.microsoft.com/office/powerpoint/2010/main" val="21543741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solidFill>
                  <a:prstClr val="black"/>
                </a:solidFill>
              </a:rPr>
              <a:pPr/>
              <a:t>145</a:t>
            </a:fld>
            <a:endParaRPr lang="zh-CN" altLang="en-US">
              <a:solidFill>
                <a:prstClr val="black"/>
              </a:solidFill>
            </a:endParaRPr>
          </a:p>
        </p:txBody>
      </p:sp>
    </p:spTree>
    <p:extLst>
      <p:ext uri="{BB962C8B-B14F-4D97-AF65-F5344CB8AC3E}">
        <p14:creationId xmlns:p14="http://schemas.microsoft.com/office/powerpoint/2010/main" val="20196562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solidFill>
                  <a:prstClr val="black"/>
                </a:solidFill>
              </a:rPr>
              <a:pPr/>
              <a:t>146</a:t>
            </a:fld>
            <a:endParaRPr lang="zh-CN" altLang="en-US">
              <a:solidFill>
                <a:prstClr val="black"/>
              </a:solidFill>
            </a:endParaRPr>
          </a:p>
        </p:txBody>
      </p:sp>
    </p:spTree>
    <p:extLst>
      <p:ext uri="{BB962C8B-B14F-4D97-AF65-F5344CB8AC3E}">
        <p14:creationId xmlns:p14="http://schemas.microsoft.com/office/powerpoint/2010/main" val="16491512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solidFill>
                  <a:prstClr val="black"/>
                </a:solidFill>
              </a:rPr>
              <a:pPr/>
              <a:t>147</a:t>
            </a:fld>
            <a:endParaRPr lang="zh-CN" altLang="en-US">
              <a:solidFill>
                <a:prstClr val="black"/>
              </a:solidFill>
            </a:endParaRPr>
          </a:p>
        </p:txBody>
      </p:sp>
    </p:spTree>
    <p:extLst>
      <p:ext uri="{BB962C8B-B14F-4D97-AF65-F5344CB8AC3E}">
        <p14:creationId xmlns:p14="http://schemas.microsoft.com/office/powerpoint/2010/main" val="28731507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微软雅黑" panose="020B0503020204020204" pitchFamily="34" charset="-122"/>
                <a:cs typeface="+mn-cs"/>
              </a:rPr>
              <a:t>每个类的先验概率可根据训练样本计算：</a:t>
            </a:r>
          </a:p>
          <a:p>
            <a:r>
              <a:rPr lang="zh-CN" altLang="zh-CN" sz="1200" kern="1200" dirty="0" smtClean="0">
                <a:solidFill>
                  <a:schemeClr val="tx1"/>
                </a:solidFill>
                <a:effectLst/>
                <a:latin typeface="+mn-lt"/>
                <a:ea typeface="微软雅黑" panose="020B0503020204020204" pitchFamily="34" charset="-122"/>
                <a:cs typeface="+mn-cs"/>
              </a:rPr>
              <a:t>计算条件概率：</a:t>
            </a:r>
          </a:p>
          <a:p>
            <a:r>
              <a:rPr lang="zh-CN" altLang="zh-CN" sz="1200" kern="1200" dirty="0" smtClean="0">
                <a:solidFill>
                  <a:schemeClr val="tx1"/>
                </a:solidFill>
                <a:effectLst/>
                <a:latin typeface="+mn-lt"/>
                <a:ea typeface="微软雅黑" panose="020B0503020204020204" pitchFamily="34" charset="-122"/>
                <a:cs typeface="+mn-cs"/>
              </a:rPr>
              <a:t>对于新注册用户</a:t>
            </a:r>
            <a:r>
              <a:rPr lang="en-US" altLang="zh-CN" sz="1200" i="1" kern="1200" dirty="0" smtClean="0">
                <a:solidFill>
                  <a:schemeClr val="tx1"/>
                </a:solidFill>
                <a:effectLst/>
                <a:latin typeface="+mn-lt"/>
                <a:ea typeface="微软雅黑" panose="020B0503020204020204" pitchFamily="34" charset="-122"/>
                <a:cs typeface="+mn-cs"/>
              </a:rPr>
              <a:t>X</a:t>
            </a:r>
            <a:r>
              <a:rPr lang="zh-CN" altLang="zh-CN" sz="1200" kern="1200" dirty="0" smtClean="0">
                <a:solidFill>
                  <a:schemeClr val="tx1"/>
                </a:solidFill>
                <a:effectLst/>
                <a:latin typeface="+mn-lt"/>
                <a:ea typeface="微软雅黑" panose="020B0503020204020204" pitchFamily="34" charset="-122"/>
                <a:cs typeface="+mn-cs"/>
              </a:rPr>
              <a:t>（“</a:t>
            </a:r>
            <a:r>
              <a:rPr lang="en-US" altLang="zh-CN" sz="1200" kern="1200" dirty="0" smtClean="0">
                <a:solidFill>
                  <a:schemeClr val="tx1"/>
                </a:solidFill>
                <a:effectLst/>
                <a:latin typeface="+mn-lt"/>
                <a:ea typeface="微软雅黑" panose="020B0503020204020204" pitchFamily="34" charset="-122"/>
                <a:cs typeface="+mn-cs"/>
              </a:rPr>
              <a:t>30</a:t>
            </a:r>
            <a:r>
              <a:rPr lang="zh-CN" altLang="zh-CN" sz="1200" kern="1200" dirty="0" smtClean="0">
                <a:solidFill>
                  <a:schemeClr val="tx1"/>
                </a:solidFill>
                <a:effectLst/>
                <a:latin typeface="+mn-lt"/>
                <a:ea typeface="微软雅黑" panose="020B0503020204020204" pitchFamily="34" charset="-122"/>
                <a:cs typeface="+mn-cs"/>
              </a:rPr>
              <a:t>以下”，“收入</a:t>
            </a:r>
            <a:r>
              <a:rPr lang="en-US" altLang="zh-CN" sz="1200" kern="1200" dirty="0" smtClean="0">
                <a:solidFill>
                  <a:schemeClr val="tx1"/>
                </a:solidFill>
                <a:effectLst/>
                <a:latin typeface="+mn-lt"/>
                <a:ea typeface="微软雅黑" panose="020B0503020204020204" pitchFamily="34" charset="-122"/>
                <a:cs typeface="+mn-cs"/>
              </a:rPr>
              <a:t>=</a:t>
            </a:r>
            <a:r>
              <a:rPr lang="zh-CN" altLang="zh-CN" sz="1200" kern="1200" dirty="0" smtClean="0">
                <a:solidFill>
                  <a:schemeClr val="tx1"/>
                </a:solidFill>
                <a:effectLst/>
                <a:latin typeface="+mn-lt"/>
                <a:ea typeface="微软雅黑" panose="020B0503020204020204" pitchFamily="34" charset="-122"/>
                <a:cs typeface="+mn-cs"/>
              </a:rPr>
              <a:t>中”，“是否学生</a:t>
            </a:r>
            <a:r>
              <a:rPr lang="en-US" altLang="zh-CN" sz="1200" kern="1200" dirty="0" smtClean="0">
                <a:solidFill>
                  <a:schemeClr val="tx1"/>
                </a:solidFill>
                <a:effectLst/>
                <a:latin typeface="+mn-lt"/>
                <a:ea typeface="微软雅黑" panose="020B0503020204020204" pitchFamily="34" charset="-122"/>
                <a:cs typeface="+mn-cs"/>
              </a:rPr>
              <a:t>=</a:t>
            </a:r>
            <a:r>
              <a:rPr lang="zh-CN" altLang="zh-CN" sz="1200" kern="1200" dirty="0" smtClean="0">
                <a:solidFill>
                  <a:schemeClr val="tx1"/>
                </a:solidFill>
                <a:effectLst/>
                <a:latin typeface="+mn-lt"/>
                <a:ea typeface="微软雅黑" panose="020B0503020204020204" pitchFamily="34" charset="-122"/>
                <a:cs typeface="+mn-cs"/>
              </a:rPr>
              <a:t>是”，“信用等级</a:t>
            </a:r>
            <a:r>
              <a:rPr lang="en-US" altLang="zh-CN" sz="1200" kern="1200" dirty="0" smtClean="0">
                <a:solidFill>
                  <a:schemeClr val="tx1"/>
                </a:solidFill>
                <a:effectLst/>
                <a:latin typeface="+mn-lt"/>
                <a:ea typeface="微软雅黑" panose="020B0503020204020204" pitchFamily="34" charset="-122"/>
                <a:cs typeface="+mn-cs"/>
              </a:rPr>
              <a:t>=</a:t>
            </a:r>
            <a:r>
              <a:rPr lang="zh-CN" altLang="zh-CN" sz="1200" kern="1200" dirty="0" smtClean="0">
                <a:solidFill>
                  <a:schemeClr val="tx1"/>
                </a:solidFill>
                <a:effectLst/>
                <a:latin typeface="+mn-lt"/>
                <a:ea typeface="微软雅黑" panose="020B0503020204020204" pitchFamily="34" charset="-122"/>
                <a:cs typeface="+mn-cs"/>
              </a:rPr>
              <a:t>良”），对该样本进行分类，需要计算</a:t>
            </a:r>
            <a:r>
              <a:rPr lang="en-US" altLang="zh-CN" sz="1200" kern="1200" dirty="0" smtClean="0">
                <a:solidFill>
                  <a:schemeClr val="tx1"/>
                </a:solidFill>
                <a:effectLst/>
                <a:latin typeface="+mn-lt"/>
                <a:ea typeface="微软雅黑" panose="020B0503020204020204" pitchFamily="34" charset="-122"/>
                <a:cs typeface="+mn-cs"/>
              </a:rPr>
              <a:t> </a:t>
            </a:r>
            <a:r>
              <a:rPr lang="zh-CN" altLang="zh-CN" sz="1200" kern="1200" dirty="0" smtClean="0">
                <a:solidFill>
                  <a:schemeClr val="tx1"/>
                </a:solidFill>
                <a:effectLst/>
                <a:latin typeface="+mn-lt"/>
                <a:ea typeface="微软雅黑" panose="020B0503020204020204" pitchFamily="34" charset="-122"/>
                <a:cs typeface="+mn-cs"/>
              </a:rPr>
              <a:t>的最大值。利用以上训练样本所得先验概率和条件概率，可以得到：</a:t>
            </a:r>
          </a:p>
          <a:p>
            <a:r>
              <a:rPr lang="zh-CN" altLang="zh-CN" sz="1200" kern="1200" dirty="0" smtClean="0">
                <a:solidFill>
                  <a:schemeClr val="tx1"/>
                </a:solidFill>
                <a:effectLst/>
                <a:latin typeface="+mn-lt"/>
                <a:ea typeface="微软雅黑" panose="020B0503020204020204" pitchFamily="34" charset="-122"/>
                <a:cs typeface="+mn-cs"/>
              </a:rPr>
              <a:t>因为</a:t>
            </a:r>
            <a:r>
              <a:rPr lang="en-US" altLang="zh-CN" sz="1200" kern="1200" dirty="0" smtClean="0">
                <a:solidFill>
                  <a:schemeClr val="tx1"/>
                </a:solidFill>
                <a:effectLst/>
                <a:latin typeface="+mn-lt"/>
                <a:ea typeface="微软雅黑" panose="020B0503020204020204" pitchFamily="34" charset="-122"/>
                <a:cs typeface="+mn-cs"/>
              </a:rPr>
              <a:t> </a:t>
            </a:r>
            <a:r>
              <a:rPr lang="zh-CN" altLang="zh-CN" sz="1200" kern="1200" dirty="0" smtClean="0">
                <a:solidFill>
                  <a:schemeClr val="tx1"/>
                </a:solidFill>
                <a:effectLst/>
                <a:latin typeface="+mn-lt"/>
                <a:ea typeface="微软雅黑" panose="020B0503020204020204" pitchFamily="34" charset="-122"/>
                <a:cs typeface="+mn-cs"/>
              </a:rPr>
              <a:t>，所以对于样本</a:t>
            </a:r>
            <a:r>
              <a:rPr lang="en-US" altLang="zh-CN" sz="1200" i="1" kern="1200" dirty="0" smtClean="0">
                <a:solidFill>
                  <a:schemeClr val="tx1"/>
                </a:solidFill>
                <a:effectLst/>
                <a:latin typeface="+mn-lt"/>
                <a:ea typeface="微软雅黑" panose="020B0503020204020204" pitchFamily="34" charset="-122"/>
                <a:cs typeface="+mn-cs"/>
              </a:rPr>
              <a:t>X</a:t>
            </a:r>
            <a:r>
              <a:rPr lang="zh-CN" altLang="zh-CN" sz="1200" kern="1200" dirty="0" smtClean="0">
                <a:solidFill>
                  <a:schemeClr val="tx1"/>
                </a:solidFill>
                <a:effectLst/>
                <a:latin typeface="+mn-lt"/>
                <a:ea typeface="微软雅黑" panose="020B0503020204020204" pitchFamily="34" charset="-122"/>
                <a:cs typeface="+mn-cs"/>
              </a:rPr>
              <a:t>（“</a:t>
            </a:r>
            <a:r>
              <a:rPr lang="en-US" altLang="zh-CN" sz="1200" kern="1200" dirty="0" smtClean="0">
                <a:solidFill>
                  <a:schemeClr val="tx1"/>
                </a:solidFill>
                <a:effectLst/>
                <a:latin typeface="+mn-lt"/>
                <a:ea typeface="微软雅黑" panose="020B0503020204020204" pitchFamily="34" charset="-122"/>
                <a:cs typeface="+mn-cs"/>
              </a:rPr>
              <a:t>30</a:t>
            </a:r>
            <a:r>
              <a:rPr lang="zh-CN" altLang="zh-CN" sz="1200" kern="1200" dirty="0" smtClean="0">
                <a:solidFill>
                  <a:schemeClr val="tx1"/>
                </a:solidFill>
                <a:effectLst/>
                <a:latin typeface="+mn-lt"/>
                <a:ea typeface="微软雅黑" panose="020B0503020204020204" pitchFamily="34" charset="-122"/>
                <a:cs typeface="+mn-cs"/>
              </a:rPr>
              <a:t>以下”，“收入</a:t>
            </a:r>
            <a:r>
              <a:rPr lang="en-US" altLang="zh-CN" sz="1200" kern="1200" dirty="0" smtClean="0">
                <a:solidFill>
                  <a:schemeClr val="tx1"/>
                </a:solidFill>
                <a:effectLst/>
                <a:latin typeface="+mn-lt"/>
                <a:ea typeface="微软雅黑" panose="020B0503020204020204" pitchFamily="34" charset="-122"/>
                <a:cs typeface="+mn-cs"/>
              </a:rPr>
              <a:t>=</a:t>
            </a:r>
            <a:r>
              <a:rPr lang="zh-CN" altLang="zh-CN" sz="1200" kern="1200" dirty="0" smtClean="0">
                <a:solidFill>
                  <a:schemeClr val="tx1"/>
                </a:solidFill>
                <a:effectLst/>
                <a:latin typeface="+mn-lt"/>
                <a:ea typeface="微软雅黑" panose="020B0503020204020204" pitchFamily="34" charset="-122"/>
                <a:cs typeface="+mn-cs"/>
              </a:rPr>
              <a:t>中”，“是否学生</a:t>
            </a:r>
            <a:r>
              <a:rPr lang="en-US" altLang="zh-CN" sz="1200" kern="1200" dirty="0" smtClean="0">
                <a:solidFill>
                  <a:schemeClr val="tx1"/>
                </a:solidFill>
                <a:effectLst/>
                <a:latin typeface="+mn-lt"/>
                <a:ea typeface="微软雅黑" panose="020B0503020204020204" pitchFamily="34" charset="-122"/>
                <a:cs typeface="+mn-cs"/>
              </a:rPr>
              <a:t>=</a:t>
            </a:r>
            <a:r>
              <a:rPr lang="zh-CN" altLang="zh-CN" sz="1200" kern="1200" dirty="0" smtClean="0">
                <a:solidFill>
                  <a:schemeClr val="tx1"/>
                </a:solidFill>
                <a:effectLst/>
                <a:latin typeface="+mn-lt"/>
                <a:ea typeface="微软雅黑" panose="020B0503020204020204" pitchFamily="34" charset="-122"/>
                <a:cs typeface="+mn-cs"/>
              </a:rPr>
              <a:t>是”，“信用等级</a:t>
            </a:r>
            <a:r>
              <a:rPr lang="en-US" altLang="zh-CN" sz="1200" kern="1200" dirty="0" smtClean="0">
                <a:solidFill>
                  <a:schemeClr val="tx1"/>
                </a:solidFill>
                <a:effectLst/>
                <a:latin typeface="+mn-lt"/>
                <a:ea typeface="微软雅黑" panose="020B0503020204020204" pitchFamily="34" charset="-122"/>
                <a:cs typeface="+mn-cs"/>
              </a:rPr>
              <a:t>=</a:t>
            </a:r>
            <a:r>
              <a:rPr lang="zh-CN" altLang="zh-CN" sz="1200" kern="1200" dirty="0" smtClean="0">
                <a:solidFill>
                  <a:schemeClr val="tx1"/>
                </a:solidFill>
                <a:effectLst/>
                <a:latin typeface="+mn-lt"/>
                <a:ea typeface="微软雅黑" panose="020B0503020204020204" pitchFamily="34" charset="-122"/>
                <a:cs typeface="+mn-cs"/>
              </a:rPr>
              <a:t>良”），朴素贝叶斯分类为</a:t>
            </a:r>
            <a:r>
              <a:rPr lang="en-US" altLang="zh-CN" sz="1200" kern="1200" dirty="0" smtClean="0">
                <a:solidFill>
                  <a:schemeClr val="tx1"/>
                </a:solidFill>
                <a:effectLst/>
                <a:latin typeface="+mn-lt"/>
                <a:ea typeface="微软雅黑" panose="020B0503020204020204" pitchFamily="34" charset="-122"/>
                <a:cs typeface="+mn-cs"/>
              </a:rPr>
              <a:t> </a:t>
            </a:r>
            <a:r>
              <a:rPr lang="zh-CN" altLang="zh-CN" sz="1200" kern="1200" dirty="0" smtClean="0">
                <a:solidFill>
                  <a:schemeClr val="tx1"/>
                </a:solidFill>
                <a:effectLst/>
                <a:latin typeface="+mn-lt"/>
                <a:ea typeface="微软雅黑" panose="020B0503020204020204" pitchFamily="34" charset="-122"/>
                <a:cs typeface="+mn-cs"/>
              </a:rPr>
              <a:t>，可以向该用户定向投放计算机广告。</a:t>
            </a:r>
          </a:p>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solidFill>
                  <a:prstClr val="black"/>
                </a:solidFill>
              </a:rPr>
              <a:pPr/>
              <a:t>148</a:t>
            </a:fld>
            <a:endParaRPr lang="zh-CN" altLang="en-US">
              <a:solidFill>
                <a:prstClr val="black"/>
              </a:solidFill>
            </a:endParaRPr>
          </a:p>
        </p:txBody>
      </p:sp>
    </p:spTree>
    <p:extLst>
      <p:ext uri="{BB962C8B-B14F-4D97-AF65-F5344CB8AC3E}">
        <p14:creationId xmlns:p14="http://schemas.microsoft.com/office/powerpoint/2010/main" val="27248421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微软雅黑" panose="020B0503020204020204" pitchFamily="34" charset="-122"/>
                <a:cs typeface="+mn-cs"/>
              </a:rPr>
              <a:t>（</a:t>
            </a:r>
            <a:r>
              <a:rPr lang="en-US" altLang="zh-CN" sz="1200" kern="1200" dirty="0" smtClean="0">
                <a:solidFill>
                  <a:schemeClr val="tx1"/>
                </a:solidFill>
                <a:effectLst/>
                <a:latin typeface="+mn-lt"/>
                <a:ea typeface="微软雅黑" panose="020B0503020204020204" pitchFamily="34" charset="-122"/>
                <a:cs typeface="+mn-cs"/>
              </a:rPr>
              <a:t>1</a:t>
            </a:r>
            <a:r>
              <a:rPr lang="zh-CN" altLang="zh-CN" sz="1200" kern="1200" dirty="0" smtClean="0">
                <a:solidFill>
                  <a:schemeClr val="tx1"/>
                </a:solidFill>
                <a:effectLst/>
                <a:latin typeface="+mn-lt"/>
                <a:ea typeface="微软雅黑" panose="020B0503020204020204" pitchFamily="34" charset="-122"/>
                <a:cs typeface="+mn-cs"/>
              </a:rPr>
              <a:t>）可扩展性。许多聚类算法在小数据集（少于</a:t>
            </a:r>
            <a:r>
              <a:rPr lang="en-US" altLang="zh-CN" sz="1200" kern="1200" dirty="0" smtClean="0">
                <a:solidFill>
                  <a:schemeClr val="tx1"/>
                </a:solidFill>
                <a:effectLst/>
                <a:latin typeface="+mn-lt"/>
                <a:ea typeface="微软雅黑" panose="020B0503020204020204" pitchFamily="34" charset="-122"/>
                <a:cs typeface="+mn-cs"/>
              </a:rPr>
              <a:t>200</a:t>
            </a:r>
            <a:r>
              <a:rPr lang="zh-CN" altLang="zh-CN" sz="1200" kern="1200" dirty="0" smtClean="0">
                <a:solidFill>
                  <a:schemeClr val="tx1"/>
                </a:solidFill>
                <a:effectLst/>
                <a:latin typeface="+mn-lt"/>
                <a:ea typeface="微软雅黑" panose="020B0503020204020204" pitchFamily="34" charset="-122"/>
                <a:cs typeface="+mn-cs"/>
              </a:rPr>
              <a:t>个数据对象）时可以工作得很好；但一个大数据库可能会包含数以百万的对象。利用采样方法进行聚类分析可能得到一个有偏差的结果，这时就需要可扩展的聚类分析算法。</a:t>
            </a:r>
          </a:p>
          <a:p>
            <a:r>
              <a:rPr lang="zh-CN" altLang="zh-CN" sz="1200" kern="1200" dirty="0" smtClean="0">
                <a:solidFill>
                  <a:schemeClr val="tx1"/>
                </a:solidFill>
                <a:effectLst/>
                <a:latin typeface="+mn-lt"/>
                <a:ea typeface="微软雅黑" panose="020B0503020204020204" pitchFamily="34" charset="-122"/>
                <a:cs typeface="+mn-cs"/>
              </a:rPr>
              <a:t>（</a:t>
            </a:r>
            <a:r>
              <a:rPr lang="en-US" altLang="zh-CN" sz="1200" kern="1200" dirty="0" smtClean="0">
                <a:solidFill>
                  <a:schemeClr val="tx1"/>
                </a:solidFill>
                <a:effectLst/>
                <a:latin typeface="+mn-lt"/>
                <a:ea typeface="微软雅黑" panose="020B0503020204020204" pitchFamily="34" charset="-122"/>
                <a:cs typeface="+mn-cs"/>
              </a:rPr>
              <a:t>2</a:t>
            </a:r>
            <a:r>
              <a:rPr lang="zh-CN" altLang="zh-CN" sz="1200" kern="1200" dirty="0" smtClean="0">
                <a:solidFill>
                  <a:schemeClr val="tx1"/>
                </a:solidFill>
                <a:effectLst/>
                <a:latin typeface="+mn-lt"/>
                <a:ea typeface="微软雅黑" panose="020B0503020204020204" pitchFamily="34" charset="-122"/>
                <a:cs typeface="+mn-cs"/>
              </a:rPr>
              <a:t>）处理不同类型属性的能力。许多算法是针对基于区间的数值属性而设计的。但是有些应用需要对实类型数据。如二值类型、符号类型、顺序类型，或这些数据类型的组合。</a:t>
            </a:r>
          </a:p>
          <a:p>
            <a:r>
              <a:rPr lang="zh-CN" altLang="zh-CN" sz="1200" kern="1200" dirty="0" smtClean="0">
                <a:solidFill>
                  <a:schemeClr val="tx1"/>
                </a:solidFill>
                <a:effectLst/>
                <a:latin typeface="+mn-lt"/>
                <a:ea typeface="微软雅黑" panose="020B0503020204020204" pitchFamily="34" charset="-122"/>
                <a:cs typeface="+mn-cs"/>
              </a:rPr>
              <a:t>（</a:t>
            </a:r>
            <a:r>
              <a:rPr lang="en-US" altLang="zh-CN" sz="1200" kern="1200" dirty="0" smtClean="0">
                <a:solidFill>
                  <a:schemeClr val="tx1"/>
                </a:solidFill>
                <a:effectLst/>
                <a:latin typeface="+mn-lt"/>
                <a:ea typeface="微软雅黑" panose="020B0503020204020204" pitchFamily="34" charset="-122"/>
                <a:cs typeface="+mn-cs"/>
              </a:rPr>
              <a:t>3</a:t>
            </a:r>
            <a:r>
              <a:rPr lang="zh-CN" altLang="zh-CN" sz="1200" kern="1200" dirty="0" smtClean="0">
                <a:solidFill>
                  <a:schemeClr val="tx1"/>
                </a:solidFill>
                <a:effectLst/>
                <a:latin typeface="+mn-lt"/>
                <a:ea typeface="微软雅黑" panose="020B0503020204020204" pitchFamily="34" charset="-122"/>
                <a:cs typeface="+mn-cs"/>
              </a:rPr>
              <a:t>）发现任意形状的聚类。许多聚类算法是根据欧氏距离和</a:t>
            </a:r>
            <a:r>
              <a:rPr lang="en-US" altLang="zh-CN" sz="1200" kern="1200" dirty="0" smtClean="0">
                <a:solidFill>
                  <a:schemeClr val="tx1"/>
                </a:solidFill>
                <a:effectLst/>
                <a:latin typeface="+mn-lt"/>
                <a:ea typeface="微软雅黑" panose="020B0503020204020204" pitchFamily="34" charset="-122"/>
                <a:cs typeface="+mn-cs"/>
              </a:rPr>
              <a:t>Manhattan</a:t>
            </a:r>
            <a:r>
              <a:rPr lang="zh-CN" altLang="zh-CN" sz="1200" kern="1200" dirty="0" smtClean="0">
                <a:solidFill>
                  <a:schemeClr val="tx1"/>
                </a:solidFill>
                <a:effectLst/>
                <a:latin typeface="+mn-lt"/>
                <a:ea typeface="微软雅黑" panose="020B0503020204020204" pitchFamily="34" charset="-122"/>
                <a:cs typeface="+mn-cs"/>
              </a:rPr>
              <a:t>距离来进行聚类的。基于这类距离的聚类方法一般只能发现具有类似大小和密度的圆形或球状聚类。而实际一个聚类是可以具有任意形状的，因此，设计能够发现任意开关类集的聚类算法是非常重要的。</a:t>
            </a:r>
          </a:p>
          <a:p>
            <a:r>
              <a:rPr lang="zh-CN" altLang="zh-CN" sz="1200" kern="1200" dirty="0" smtClean="0">
                <a:solidFill>
                  <a:schemeClr val="tx1"/>
                </a:solidFill>
                <a:effectLst/>
                <a:latin typeface="+mn-lt"/>
                <a:ea typeface="微软雅黑" panose="020B0503020204020204" pitchFamily="34" charset="-122"/>
                <a:cs typeface="+mn-cs"/>
              </a:rPr>
              <a:t>（</a:t>
            </a:r>
            <a:r>
              <a:rPr lang="en-US" altLang="zh-CN" sz="1200" kern="1200" dirty="0" smtClean="0">
                <a:solidFill>
                  <a:schemeClr val="tx1"/>
                </a:solidFill>
                <a:effectLst/>
                <a:latin typeface="+mn-lt"/>
                <a:ea typeface="微软雅黑" panose="020B0503020204020204" pitchFamily="34" charset="-122"/>
                <a:cs typeface="+mn-cs"/>
              </a:rPr>
              <a:t>4</a:t>
            </a:r>
            <a:r>
              <a:rPr lang="zh-CN" altLang="zh-CN" sz="1200" kern="1200" dirty="0" smtClean="0">
                <a:solidFill>
                  <a:schemeClr val="tx1"/>
                </a:solidFill>
                <a:effectLst/>
                <a:latin typeface="+mn-lt"/>
                <a:ea typeface="微软雅黑" panose="020B0503020204020204" pitchFamily="34" charset="-122"/>
                <a:cs typeface="+mn-cs"/>
              </a:rPr>
              <a:t>）需要（由用户）决定的输入参数最少。许多聚类算法需要用户输入聚类分析中所需要的一些参数（如期望所获得聚类的个数）。而聚类结果通常都与输入参数密切相关；而这些参数常常也很难决定，特别是包含高维对象的数据集。这不仅构成了用户的负担，也使得聚类质量难以控制。</a:t>
            </a:r>
          </a:p>
          <a:p>
            <a:r>
              <a:rPr lang="zh-CN" altLang="zh-CN" sz="1200" kern="1200" dirty="0" smtClean="0">
                <a:solidFill>
                  <a:schemeClr val="tx1"/>
                </a:solidFill>
                <a:effectLst/>
                <a:latin typeface="+mn-lt"/>
                <a:ea typeface="微软雅黑" panose="020B0503020204020204" pitchFamily="34" charset="-122"/>
                <a:cs typeface="+mn-cs"/>
              </a:rPr>
              <a:t>（</a:t>
            </a:r>
            <a:r>
              <a:rPr lang="en-US" altLang="zh-CN" sz="1200" kern="1200" dirty="0" smtClean="0">
                <a:solidFill>
                  <a:schemeClr val="tx1"/>
                </a:solidFill>
                <a:effectLst/>
                <a:latin typeface="+mn-lt"/>
                <a:ea typeface="微软雅黑" panose="020B0503020204020204" pitchFamily="34" charset="-122"/>
                <a:cs typeface="+mn-cs"/>
              </a:rPr>
              <a:t>5</a:t>
            </a:r>
            <a:r>
              <a:rPr lang="zh-CN" altLang="zh-CN" sz="1200" kern="1200" dirty="0" smtClean="0">
                <a:solidFill>
                  <a:schemeClr val="tx1"/>
                </a:solidFill>
                <a:effectLst/>
                <a:latin typeface="+mn-lt"/>
                <a:ea typeface="微软雅黑" panose="020B0503020204020204" pitchFamily="34" charset="-122"/>
                <a:cs typeface="+mn-cs"/>
              </a:rPr>
              <a:t>）处理噪声数据的能力。大多数现实世界的数据库均包含异常数据、不明数据、数据丢失和噪声数据，有些聚类算法对这样的数据非常敏感并会导致获得质量较差的数据。</a:t>
            </a:r>
          </a:p>
          <a:p>
            <a:r>
              <a:rPr lang="zh-CN" altLang="zh-CN" sz="1200" kern="1200" dirty="0" smtClean="0">
                <a:solidFill>
                  <a:schemeClr val="tx1"/>
                </a:solidFill>
                <a:effectLst/>
                <a:latin typeface="+mn-lt"/>
                <a:ea typeface="微软雅黑" panose="020B0503020204020204" pitchFamily="34" charset="-122"/>
                <a:cs typeface="+mn-cs"/>
              </a:rPr>
              <a:t>（</a:t>
            </a:r>
            <a:r>
              <a:rPr lang="en-US" altLang="zh-CN" sz="1200" kern="1200" dirty="0" smtClean="0">
                <a:solidFill>
                  <a:schemeClr val="tx1"/>
                </a:solidFill>
                <a:effectLst/>
                <a:latin typeface="+mn-lt"/>
                <a:ea typeface="微软雅黑" panose="020B0503020204020204" pitchFamily="34" charset="-122"/>
                <a:cs typeface="+mn-cs"/>
              </a:rPr>
              <a:t>6</a:t>
            </a:r>
            <a:r>
              <a:rPr lang="zh-CN" altLang="zh-CN" sz="1200" kern="1200" dirty="0" smtClean="0">
                <a:solidFill>
                  <a:schemeClr val="tx1"/>
                </a:solidFill>
                <a:effectLst/>
                <a:latin typeface="+mn-lt"/>
                <a:ea typeface="微软雅黑" panose="020B0503020204020204" pitchFamily="34" charset="-122"/>
                <a:cs typeface="+mn-cs"/>
              </a:rPr>
              <a:t>）对输入记录顺序不敏感。一些聚类算法对输入数据的顺序敏感，也就是不同的数据输入顺序会导致获得非常不同的结果。因此，设计对输入数据顺序不敏感的聚类算法也是非常重要的。</a:t>
            </a:r>
          </a:p>
          <a:p>
            <a:r>
              <a:rPr lang="zh-CN" altLang="zh-CN" sz="1200" kern="1200" dirty="0" smtClean="0">
                <a:solidFill>
                  <a:schemeClr val="tx1"/>
                </a:solidFill>
                <a:effectLst/>
                <a:latin typeface="+mn-lt"/>
                <a:ea typeface="微软雅黑" panose="020B0503020204020204" pitchFamily="34" charset="-122"/>
                <a:cs typeface="+mn-cs"/>
              </a:rPr>
              <a:t>（</a:t>
            </a:r>
            <a:r>
              <a:rPr lang="en-US" altLang="zh-CN" sz="1200" kern="1200" dirty="0" smtClean="0">
                <a:solidFill>
                  <a:schemeClr val="tx1"/>
                </a:solidFill>
                <a:effectLst/>
                <a:latin typeface="+mn-lt"/>
                <a:ea typeface="微软雅黑" panose="020B0503020204020204" pitchFamily="34" charset="-122"/>
                <a:cs typeface="+mn-cs"/>
              </a:rPr>
              <a:t>7</a:t>
            </a:r>
            <a:r>
              <a:rPr lang="zh-CN" altLang="zh-CN" sz="1200" kern="1200" dirty="0" smtClean="0">
                <a:solidFill>
                  <a:schemeClr val="tx1"/>
                </a:solidFill>
                <a:effectLst/>
                <a:latin typeface="+mn-lt"/>
                <a:ea typeface="微软雅黑" panose="020B0503020204020204" pitchFamily="34" charset="-122"/>
                <a:cs typeface="+mn-cs"/>
              </a:rPr>
              <a:t>）高维问题。一个数据库或一个数据仓库或许包含若干维属性。许多聚类算法在处理低维数据（仅包含二到三个维）时表现很好，然而设计对高维空间中的数据对象，特别是对高维空间稀疏和怪异分布的数据对象，能进行较好聚类分析的聚类算法已成为聚类研究中的一项挑战。</a:t>
            </a:r>
          </a:p>
          <a:p>
            <a:r>
              <a:rPr lang="zh-CN" altLang="zh-CN" sz="1200" kern="1200" dirty="0" smtClean="0">
                <a:solidFill>
                  <a:schemeClr val="tx1"/>
                </a:solidFill>
                <a:effectLst/>
                <a:latin typeface="+mn-lt"/>
                <a:ea typeface="微软雅黑" panose="020B0503020204020204" pitchFamily="34" charset="-122"/>
                <a:cs typeface="+mn-cs"/>
              </a:rPr>
              <a:t>（</a:t>
            </a:r>
            <a:r>
              <a:rPr lang="en-US" altLang="zh-CN" sz="1200" kern="1200" dirty="0" smtClean="0">
                <a:solidFill>
                  <a:schemeClr val="tx1"/>
                </a:solidFill>
                <a:effectLst/>
                <a:latin typeface="+mn-lt"/>
                <a:ea typeface="微软雅黑" panose="020B0503020204020204" pitchFamily="34" charset="-122"/>
                <a:cs typeface="+mn-cs"/>
              </a:rPr>
              <a:t>8</a:t>
            </a:r>
            <a:r>
              <a:rPr lang="zh-CN" altLang="zh-CN" sz="1200" kern="1200" dirty="0" smtClean="0">
                <a:solidFill>
                  <a:schemeClr val="tx1"/>
                </a:solidFill>
                <a:effectLst/>
                <a:latin typeface="+mn-lt"/>
                <a:ea typeface="微软雅黑" panose="020B0503020204020204" pitchFamily="34" charset="-122"/>
                <a:cs typeface="+mn-cs"/>
              </a:rPr>
              <a:t>）基于约束的聚类。现实世界中的应用可能需要在各种约束之下进行聚类分析。假设需要在一个城市中确定一些新加油站的位置，就需要考虑诸如城市中的河流、调整路，以及每个区域的客户需求等约束情况下居民住地的聚类分析。设计能够发现满足特定约束条件且具有较好聚类质量的聚类算法也是一个重要聚类研究任务。</a:t>
            </a:r>
          </a:p>
          <a:p>
            <a:r>
              <a:rPr lang="zh-CN" altLang="zh-CN" sz="1200" kern="1200" dirty="0" smtClean="0">
                <a:solidFill>
                  <a:schemeClr val="tx1"/>
                </a:solidFill>
                <a:effectLst/>
                <a:latin typeface="+mn-lt"/>
                <a:ea typeface="微软雅黑" panose="020B0503020204020204" pitchFamily="34" charset="-122"/>
                <a:cs typeface="+mn-cs"/>
              </a:rPr>
              <a:t>（</a:t>
            </a:r>
            <a:r>
              <a:rPr lang="en-US" altLang="zh-CN" sz="1200" kern="1200" dirty="0" smtClean="0">
                <a:solidFill>
                  <a:schemeClr val="tx1"/>
                </a:solidFill>
                <a:effectLst/>
                <a:latin typeface="+mn-lt"/>
                <a:ea typeface="微软雅黑" panose="020B0503020204020204" pitchFamily="34" charset="-122"/>
                <a:cs typeface="+mn-cs"/>
              </a:rPr>
              <a:t>9</a:t>
            </a:r>
            <a:r>
              <a:rPr lang="zh-CN" altLang="zh-CN" sz="1200" kern="1200" dirty="0" smtClean="0">
                <a:solidFill>
                  <a:schemeClr val="tx1"/>
                </a:solidFill>
                <a:effectLst/>
                <a:latin typeface="+mn-lt"/>
                <a:ea typeface="微软雅黑" panose="020B0503020204020204" pitchFamily="34" charset="-122"/>
                <a:cs typeface="+mn-cs"/>
              </a:rPr>
              <a:t>）可解释性和可用性。用户往往希望聚类结果是可理解的、可解释的、可用的，这就需要聚类分析要与特定的解释和应用联系在一起。因此，研究一个应用的目标是如何影响聚类方法选择也是非常重要的。</a:t>
            </a:r>
          </a:p>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solidFill>
                  <a:prstClr val="black"/>
                </a:solidFill>
              </a:rPr>
              <a:pPr/>
              <a:t>149</a:t>
            </a:fld>
            <a:endParaRPr lang="zh-CN" altLang="en-US">
              <a:solidFill>
                <a:prstClr val="black"/>
              </a:solidFill>
            </a:endParaRPr>
          </a:p>
        </p:txBody>
      </p:sp>
    </p:spTree>
    <p:extLst>
      <p:ext uri="{BB962C8B-B14F-4D97-AF65-F5344CB8AC3E}">
        <p14:creationId xmlns:p14="http://schemas.microsoft.com/office/powerpoint/2010/main" val="19843017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solidFill>
                  <a:prstClr val="black"/>
                </a:solidFill>
              </a:rPr>
              <a:pPr/>
              <a:t>150</a:t>
            </a:fld>
            <a:endParaRPr lang="zh-CN" altLang="en-US">
              <a:solidFill>
                <a:prstClr val="black"/>
              </a:solidFill>
            </a:endParaRPr>
          </a:p>
        </p:txBody>
      </p:sp>
    </p:spTree>
    <p:extLst>
      <p:ext uri="{BB962C8B-B14F-4D97-AF65-F5344CB8AC3E}">
        <p14:creationId xmlns:p14="http://schemas.microsoft.com/office/powerpoint/2010/main" val="23368451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solidFill>
                  <a:prstClr val="black"/>
                </a:solidFill>
              </a:rPr>
              <a:pPr/>
              <a:t>151</a:t>
            </a:fld>
            <a:endParaRPr lang="zh-CN" altLang="en-US">
              <a:solidFill>
                <a:prstClr val="black"/>
              </a:solidFill>
            </a:endParaRPr>
          </a:p>
        </p:txBody>
      </p:sp>
    </p:spTree>
    <p:extLst>
      <p:ext uri="{BB962C8B-B14F-4D97-AF65-F5344CB8AC3E}">
        <p14:creationId xmlns:p14="http://schemas.microsoft.com/office/powerpoint/2010/main" val="487704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快：</a:t>
            </a:r>
            <a:r>
              <a:rPr lang="en-US" altLang="zh-CN" dirty="0" smtClean="0"/>
              <a:t>Zara </a:t>
            </a:r>
            <a:r>
              <a:rPr lang="zh-CN" altLang="en-US" dirty="0" smtClean="0"/>
              <a:t>与 </a:t>
            </a:r>
            <a:r>
              <a:rPr lang="en-US" altLang="zh-CN" dirty="0" smtClean="0"/>
              <a:t>H&amp;M </a:t>
            </a:r>
            <a:r>
              <a:rPr lang="zh-CN" altLang="en-US" dirty="0" smtClean="0"/>
              <a:t>有相似的大数据供应，</a:t>
            </a:r>
            <a:r>
              <a:rPr lang="en-US" altLang="zh-CN" dirty="0" smtClean="0"/>
              <a:t>Zara </a:t>
            </a:r>
            <a:r>
              <a:rPr lang="zh-CN" altLang="en-US" dirty="0" smtClean="0"/>
              <a:t>胜出的原因毫无疑问就是“快”。从点击流（</a:t>
            </a:r>
            <a:r>
              <a:rPr lang="en-US" altLang="zh-CN" dirty="0" smtClean="0"/>
              <a:t>clickstream</a:t>
            </a:r>
            <a:r>
              <a:rPr lang="zh-CN" altLang="en-US" dirty="0" smtClean="0"/>
              <a:t>）、浏览历史和行为（如放入购物车）中实时发现顾客的即时购买意图和兴趣。这就是“快”的价值。</a:t>
            </a:r>
          </a:p>
          <a:p>
            <a:r>
              <a:rPr lang="zh-CN" altLang="en-US" dirty="0" smtClean="0"/>
              <a:t>时效性：地震。</a:t>
            </a:r>
            <a:endParaRPr lang="zh-CN" altLang="en-US" dirty="0"/>
          </a:p>
        </p:txBody>
      </p:sp>
      <p:sp>
        <p:nvSpPr>
          <p:cNvPr id="4" name="灯片编号占位符 3"/>
          <p:cNvSpPr>
            <a:spLocks noGrp="1"/>
          </p:cNvSpPr>
          <p:nvPr>
            <p:ph type="sldNum" sz="quarter" idx="10"/>
          </p:nvPr>
        </p:nvSpPr>
        <p:spPr/>
        <p:txBody>
          <a:bodyPr/>
          <a:lstStyle/>
          <a:p>
            <a:fld id="{1870DB19-8D20-42EB-AC83-2187BF19602A}" type="slidenum">
              <a:rPr lang="zh-CN" altLang="en-US" smtClean="0"/>
              <a:t>8</a:t>
            </a:fld>
            <a:endParaRPr lang="zh-CN" altLang="en-US"/>
          </a:p>
        </p:txBody>
      </p:sp>
    </p:spTree>
    <p:extLst>
      <p:ext uri="{BB962C8B-B14F-4D97-AF65-F5344CB8AC3E}">
        <p14:creationId xmlns:p14="http://schemas.microsoft.com/office/powerpoint/2010/main" val="25985785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solidFill>
                  <a:prstClr val="black"/>
                </a:solidFill>
              </a:rPr>
              <a:pPr/>
              <a:t>152</a:t>
            </a:fld>
            <a:endParaRPr lang="zh-CN" altLang="en-US">
              <a:solidFill>
                <a:prstClr val="black"/>
              </a:solidFill>
            </a:endParaRPr>
          </a:p>
        </p:txBody>
      </p:sp>
    </p:spTree>
    <p:extLst>
      <p:ext uri="{BB962C8B-B14F-4D97-AF65-F5344CB8AC3E}">
        <p14:creationId xmlns:p14="http://schemas.microsoft.com/office/powerpoint/2010/main" val="37483998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solidFill>
                  <a:prstClr val="black"/>
                </a:solidFill>
              </a:rPr>
              <a:pPr/>
              <a:t>153</a:t>
            </a:fld>
            <a:endParaRPr lang="zh-CN" altLang="en-US">
              <a:solidFill>
                <a:prstClr val="black"/>
              </a:solidFill>
            </a:endParaRPr>
          </a:p>
        </p:txBody>
      </p:sp>
    </p:spTree>
    <p:extLst>
      <p:ext uri="{BB962C8B-B14F-4D97-AF65-F5344CB8AC3E}">
        <p14:creationId xmlns:p14="http://schemas.microsoft.com/office/powerpoint/2010/main" val="23765501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solidFill>
                  <a:prstClr val="black"/>
                </a:solidFill>
              </a:rPr>
              <a:pPr/>
              <a:t>154</a:t>
            </a:fld>
            <a:endParaRPr lang="zh-CN" altLang="en-US">
              <a:solidFill>
                <a:prstClr val="black"/>
              </a:solidFill>
            </a:endParaRPr>
          </a:p>
        </p:txBody>
      </p:sp>
    </p:spTree>
    <p:extLst>
      <p:ext uri="{BB962C8B-B14F-4D97-AF65-F5344CB8AC3E}">
        <p14:creationId xmlns:p14="http://schemas.microsoft.com/office/powerpoint/2010/main" val="4870387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solidFill>
                  <a:prstClr val="black"/>
                </a:solidFill>
              </a:rPr>
              <a:pPr/>
              <a:t>155</a:t>
            </a:fld>
            <a:endParaRPr lang="zh-CN" altLang="en-US">
              <a:solidFill>
                <a:prstClr val="black"/>
              </a:solidFill>
            </a:endParaRPr>
          </a:p>
        </p:txBody>
      </p:sp>
    </p:spTree>
    <p:extLst>
      <p:ext uri="{BB962C8B-B14F-4D97-AF65-F5344CB8AC3E}">
        <p14:creationId xmlns:p14="http://schemas.microsoft.com/office/powerpoint/2010/main" val="4873208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solidFill>
                  <a:prstClr val="black"/>
                </a:solidFill>
              </a:rPr>
              <a:pPr/>
              <a:t>156</a:t>
            </a:fld>
            <a:endParaRPr lang="zh-CN" altLang="en-US">
              <a:solidFill>
                <a:prstClr val="black"/>
              </a:solidFill>
            </a:endParaRPr>
          </a:p>
        </p:txBody>
      </p:sp>
    </p:spTree>
    <p:extLst>
      <p:ext uri="{BB962C8B-B14F-4D97-AF65-F5344CB8AC3E}">
        <p14:creationId xmlns:p14="http://schemas.microsoft.com/office/powerpoint/2010/main" val="24010259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solidFill>
                  <a:prstClr val="black"/>
                </a:solidFill>
              </a:rPr>
              <a:pPr/>
              <a:t>157</a:t>
            </a:fld>
            <a:endParaRPr lang="zh-CN" altLang="en-US">
              <a:solidFill>
                <a:prstClr val="black"/>
              </a:solidFill>
            </a:endParaRPr>
          </a:p>
        </p:txBody>
      </p:sp>
    </p:spTree>
    <p:extLst>
      <p:ext uri="{BB962C8B-B14F-4D97-AF65-F5344CB8AC3E}">
        <p14:creationId xmlns:p14="http://schemas.microsoft.com/office/powerpoint/2010/main" val="11310267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微软雅黑" panose="020B0503020204020204" pitchFamily="34" charset="-122"/>
                <a:cs typeface="+mn-cs"/>
              </a:rPr>
              <a:t>关联规则及其相关的定义描述如下：</a:t>
            </a:r>
          </a:p>
          <a:p>
            <a:r>
              <a:rPr lang="zh-CN" altLang="zh-CN" sz="1200" kern="1200" dirty="0" smtClean="0">
                <a:solidFill>
                  <a:schemeClr val="tx1"/>
                </a:solidFill>
                <a:effectLst/>
                <a:latin typeface="+mn-lt"/>
                <a:ea typeface="微软雅黑" panose="020B0503020204020204" pitchFamily="34" charset="-122"/>
                <a:cs typeface="+mn-cs"/>
              </a:rPr>
              <a:t>设</a:t>
            </a:r>
            <a:r>
              <a:rPr lang="en-US" altLang="zh-CN" sz="1200" kern="1200" dirty="0" smtClean="0">
                <a:solidFill>
                  <a:schemeClr val="tx1"/>
                </a:solidFill>
                <a:effectLst/>
                <a:latin typeface="+mn-lt"/>
                <a:ea typeface="微软雅黑" panose="020B0503020204020204" pitchFamily="34" charset="-122"/>
                <a:cs typeface="+mn-cs"/>
              </a:rPr>
              <a:t> </a:t>
            </a:r>
            <a:r>
              <a:rPr lang="zh-CN" altLang="zh-CN" sz="1200" kern="1200" dirty="0" smtClean="0">
                <a:solidFill>
                  <a:schemeClr val="tx1"/>
                </a:solidFill>
                <a:effectLst/>
                <a:latin typeface="+mn-lt"/>
                <a:ea typeface="微软雅黑" panose="020B0503020204020204" pitchFamily="34" charset="-122"/>
                <a:cs typeface="+mn-cs"/>
              </a:rPr>
              <a:t>是一个项目集合（项集，</a:t>
            </a:r>
            <a:r>
              <a:rPr lang="en-US" altLang="zh-CN" sz="1200" kern="1200" dirty="0" err="1" smtClean="0">
                <a:solidFill>
                  <a:schemeClr val="tx1"/>
                </a:solidFill>
                <a:effectLst/>
                <a:latin typeface="+mn-lt"/>
                <a:ea typeface="微软雅黑" panose="020B0503020204020204" pitchFamily="34" charset="-122"/>
                <a:cs typeface="+mn-cs"/>
              </a:rPr>
              <a:t>itemset</a:t>
            </a:r>
            <a:r>
              <a:rPr lang="zh-CN" altLang="zh-CN" sz="1200" kern="1200" dirty="0" smtClean="0">
                <a:solidFill>
                  <a:schemeClr val="tx1"/>
                </a:solidFill>
                <a:effectLst/>
                <a:latin typeface="+mn-lt"/>
                <a:ea typeface="微软雅黑" panose="020B0503020204020204" pitchFamily="34" charset="-122"/>
                <a:cs typeface="+mn-cs"/>
              </a:rPr>
              <a:t>），数据集（一般为事务数据库）</a:t>
            </a:r>
            <a:r>
              <a:rPr lang="en-US" altLang="zh-CN" sz="1200" kern="1200" dirty="0" smtClean="0">
                <a:solidFill>
                  <a:schemeClr val="tx1"/>
                </a:solidFill>
                <a:effectLst/>
                <a:latin typeface="+mn-lt"/>
                <a:ea typeface="微软雅黑" panose="020B0503020204020204" pitchFamily="34" charset="-122"/>
                <a:cs typeface="+mn-cs"/>
              </a:rPr>
              <a:t> </a:t>
            </a:r>
            <a:r>
              <a:rPr lang="zh-CN" altLang="zh-CN" sz="1200" kern="1200" dirty="0" smtClean="0">
                <a:solidFill>
                  <a:schemeClr val="tx1"/>
                </a:solidFill>
                <a:effectLst/>
                <a:latin typeface="+mn-lt"/>
                <a:ea typeface="微软雅黑" panose="020B0503020204020204" pitchFamily="34" charset="-122"/>
                <a:cs typeface="+mn-cs"/>
              </a:rPr>
              <a:t>是有一系列具有唯一标识</a:t>
            </a:r>
            <a:r>
              <a:rPr lang="en-US" altLang="zh-CN" sz="1200" kern="1200" dirty="0" smtClean="0">
                <a:solidFill>
                  <a:schemeClr val="tx1"/>
                </a:solidFill>
                <a:effectLst/>
                <a:latin typeface="+mn-lt"/>
                <a:ea typeface="微软雅黑" panose="020B0503020204020204" pitchFamily="34" charset="-122"/>
                <a:cs typeface="+mn-cs"/>
              </a:rPr>
              <a:t>TID</a:t>
            </a:r>
            <a:r>
              <a:rPr lang="zh-CN" altLang="zh-CN" sz="1200" kern="1200" dirty="0" smtClean="0">
                <a:solidFill>
                  <a:schemeClr val="tx1"/>
                </a:solidFill>
                <a:effectLst/>
                <a:latin typeface="+mn-lt"/>
                <a:ea typeface="微软雅黑" panose="020B0503020204020204" pitchFamily="34" charset="-122"/>
                <a:cs typeface="+mn-cs"/>
              </a:rPr>
              <a:t>的事务组成，每个事务</a:t>
            </a:r>
            <a:r>
              <a:rPr lang="en-US" altLang="zh-CN" sz="1200" kern="1200" dirty="0" smtClean="0">
                <a:solidFill>
                  <a:schemeClr val="tx1"/>
                </a:solidFill>
                <a:effectLst/>
                <a:latin typeface="+mn-lt"/>
                <a:ea typeface="微软雅黑" panose="020B0503020204020204" pitchFamily="34" charset="-122"/>
                <a:cs typeface="+mn-cs"/>
              </a:rPr>
              <a:t> </a:t>
            </a:r>
            <a:r>
              <a:rPr lang="zh-CN" altLang="zh-CN" sz="1200" kern="1200" dirty="0" smtClean="0">
                <a:solidFill>
                  <a:schemeClr val="tx1"/>
                </a:solidFill>
                <a:effectLst/>
                <a:latin typeface="+mn-lt"/>
                <a:ea typeface="微软雅黑" panose="020B0503020204020204" pitchFamily="34" charset="-122"/>
                <a:cs typeface="+mn-cs"/>
              </a:rPr>
              <a:t>都对应</a:t>
            </a:r>
            <a:r>
              <a:rPr lang="en-US" altLang="zh-CN" sz="1200" i="1" kern="1200" dirty="0" smtClean="0">
                <a:solidFill>
                  <a:schemeClr val="tx1"/>
                </a:solidFill>
                <a:effectLst/>
                <a:latin typeface="+mn-lt"/>
                <a:ea typeface="微软雅黑" panose="020B0503020204020204" pitchFamily="34" charset="-122"/>
                <a:cs typeface="+mn-cs"/>
              </a:rPr>
              <a:t>I</a:t>
            </a:r>
            <a:r>
              <a:rPr lang="zh-CN" altLang="zh-CN" sz="1200" kern="1200" dirty="0" smtClean="0">
                <a:solidFill>
                  <a:schemeClr val="tx1"/>
                </a:solidFill>
                <a:effectLst/>
                <a:latin typeface="+mn-lt"/>
                <a:ea typeface="微软雅黑" panose="020B0503020204020204" pitchFamily="34" charset="-122"/>
                <a:cs typeface="+mn-cs"/>
              </a:rPr>
              <a:t>上的一个子集。</a:t>
            </a:r>
          </a:p>
          <a:p>
            <a:r>
              <a:rPr lang="zh-CN" altLang="zh-CN" sz="1200" kern="1200" dirty="0" smtClean="0">
                <a:solidFill>
                  <a:schemeClr val="tx1"/>
                </a:solidFill>
                <a:effectLst/>
                <a:latin typeface="+mn-lt"/>
                <a:ea typeface="微软雅黑" panose="020B0503020204020204" pitchFamily="34" charset="-122"/>
                <a:cs typeface="+mn-cs"/>
              </a:rPr>
              <a:t>定义</a:t>
            </a:r>
            <a:r>
              <a:rPr lang="en-US" altLang="zh-CN" sz="1200" kern="1200" dirty="0" smtClean="0">
                <a:solidFill>
                  <a:schemeClr val="tx1"/>
                </a:solidFill>
                <a:effectLst/>
                <a:latin typeface="+mn-lt"/>
                <a:ea typeface="微软雅黑" panose="020B0503020204020204" pitchFamily="34" charset="-122"/>
                <a:cs typeface="+mn-cs"/>
              </a:rPr>
              <a:t>3-1  </a:t>
            </a:r>
            <a:r>
              <a:rPr lang="zh-CN" altLang="zh-CN" sz="1200" kern="1200" dirty="0" smtClean="0">
                <a:solidFill>
                  <a:schemeClr val="tx1"/>
                </a:solidFill>
                <a:effectLst/>
                <a:latin typeface="+mn-lt"/>
                <a:ea typeface="微软雅黑" panose="020B0503020204020204" pitchFamily="34" charset="-122"/>
                <a:cs typeface="+mn-cs"/>
              </a:rPr>
              <a:t>设</a:t>
            </a:r>
            <a:r>
              <a:rPr lang="en-US" altLang="zh-CN" sz="1200" kern="1200" dirty="0" smtClean="0">
                <a:solidFill>
                  <a:schemeClr val="tx1"/>
                </a:solidFill>
                <a:effectLst/>
                <a:latin typeface="+mn-lt"/>
                <a:ea typeface="微软雅黑" panose="020B0503020204020204" pitchFamily="34" charset="-122"/>
                <a:cs typeface="+mn-cs"/>
              </a:rPr>
              <a:t> </a:t>
            </a:r>
            <a:r>
              <a:rPr lang="zh-CN" altLang="zh-CN" sz="1200" kern="1200" dirty="0" smtClean="0">
                <a:solidFill>
                  <a:schemeClr val="tx1"/>
                </a:solidFill>
                <a:effectLst/>
                <a:latin typeface="+mn-lt"/>
                <a:ea typeface="微软雅黑" panose="020B0503020204020204" pitchFamily="34" charset="-122"/>
                <a:cs typeface="+mn-cs"/>
              </a:rPr>
              <a:t>，项集</a:t>
            </a:r>
            <a:r>
              <a:rPr lang="en-US" altLang="zh-CN" sz="1200" i="1" kern="1200" dirty="0" smtClean="0">
                <a:solidFill>
                  <a:schemeClr val="tx1"/>
                </a:solidFill>
                <a:effectLst/>
                <a:latin typeface="+mn-lt"/>
                <a:ea typeface="微软雅黑" panose="020B0503020204020204" pitchFamily="34" charset="-122"/>
                <a:cs typeface="+mn-cs"/>
              </a:rPr>
              <a:t>X</a:t>
            </a:r>
            <a:r>
              <a:rPr lang="zh-CN" altLang="zh-CN" sz="1200" kern="1200" dirty="0" smtClean="0">
                <a:solidFill>
                  <a:schemeClr val="tx1"/>
                </a:solidFill>
                <a:effectLst/>
                <a:latin typeface="+mn-lt"/>
                <a:ea typeface="微软雅黑" panose="020B0503020204020204" pitchFamily="34" charset="-122"/>
                <a:cs typeface="+mn-cs"/>
              </a:rPr>
              <a:t>在数据集</a:t>
            </a:r>
            <a:r>
              <a:rPr lang="en-US" altLang="zh-CN" sz="1200" i="1" kern="1200" dirty="0" smtClean="0">
                <a:solidFill>
                  <a:schemeClr val="tx1"/>
                </a:solidFill>
                <a:effectLst/>
                <a:latin typeface="+mn-lt"/>
                <a:ea typeface="微软雅黑" panose="020B0503020204020204" pitchFamily="34" charset="-122"/>
                <a:cs typeface="+mn-cs"/>
              </a:rPr>
              <a:t>D</a:t>
            </a:r>
            <a:r>
              <a:rPr lang="zh-CN" altLang="zh-CN" sz="1200" kern="1200" dirty="0" smtClean="0">
                <a:solidFill>
                  <a:schemeClr val="tx1"/>
                </a:solidFill>
                <a:effectLst/>
                <a:latin typeface="+mn-lt"/>
                <a:ea typeface="微软雅黑" panose="020B0503020204020204" pitchFamily="34" charset="-122"/>
                <a:cs typeface="+mn-cs"/>
              </a:rPr>
              <a:t>上的支持度（</a:t>
            </a:r>
            <a:r>
              <a:rPr lang="en-US" altLang="zh-CN" sz="1200" kern="1200" dirty="0" smtClean="0">
                <a:solidFill>
                  <a:schemeClr val="tx1"/>
                </a:solidFill>
                <a:effectLst/>
                <a:latin typeface="+mn-lt"/>
                <a:ea typeface="微软雅黑" panose="020B0503020204020204" pitchFamily="34" charset="-122"/>
                <a:cs typeface="+mn-cs"/>
              </a:rPr>
              <a:t>Support</a:t>
            </a:r>
            <a:r>
              <a:rPr lang="zh-CN" altLang="zh-CN" sz="1200" kern="1200" dirty="0" smtClean="0">
                <a:solidFill>
                  <a:schemeClr val="tx1"/>
                </a:solidFill>
                <a:effectLst/>
                <a:latin typeface="+mn-lt"/>
                <a:ea typeface="微软雅黑" panose="020B0503020204020204" pitchFamily="34" charset="-122"/>
                <a:cs typeface="+mn-cs"/>
              </a:rPr>
              <a:t>）是包含</a:t>
            </a:r>
            <a:r>
              <a:rPr lang="en-US" altLang="zh-CN" sz="1200" i="1" kern="1200" dirty="0" smtClean="0">
                <a:solidFill>
                  <a:schemeClr val="tx1"/>
                </a:solidFill>
                <a:effectLst/>
                <a:latin typeface="+mn-lt"/>
                <a:ea typeface="微软雅黑" panose="020B0503020204020204" pitchFamily="34" charset="-122"/>
                <a:cs typeface="+mn-cs"/>
              </a:rPr>
              <a:t>X</a:t>
            </a:r>
            <a:r>
              <a:rPr lang="zh-CN" altLang="zh-CN" sz="1200" kern="1200" dirty="0" smtClean="0">
                <a:solidFill>
                  <a:schemeClr val="tx1"/>
                </a:solidFill>
                <a:effectLst/>
                <a:latin typeface="+mn-lt"/>
                <a:ea typeface="微软雅黑" panose="020B0503020204020204" pitchFamily="34" charset="-122"/>
                <a:cs typeface="+mn-cs"/>
              </a:rPr>
              <a:t>的事务在</a:t>
            </a:r>
            <a:r>
              <a:rPr lang="en-US" altLang="zh-CN" sz="1200" i="1" kern="1200" dirty="0" smtClean="0">
                <a:solidFill>
                  <a:schemeClr val="tx1"/>
                </a:solidFill>
                <a:effectLst/>
                <a:latin typeface="+mn-lt"/>
                <a:ea typeface="微软雅黑" panose="020B0503020204020204" pitchFamily="34" charset="-122"/>
                <a:cs typeface="+mn-cs"/>
              </a:rPr>
              <a:t>D</a:t>
            </a:r>
            <a:r>
              <a:rPr lang="zh-CN" altLang="zh-CN" sz="1200" kern="1200" dirty="0" smtClean="0">
                <a:solidFill>
                  <a:schemeClr val="tx1"/>
                </a:solidFill>
                <a:effectLst/>
                <a:latin typeface="+mn-lt"/>
                <a:ea typeface="微软雅黑" panose="020B0503020204020204" pitchFamily="34" charset="-122"/>
                <a:cs typeface="+mn-cs"/>
              </a:rPr>
              <a:t>中所占的百分比，即</a:t>
            </a:r>
          </a:p>
          <a:p>
            <a:r>
              <a:rPr lang="en-US" altLang="zh-CN" sz="1200" kern="1200" dirty="0" smtClean="0">
                <a:solidFill>
                  <a:schemeClr val="tx1"/>
                </a:solidFill>
                <a:effectLst/>
                <a:latin typeface="+mn-lt"/>
                <a:ea typeface="微软雅黑" panose="020B0503020204020204" pitchFamily="34" charset="-122"/>
                <a:cs typeface="+mn-cs"/>
              </a:rPr>
              <a:t>                    </a:t>
            </a:r>
            <a:r>
              <a:rPr lang="zh-CN" altLang="zh-CN" sz="1200" kern="1200" dirty="0" smtClean="0">
                <a:solidFill>
                  <a:schemeClr val="tx1"/>
                </a:solidFill>
                <a:effectLst/>
                <a:latin typeface="+mn-lt"/>
                <a:ea typeface="微软雅黑" panose="020B0503020204020204" pitchFamily="34" charset="-122"/>
                <a:cs typeface="+mn-cs"/>
              </a:rPr>
              <a:t>（</a:t>
            </a:r>
            <a:r>
              <a:rPr lang="en-US" altLang="zh-CN" sz="1200" kern="1200" dirty="0" smtClean="0">
                <a:solidFill>
                  <a:schemeClr val="tx1"/>
                </a:solidFill>
                <a:effectLst/>
                <a:latin typeface="+mn-lt"/>
                <a:ea typeface="微软雅黑" panose="020B0503020204020204" pitchFamily="34" charset="-122"/>
                <a:cs typeface="+mn-cs"/>
              </a:rPr>
              <a:t>3-27</a:t>
            </a:r>
            <a:r>
              <a:rPr lang="zh-CN" altLang="zh-CN" sz="1200" kern="1200" dirty="0" smtClean="0">
                <a:solidFill>
                  <a:schemeClr val="tx1"/>
                </a:solidFill>
                <a:effectLst/>
                <a:latin typeface="+mn-lt"/>
                <a:ea typeface="微软雅黑" panose="020B0503020204020204" pitchFamily="34" charset="-122"/>
                <a:cs typeface="+mn-cs"/>
              </a:rPr>
              <a:t>）</a:t>
            </a:r>
          </a:p>
          <a:p>
            <a:r>
              <a:rPr lang="zh-CN" altLang="zh-CN" sz="1200" kern="1200" dirty="0" smtClean="0">
                <a:solidFill>
                  <a:schemeClr val="tx1"/>
                </a:solidFill>
                <a:effectLst/>
                <a:latin typeface="+mn-lt"/>
                <a:ea typeface="微软雅黑" panose="020B0503020204020204" pitchFamily="34" charset="-122"/>
                <a:cs typeface="+mn-cs"/>
              </a:rPr>
              <a:t>对项集</a:t>
            </a:r>
            <a:r>
              <a:rPr lang="en-US" altLang="zh-CN" sz="1200" i="1" kern="1200" dirty="0" smtClean="0">
                <a:solidFill>
                  <a:schemeClr val="tx1"/>
                </a:solidFill>
                <a:effectLst/>
                <a:latin typeface="+mn-lt"/>
                <a:ea typeface="微软雅黑" panose="020B0503020204020204" pitchFamily="34" charset="-122"/>
                <a:cs typeface="+mn-cs"/>
              </a:rPr>
              <a:t>I</a:t>
            </a:r>
            <a:r>
              <a:rPr lang="zh-CN" altLang="zh-CN" sz="1200" kern="1200" dirty="0" smtClean="0">
                <a:solidFill>
                  <a:schemeClr val="tx1"/>
                </a:solidFill>
                <a:effectLst/>
                <a:latin typeface="+mn-lt"/>
                <a:ea typeface="微软雅黑" panose="020B0503020204020204" pitchFamily="34" charset="-122"/>
                <a:cs typeface="+mn-cs"/>
              </a:rPr>
              <a:t>和事务数据库</a:t>
            </a:r>
            <a:r>
              <a:rPr lang="en-US" altLang="zh-CN" sz="1200" i="1" kern="1200" dirty="0" smtClean="0">
                <a:solidFill>
                  <a:schemeClr val="tx1"/>
                </a:solidFill>
                <a:effectLst/>
                <a:latin typeface="+mn-lt"/>
                <a:ea typeface="微软雅黑" panose="020B0503020204020204" pitchFamily="34" charset="-122"/>
                <a:cs typeface="+mn-cs"/>
              </a:rPr>
              <a:t>D</a:t>
            </a:r>
            <a:r>
              <a:rPr lang="zh-CN" altLang="zh-CN" sz="1200" kern="1200" dirty="0" smtClean="0">
                <a:solidFill>
                  <a:schemeClr val="tx1"/>
                </a:solidFill>
                <a:effectLst/>
                <a:latin typeface="+mn-lt"/>
                <a:ea typeface="微软雅黑" panose="020B0503020204020204" pitchFamily="34" charset="-122"/>
                <a:cs typeface="+mn-cs"/>
              </a:rPr>
              <a:t>，</a:t>
            </a:r>
            <a:r>
              <a:rPr lang="en-US" altLang="zh-CN" sz="1200" i="1" kern="1200" dirty="0" smtClean="0">
                <a:solidFill>
                  <a:schemeClr val="tx1"/>
                </a:solidFill>
                <a:effectLst/>
                <a:latin typeface="+mn-lt"/>
                <a:ea typeface="微软雅黑" panose="020B0503020204020204" pitchFamily="34" charset="-122"/>
                <a:cs typeface="+mn-cs"/>
              </a:rPr>
              <a:t>t</a:t>
            </a:r>
            <a:r>
              <a:rPr lang="zh-CN" altLang="zh-CN" sz="1200" kern="1200" dirty="0" smtClean="0">
                <a:solidFill>
                  <a:schemeClr val="tx1"/>
                </a:solidFill>
                <a:effectLst/>
                <a:latin typeface="+mn-lt"/>
                <a:ea typeface="微软雅黑" panose="020B0503020204020204" pitchFamily="34" charset="-122"/>
                <a:cs typeface="+mn-cs"/>
              </a:rPr>
              <a:t>中所有满足用户指定的最小支持度（</a:t>
            </a:r>
            <a:r>
              <a:rPr lang="en-US" altLang="zh-CN" sz="1200" kern="1200" dirty="0" err="1" smtClean="0">
                <a:solidFill>
                  <a:schemeClr val="tx1"/>
                </a:solidFill>
                <a:effectLst/>
                <a:latin typeface="+mn-lt"/>
                <a:ea typeface="微软雅黑" panose="020B0503020204020204" pitchFamily="34" charset="-122"/>
                <a:cs typeface="+mn-cs"/>
              </a:rPr>
              <a:t>Minsupport</a:t>
            </a:r>
            <a:r>
              <a:rPr lang="zh-CN" altLang="zh-CN" sz="1200" kern="1200" dirty="0" smtClean="0">
                <a:solidFill>
                  <a:schemeClr val="tx1"/>
                </a:solidFill>
                <a:effectLst/>
                <a:latin typeface="+mn-lt"/>
                <a:ea typeface="微软雅黑" panose="020B0503020204020204" pitchFamily="34" charset="-122"/>
                <a:cs typeface="+mn-cs"/>
              </a:rPr>
              <a:t>）的非空子集，称为频繁项集或者大项集（</a:t>
            </a:r>
            <a:r>
              <a:rPr lang="en-US" altLang="zh-CN" sz="1200" kern="1200" dirty="0" smtClean="0">
                <a:solidFill>
                  <a:schemeClr val="tx1"/>
                </a:solidFill>
                <a:effectLst/>
                <a:latin typeface="+mn-lt"/>
                <a:ea typeface="微软雅黑" panose="020B0503020204020204" pitchFamily="34" charset="-122"/>
                <a:cs typeface="+mn-cs"/>
              </a:rPr>
              <a:t>Large </a:t>
            </a:r>
            <a:r>
              <a:rPr lang="en-US" altLang="zh-CN" sz="1200" kern="1200" dirty="0" err="1" smtClean="0">
                <a:solidFill>
                  <a:schemeClr val="tx1"/>
                </a:solidFill>
                <a:effectLst/>
                <a:latin typeface="+mn-lt"/>
                <a:ea typeface="微软雅黑" panose="020B0503020204020204" pitchFamily="34" charset="-122"/>
                <a:cs typeface="+mn-cs"/>
              </a:rPr>
              <a:t>Itemsets</a:t>
            </a:r>
            <a:r>
              <a:rPr lang="zh-CN" altLang="zh-CN" sz="1200" kern="1200" dirty="0" smtClean="0">
                <a:solidFill>
                  <a:schemeClr val="tx1"/>
                </a:solidFill>
                <a:effectLst/>
                <a:latin typeface="+mn-lt"/>
                <a:ea typeface="微软雅黑" panose="020B0503020204020204" pitchFamily="34" charset="-122"/>
                <a:cs typeface="+mn-cs"/>
              </a:rPr>
              <a:t>）。在频繁项集中挑选出所有不被其他元素包含的频繁项集称为最大频繁项集（</a:t>
            </a:r>
            <a:r>
              <a:rPr lang="en-US" altLang="zh-CN" sz="1200" kern="1200" dirty="0" smtClean="0">
                <a:solidFill>
                  <a:schemeClr val="tx1"/>
                </a:solidFill>
                <a:effectLst/>
                <a:latin typeface="+mn-lt"/>
                <a:ea typeface="微软雅黑" panose="020B0503020204020204" pitchFamily="34" charset="-122"/>
                <a:cs typeface="+mn-cs"/>
              </a:rPr>
              <a:t>Maximum Frequent </a:t>
            </a:r>
            <a:r>
              <a:rPr lang="en-US" altLang="zh-CN" sz="1200" kern="1200" dirty="0" err="1" smtClean="0">
                <a:solidFill>
                  <a:schemeClr val="tx1"/>
                </a:solidFill>
                <a:effectLst/>
                <a:latin typeface="+mn-lt"/>
                <a:ea typeface="微软雅黑" panose="020B0503020204020204" pitchFamily="34" charset="-122"/>
                <a:cs typeface="+mn-cs"/>
              </a:rPr>
              <a:t>Itemsets</a:t>
            </a:r>
            <a:r>
              <a:rPr lang="zh-CN" altLang="zh-CN" sz="1200" kern="1200" dirty="0" smtClean="0">
                <a:solidFill>
                  <a:schemeClr val="tx1"/>
                </a:solidFill>
                <a:effectLst/>
                <a:latin typeface="+mn-lt"/>
                <a:ea typeface="微软雅黑" panose="020B0503020204020204" pitchFamily="34" charset="-122"/>
                <a:cs typeface="+mn-cs"/>
              </a:rPr>
              <a:t>）或最大项集（</a:t>
            </a:r>
            <a:r>
              <a:rPr lang="en-US" altLang="zh-CN" sz="1200" kern="1200" dirty="0" smtClean="0">
                <a:solidFill>
                  <a:schemeClr val="tx1"/>
                </a:solidFill>
                <a:effectLst/>
                <a:latin typeface="+mn-lt"/>
                <a:ea typeface="微软雅黑" panose="020B0503020204020204" pitchFamily="34" charset="-122"/>
                <a:cs typeface="+mn-cs"/>
              </a:rPr>
              <a:t>Maximum Large </a:t>
            </a:r>
            <a:r>
              <a:rPr lang="en-US" altLang="zh-CN" sz="1200" kern="1200" dirty="0" err="1" smtClean="0">
                <a:solidFill>
                  <a:schemeClr val="tx1"/>
                </a:solidFill>
                <a:effectLst/>
                <a:latin typeface="+mn-lt"/>
                <a:ea typeface="微软雅黑" panose="020B0503020204020204" pitchFamily="34" charset="-122"/>
                <a:cs typeface="+mn-cs"/>
              </a:rPr>
              <a:t>Itemsets</a:t>
            </a:r>
            <a:r>
              <a:rPr lang="zh-CN" altLang="zh-CN" sz="1200" kern="1200" dirty="0" smtClean="0">
                <a:solidFill>
                  <a:schemeClr val="tx1"/>
                </a:solidFill>
                <a:effectLst/>
                <a:latin typeface="+mn-lt"/>
                <a:ea typeface="微软雅黑" panose="020B0503020204020204" pitchFamily="34" charset="-122"/>
                <a:cs typeface="+mn-cs"/>
              </a:rPr>
              <a:t>）。</a:t>
            </a:r>
          </a:p>
          <a:p>
            <a:r>
              <a:rPr lang="zh-CN" altLang="zh-CN" sz="1200" kern="1200" dirty="0" smtClean="0">
                <a:solidFill>
                  <a:schemeClr val="tx1"/>
                </a:solidFill>
                <a:effectLst/>
                <a:latin typeface="+mn-lt"/>
                <a:ea typeface="微软雅黑" panose="020B0503020204020204" pitchFamily="34" charset="-122"/>
                <a:cs typeface="+mn-cs"/>
              </a:rPr>
              <a:t>定义</a:t>
            </a:r>
            <a:r>
              <a:rPr lang="en-US" altLang="zh-CN" sz="1200" kern="1200" dirty="0" smtClean="0">
                <a:solidFill>
                  <a:schemeClr val="tx1"/>
                </a:solidFill>
                <a:effectLst/>
                <a:latin typeface="+mn-lt"/>
                <a:ea typeface="微软雅黑" panose="020B0503020204020204" pitchFamily="34" charset="-122"/>
                <a:cs typeface="+mn-cs"/>
              </a:rPr>
              <a:t>3-2  </a:t>
            </a:r>
            <a:r>
              <a:rPr lang="zh-CN" altLang="zh-CN" sz="1200" kern="1200" dirty="0" smtClean="0">
                <a:solidFill>
                  <a:schemeClr val="tx1"/>
                </a:solidFill>
                <a:effectLst/>
                <a:latin typeface="+mn-lt"/>
                <a:ea typeface="微软雅黑" panose="020B0503020204020204" pitchFamily="34" charset="-122"/>
                <a:cs typeface="+mn-cs"/>
              </a:rPr>
              <a:t>若</a:t>
            </a:r>
            <a:r>
              <a:rPr lang="en-US" altLang="zh-CN" sz="1200" i="1" kern="1200" dirty="0" smtClean="0">
                <a:solidFill>
                  <a:schemeClr val="tx1"/>
                </a:solidFill>
                <a:effectLst/>
                <a:latin typeface="+mn-lt"/>
                <a:ea typeface="微软雅黑" panose="020B0503020204020204" pitchFamily="34" charset="-122"/>
                <a:cs typeface="+mn-cs"/>
              </a:rPr>
              <a:t>X</a:t>
            </a:r>
            <a:r>
              <a:rPr lang="zh-CN" altLang="zh-CN" sz="1200" kern="1200" dirty="0" smtClean="0">
                <a:solidFill>
                  <a:schemeClr val="tx1"/>
                </a:solidFill>
                <a:effectLst/>
                <a:latin typeface="+mn-lt"/>
                <a:ea typeface="微软雅黑" panose="020B0503020204020204" pitchFamily="34" charset="-122"/>
                <a:cs typeface="+mn-cs"/>
              </a:rPr>
              <a:t>、</a:t>
            </a:r>
            <a:r>
              <a:rPr lang="en-US" altLang="zh-CN" sz="1200" i="1" kern="1200" dirty="0" smtClean="0">
                <a:solidFill>
                  <a:schemeClr val="tx1"/>
                </a:solidFill>
                <a:effectLst/>
                <a:latin typeface="+mn-lt"/>
                <a:ea typeface="微软雅黑" panose="020B0503020204020204" pitchFamily="34" charset="-122"/>
                <a:cs typeface="+mn-cs"/>
              </a:rPr>
              <a:t>Y</a:t>
            </a:r>
            <a:r>
              <a:rPr lang="zh-CN" altLang="zh-CN" sz="1200" kern="1200" dirty="0" smtClean="0">
                <a:solidFill>
                  <a:schemeClr val="tx1"/>
                </a:solidFill>
                <a:effectLst/>
                <a:latin typeface="+mn-lt"/>
                <a:ea typeface="微软雅黑" panose="020B0503020204020204" pitchFamily="34" charset="-122"/>
                <a:cs typeface="+mn-cs"/>
              </a:rPr>
              <a:t>为项集，且</a:t>
            </a:r>
            <a:r>
              <a:rPr lang="en-US" altLang="zh-CN" sz="1200" kern="1200" dirty="0" smtClean="0">
                <a:solidFill>
                  <a:schemeClr val="tx1"/>
                </a:solidFill>
                <a:effectLst/>
                <a:latin typeface="+mn-lt"/>
                <a:ea typeface="微软雅黑" panose="020B0503020204020204" pitchFamily="34" charset="-122"/>
                <a:cs typeface="+mn-cs"/>
              </a:rPr>
              <a:t> </a:t>
            </a:r>
            <a:r>
              <a:rPr lang="zh-CN" altLang="zh-CN" sz="1200" kern="1200" dirty="0" smtClean="0">
                <a:solidFill>
                  <a:schemeClr val="tx1"/>
                </a:solidFill>
                <a:effectLst/>
                <a:latin typeface="+mn-lt"/>
                <a:ea typeface="微软雅黑" panose="020B0503020204020204" pitchFamily="34" charset="-122"/>
                <a:cs typeface="+mn-cs"/>
              </a:rPr>
              <a:t>，则蕴涵式</a:t>
            </a:r>
            <a:r>
              <a:rPr lang="en-US" altLang="zh-CN" sz="1200" kern="1200" dirty="0" smtClean="0">
                <a:solidFill>
                  <a:schemeClr val="tx1"/>
                </a:solidFill>
                <a:effectLst/>
                <a:latin typeface="+mn-lt"/>
                <a:ea typeface="微软雅黑" panose="020B0503020204020204" pitchFamily="34" charset="-122"/>
                <a:cs typeface="+mn-cs"/>
              </a:rPr>
              <a:t> </a:t>
            </a:r>
            <a:r>
              <a:rPr lang="zh-CN" altLang="zh-CN" sz="1200" kern="1200" dirty="0" smtClean="0">
                <a:solidFill>
                  <a:schemeClr val="tx1"/>
                </a:solidFill>
                <a:effectLst/>
                <a:latin typeface="+mn-lt"/>
                <a:ea typeface="微软雅黑" panose="020B0503020204020204" pitchFamily="34" charset="-122"/>
                <a:cs typeface="+mn-cs"/>
              </a:rPr>
              <a:t>称为关联规则，项集</a:t>
            </a:r>
            <a:r>
              <a:rPr lang="en-US" altLang="zh-CN" sz="1200" kern="1200" dirty="0" smtClean="0">
                <a:solidFill>
                  <a:schemeClr val="tx1"/>
                </a:solidFill>
                <a:effectLst/>
                <a:latin typeface="+mn-lt"/>
                <a:ea typeface="微软雅黑" panose="020B0503020204020204" pitchFamily="34" charset="-122"/>
                <a:cs typeface="+mn-cs"/>
              </a:rPr>
              <a:t> </a:t>
            </a:r>
            <a:r>
              <a:rPr lang="zh-CN" altLang="zh-CN" sz="1200" kern="1200" dirty="0" smtClean="0">
                <a:solidFill>
                  <a:schemeClr val="tx1"/>
                </a:solidFill>
                <a:effectLst/>
                <a:latin typeface="+mn-lt"/>
                <a:ea typeface="微软雅黑" panose="020B0503020204020204" pitchFamily="34" charset="-122"/>
                <a:cs typeface="+mn-cs"/>
              </a:rPr>
              <a:t>的支持度称为关联规则</a:t>
            </a:r>
            <a:r>
              <a:rPr lang="en-US" altLang="zh-CN" sz="1200" kern="1200" dirty="0" smtClean="0">
                <a:solidFill>
                  <a:schemeClr val="tx1"/>
                </a:solidFill>
                <a:effectLst/>
                <a:latin typeface="+mn-lt"/>
                <a:ea typeface="微软雅黑" panose="020B0503020204020204" pitchFamily="34" charset="-122"/>
                <a:cs typeface="+mn-cs"/>
              </a:rPr>
              <a:t> </a:t>
            </a:r>
            <a:r>
              <a:rPr lang="zh-CN" altLang="zh-CN" sz="1200" kern="1200" dirty="0" smtClean="0">
                <a:solidFill>
                  <a:schemeClr val="tx1"/>
                </a:solidFill>
                <a:effectLst/>
                <a:latin typeface="+mn-lt"/>
                <a:ea typeface="微软雅黑" panose="020B0503020204020204" pitchFamily="34" charset="-122"/>
                <a:cs typeface="+mn-cs"/>
              </a:rPr>
              <a:t>的支持度，记作</a:t>
            </a:r>
            <a:r>
              <a:rPr lang="en-US" altLang="zh-CN" sz="1200" kern="1200" dirty="0" smtClean="0">
                <a:solidFill>
                  <a:schemeClr val="tx1"/>
                </a:solidFill>
                <a:effectLst/>
                <a:latin typeface="+mn-lt"/>
                <a:ea typeface="微软雅黑" panose="020B0503020204020204" pitchFamily="34" charset="-122"/>
                <a:cs typeface="+mn-cs"/>
              </a:rPr>
              <a:t> </a:t>
            </a:r>
            <a:r>
              <a:rPr lang="zh-CN" altLang="zh-CN" sz="1200" kern="1200" dirty="0" smtClean="0">
                <a:solidFill>
                  <a:schemeClr val="tx1"/>
                </a:solidFill>
                <a:effectLst/>
                <a:latin typeface="+mn-lt"/>
                <a:ea typeface="微软雅黑" panose="020B0503020204020204" pitchFamily="34" charset="-122"/>
                <a:cs typeface="+mn-cs"/>
              </a:rPr>
              <a:t>。</a:t>
            </a:r>
          </a:p>
          <a:p>
            <a:r>
              <a:rPr lang="en-US" altLang="zh-CN" sz="1200" kern="1200" dirty="0" smtClean="0">
                <a:solidFill>
                  <a:schemeClr val="tx1"/>
                </a:solidFill>
                <a:effectLst/>
                <a:latin typeface="+mn-lt"/>
                <a:ea typeface="微软雅黑" panose="020B0503020204020204" pitchFamily="34" charset="-122"/>
                <a:cs typeface="+mn-cs"/>
              </a:rPr>
              <a:t>                    </a:t>
            </a:r>
            <a:r>
              <a:rPr lang="zh-CN" altLang="zh-CN" sz="1200" kern="1200" dirty="0" smtClean="0">
                <a:solidFill>
                  <a:schemeClr val="tx1"/>
                </a:solidFill>
                <a:effectLst/>
                <a:latin typeface="+mn-lt"/>
                <a:ea typeface="微软雅黑" panose="020B0503020204020204" pitchFamily="34" charset="-122"/>
                <a:cs typeface="+mn-cs"/>
              </a:rPr>
              <a:t>（</a:t>
            </a:r>
            <a:r>
              <a:rPr lang="en-US" altLang="zh-CN" sz="1200" kern="1200" dirty="0" smtClean="0">
                <a:solidFill>
                  <a:schemeClr val="tx1"/>
                </a:solidFill>
                <a:effectLst/>
                <a:latin typeface="+mn-lt"/>
                <a:ea typeface="微软雅黑" panose="020B0503020204020204" pitchFamily="34" charset="-122"/>
                <a:cs typeface="+mn-cs"/>
              </a:rPr>
              <a:t>3-28</a:t>
            </a:r>
            <a:r>
              <a:rPr lang="zh-CN" altLang="zh-CN" sz="1200" kern="1200" dirty="0" smtClean="0">
                <a:solidFill>
                  <a:schemeClr val="tx1"/>
                </a:solidFill>
                <a:effectLst/>
                <a:latin typeface="+mn-lt"/>
                <a:ea typeface="微软雅黑" panose="020B0503020204020204" pitchFamily="34" charset="-122"/>
                <a:cs typeface="+mn-cs"/>
              </a:rPr>
              <a:t>）</a:t>
            </a:r>
          </a:p>
          <a:p>
            <a:r>
              <a:rPr lang="zh-CN" altLang="zh-CN" sz="1200" kern="1200" dirty="0" smtClean="0">
                <a:solidFill>
                  <a:schemeClr val="tx1"/>
                </a:solidFill>
                <a:effectLst/>
                <a:latin typeface="+mn-lt"/>
                <a:ea typeface="微软雅黑" panose="020B0503020204020204" pitchFamily="34" charset="-122"/>
                <a:cs typeface="+mn-cs"/>
              </a:rPr>
              <a:t>定义</a:t>
            </a:r>
            <a:r>
              <a:rPr lang="en-US" altLang="zh-CN" sz="1200" kern="1200" dirty="0" smtClean="0">
                <a:solidFill>
                  <a:schemeClr val="tx1"/>
                </a:solidFill>
                <a:effectLst/>
                <a:latin typeface="+mn-lt"/>
                <a:ea typeface="微软雅黑" panose="020B0503020204020204" pitchFamily="34" charset="-122"/>
                <a:cs typeface="+mn-cs"/>
              </a:rPr>
              <a:t>3-3  </a:t>
            </a:r>
            <a:r>
              <a:rPr lang="zh-CN" altLang="zh-CN" sz="1200" kern="1200" dirty="0" smtClean="0">
                <a:solidFill>
                  <a:schemeClr val="tx1"/>
                </a:solidFill>
                <a:effectLst/>
                <a:latin typeface="+mn-lt"/>
                <a:ea typeface="微软雅黑" panose="020B0503020204020204" pitchFamily="34" charset="-122"/>
                <a:cs typeface="+mn-cs"/>
              </a:rPr>
              <a:t>一个定义在</a:t>
            </a:r>
            <a:r>
              <a:rPr lang="en-US" altLang="zh-CN" sz="1200" i="1" kern="1200" dirty="0" smtClean="0">
                <a:solidFill>
                  <a:schemeClr val="tx1"/>
                </a:solidFill>
                <a:effectLst/>
                <a:latin typeface="+mn-lt"/>
                <a:ea typeface="微软雅黑" panose="020B0503020204020204" pitchFamily="34" charset="-122"/>
                <a:cs typeface="+mn-cs"/>
              </a:rPr>
              <a:t>I</a:t>
            </a:r>
            <a:r>
              <a:rPr lang="zh-CN" altLang="zh-CN" sz="1200" kern="1200" dirty="0" smtClean="0">
                <a:solidFill>
                  <a:schemeClr val="tx1"/>
                </a:solidFill>
                <a:effectLst/>
                <a:latin typeface="+mn-lt"/>
                <a:ea typeface="微软雅黑" panose="020B0503020204020204" pitchFamily="34" charset="-122"/>
                <a:cs typeface="+mn-cs"/>
              </a:rPr>
              <a:t>和</a:t>
            </a:r>
            <a:r>
              <a:rPr lang="en-US" altLang="zh-CN" sz="1200" i="1" kern="1200" dirty="0" smtClean="0">
                <a:solidFill>
                  <a:schemeClr val="tx1"/>
                </a:solidFill>
                <a:effectLst/>
                <a:latin typeface="+mn-lt"/>
                <a:ea typeface="微软雅黑" panose="020B0503020204020204" pitchFamily="34" charset="-122"/>
                <a:cs typeface="+mn-cs"/>
              </a:rPr>
              <a:t>D</a:t>
            </a:r>
            <a:r>
              <a:rPr lang="zh-CN" altLang="zh-CN" sz="1200" kern="1200" dirty="0" smtClean="0">
                <a:solidFill>
                  <a:schemeClr val="tx1"/>
                </a:solidFill>
                <a:effectLst/>
                <a:latin typeface="+mn-lt"/>
                <a:ea typeface="微软雅黑" panose="020B0503020204020204" pitchFamily="34" charset="-122"/>
                <a:cs typeface="+mn-cs"/>
              </a:rPr>
              <a:t>上的形如</a:t>
            </a:r>
            <a:r>
              <a:rPr lang="en-US" altLang="zh-CN" sz="1200" kern="1200" dirty="0" smtClean="0">
                <a:solidFill>
                  <a:schemeClr val="tx1"/>
                </a:solidFill>
                <a:effectLst/>
                <a:latin typeface="+mn-lt"/>
                <a:ea typeface="微软雅黑" panose="020B0503020204020204" pitchFamily="34" charset="-122"/>
                <a:cs typeface="+mn-cs"/>
              </a:rPr>
              <a:t> </a:t>
            </a:r>
            <a:r>
              <a:rPr lang="zh-CN" altLang="zh-CN" sz="1200" kern="1200" dirty="0" smtClean="0">
                <a:solidFill>
                  <a:schemeClr val="tx1"/>
                </a:solidFill>
                <a:effectLst/>
                <a:latin typeface="+mn-lt"/>
                <a:ea typeface="微软雅黑" panose="020B0503020204020204" pitchFamily="34" charset="-122"/>
                <a:cs typeface="+mn-cs"/>
              </a:rPr>
              <a:t>的关联规则，是通过满足一定的可信度、信任度或置信度（</a:t>
            </a:r>
            <a:r>
              <a:rPr lang="en-US" altLang="zh-CN" sz="1200" kern="1200" dirty="0" smtClean="0">
                <a:solidFill>
                  <a:schemeClr val="tx1"/>
                </a:solidFill>
                <a:effectLst/>
                <a:latin typeface="+mn-lt"/>
                <a:ea typeface="微软雅黑" panose="020B0503020204020204" pitchFamily="34" charset="-122"/>
                <a:cs typeface="+mn-cs"/>
              </a:rPr>
              <a:t>Confidence</a:t>
            </a:r>
            <a:r>
              <a:rPr lang="zh-CN" altLang="zh-CN" sz="1200" kern="1200" dirty="0" smtClean="0">
                <a:solidFill>
                  <a:schemeClr val="tx1"/>
                </a:solidFill>
                <a:effectLst/>
                <a:latin typeface="+mn-lt"/>
                <a:ea typeface="微软雅黑" panose="020B0503020204020204" pitchFamily="34" charset="-122"/>
                <a:cs typeface="+mn-cs"/>
              </a:rPr>
              <a:t>）来定义的。所谓规则的可信度，是指包含</a:t>
            </a:r>
            <a:r>
              <a:rPr lang="en-US" altLang="zh-CN" sz="1200" i="1" kern="1200" dirty="0" smtClean="0">
                <a:solidFill>
                  <a:schemeClr val="tx1"/>
                </a:solidFill>
                <a:effectLst/>
                <a:latin typeface="+mn-lt"/>
                <a:ea typeface="微软雅黑" panose="020B0503020204020204" pitchFamily="34" charset="-122"/>
                <a:cs typeface="+mn-cs"/>
              </a:rPr>
              <a:t>X</a:t>
            </a:r>
            <a:r>
              <a:rPr lang="zh-CN" altLang="zh-CN" sz="1200" kern="1200" dirty="0" smtClean="0">
                <a:solidFill>
                  <a:schemeClr val="tx1"/>
                </a:solidFill>
                <a:effectLst/>
                <a:latin typeface="+mn-lt"/>
                <a:ea typeface="微软雅黑" panose="020B0503020204020204" pitchFamily="34" charset="-122"/>
                <a:cs typeface="+mn-cs"/>
              </a:rPr>
              <a:t>和</a:t>
            </a:r>
            <a:r>
              <a:rPr lang="en-US" altLang="zh-CN" sz="1200" i="1" kern="1200" dirty="0" smtClean="0">
                <a:solidFill>
                  <a:schemeClr val="tx1"/>
                </a:solidFill>
                <a:effectLst/>
                <a:latin typeface="+mn-lt"/>
                <a:ea typeface="微软雅黑" panose="020B0503020204020204" pitchFamily="34" charset="-122"/>
                <a:cs typeface="+mn-cs"/>
              </a:rPr>
              <a:t>Y</a:t>
            </a:r>
            <a:r>
              <a:rPr lang="zh-CN" altLang="zh-CN" sz="1200" kern="1200" dirty="0" smtClean="0">
                <a:solidFill>
                  <a:schemeClr val="tx1"/>
                </a:solidFill>
                <a:effectLst/>
                <a:latin typeface="+mn-lt"/>
                <a:ea typeface="微软雅黑" panose="020B0503020204020204" pitchFamily="34" charset="-122"/>
                <a:cs typeface="+mn-cs"/>
              </a:rPr>
              <a:t>的事务数与包含</a:t>
            </a:r>
            <a:r>
              <a:rPr lang="en-US" altLang="zh-CN" sz="1200" i="1" kern="1200" dirty="0" smtClean="0">
                <a:solidFill>
                  <a:schemeClr val="tx1"/>
                </a:solidFill>
                <a:effectLst/>
                <a:latin typeface="+mn-lt"/>
                <a:ea typeface="微软雅黑" panose="020B0503020204020204" pitchFamily="34" charset="-122"/>
                <a:cs typeface="+mn-cs"/>
              </a:rPr>
              <a:t>X</a:t>
            </a:r>
            <a:r>
              <a:rPr lang="zh-CN" altLang="zh-CN" sz="1200" kern="1200" dirty="0" smtClean="0">
                <a:solidFill>
                  <a:schemeClr val="tx1"/>
                </a:solidFill>
                <a:effectLst/>
                <a:latin typeface="+mn-lt"/>
                <a:ea typeface="微软雅黑" panose="020B0503020204020204" pitchFamily="34" charset="-122"/>
                <a:cs typeface="+mn-cs"/>
              </a:rPr>
              <a:t>的事务数之比，即</a:t>
            </a:r>
          </a:p>
          <a:p>
            <a:r>
              <a:rPr lang="en-US" altLang="zh-CN" sz="1200" kern="1200" dirty="0" smtClean="0">
                <a:solidFill>
                  <a:schemeClr val="tx1"/>
                </a:solidFill>
                <a:effectLst/>
                <a:latin typeface="+mn-lt"/>
                <a:ea typeface="微软雅黑" panose="020B0503020204020204" pitchFamily="34" charset="-122"/>
                <a:cs typeface="+mn-cs"/>
              </a:rPr>
              <a:t>              </a:t>
            </a:r>
            <a:r>
              <a:rPr lang="zh-CN" altLang="zh-CN" sz="1200" kern="1200" dirty="0" smtClean="0">
                <a:solidFill>
                  <a:schemeClr val="tx1"/>
                </a:solidFill>
                <a:effectLst/>
                <a:latin typeface="+mn-lt"/>
                <a:ea typeface="微软雅黑" panose="020B0503020204020204" pitchFamily="34" charset="-122"/>
                <a:cs typeface="+mn-cs"/>
              </a:rPr>
              <a:t>（</a:t>
            </a:r>
            <a:r>
              <a:rPr lang="en-US" altLang="zh-CN" sz="1200" kern="1200" dirty="0" smtClean="0">
                <a:solidFill>
                  <a:schemeClr val="tx1"/>
                </a:solidFill>
                <a:effectLst/>
                <a:latin typeface="+mn-lt"/>
                <a:ea typeface="微软雅黑" panose="020B0503020204020204" pitchFamily="34" charset="-122"/>
                <a:cs typeface="+mn-cs"/>
              </a:rPr>
              <a:t>3-29</a:t>
            </a:r>
            <a:r>
              <a:rPr lang="zh-CN" altLang="zh-CN" sz="1200" kern="1200" dirty="0" smtClean="0">
                <a:solidFill>
                  <a:schemeClr val="tx1"/>
                </a:solidFill>
                <a:effectLst/>
                <a:latin typeface="+mn-lt"/>
                <a:ea typeface="微软雅黑" panose="020B0503020204020204" pitchFamily="34" charset="-122"/>
                <a:cs typeface="+mn-cs"/>
              </a:rPr>
              <a:t>）</a:t>
            </a:r>
          </a:p>
          <a:p>
            <a:r>
              <a:rPr lang="zh-CN" altLang="zh-CN" sz="1200" kern="1200" dirty="0" smtClean="0">
                <a:solidFill>
                  <a:schemeClr val="tx1"/>
                </a:solidFill>
                <a:effectLst/>
                <a:latin typeface="+mn-lt"/>
                <a:ea typeface="微软雅黑" panose="020B0503020204020204" pitchFamily="34" charset="-122"/>
                <a:cs typeface="+mn-cs"/>
              </a:rPr>
              <a:t>定义</a:t>
            </a:r>
            <a:r>
              <a:rPr lang="en-US" altLang="zh-CN" sz="1200" kern="1200" dirty="0" smtClean="0">
                <a:solidFill>
                  <a:schemeClr val="tx1"/>
                </a:solidFill>
                <a:effectLst/>
                <a:latin typeface="+mn-lt"/>
                <a:ea typeface="微软雅黑" panose="020B0503020204020204" pitchFamily="34" charset="-122"/>
                <a:cs typeface="+mn-cs"/>
              </a:rPr>
              <a:t>3-4  </a:t>
            </a:r>
            <a:r>
              <a:rPr lang="zh-CN" altLang="zh-CN" sz="1200" kern="1200" dirty="0" smtClean="0">
                <a:solidFill>
                  <a:schemeClr val="tx1"/>
                </a:solidFill>
                <a:effectLst/>
                <a:latin typeface="+mn-lt"/>
                <a:ea typeface="微软雅黑" panose="020B0503020204020204" pitchFamily="34" charset="-122"/>
                <a:cs typeface="+mn-cs"/>
              </a:rPr>
              <a:t>对项集</a:t>
            </a:r>
            <a:r>
              <a:rPr lang="en-US" altLang="zh-CN" sz="1200" i="1" kern="1200" dirty="0" smtClean="0">
                <a:solidFill>
                  <a:schemeClr val="tx1"/>
                </a:solidFill>
                <a:effectLst/>
                <a:latin typeface="+mn-lt"/>
                <a:ea typeface="微软雅黑" panose="020B0503020204020204" pitchFamily="34" charset="-122"/>
                <a:cs typeface="+mn-cs"/>
              </a:rPr>
              <a:t>I</a:t>
            </a:r>
            <a:r>
              <a:rPr lang="zh-CN" altLang="zh-CN" sz="1200" kern="1200" dirty="0" smtClean="0">
                <a:solidFill>
                  <a:schemeClr val="tx1"/>
                </a:solidFill>
                <a:effectLst/>
                <a:latin typeface="+mn-lt"/>
                <a:ea typeface="微软雅黑" panose="020B0503020204020204" pitchFamily="34" charset="-122"/>
                <a:cs typeface="+mn-cs"/>
              </a:rPr>
              <a:t>和事务数据库</a:t>
            </a:r>
            <a:r>
              <a:rPr lang="en-US" altLang="zh-CN" sz="1200" i="1" kern="1200" dirty="0" smtClean="0">
                <a:solidFill>
                  <a:schemeClr val="tx1"/>
                </a:solidFill>
                <a:effectLst/>
                <a:latin typeface="+mn-lt"/>
                <a:ea typeface="微软雅黑" panose="020B0503020204020204" pitchFamily="34" charset="-122"/>
                <a:cs typeface="+mn-cs"/>
              </a:rPr>
              <a:t>D</a:t>
            </a:r>
            <a:r>
              <a:rPr lang="zh-CN" altLang="zh-CN" sz="1200" kern="1200" dirty="0" smtClean="0">
                <a:solidFill>
                  <a:schemeClr val="tx1"/>
                </a:solidFill>
                <a:effectLst/>
                <a:latin typeface="+mn-lt"/>
                <a:ea typeface="微软雅黑" panose="020B0503020204020204" pitchFamily="34" charset="-122"/>
                <a:cs typeface="+mn-cs"/>
              </a:rPr>
              <a:t>，满足最小支持度和最小信任度（</a:t>
            </a:r>
            <a:r>
              <a:rPr lang="en-US" altLang="zh-CN" sz="1200" kern="1200" dirty="0" err="1" smtClean="0">
                <a:solidFill>
                  <a:schemeClr val="tx1"/>
                </a:solidFill>
                <a:effectLst/>
                <a:latin typeface="+mn-lt"/>
                <a:ea typeface="微软雅黑" panose="020B0503020204020204" pitchFamily="34" charset="-122"/>
                <a:cs typeface="+mn-cs"/>
              </a:rPr>
              <a:t>Minconfidence</a:t>
            </a:r>
            <a:r>
              <a:rPr lang="zh-CN" altLang="zh-CN" sz="1200" kern="1200" dirty="0" smtClean="0">
                <a:solidFill>
                  <a:schemeClr val="tx1"/>
                </a:solidFill>
                <a:effectLst/>
                <a:latin typeface="+mn-lt"/>
                <a:ea typeface="微软雅黑" panose="020B0503020204020204" pitchFamily="34" charset="-122"/>
                <a:cs typeface="+mn-cs"/>
              </a:rPr>
              <a:t>）的关联规则称为强关联规则（</a:t>
            </a:r>
            <a:r>
              <a:rPr lang="en-US" altLang="zh-CN" sz="1200" kern="1200" dirty="0" smtClean="0">
                <a:solidFill>
                  <a:schemeClr val="tx1"/>
                </a:solidFill>
                <a:effectLst/>
                <a:latin typeface="+mn-lt"/>
                <a:ea typeface="微软雅黑" panose="020B0503020204020204" pitchFamily="34" charset="-122"/>
                <a:cs typeface="+mn-cs"/>
              </a:rPr>
              <a:t>Strong Association Rule</a:t>
            </a:r>
            <a:r>
              <a:rPr lang="zh-CN" altLang="zh-CN" sz="1200" kern="1200" dirty="0" smtClean="0">
                <a:solidFill>
                  <a:schemeClr val="tx1"/>
                </a:solidFill>
                <a:effectLst/>
                <a:latin typeface="+mn-lt"/>
                <a:ea typeface="微软雅黑" panose="020B0503020204020204" pitchFamily="34" charset="-122"/>
                <a:cs typeface="+mn-cs"/>
              </a:rPr>
              <a:t>），否则为弱规则。</a:t>
            </a:r>
          </a:p>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solidFill>
                  <a:prstClr val="black"/>
                </a:solidFill>
              </a:rPr>
              <a:pPr/>
              <a:t>158</a:t>
            </a:fld>
            <a:endParaRPr lang="zh-CN" altLang="en-US">
              <a:solidFill>
                <a:prstClr val="black"/>
              </a:solidFill>
            </a:endParaRPr>
          </a:p>
        </p:txBody>
      </p:sp>
    </p:spTree>
    <p:extLst>
      <p:ext uri="{BB962C8B-B14F-4D97-AF65-F5344CB8AC3E}">
        <p14:creationId xmlns:p14="http://schemas.microsoft.com/office/powerpoint/2010/main" val="42591982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solidFill>
                  <a:prstClr val="black"/>
                </a:solidFill>
              </a:rPr>
              <a:pPr/>
              <a:t>165</a:t>
            </a:fld>
            <a:endParaRPr lang="zh-CN" altLang="en-US">
              <a:solidFill>
                <a:prstClr val="black"/>
              </a:solidFill>
            </a:endParaRPr>
          </a:p>
        </p:txBody>
      </p:sp>
    </p:spTree>
    <p:extLst>
      <p:ext uri="{BB962C8B-B14F-4D97-AF65-F5344CB8AC3E}">
        <p14:creationId xmlns:p14="http://schemas.microsoft.com/office/powerpoint/2010/main" val="2747451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solidFill>
                  <a:prstClr val="black"/>
                </a:solidFill>
              </a:rPr>
              <a:pPr/>
              <a:t>166</a:t>
            </a:fld>
            <a:endParaRPr lang="zh-CN" altLang="en-US">
              <a:solidFill>
                <a:prstClr val="black"/>
              </a:solidFill>
            </a:endParaRPr>
          </a:p>
        </p:txBody>
      </p:sp>
    </p:spTree>
    <p:extLst>
      <p:ext uri="{BB962C8B-B14F-4D97-AF65-F5344CB8AC3E}">
        <p14:creationId xmlns:p14="http://schemas.microsoft.com/office/powerpoint/2010/main" val="22900783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err="1" smtClean="0">
                <a:solidFill>
                  <a:schemeClr val="tx1"/>
                </a:solidFill>
                <a:effectLst/>
                <a:latin typeface="+mn-lt"/>
                <a:ea typeface="微软雅黑" panose="020B0503020204020204" pitchFamily="34" charset="-122"/>
                <a:cs typeface="+mn-cs"/>
              </a:rPr>
              <a:t>Apriori</a:t>
            </a:r>
            <a:r>
              <a:rPr lang="zh-CN" altLang="zh-CN" sz="1200" kern="1200" dirty="0" smtClean="0">
                <a:solidFill>
                  <a:schemeClr val="tx1"/>
                </a:solidFill>
                <a:effectLst/>
                <a:latin typeface="+mn-lt"/>
                <a:ea typeface="微软雅黑" panose="020B0503020204020204" pitchFamily="34" charset="-122"/>
                <a:cs typeface="+mn-cs"/>
              </a:rPr>
              <a:t>算法由以下步骤组成，其中的核心步骤是连接步和剪枝步：</a:t>
            </a:r>
          </a:p>
          <a:p>
            <a:r>
              <a:rPr lang="zh-CN" altLang="zh-CN" sz="1200" kern="1200" dirty="0" smtClean="0">
                <a:solidFill>
                  <a:schemeClr val="tx1"/>
                </a:solidFill>
                <a:effectLst/>
                <a:latin typeface="+mn-lt"/>
                <a:ea typeface="微软雅黑" panose="020B0503020204020204" pitchFamily="34" charset="-122"/>
                <a:cs typeface="+mn-cs"/>
              </a:rPr>
              <a:t>（</a:t>
            </a:r>
            <a:r>
              <a:rPr lang="en-US" altLang="zh-CN" sz="1200" kern="1200" dirty="0" smtClean="0">
                <a:solidFill>
                  <a:schemeClr val="tx1"/>
                </a:solidFill>
                <a:effectLst/>
                <a:latin typeface="+mn-lt"/>
                <a:ea typeface="微软雅黑" panose="020B0503020204020204" pitchFamily="34" charset="-122"/>
                <a:cs typeface="+mn-cs"/>
              </a:rPr>
              <a:t>1</a:t>
            </a:r>
            <a:r>
              <a:rPr lang="zh-CN" altLang="zh-CN" sz="1200" kern="1200" dirty="0" smtClean="0">
                <a:solidFill>
                  <a:schemeClr val="tx1"/>
                </a:solidFill>
                <a:effectLst/>
                <a:latin typeface="+mn-lt"/>
                <a:ea typeface="微软雅黑" panose="020B0503020204020204" pitchFamily="34" charset="-122"/>
                <a:cs typeface="+mn-cs"/>
              </a:rPr>
              <a:t>）生成频繁</a:t>
            </a:r>
            <a:r>
              <a:rPr lang="en-US" altLang="zh-CN" sz="1200" kern="1200" dirty="0" smtClean="0">
                <a:solidFill>
                  <a:schemeClr val="tx1"/>
                </a:solidFill>
                <a:effectLst/>
                <a:latin typeface="+mn-lt"/>
                <a:ea typeface="微软雅黑" panose="020B0503020204020204" pitchFamily="34" charset="-122"/>
                <a:cs typeface="+mn-cs"/>
              </a:rPr>
              <a:t>1</a:t>
            </a:r>
            <a:r>
              <a:rPr lang="zh-CN" altLang="zh-CN" sz="1200" kern="1200" dirty="0" smtClean="0">
                <a:solidFill>
                  <a:schemeClr val="tx1"/>
                </a:solidFill>
                <a:effectLst/>
                <a:latin typeface="+mn-lt"/>
                <a:ea typeface="微软雅黑" panose="020B0503020204020204" pitchFamily="34" charset="-122"/>
                <a:cs typeface="+mn-cs"/>
              </a:rPr>
              <a:t>项集</a:t>
            </a:r>
            <a:r>
              <a:rPr lang="en-US" altLang="zh-CN" sz="1200" i="1" kern="1200" dirty="0" smtClean="0">
                <a:solidFill>
                  <a:schemeClr val="tx1"/>
                </a:solidFill>
                <a:effectLst/>
                <a:latin typeface="+mn-lt"/>
                <a:ea typeface="微软雅黑" panose="020B0503020204020204" pitchFamily="34" charset="-122"/>
                <a:cs typeface="+mn-cs"/>
              </a:rPr>
              <a:t>L</a:t>
            </a:r>
            <a:r>
              <a:rPr lang="en-US" altLang="zh-CN" sz="1200" kern="1200" baseline="-25000" dirty="0" smtClean="0">
                <a:solidFill>
                  <a:schemeClr val="tx1"/>
                </a:solidFill>
                <a:effectLst/>
                <a:latin typeface="+mn-lt"/>
                <a:ea typeface="微软雅黑" panose="020B0503020204020204" pitchFamily="34" charset="-122"/>
                <a:cs typeface="+mn-cs"/>
              </a:rPr>
              <a:t>1</a:t>
            </a:r>
            <a:r>
              <a:rPr lang="zh-CN" altLang="zh-CN" sz="1200" kern="1200" dirty="0" smtClean="0">
                <a:solidFill>
                  <a:schemeClr val="tx1"/>
                </a:solidFill>
                <a:effectLst/>
                <a:latin typeface="+mn-lt"/>
                <a:ea typeface="微软雅黑" panose="020B0503020204020204" pitchFamily="34" charset="-122"/>
                <a:cs typeface="+mn-cs"/>
              </a:rPr>
              <a:t>。</a:t>
            </a:r>
          </a:p>
          <a:p>
            <a:r>
              <a:rPr lang="zh-CN" altLang="zh-CN" sz="1200" kern="1200" dirty="0" smtClean="0">
                <a:solidFill>
                  <a:schemeClr val="tx1"/>
                </a:solidFill>
                <a:effectLst/>
                <a:latin typeface="+mn-lt"/>
                <a:ea typeface="微软雅黑" panose="020B0503020204020204" pitchFamily="34" charset="-122"/>
                <a:cs typeface="+mn-cs"/>
              </a:rPr>
              <a:t>（</a:t>
            </a:r>
            <a:r>
              <a:rPr lang="en-US" altLang="zh-CN" sz="1200" kern="1200" dirty="0" smtClean="0">
                <a:solidFill>
                  <a:schemeClr val="tx1"/>
                </a:solidFill>
                <a:effectLst/>
                <a:latin typeface="+mn-lt"/>
                <a:ea typeface="微软雅黑" panose="020B0503020204020204" pitchFamily="34" charset="-122"/>
                <a:cs typeface="+mn-cs"/>
              </a:rPr>
              <a:t>2</a:t>
            </a:r>
            <a:r>
              <a:rPr lang="zh-CN" altLang="zh-CN" sz="1200" kern="1200" dirty="0" smtClean="0">
                <a:solidFill>
                  <a:schemeClr val="tx1"/>
                </a:solidFill>
                <a:effectLst/>
                <a:latin typeface="+mn-lt"/>
                <a:ea typeface="微软雅黑" panose="020B0503020204020204" pitchFamily="34" charset="-122"/>
                <a:cs typeface="+mn-cs"/>
              </a:rPr>
              <a:t>）连接步：为了寻找频繁</a:t>
            </a:r>
            <a:r>
              <a:rPr lang="en-US" altLang="zh-CN" sz="1200" i="1" kern="1200" dirty="0" smtClean="0">
                <a:solidFill>
                  <a:schemeClr val="tx1"/>
                </a:solidFill>
                <a:effectLst/>
                <a:latin typeface="+mn-lt"/>
                <a:ea typeface="微软雅黑" panose="020B0503020204020204" pitchFamily="34" charset="-122"/>
                <a:cs typeface="+mn-cs"/>
              </a:rPr>
              <a:t>k</a:t>
            </a:r>
            <a:r>
              <a:rPr lang="zh-CN" altLang="zh-CN" sz="1200" kern="1200" dirty="0" smtClean="0">
                <a:solidFill>
                  <a:schemeClr val="tx1"/>
                </a:solidFill>
                <a:effectLst/>
                <a:latin typeface="+mn-lt"/>
                <a:ea typeface="微软雅黑" panose="020B0503020204020204" pitchFamily="34" charset="-122"/>
                <a:cs typeface="+mn-cs"/>
              </a:rPr>
              <a:t>项集</a:t>
            </a:r>
            <a:r>
              <a:rPr lang="en-US" altLang="zh-CN" sz="1200" kern="1200" dirty="0" smtClean="0">
                <a:solidFill>
                  <a:schemeClr val="tx1"/>
                </a:solidFill>
                <a:effectLst/>
                <a:latin typeface="+mn-lt"/>
                <a:ea typeface="微软雅黑" panose="020B0503020204020204" pitchFamily="34" charset="-122"/>
                <a:cs typeface="+mn-cs"/>
              </a:rPr>
              <a:t> </a:t>
            </a:r>
            <a:r>
              <a:rPr lang="zh-CN" altLang="zh-CN" sz="1200" kern="1200" dirty="0" smtClean="0">
                <a:solidFill>
                  <a:schemeClr val="tx1"/>
                </a:solidFill>
                <a:effectLst/>
                <a:latin typeface="+mn-lt"/>
                <a:ea typeface="微软雅黑" panose="020B0503020204020204" pitchFamily="34" charset="-122"/>
                <a:cs typeface="+mn-cs"/>
              </a:rPr>
              <a:t>，首先生成一个潜在频繁</a:t>
            </a:r>
            <a:r>
              <a:rPr lang="en-US" altLang="zh-CN" sz="1200" i="1" kern="1200" dirty="0" smtClean="0">
                <a:solidFill>
                  <a:schemeClr val="tx1"/>
                </a:solidFill>
                <a:effectLst/>
                <a:latin typeface="+mn-lt"/>
                <a:ea typeface="微软雅黑" panose="020B0503020204020204" pitchFamily="34" charset="-122"/>
                <a:cs typeface="+mn-cs"/>
              </a:rPr>
              <a:t>k</a:t>
            </a:r>
            <a:r>
              <a:rPr lang="zh-CN" altLang="zh-CN" sz="1200" kern="1200" dirty="0" smtClean="0">
                <a:solidFill>
                  <a:schemeClr val="tx1"/>
                </a:solidFill>
                <a:effectLst/>
                <a:latin typeface="+mn-lt"/>
                <a:ea typeface="微软雅黑" panose="020B0503020204020204" pitchFamily="34" charset="-122"/>
                <a:cs typeface="+mn-cs"/>
              </a:rPr>
              <a:t>项集构成的候选项集</a:t>
            </a:r>
            <a:r>
              <a:rPr lang="en-US" altLang="zh-CN" sz="1200" kern="1200" dirty="0" smtClean="0">
                <a:solidFill>
                  <a:schemeClr val="tx1"/>
                </a:solidFill>
                <a:effectLst/>
                <a:latin typeface="+mn-lt"/>
                <a:ea typeface="微软雅黑" panose="020B0503020204020204" pitchFamily="34" charset="-122"/>
                <a:cs typeface="+mn-cs"/>
              </a:rPr>
              <a:t> </a:t>
            </a:r>
            <a:r>
              <a:rPr lang="zh-CN" altLang="zh-CN" sz="1200" kern="1200" dirty="0" smtClean="0">
                <a:solidFill>
                  <a:schemeClr val="tx1"/>
                </a:solidFill>
                <a:effectLst/>
                <a:latin typeface="+mn-lt"/>
                <a:ea typeface="微软雅黑" panose="020B0503020204020204" pitchFamily="34" charset="-122"/>
                <a:cs typeface="+mn-cs"/>
              </a:rPr>
              <a:t>，</a:t>
            </a:r>
            <a:r>
              <a:rPr lang="en-US" altLang="zh-CN" sz="1200" kern="1200" dirty="0" smtClean="0">
                <a:solidFill>
                  <a:schemeClr val="tx1"/>
                </a:solidFill>
                <a:effectLst/>
                <a:latin typeface="+mn-lt"/>
                <a:ea typeface="微软雅黑" panose="020B0503020204020204" pitchFamily="34" charset="-122"/>
                <a:cs typeface="+mn-cs"/>
              </a:rPr>
              <a:t> </a:t>
            </a:r>
            <a:r>
              <a:rPr lang="zh-CN" altLang="zh-CN" sz="1200" kern="1200" dirty="0" smtClean="0">
                <a:solidFill>
                  <a:schemeClr val="tx1"/>
                </a:solidFill>
                <a:effectLst/>
                <a:latin typeface="+mn-lt"/>
                <a:ea typeface="微软雅黑" panose="020B0503020204020204" pitchFamily="34" charset="-122"/>
                <a:cs typeface="+mn-cs"/>
              </a:rPr>
              <a:t>中的每一个项集是由两个只有一项不同的属于</a:t>
            </a:r>
            <a:r>
              <a:rPr lang="en-US" altLang="zh-CN" sz="1200" kern="1200" dirty="0" smtClean="0">
                <a:solidFill>
                  <a:schemeClr val="tx1"/>
                </a:solidFill>
                <a:effectLst/>
                <a:latin typeface="+mn-lt"/>
                <a:ea typeface="微软雅黑" panose="020B0503020204020204" pitchFamily="34" charset="-122"/>
                <a:cs typeface="+mn-cs"/>
              </a:rPr>
              <a:t> </a:t>
            </a:r>
            <a:r>
              <a:rPr lang="zh-CN" altLang="zh-CN" sz="1200" kern="1200" dirty="0" smtClean="0">
                <a:solidFill>
                  <a:schemeClr val="tx1"/>
                </a:solidFill>
                <a:effectLst/>
                <a:latin typeface="+mn-lt"/>
                <a:ea typeface="微软雅黑" panose="020B0503020204020204" pitchFamily="34" charset="-122"/>
                <a:cs typeface="+mn-cs"/>
              </a:rPr>
              <a:t>的频繁项集做</a:t>
            </a:r>
            <a:r>
              <a:rPr lang="en-US" altLang="zh-CN" sz="1200" i="1" kern="1200" dirty="0" smtClean="0">
                <a:solidFill>
                  <a:schemeClr val="tx1"/>
                </a:solidFill>
                <a:effectLst/>
                <a:latin typeface="+mn-lt"/>
                <a:ea typeface="微软雅黑" panose="020B0503020204020204" pitchFamily="34" charset="-122"/>
                <a:cs typeface="+mn-cs"/>
              </a:rPr>
              <a:t>k</a:t>
            </a:r>
            <a:r>
              <a:rPr lang="en-US" altLang="zh-CN" sz="1200" kern="1200" dirty="0" smtClean="0">
                <a:solidFill>
                  <a:schemeClr val="tx1"/>
                </a:solidFill>
                <a:effectLst/>
                <a:latin typeface="+mn-lt"/>
                <a:ea typeface="微软雅黑" panose="020B0503020204020204" pitchFamily="34" charset="-122"/>
                <a:cs typeface="+mn-cs"/>
              </a:rPr>
              <a:t>-2</a:t>
            </a:r>
            <a:r>
              <a:rPr lang="zh-CN" altLang="zh-CN" sz="1200" kern="1200" dirty="0" smtClean="0">
                <a:solidFill>
                  <a:schemeClr val="tx1"/>
                </a:solidFill>
                <a:effectLst/>
                <a:latin typeface="+mn-lt"/>
                <a:ea typeface="微软雅黑" panose="020B0503020204020204" pitchFamily="34" charset="-122"/>
                <a:cs typeface="+mn-cs"/>
              </a:rPr>
              <a:t>连接运算得到的。连接方法为：设</a:t>
            </a:r>
            <a:r>
              <a:rPr lang="en-US" altLang="zh-CN" sz="1200" i="1" kern="1200" dirty="0" smtClean="0">
                <a:solidFill>
                  <a:schemeClr val="tx1"/>
                </a:solidFill>
                <a:effectLst/>
                <a:latin typeface="+mn-lt"/>
                <a:ea typeface="微软雅黑" panose="020B0503020204020204" pitchFamily="34" charset="-122"/>
                <a:cs typeface="+mn-cs"/>
              </a:rPr>
              <a:t>l</a:t>
            </a:r>
            <a:r>
              <a:rPr lang="en-US" altLang="zh-CN" sz="1200" kern="1200" baseline="-25000" dirty="0" smtClean="0">
                <a:solidFill>
                  <a:schemeClr val="tx1"/>
                </a:solidFill>
                <a:effectLst/>
                <a:latin typeface="+mn-lt"/>
                <a:ea typeface="微软雅黑" panose="020B0503020204020204" pitchFamily="34" charset="-122"/>
                <a:cs typeface="+mn-cs"/>
              </a:rPr>
              <a:t>1</a:t>
            </a:r>
            <a:r>
              <a:rPr lang="zh-CN" altLang="zh-CN" sz="1200" kern="1200" dirty="0" smtClean="0">
                <a:solidFill>
                  <a:schemeClr val="tx1"/>
                </a:solidFill>
                <a:effectLst/>
                <a:latin typeface="+mn-lt"/>
                <a:ea typeface="微软雅黑" panose="020B0503020204020204" pitchFamily="34" charset="-122"/>
                <a:cs typeface="+mn-cs"/>
              </a:rPr>
              <a:t>和</a:t>
            </a:r>
            <a:r>
              <a:rPr lang="en-US" altLang="zh-CN" sz="1200" i="1" kern="1200" dirty="0" smtClean="0">
                <a:solidFill>
                  <a:schemeClr val="tx1"/>
                </a:solidFill>
                <a:effectLst/>
                <a:latin typeface="+mn-lt"/>
                <a:ea typeface="微软雅黑" panose="020B0503020204020204" pitchFamily="34" charset="-122"/>
                <a:cs typeface="+mn-cs"/>
              </a:rPr>
              <a:t>l</a:t>
            </a:r>
            <a:r>
              <a:rPr lang="en-US" altLang="zh-CN" sz="1200" kern="1200" baseline="-25000" dirty="0" smtClean="0">
                <a:solidFill>
                  <a:schemeClr val="tx1"/>
                </a:solidFill>
                <a:effectLst/>
                <a:latin typeface="+mn-lt"/>
                <a:ea typeface="微软雅黑" panose="020B0503020204020204" pitchFamily="34" charset="-122"/>
                <a:cs typeface="+mn-cs"/>
              </a:rPr>
              <a:t>2</a:t>
            </a:r>
            <a:r>
              <a:rPr lang="zh-CN" altLang="zh-CN" sz="1200" kern="1200" dirty="0" smtClean="0">
                <a:solidFill>
                  <a:schemeClr val="tx1"/>
                </a:solidFill>
                <a:effectLst/>
                <a:latin typeface="+mn-lt"/>
                <a:ea typeface="微软雅黑" panose="020B0503020204020204" pitchFamily="34" charset="-122"/>
                <a:cs typeface="+mn-cs"/>
              </a:rPr>
              <a:t>是</a:t>
            </a:r>
            <a:r>
              <a:rPr lang="en-US" altLang="zh-CN" sz="1200" kern="1200" dirty="0" smtClean="0">
                <a:solidFill>
                  <a:schemeClr val="tx1"/>
                </a:solidFill>
                <a:effectLst/>
                <a:latin typeface="+mn-lt"/>
                <a:ea typeface="微软雅黑" panose="020B0503020204020204" pitchFamily="34" charset="-122"/>
                <a:cs typeface="+mn-cs"/>
              </a:rPr>
              <a:t> </a:t>
            </a:r>
            <a:r>
              <a:rPr lang="zh-CN" altLang="zh-CN" sz="1200" kern="1200" dirty="0" smtClean="0">
                <a:solidFill>
                  <a:schemeClr val="tx1"/>
                </a:solidFill>
                <a:effectLst/>
                <a:latin typeface="+mn-lt"/>
                <a:ea typeface="微软雅黑" panose="020B0503020204020204" pitchFamily="34" charset="-122"/>
                <a:cs typeface="+mn-cs"/>
              </a:rPr>
              <a:t>中的项集，即</a:t>
            </a:r>
            <a:r>
              <a:rPr lang="en-US" altLang="zh-CN" sz="1200" kern="1200" dirty="0" smtClean="0">
                <a:solidFill>
                  <a:schemeClr val="tx1"/>
                </a:solidFill>
                <a:effectLst/>
                <a:latin typeface="+mn-lt"/>
                <a:ea typeface="微软雅黑" panose="020B0503020204020204" pitchFamily="34" charset="-122"/>
                <a:cs typeface="+mn-cs"/>
              </a:rPr>
              <a:t> </a:t>
            </a:r>
            <a:r>
              <a:rPr lang="zh-CN" altLang="zh-CN" sz="1200" kern="1200" dirty="0" smtClean="0">
                <a:solidFill>
                  <a:schemeClr val="tx1"/>
                </a:solidFill>
                <a:effectLst/>
                <a:latin typeface="+mn-lt"/>
                <a:ea typeface="微软雅黑" panose="020B0503020204020204" pitchFamily="34" charset="-122"/>
                <a:cs typeface="+mn-cs"/>
              </a:rPr>
              <a:t>，如果</a:t>
            </a:r>
            <a:r>
              <a:rPr lang="en-US" altLang="zh-CN" sz="1200" i="1" kern="1200" dirty="0" smtClean="0">
                <a:solidFill>
                  <a:schemeClr val="tx1"/>
                </a:solidFill>
                <a:effectLst/>
                <a:latin typeface="+mn-lt"/>
                <a:ea typeface="微软雅黑" panose="020B0503020204020204" pitchFamily="34" charset="-122"/>
                <a:cs typeface="+mn-cs"/>
              </a:rPr>
              <a:t>l</a:t>
            </a:r>
            <a:r>
              <a:rPr lang="en-US" altLang="zh-CN" sz="1200" kern="1200" baseline="-25000" dirty="0" smtClean="0">
                <a:solidFill>
                  <a:schemeClr val="tx1"/>
                </a:solidFill>
                <a:effectLst/>
                <a:latin typeface="+mn-lt"/>
                <a:ea typeface="微软雅黑" panose="020B0503020204020204" pitchFamily="34" charset="-122"/>
                <a:cs typeface="+mn-cs"/>
              </a:rPr>
              <a:t>1</a:t>
            </a:r>
            <a:r>
              <a:rPr lang="zh-CN" altLang="zh-CN" sz="1200" kern="1200" dirty="0" smtClean="0">
                <a:solidFill>
                  <a:schemeClr val="tx1"/>
                </a:solidFill>
                <a:effectLst/>
                <a:latin typeface="+mn-lt"/>
                <a:ea typeface="微软雅黑" panose="020B0503020204020204" pitchFamily="34" charset="-122"/>
                <a:cs typeface="+mn-cs"/>
              </a:rPr>
              <a:t>和</a:t>
            </a:r>
            <a:r>
              <a:rPr lang="en-US" altLang="zh-CN" sz="1200" i="1" kern="1200" dirty="0" smtClean="0">
                <a:solidFill>
                  <a:schemeClr val="tx1"/>
                </a:solidFill>
                <a:effectLst/>
                <a:latin typeface="+mn-lt"/>
                <a:ea typeface="微软雅黑" panose="020B0503020204020204" pitchFamily="34" charset="-122"/>
                <a:cs typeface="+mn-cs"/>
              </a:rPr>
              <a:t>l</a:t>
            </a:r>
            <a:r>
              <a:rPr lang="en-US" altLang="zh-CN" sz="1200" kern="1200" baseline="-25000" dirty="0" smtClean="0">
                <a:solidFill>
                  <a:schemeClr val="tx1"/>
                </a:solidFill>
                <a:effectLst/>
                <a:latin typeface="+mn-lt"/>
                <a:ea typeface="微软雅黑" panose="020B0503020204020204" pitchFamily="34" charset="-122"/>
                <a:cs typeface="+mn-cs"/>
              </a:rPr>
              <a:t>2</a:t>
            </a:r>
            <a:r>
              <a:rPr lang="zh-CN" altLang="zh-CN" sz="1200" kern="1200" dirty="0" smtClean="0">
                <a:solidFill>
                  <a:schemeClr val="tx1"/>
                </a:solidFill>
                <a:effectLst/>
                <a:latin typeface="+mn-lt"/>
                <a:ea typeface="微软雅黑" panose="020B0503020204020204" pitchFamily="34" charset="-122"/>
                <a:cs typeface="+mn-cs"/>
              </a:rPr>
              <a:t>中的前</a:t>
            </a:r>
            <a:r>
              <a:rPr lang="en-US" altLang="zh-CN" sz="1200" i="1" kern="1200" dirty="0" smtClean="0">
                <a:solidFill>
                  <a:schemeClr val="tx1"/>
                </a:solidFill>
                <a:effectLst/>
                <a:latin typeface="+mn-lt"/>
                <a:ea typeface="微软雅黑" panose="020B0503020204020204" pitchFamily="34" charset="-122"/>
                <a:cs typeface="+mn-cs"/>
              </a:rPr>
              <a:t>k</a:t>
            </a:r>
            <a:r>
              <a:rPr lang="en-US" altLang="zh-CN" sz="1200" kern="1200" dirty="0" smtClean="0">
                <a:solidFill>
                  <a:schemeClr val="tx1"/>
                </a:solidFill>
                <a:effectLst/>
                <a:latin typeface="+mn-lt"/>
                <a:ea typeface="微软雅黑" panose="020B0503020204020204" pitchFamily="34" charset="-122"/>
                <a:cs typeface="+mn-cs"/>
              </a:rPr>
              <a:t>-2</a:t>
            </a:r>
            <a:r>
              <a:rPr lang="zh-CN" altLang="zh-CN" sz="1200" kern="1200" dirty="0" smtClean="0">
                <a:solidFill>
                  <a:schemeClr val="tx1"/>
                </a:solidFill>
                <a:effectLst/>
                <a:latin typeface="+mn-lt"/>
                <a:ea typeface="微软雅黑" panose="020B0503020204020204" pitchFamily="34" charset="-122"/>
                <a:cs typeface="+mn-cs"/>
              </a:rPr>
              <a:t>个元素相同，则称</a:t>
            </a:r>
            <a:r>
              <a:rPr lang="en-US" altLang="zh-CN" sz="1200" i="1" kern="1200" dirty="0" smtClean="0">
                <a:solidFill>
                  <a:schemeClr val="tx1"/>
                </a:solidFill>
                <a:effectLst/>
                <a:latin typeface="+mn-lt"/>
                <a:ea typeface="微软雅黑" panose="020B0503020204020204" pitchFamily="34" charset="-122"/>
                <a:cs typeface="+mn-cs"/>
              </a:rPr>
              <a:t>l</a:t>
            </a:r>
            <a:r>
              <a:rPr lang="en-US" altLang="zh-CN" sz="1200" kern="1200" baseline="-25000" dirty="0" smtClean="0">
                <a:solidFill>
                  <a:schemeClr val="tx1"/>
                </a:solidFill>
                <a:effectLst/>
                <a:latin typeface="+mn-lt"/>
                <a:ea typeface="微软雅黑" panose="020B0503020204020204" pitchFamily="34" charset="-122"/>
                <a:cs typeface="+mn-cs"/>
              </a:rPr>
              <a:t>1</a:t>
            </a:r>
            <a:r>
              <a:rPr lang="zh-CN" altLang="zh-CN" sz="1200" kern="1200" dirty="0" smtClean="0">
                <a:solidFill>
                  <a:schemeClr val="tx1"/>
                </a:solidFill>
                <a:effectLst/>
                <a:latin typeface="+mn-lt"/>
                <a:ea typeface="微软雅黑" panose="020B0503020204020204" pitchFamily="34" charset="-122"/>
                <a:cs typeface="+mn-cs"/>
              </a:rPr>
              <a:t>和</a:t>
            </a:r>
            <a:r>
              <a:rPr lang="en-US" altLang="zh-CN" sz="1200" i="1" kern="1200" dirty="0" smtClean="0">
                <a:solidFill>
                  <a:schemeClr val="tx1"/>
                </a:solidFill>
                <a:effectLst/>
                <a:latin typeface="+mn-lt"/>
                <a:ea typeface="微软雅黑" panose="020B0503020204020204" pitchFamily="34" charset="-122"/>
                <a:cs typeface="+mn-cs"/>
              </a:rPr>
              <a:t>l</a:t>
            </a:r>
            <a:r>
              <a:rPr lang="en-US" altLang="zh-CN" sz="1200" kern="1200" baseline="-25000" dirty="0" smtClean="0">
                <a:solidFill>
                  <a:schemeClr val="tx1"/>
                </a:solidFill>
                <a:effectLst/>
                <a:latin typeface="+mn-lt"/>
                <a:ea typeface="微软雅黑" panose="020B0503020204020204" pitchFamily="34" charset="-122"/>
                <a:cs typeface="+mn-cs"/>
              </a:rPr>
              <a:t>2</a:t>
            </a:r>
            <a:r>
              <a:rPr lang="zh-CN" altLang="zh-CN" sz="1200" kern="1200" dirty="0" smtClean="0">
                <a:solidFill>
                  <a:schemeClr val="tx1"/>
                </a:solidFill>
                <a:effectLst/>
                <a:latin typeface="+mn-lt"/>
                <a:ea typeface="微软雅黑" panose="020B0503020204020204" pitchFamily="34" charset="-122"/>
                <a:cs typeface="+mn-cs"/>
              </a:rPr>
              <a:t>是可连接的，用</a:t>
            </a:r>
            <a:r>
              <a:rPr lang="en-US" altLang="zh-CN" sz="1200" kern="1200" dirty="0" smtClean="0">
                <a:solidFill>
                  <a:schemeClr val="tx1"/>
                </a:solidFill>
                <a:effectLst/>
                <a:latin typeface="+mn-lt"/>
                <a:ea typeface="微软雅黑" panose="020B0503020204020204" pitchFamily="34" charset="-122"/>
                <a:cs typeface="+mn-cs"/>
              </a:rPr>
              <a:t> </a:t>
            </a:r>
            <a:r>
              <a:rPr lang="zh-CN" altLang="zh-CN" sz="1200" kern="1200" dirty="0" smtClean="0">
                <a:solidFill>
                  <a:schemeClr val="tx1"/>
                </a:solidFill>
                <a:effectLst/>
                <a:latin typeface="+mn-lt"/>
                <a:ea typeface="微软雅黑" panose="020B0503020204020204" pitchFamily="34" charset="-122"/>
                <a:cs typeface="+mn-cs"/>
              </a:rPr>
              <a:t>表示。假定事务数据库中的项均按照字典顺序排列，</a:t>
            </a:r>
            <a:r>
              <a:rPr lang="en-US" altLang="zh-CN" sz="1200" i="1" kern="1200" dirty="0" smtClean="0">
                <a:solidFill>
                  <a:schemeClr val="tx1"/>
                </a:solidFill>
                <a:effectLst/>
                <a:latin typeface="+mn-lt"/>
                <a:ea typeface="微软雅黑" panose="020B0503020204020204" pitchFamily="34" charset="-122"/>
                <a:cs typeface="+mn-cs"/>
              </a:rPr>
              <a:t>l</a:t>
            </a:r>
            <a:r>
              <a:rPr lang="en-US" altLang="zh-CN" sz="1200" i="1" kern="1200" baseline="-25000" dirty="0" smtClean="0">
                <a:solidFill>
                  <a:schemeClr val="tx1"/>
                </a:solidFill>
                <a:effectLst/>
                <a:latin typeface="+mn-lt"/>
                <a:ea typeface="微软雅黑" panose="020B0503020204020204" pitchFamily="34" charset="-122"/>
                <a:cs typeface="+mn-cs"/>
              </a:rPr>
              <a:t>i</a:t>
            </a:r>
            <a:r>
              <a:rPr lang="en-US" altLang="zh-CN" sz="1200" kern="1200" dirty="0" smtClean="0">
                <a:solidFill>
                  <a:schemeClr val="tx1"/>
                </a:solidFill>
                <a:effectLst/>
                <a:latin typeface="+mn-lt"/>
                <a:ea typeface="微软雅黑" panose="020B0503020204020204" pitchFamily="34" charset="-122"/>
                <a:cs typeface="+mn-cs"/>
              </a:rPr>
              <a:t>[</a:t>
            </a:r>
            <a:r>
              <a:rPr lang="en-US" altLang="zh-CN" sz="1200" i="1" kern="1200" dirty="0" smtClean="0">
                <a:solidFill>
                  <a:schemeClr val="tx1"/>
                </a:solidFill>
                <a:effectLst/>
                <a:latin typeface="+mn-lt"/>
                <a:ea typeface="微软雅黑" panose="020B0503020204020204" pitchFamily="34" charset="-122"/>
                <a:cs typeface="+mn-cs"/>
              </a:rPr>
              <a:t>j</a:t>
            </a:r>
            <a:r>
              <a:rPr lang="en-US" altLang="zh-CN" sz="1200" kern="1200" dirty="0" smtClean="0">
                <a:solidFill>
                  <a:schemeClr val="tx1"/>
                </a:solidFill>
                <a:effectLst/>
                <a:latin typeface="+mn-lt"/>
                <a:ea typeface="微软雅黑" panose="020B0503020204020204" pitchFamily="34" charset="-122"/>
                <a:cs typeface="+mn-cs"/>
              </a:rPr>
              <a:t>]</a:t>
            </a:r>
            <a:r>
              <a:rPr lang="zh-CN" altLang="zh-CN" sz="1200" kern="1200" dirty="0" smtClean="0">
                <a:solidFill>
                  <a:schemeClr val="tx1"/>
                </a:solidFill>
                <a:effectLst/>
                <a:latin typeface="+mn-lt"/>
                <a:ea typeface="微软雅黑" panose="020B0503020204020204" pitchFamily="34" charset="-122"/>
                <a:cs typeface="+mn-cs"/>
              </a:rPr>
              <a:t>表示</a:t>
            </a:r>
            <a:r>
              <a:rPr lang="en-US" altLang="zh-CN" sz="1200" i="1" kern="1200" dirty="0" smtClean="0">
                <a:solidFill>
                  <a:schemeClr val="tx1"/>
                </a:solidFill>
                <a:effectLst/>
                <a:latin typeface="+mn-lt"/>
                <a:ea typeface="微软雅黑" panose="020B0503020204020204" pitchFamily="34" charset="-122"/>
                <a:cs typeface="+mn-cs"/>
              </a:rPr>
              <a:t>l</a:t>
            </a:r>
            <a:r>
              <a:rPr lang="en-US" altLang="zh-CN" sz="1200" i="1" kern="1200" baseline="-25000" dirty="0" smtClean="0">
                <a:solidFill>
                  <a:schemeClr val="tx1"/>
                </a:solidFill>
                <a:effectLst/>
                <a:latin typeface="+mn-lt"/>
                <a:ea typeface="微软雅黑" panose="020B0503020204020204" pitchFamily="34" charset="-122"/>
                <a:cs typeface="+mn-cs"/>
              </a:rPr>
              <a:t>i</a:t>
            </a:r>
            <a:r>
              <a:rPr lang="zh-CN" altLang="zh-CN" sz="1200" kern="1200" dirty="0" smtClean="0">
                <a:solidFill>
                  <a:schemeClr val="tx1"/>
                </a:solidFill>
                <a:effectLst/>
                <a:latin typeface="+mn-lt"/>
                <a:ea typeface="微软雅黑" panose="020B0503020204020204" pitchFamily="34" charset="-122"/>
                <a:cs typeface="+mn-cs"/>
              </a:rPr>
              <a:t>中的第</a:t>
            </a:r>
            <a:r>
              <a:rPr lang="en-US" altLang="zh-CN" sz="1200" i="1" kern="1200" dirty="0" smtClean="0">
                <a:solidFill>
                  <a:schemeClr val="tx1"/>
                </a:solidFill>
                <a:effectLst/>
                <a:latin typeface="+mn-lt"/>
                <a:ea typeface="微软雅黑" panose="020B0503020204020204" pitchFamily="34" charset="-122"/>
                <a:cs typeface="+mn-cs"/>
              </a:rPr>
              <a:t>j</a:t>
            </a:r>
            <a:r>
              <a:rPr lang="zh-CN" altLang="zh-CN" sz="1200" kern="1200" dirty="0" smtClean="0">
                <a:solidFill>
                  <a:schemeClr val="tx1"/>
                </a:solidFill>
                <a:effectLst/>
                <a:latin typeface="+mn-lt"/>
                <a:ea typeface="微软雅黑" panose="020B0503020204020204" pitchFamily="34" charset="-122"/>
                <a:cs typeface="+mn-cs"/>
              </a:rPr>
              <a:t>项，则连接</a:t>
            </a:r>
            <a:r>
              <a:rPr lang="en-US" altLang="zh-CN" sz="1200" i="1" kern="1200" dirty="0" smtClean="0">
                <a:solidFill>
                  <a:schemeClr val="tx1"/>
                </a:solidFill>
                <a:effectLst/>
                <a:latin typeface="+mn-lt"/>
                <a:ea typeface="微软雅黑" panose="020B0503020204020204" pitchFamily="34" charset="-122"/>
                <a:cs typeface="+mn-cs"/>
              </a:rPr>
              <a:t>l</a:t>
            </a:r>
            <a:r>
              <a:rPr lang="en-US" altLang="zh-CN" sz="1200" kern="1200" baseline="-25000" dirty="0" smtClean="0">
                <a:solidFill>
                  <a:schemeClr val="tx1"/>
                </a:solidFill>
                <a:effectLst/>
                <a:latin typeface="+mn-lt"/>
                <a:ea typeface="微软雅黑" panose="020B0503020204020204" pitchFamily="34" charset="-122"/>
                <a:cs typeface="+mn-cs"/>
              </a:rPr>
              <a:t>1</a:t>
            </a:r>
            <a:r>
              <a:rPr lang="zh-CN" altLang="zh-CN" sz="1200" kern="1200" dirty="0" smtClean="0">
                <a:solidFill>
                  <a:schemeClr val="tx1"/>
                </a:solidFill>
                <a:effectLst/>
                <a:latin typeface="+mn-lt"/>
                <a:ea typeface="微软雅黑" panose="020B0503020204020204" pitchFamily="34" charset="-122"/>
                <a:cs typeface="+mn-cs"/>
              </a:rPr>
              <a:t>和</a:t>
            </a:r>
            <a:r>
              <a:rPr lang="en-US" altLang="zh-CN" sz="1200" i="1" kern="1200" dirty="0" smtClean="0">
                <a:solidFill>
                  <a:schemeClr val="tx1"/>
                </a:solidFill>
                <a:effectLst/>
                <a:latin typeface="+mn-lt"/>
                <a:ea typeface="微软雅黑" panose="020B0503020204020204" pitchFamily="34" charset="-122"/>
                <a:cs typeface="+mn-cs"/>
              </a:rPr>
              <a:t>l</a:t>
            </a:r>
            <a:r>
              <a:rPr lang="en-US" altLang="zh-CN" sz="1200" kern="1200" baseline="-25000" dirty="0" smtClean="0">
                <a:solidFill>
                  <a:schemeClr val="tx1"/>
                </a:solidFill>
                <a:effectLst/>
                <a:latin typeface="+mn-lt"/>
                <a:ea typeface="微软雅黑" panose="020B0503020204020204" pitchFamily="34" charset="-122"/>
                <a:cs typeface="+mn-cs"/>
              </a:rPr>
              <a:t>2</a:t>
            </a:r>
            <a:r>
              <a:rPr lang="zh-CN" altLang="zh-CN" sz="1200" kern="1200" dirty="0" smtClean="0">
                <a:solidFill>
                  <a:schemeClr val="tx1"/>
                </a:solidFill>
                <a:effectLst/>
                <a:latin typeface="+mn-lt"/>
                <a:ea typeface="微软雅黑" panose="020B0503020204020204" pitchFamily="34" charset="-122"/>
                <a:cs typeface="+mn-cs"/>
              </a:rPr>
              <a:t>的结果项集是</a:t>
            </a:r>
            <a:r>
              <a:rPr lang="en-US" altLang="zh-CN" sz="1200" kern="1200" dirty="0" smtClean="0">
                <a:solidFill>
                  <a:schemeClr val="tx1"/>
                </a:solidFill>
                <a:effectLst/>
                <a:latin typeface="+mn-lt"/>
                <a:ea typeface="微软雅黑" panose="020B0503020204020204" pitchFamily="34" charset="-122"/>
                <a:cs typeface="+mn-cs"/>
              </a:rPr>
              <a:t> </a:t>
            </a:r>
            <a:r>
              <a:rPr lang="zh-CN" altLang="zh-CN" sz="1200" kern="1200" dirty="0" smtClean="0">
                <a:solidFill>
                  <a:schemeClr val="tx1"/>
                </a:solidFill>
                <a:effectLst/>
                <a:latin typeface="+mn-lt"/>
                <a:ea typeface="微软雅黑" panose="020B0503020204020204" pitchFamily="34" charset="-122"/>
                <a:cs typeface="+mn-cs"/>
              </a:rPr>
              <a:t>。</a:t>
            </a:r>
          </a:p>
          <a:p>
            <a:r>
              <a:rPr lang="zh-CN" altLang="zh-CN" sz="1200" kern="1200" dirty="0" smtClean="0">
                <a:solidFill>
                  <a:schemeClr val="tx1"/>
                </a:solidFill>
                <a:effectLst/>
                <a:latin typeface="+mn-lt"/>
                <a:ea typeface="微软雅黑" panose="020B0503020204020204" pitchFamily="34" charset="-122"/>
                <a:cs typeface="+mn-cs"/>
              </a:rPr>
              <a:t>（</a:t>
            </a:r>
            <a:r>
              <a:rPr lang="en-US" altLang="zh-CN" sz="1200" kern="1200" dirty="0" smtClean="0">
                <a:solidFill>
                  <a:schemeClr val="tx1"/>
                </a:solidFill>
                <a:effectLst/>
                <a:latin typeface="+mn-lt"/>
                <a:ea typeface="微软雅黑" panose="020B0503020204020204" pitchFamily="34" charset="-122"/>
                <a:cs typeface="+mn-cs"/>
              </a:rPr>
              <a:t>3</a:t>
            </a:r>
            <a:r>
              <a:rPr lang="zh-CN" altLang="zh-CN" sz="1200" kern="1200" dirty="0" smtClean="0">
                <a:solidFill>
                  <a:schemeClr val="tx1"/>
                </a:solidFill>
                <a:effectLst/>
                <a:latin typeface="+mn-lt"/>
                <a:ea typeface="微软雅黑" panose="020B0503020204020204" pitchFamily="34" charset="-122"/>
                <a:cs typeface="+mn-cs"/>
              </a:rPr>
              <a:t>）剪枝步：连接步生成的</a:t>
            </a:r>
            <a:r>
              <a:rPr lang="en-US" altLang="zh-CN" sz="1200" i="1" kern="1200" dirty="0" err="1" smtClean="0">
                <a:solidFill>
                  <a:schemeClr val="tx1"/>
                </a:solidFill>
                <a:effectLst/>
                <a:latin typeface="+mn-lt"/>
                <a:ea typeface="微软雅黑" panose="020B0503020204020204" pitchFamily="34" charset="-122"/>
                <a:cs typeface="+mn-cs"/>
              </a:rPr>
              <a:t>C</a:t>
            </a:r>
            <a:r>
              <a:rPr lang="en-US" altLang="zh-CN" sz="1200" i="1" kern="1200" baseline="-25000" dirty="0" err="1" smtClean="0">
                <a:solidFill>
                  <a:schemeClr val="tx1"/>
                </a:solidFill>
                <a:effectLst/>
                <a:latin typeface="+mn-lt"/>
                <a:ea typeface="微软雅黑" panose="020B0503020204020204" pitchFamily="34" charset="-122"/>
                <a:cs typeface="+mn-cs"/>
              </a:rPr>
              <a:t>k</a:t>
            </a:r>
            <a:r>
              <a:rPr lang="zh-CN" altLang="zh-CN" sz="1200" kern="1200" dirty="0" smtClean="0">
                <a:solidFill>
                  <a:schemeClr val="tx1"/>
                </a:solidFill>
                <a:effectLst/>
                <a:latin typeface="+mn-lt"/>
                <a:ea typeface="微软雅黑" panose="020B0503020204020204" pitchFamily="34" charset="-122"/>
                <a:cs typeface="+mn-cs"/>
              </a:rPr>
              <a:t>是</a:t>
            </a:r>
            <a:r>
              <a:rPr lang="en-US" altLang="zh-CN" sz="1200" i="1" kern="1200" dirty="0" err="1" smtClean="0">
                <a:solidFill>
                  <a:schemeClr val="tx1"/>
                </a:solidFill>
                <a:effectLst/>
                <a:latin typeface="+mn-lt"/>
                <a:ea typeface="微软雅黑" panose="020B0503020204020204" pitchFamily="34" charset="-122"/>
                <a:cs typeface="+mn-cs"/>
              </a:rPr>
              <a:t>L</a:t>
            </a:r>
            <a:r>
              <a:rPr lang="en-US" altLang="zh-CN" sz="1200" i="1" kern="1200" baseline="-25000" dirty="0" err="1" smtClean="0">
                <a:solidFill>
                  <a:schemeClr val="tx1"/>
                </a:solidFill>
                <a:effectLst/>
                <a:latin typeface="+mn-lt"/>
                <a:ea typeface="微软雅黑" panose="020B0503020204020204" pitchFamily="34" charset="-122"/>
                <a:cs typeface="+mn-cs"/>
              </a:rPr>
              <a:t>k</a:t>
            </a:r>
            <a:r>
              <a:rPr lang="zh-CN" altLang="zh-CN" sz="1200" kern="1200" dirty="0" smtClean="0">
                <a:solidFill>
                  <a:schemeClr val="tx1"/>
                </a:solidFill>
                <a:effectLst/>
                <a:latin typeface="+mn-lt"/>
                <a:ea typeface="微软雅黑" panose="020B0503020204020204" pitchFamily="34" charset="-122"/>
                <a:cs typeface="+mn-cs"/>
              </a:rPr>
              <a:t>的超集，包含所有的频繁项集</a:t>
            </a:r>
            <a:r>
              <a:rPr lang="en-US" altLang="zh-CN" sz="1200" i="1" kern="1200" dirty="0" err="1" smtClean="0">
                <a:solidFill>
                  <a:schemeClr val="tx1"/>
                </a:solidFill>
                <a:effectLst/>
                <a:latin typeface="+mn-lt"/>
                <a:ea typeface="微软雅黑" panose="020B0503020204020204" pitchFamily="34" charset="-122"/>
                <a:cs typeface="+mn-cs"/>
              </a:rPr>
              <a:t>L</a:t>
            </a:r>
            <a:r>
              <a:rPr lang="en-US" altLang="zh-CN" sz="1200" i="1" kern="1200" baseline="-25000" dirty="0" err="1" smtClean="0">
                <a:solidFill>
                  <a:schemeClr val="tx1"/>
                </a:solidFill>
                <a:effectLst/>
                <a:latin typeface="+mn-lt"/>
                <a:ea typeface="微软雅黑" panose="020B0503020204020204" pitchFamily="34" charset="-122"/>
                <a:cs typeface="+mn-cs"/>
              </a:rPr>
              <a:t>k</a:t>
            </a:r>
            <a:r>
              <a:rPr lang="zh-CN" altLang="zh-CN" sz="1200" kern="1200" dirty="0" smtClean="0">
                <a:solidFill>
                  <a:schemeClr val="tx1"/>
                </a:solidFill>
                <a:effectLst/>
                <a:latin typeface="+mn-lt"/>
                <a:ea typeface="微软雅黑" panose="020B0503020204020204" pitchFamily="34" charset="-122"/>
                <a:cs typeface="+mn-cs"/>
              </a:rPr>
              <a:t>，同时也可能包含一些非频繁项集。可以利用前述先验知识（定理</a:t>
            </a:r>
            <a:r>
              <a:rPr lang="en-US" altLang="zh-CN" sz="1200" kern="1200" dirty="0" smtClean="0">
                <a:solidFill>
                  <a:schemeClr val="tx1"/>
                </a:solidFill>
                <a:effectLst/>
                <a:latin typeface="+mn-lt"/>
                <a:ea typeface="微软雅黑" panose="020B0503020204020204" pitchFamily="34" charset="-122"/>
                <a:cs typeface="+mn-cs"/>
              </a:rPr>
              <a:t>3.2</a:t>
            </a:r>
            <a:r>
              <a:rPr lang="zh-CN" altLang="zh-CN" sz="1200" kern="1200" dirty="0" smtClean="0">
                <a:solidFill>
                  <a:schemeClr val="tx1"/>
                </a:solidFill>
                <a:effectLst/>
                <a:latin typeface="+mn-lt"/>
                <a:ea typeface="微软雅黑" panose="020B0503020204020204" pitchFamily="34" charset="-122"/>
                <a:cs typeface="+mn-cs"/>
              </a:rPr>
              <a:t>），进行剪枝以压缩数据规模。比如，如果候选</a:t>
            </a:r>
            <a:r>
              <a:rPr lang="en-US" altLang="zh-CN" sz="1200" i="1" kern="1200" dirty="0" smtClean="0">
                <a:solidFill>
                  <a:schemeClr val="tx1"/>
                </a:solidFill>
                <a:effectLst/>
                <a:latin typeface="+mn-lt"/>
                <a:ea typeface="微软雅黑" panose="020B0503020204020204" pitchFamily="34" charset="-122"/>
                <a:cs typeface="+mn-cs"/>
              </a:rPr>
              <a:t>k</a:t>
            </a:r>
            <a:r>
              <a:rPr lang="zh-CN" altLang="zh-CN" sz="1200" kern="1200" dirty="0" smtClean="0">
                <a:solidFill>
                  <a:schemeClr val="tx1"/>
                </a:solidFill>
                <a:effectLst/>
                <a:latin typeface="+mn-lt"/>
                <a:ea typeface="微软雅黑" panose="020B0503020204020204" pitchFamily="34" charset="-122"/>
                <a:cs typeface="+mn-cs"/>
              </a:rPr>
              <a:t>项集</a:t>
            </a:r>
            <a:r>
              <a:rPr lang="en-US" altLang="zh-CN" sz="1200" i="1" kern="1200" dirty="0" err="1" smtClean="0">
                <a:solidFill>
                  <a:schemeClr val="tx1"/>
                </a:solidFill>
                <a:effectLst/>
                <a:latin typeface="+mn-lt"/>
                <a:ea typeface="微软雅黑" panose="020B0503020204020204" pitchFamily="34" charset="-122"/>
                <a:cs typeface="+mn-cs"/>
              </a:rPr>
              <a:t>C</a:t>
            </a:r>
            <a:r>
              <a:rPr lang="en-US" altLang="zh-CN" sz="1200" i="1" kern="1200" baseline="-25000" dirty="0" err="1" smtClean="0">
                <a:solidFill>
                  <a:schemeClr val="tx1"/>
                </a:solidFill>
                <a:effectLst/>
                <a:latin typeface="+mn-lt"/>
                <a:ea typeface="微软雅黑" panose="020B0503020204020204" pitchFamily="34" charset="-122"/>
                <a:cs typeface="+mn-cs"/>
              </a:rPr>
              <a:t>k</a:t>
            </a:r>
            <a:r>
              <a:rPr lang="zh-CN" altLang="zh-CN" sz="1200" kern="1200" dirty="0" smtClean="0">
                <a:solidFill>
                  <a:schemeClr val="tx1"/>
                </a:solidFill>
                <a:effectLst/>
                <a:latin typeface="+mn-lt"/>
                <a:ea typeface="微软雅黑" panose="020B0503020204020204" pitchFamily="34" charset="-122"/>
                <a:cs typeface="+mn-cs"/>
              </a:rPr>
              <a:t>的</a:t>
            </a:r>
            <a:r>
              <a:rPr lang="en-US" altLang="zh-CN" sz="1200" i="1" kern="1200" dirty="0" smtClean="0">
                <a:solidFill>
                  <a:schemeClr val="tx1"/>
                </a:solidFill>
                <a:effectLst/>
                <a:latin typeface="+mn-lt"/>
                <a:ea typeface="微软雅黑" panose="020B0503020204020204" pitchFamily="34" charset="-122"/>
                <a:cs typeface="+mn-cs"/>
              </a:rPr>
              <a:t>k</a:t>
            </a:r>
            <a:r>
              <a:rPr lang="en-US" altLang="zh-CN" sz="1200" kern="1200" dirty="0" smtClean="0">
                <a:solidFill>
                  <a:schemeClr val="tx1"/>
                </a:solidFill>
                <a:effectLst/>
                <a:latin typeface="+mn-lt"/>
                <a:ea typeface="微软雅黑" panose="020B0503020204020204" pitchFamily="34" charset="-122"/>
                <a:cs typeface="+mn-cs"/>
              </a:rPr>
              <a:t>-1</a:t>
            </a:r>
            <a:r>
              <a:rPr lang="zh-CN" altLang="zh-CN" sz="1200" kern="1200" dirty="0" smtClean="0">
                <a:solidFill>
                  <a:schemeClr val="tx1"/>
                </a:solidFill>
                <a:effectLst/>
                <a:latin typeface="+mn-lt"/>
                <a:ea typeface="微软雅黑" panose="020B0503020204020204" pitchFamily="34" charset="-122"/>
                <a:cs typeface="+mn-cs"/>
              </a:rPr>
              <a:t>项子集不在</a:t>
            </a:r>
            <a:r>
              <a:rPr lang="en-US" altLang="zh-CN" sz="1200" i="1" kern="1200" dirty="0" smtClean="0">
                <a:solidFill>
                  <a:schemeClr val="tx1"/>
                </a:solidFill>
                <a:effectLst/>
                <a:latin typeface="+mn-lt"/>
                <a:ea typeface="微软雅黑" panose="020B0503020204020204" pitchFamily="34" charset="-122"/>
                <a:cs typeface="+mn-cs"/>
              </a:rPr>
              <a:t>L</a:t>
            </a:r>
            <a:r>
              <a:rPr lang="en-US" altLang="zh-CN" sz="1200" i="1" kern="1200" baseline="-25000" dirty="0" smtClean="0">
                <a:solidFill>
                  <a:schemeClr val="tx1"/>
                </a:solidFill>
                <a:effectLst/>
                <a:latin typeface="+mn-lt"/>
                <a:ea typeface="微软雅黑" panose="020B0503020204020204" pitchFamily="34" charset="-122"/>
                <a:cs typeface="+mn-cs"/>
              </a:rPr>
              <a:t>k</a:t>
            </a:r>
            <a:r>
              <a:rPr lang="en-US" altLang="zh-CN" sz="1200" kern="1200" baseline="-25000" dirty="0" smtClean="0">
                <a:solidFill>
                  <a:schemeClr val="tx1"/>
                </a:solidFill>
                <a:effectLst/>
                <a:latin typeface="+mn-lt"/>
                <a:ea typeface="微软雅黑" panose="020B0503020204020204" pitchFamily="34" charset="-122"/>
                <a:cs typeface="+mn-cs"/>
              </a:rPr>
              <a:t>-1</a:t>
            </a:r>
            <a:r>
              <a:rPr lang="zh-CN" altLang="zh-CN" sz="1200" kern="1200" dirty="0" smtClean="0">
                <a:solidFill>
                  <a:schemeClr val="tx1"/>
                </a:solidFill>
                <a:effectLst/>
                <a:latin typeface="+mn-lt"/>
                <a:ea typeface="微软雅黑" panose="020B0503020204020204" pitchFamily="34" charset="-122"/>
                <a:cs typeface="+mn-cs"/>
              </a:rPr>
              <a:t>中，那么该子集不可能是频繁项集，可以直接删除。</a:t>
            </a:r>
          </a:p>
          <a:p>
            <a:r>
              <a:rPr lang="zh-CN" altLang="zh-CN" sz="1200" kern="1200" dirty="0" smtClean="0">
                <a:solidFill>
                  <a:schemeClr val="tx1"/>
                </a:solidFill>
                <a:effectLst/>
                <a:latin typeface="+mn-lt"/>
                <a:ea typeface="微软雅黑" panose="020B0503020204020204" pitchFamily="34" charset="-122"/>
                <a:cs typeface="+mn-cs"/>
              </a:rPr>
              <a:t>（</a:t>
            </a:r>
            <a:r>
              <a:rPr lang="en-US" altLang="zh-CN" sz="1200" kern="1200" dirty="0" smtClean="0">
                <a:solidFill>
                  <a:schemeClr val="tx1"/>
                </a:solidFill>
                <a:effectLst/>
                <a:latin typeface="+mn-lt"/>
                <a:ea typeface="微软雅黑" panose="020B0503020204020204" pitchFamily="34" charset="-122"/>
                <a:cs typeface="+mn-cs"/>
              </a:rPr>
              <a:t>4</a:t>
            </a:r>
            <a:r>
              <a:rPr lang="zh-CN" altLang="zh-CN" sz="1200" kern="1200" dirty="0" smtClean="0">
                <a:solidFill>
                  <a:schemeClr val="tx1"/>
                </a:solidFill>
                <a:effectLst/>
                <a:latin typeface="+mn-lt"/>
                <a:ea typeface="微软雅黑" panose="020B0503020204020204" pitchFamily="34" charset="-122"/>
                <a:cs typeface="+mn-cs"/>
              </a:rPr>
              <a:t>）生成频繁</a:t>
            </a:r>
            <a:r>
              <a:rPr lang="en-US" altLang="zh-CN" sz="1200" i="1" kern="1200" dirty="0" smtClean="0">
                <a:solidFill>
                  <a:schemeClr val="tx1"/>
                </a:solidFill>
                <a:effectLst/>
                <a:latin typeface="+mn-lt"/>
                <a:ea typeface="微软雅黑" panose="020B0503020204020204" pitchFamily="34" charset="-122"/>
                <a:cs typeface="+mn-cs"/>
              </a:rPr>
              <a:t>k</a:t>
            </a:r>
            <a:r>
              <a:rPr lang="zh-CN" altLang="zh-CN" sz="1200" kern="1200" dirty="0" smtClean="0">
                <a:solidFill>
                  <a:schemeClr val="tx1"/>
                </a:solidFill>
                <a:effectLst/>
                <a:latin typeface="+mn-lt"/>
                <a:ea typeface="微软雅黑" panose="020B0503020204020204" pitchFamily="34" charset="-122"/>
                <a:cs typeface="+mn-cs"/>
              </a:rPr>
              <a:t>项集</a:t>
            </a:r>
            <a:r>
              <a:rPr lang="en-US" altLang="zh-CN" sz="1200" i="1" kern="1200" dirty="0" err="1" smtClean="0">
                <a:solidFill>
                  <a:schemeClr val="tx1"/>
                </a:solidFill>
                <a:effectLst/>
                <a:latin typeface="+mn-lt"/>
                <a:ea typeface="微软雅黑" panose="020B0503020204020204" pitchFamily="34" charset="-122"/>
                <a:cs typeface="+mn-cs"/>
              </a:rPr>
              <a:t>L</a:t>
            </a:r>
            <a:r>
              <a:rPr lang="en-US" altLang="zh-CN" sz="1200" i="1" kern="1200" baseline="-25000" dirty="0" err="1" smtClean="0">
                <a:solidFill>
                  <a:schemeClr val="tx1"/>
                </a:solidFill>
                <a:effectLst/>
                <a:latin typeface="+mn-lt"/>
                <a:ea typeface="微软雅黑" panose="020B0503020204020204" pitchFamily="34" charset="-122"/>
                <a:cs typeface="+mn-cs"/>
              </a:rPr>
              <a:t>k</a:t>
            </a:r>
            <a:r>
              <a:rPr lang="zh-CN" altLang="zh-CN" sz="1200" kern="1200" dirty="0" smtClean="0">
                <a:solidFill>
                  <a:schemeClr val="tx1"/>
                </a:solidFill>
                <a:effectLst/>
                <a:latin typeface="+mn-lt"/>
                <a:ea typeface="微软雅黑" panose="020B0503020204020204" pitchFamily="34" charset="-122"/>
                <a:cs typeface="+mn-cs"/>
              </a:rPr>
              <a:t>：扫描事务数据库</a:t>
            </a:r>
            <a:r>
              <a:rPr lang="en-US" altLang="zh-CN" sz="1200" i="1" kern="1200" dirty="0" smtClean="0">
                <a:solidFill>
                  <a:schemeClr val="tx1"/>
                </a:solidFill>
                <a:effectLst/>
                <a:latin typeface="+mn-lt"/>
                <a:ea typeface="微软雅黑" panose="020B0503020204020204" pitchFamily="34" charset="-122"/>
                <a:cs typeface="+mn-cs"/>
              </a:rPr>
              <a:t>D</a:t>
            </a:r>
            <a:r>
              <a:rPr lang="zh-CN" altLang="zh-CN" sz="1200" kern="1200" dirty="0" smtClean="0">
                <a:solidFill>
                  <a:schemeClr val="tx1"/>
                </a:solidFill>
                <a:effectLst/>
                <a:latin typeface="+mn-lt"/>
                <a:ea typeface="微软雅黑" panose="020B0503020204020204" pitchFamily="34" charset="-122"/>
                <a:cs typeface="+mn-cs"/>
              </a:rPr>
              <a:t>，计算</a:t>
            </a:r>
            <a:r>
              <a:rPr lang="en-US" altLang="zh-CN" sz="1200" i="1" kern="1200" dirty="0" err="1" smtClean="0">
                <a:solidFill>
                  <a:schemeClr val="tx1"/>
                </a:solidFill>
                <a:effectLst/>
                <a:latin typeface="+mn-lt"/>
                <a:ea typeface="微软雅黑" panose="020B0503020204020204" pitchFamily="34" charset="-122"/>
                <a:cs typeface="+mn-cs"/>
              </a:rPr>
              <a:t>C</a:t>
            </a:r>
            <a:r>
              <a:rPr lang="en-US" altLang="zh-CN" sz="1200" i="1" kern="1200" baseline="-25000" dirty="0" err="1" smtClean="0">
                <a:solidFill>
                  <a:schemeClr val="tx1"/>
                </a:solidFill>
                <a:effectLst/>
                <a:latin typeface="+mn-lt"/>
                <a:ea typeface="微软雅黑" panose="020B0503020204020204" pitchFamily="34" charset="-122"/>
                <a:cs typeface="+mn-cs"/>
              </a:rPr>
              <a:t>k</a:t>
            </a:r>
            <a:r>
              <a:rPr lang="zh-CN" altLang="zh-CN" sz="1200" kern="1200" dirty="0" smtClean="0">
                <a:solidFill>
                  <a:schemeClr val="tx1"/>
                </a:solidFill>
                <a:effectLst/>
                <a:latin typeface="+mn-lt"/>
                <a:ea typeface="微软雅黑" panose="020B0503020204020204" pitchFamily="34" charset="-122"/>
                <a:cs typeface="+mn-cs"/>
              </a:rPr>
              <a:t>中每个项集的支持度，去除不满足最小支持度的项集，得到频繁</a:t>
            </a:r>
            <a:r>
              <a:rPr lang="en-US" altLang="zh-CN" sz="1200" i="1" kern="1200" dirty="0" smtClean="0">
                <a:solidFill>
                  <a:schemeClr val="tx1"/>
                </a:solidFill>
                <a:effectLst/>
                <a:latin typeface="+mn-lt"/>
                <a:ea typeface="微软雅黑" panose="020B0503020204020204" pitchFamily="34" charset="-122"/>
                <a:cs typeface="+mn-cs"/>
              </a:rPr>
              <a:t>k</a:t>
            </a:r>
            <a:r>
              <a:rPr lang="zh-CN" altLang="zh-CN" sz="1200" kern="1200" dirty="0" smtClean="0">
                <a:solidFill>
                  <a:schemeClr val="tx1"/>
                </a:solidFill>
                <a:effectLst/>
                <a:latin typeface="+mn-lt"/>
                <a:ea typeface="微软雅黑" panose="020B0503020204020204" pitchFamily="34" charset="-122"/>
                <a:cs typeface="+mn-cs"/>
              </a:rPr>
              <a:t>项集</a:t>
            </a:r>
            <a:r>
              <a:rPr lang="en-US" altLang="zh-CN" sz="1200" i="1" kern="1200" dirty="0" err="1" smtClean="0">
                <a:solidFill>
                  <a:schemeClr val="tx1"/>
                </a:solidFill>
                <a:effectLst/>
                <a:latin typeface="+mn-lt"/>
                <a:ea typeface="微软雅黑" panose="020B0503020204020204" pitchFamily="34" charset="-122"/>
                <a:cs typeface="+mn-cs"/>
              </a:rPr>
              <a:t>L</a:t>
            </a:r>
            <a:r>
              <a:rPr lang="en-US" altLang="zh-CN" sz="1200" i="1" kern="1200" baseline="-25000" dirty="0" err="1" smtClean="0">
                <a:solidFill>
                  <a:schemeClr val="tx1"/>
                </a:solidFill>
                <a:effectLst/>
                <a:latin typeface="+mn-lt"/>
                <a:ea typeface="微软雅黑" panose="020B0503020204020204" pitchFamily="34" charset="-122"/>
                <a:cs typeface="+mn-cs"/>
              </a:rPr>
              <a:t>k</a:t>
            </a:r>
            <a:r>
              <a:rPr lang="zh-CN" altLang="zh-CN" sz="1200" kern="1200" dirty="0" smtClean="0">
                <a:solidFill>
                  <a:schemeClr val="tx1"/>
                </a:solidFill>
                <a:effectLst/>
                <a:latin typeface="+mn-lt"/>
                <a:ea typeface="微软雅黑" panose="020B0503020204020204" pitchFamily="34" charset="-122"/>
                <a:cs typeface="+mn-cs"/>
              </a:rPr>
              <a:t>。</a:t>
            </a:r>
          </a:p>
          <a:p>
            <a:r>
              <a:rPr lang="zh-CN" altLang="zh-CN" sz="1200" kern="1200" dirty="0" smtClean="0">
                <a:solidFill>
                  <a:schemeClr val="tx1"/>
                </a:solidFill>
                <a:effectLst/>
                <a:latin typeface="+mn-lt"/>
                <a:ea typeface="微软雅黑" panose="020B0503020204020204" pitchFamily="34" charset="-122"/>
                <a:cs typeface="+mn-cs"/>
              </a:rPr>
              <a:t>（</a:t>
            </a:r>
            <a:r>
              <a:rPr lang="en-US" altLang="zh-CN" sz="1200" kern="1200" dirty="0" smtClean="0">
                <a:solidFill>
                  <a:schemeClr val="tx1"/>
                </a:solidFill>
                <a:effectLst/>
                <a:latin typeface="+mn-lt"/>
                <a:ea typeface="微软雅黑" panose="020B0503020204020204" pitchFamily="34" charset="-122"/>
                <a:cs typeface="+mn-cs"/>
              </a:rPr>
              <a:t>5</a:t>
            </a:r>
            <a:r>
              <a:rPr lang="zh-CN" altLang="zh-CN" sz="1200" kern="1200" dirty="0" smtClean="0">
                <a:solidFill>
                  <a:schemeClr val="tx1"/>
                </a:solidFill>
                <a:effectLst/>
                <a:latin typeface="+mn-lt"/>
                <a:ea typeface="微软雅黑" panose="020B0503020204020204" pitchFamily="34" charset="-122"/>
                <a:cs typeface="+mn-cs"/>
              </a:rPr>
              <a:t>）重复步骤（</a:t>
            </a:r>
            <a:r>
              <a:rPr lang="en-US" altLang="zh-CN" sz="1200" kern="1200" dirty="0" smtClean="0">
                <a:solidFill>
                  <a:schemeClr val="tx1"/>
                </a:solidFill>
                <a:effectLst/>
                <a:latin typeface="+mn-lt"/>
                <a:ea typeface="微软雅黑" panose="020B0503020204020204" pitchFamily="34" charset="-122"/>
                <a:cs typeface="+mn-cs"/>
              </a:rPr>
              <a:t>2</a:t>
            </a:r>
            <a:r>
              <a:rPr lang="zh-CN" altLang="zh-CN" sz="1200" kern="1200" dirty="0" smtClean="0">
                <a:solidFill>
                  <a:schemeClr val="tx1"/>
                </a:solidFill>
                <a:effectLst/>
                <a:latin typeface="+mn-lt"/>
                <a:ea typeface="微软雅黑" panose="020B0503020204020204" pitchFamily="34" charset="-122"/>
                <a:cs typeface="+mn-cs"/>
              </a:rPr>
              <a:t>）～（</a:t>
            </a:r>
            <a:r>
              <a:rPr lang="en-US" altLang="zh-CN" sz="1200" kern="1200" dirty="0" smtClean="0">
                <a:solidFill>
                  <a:schemeClr val="tx1"/>
                </a:solidFill>
                <a:effectLst/>
                <a:latin typeface="+mn-lt"/>
                <a:ea typeface="微软雅黑" panose="020B0503020204020204" pitchFamily="34" charset="-122"/>
                <a:cs typeface="+mn-cs"/>
              </a:rPr>
              <a:t>4</a:t>
            </a:r>
            <a:r>
              <a:rPr lang="zh-CN" altLang="zh-CN" sz="1200" kern="1200" dirty="0" smtClean="0">
                <a:solidFill>
                  <a:schemeClr val="tx1"/>
                </a:solidFill>
                <a:effectLst/>
                <a:latin typeface="+mn-lt"/>
                <a:ea typeface="微软雅黑" panose="020B0503020204020204" pitchFamily="34" charset="-122"/>
                <a:cs typeface="+mn-cs"/>
              </a:rPr>
              <a:t>），直到不能产生新的频繁项集的集合为止，算法中止。</a:t>
            </a:r>
          </a:p>
          <a:p>
            <a:r>
              <a:rPr lang="en-US" altLang="zh-CN" sz="1200" kern="1200" dirty="0" err="1" smtClean="0">
                <a:solidFill>
                  <a:schemeClr val="tx1"/>
                </a:solidFill>
                <a:effectLst/>
                <a:latin typeface="+mn-lt"/>
                <a:ea typeface="微软雅黑" panose="020B0503020204020204" pitchFamily="34" charset="-122"/>
                <a:cs typeface="+mn-cs"/>
              </a:rPr>
              <a:t>Apriori</a:t>
            </a:r>
            <a:r>
              <a:rPr lang="zh-CN" altLang="zh-CN" sz="1200" kern="1200" dirty="0" smtClean="0">
                <a:solidFill>
                  <a:schemeClr val="tx1"/>
                </a:solidFill>
                <a:effectLst/>
                <a:latin typeface="+mn-lt"/>
                <a:ea typeface="微软雅黑" panose="020B0503020204020204" pitchFamily="34" charset="-122"/>
                <a:cs typeface="+mn-cs"/>
              </a:rPr>
              <a:t>算法是一种基于水平数据分布的、宽度优先的算法，由于使用了层次搜索策略和剪枝技术，使得</a:t>
            </a:r>
            <a:r>
              <a:rPr lang="en-US" altLang="zh-CN" sz="1200" kern="1200" dirty="0" err="1" smtClean="0">
                <a:solidFill>
                  <a:schemeClr val="tx1"/>
                </a:solidFill>
                <a:effectLst/>
                <a:latin typeface="+mn-lt"/>
                <a:ea typeface="微软雅黑" panose="020B0503020204020204" pitchFamily="34" charset="-122"/>
                <a:cs typeface="+mn-cs"/>
              </a:rPr>
              <a:t>Apriori</a:t>
            </a:r>
            <a:r>
              <a:rPr lang="zh-CN" altLang="zh-CN" sz="1200" kern="1200" dirty="0" smtClean="0">
                <a:solidFill>
                  <a:schemeClr val="tx1"/>
                </a:solidFill>
                <a:effectLst/>
                <a:latin typeface="+mn-lt"/>
                <a:ea typeface="微软雅黑" panose="020B0503020204020204" pitchFamily="34" charset="-122"/>
                <a:cs typeface="+mn-cs"/>
              </a:rPr>
              <a:t>算法在挖掘频繁模式时具有较高的效率。但是，</a:t>
            </a:r>
            <a:r>
              <a:rPr lang="en-US" altLang="zh-CN" sz="1200" kern="1200" dirty="0" err="1" smtClean="0">
                <a:solidFill>
                  <a:schemeClr val="tx1"/>
                </a:solidFill>
                <a:effectLst/>
                <a:latin typeface="+mn-lt"/>
                <a:ea typeface="微软雅黑" panose="020B0503020204020204" pitchFamily="34" charset="-122"/>
                <a:cs typeface="+mn-cs"/>
              </a:rPr>
              <a:t>Apriori</a:t>
            </a:r>
            <a:r>
              <a:rPr lang="zh-CN" altLang="zh-CN" sz="1200" kern="1200" dirty="0" smtClean="0">
                <a:solidFill>
                  <a:schemeClr val="tx1"/>
                </a:solidFill>
                <a:effectLst/>
                <a:latin typeface="+mn-lt"/>
                <a:ea typeface="微软雅黑" panose="020B0503020204020204" pitchFamily="34" charset="-122"/>
                <a:cs typeface="+mn-cs"/>
              </a:rPr>
              <a:t>算法也有两个致命的性能瓶颈：</a:t>
            </a:r>
          </a:p>
          <a:p>
            <a:r>
              <a:rPr lang="zh-CN" altLang="zh-CN" sz="1200" kern="1200" dirty="0" smtClean="0">
                <a:solidFill>
                  <a:schemeClr val="tx1"/>
                </a:solidFill>
                <a:effectLst/>
                <a:latin typeface="+mn-lt"/>
                <a:ea typeface="微软雅黑" panose="020B0503020204020204" pitchFamily="34" charset="-122"/>
                <a:cs typeface="+mn-cs"/>
              </a:rPr>
              <a:t>（</a:t>
            </a:r>
            <a:r>
              <a:rPr lang="en-US" altLang="zh-CN" sz="1200" kern="1200" dirty="0" smtClean="0">
                <a:solidFill>
                  <a:schemeClr val="tx1"/>
                </a:solidFill>
                <a:effectLst/>
                <a:latin typeface="+mn-lt"/>
                <a:ea typeface="微软雅黑" panose="020B0503020204020204" pitchFamily="34" charset="-122"/>
                <a:cs typeface="+mn-cs"/>
              </a:rPr>
              <a:t>1</a:t>
            </a:r>
            <a:r>
              <a:rPr lang="zh-CN" altLang="zh-CN" sz="1200" kern="1200" dirty="0" smtClean="0">
                <a:solidFill>
                  <a:schemeClr val="tx1"/>
                </a:solidFill>
                <a:effectLst/>
                <a:latin typeface="+mn-lt"/>
                <a:ea typeface="微软雅黑" panose="020B0503020204020204" pitchFamily="34" charset="-122"/>
                <a:cs typeface="+mn-cs"/>
              </a:rPr>
              <a:t>）</a:t>
            </a:r>
            <a:r>
              <a:rPr lang="en-US" altLang="zh-CN" sz="1200" kern="1200" dirty="0" err="1" smtClean="0">
                <a:solidFill>
                  <a:schemeClr val="tx1"/>
                </a:solidFill>
                <a:effectLst/>
                <a:latin typeface="+mn-lt"/>
                <a:ea typeface="微软雅黑" panose="020B0503020204020204" pitchFamily="34" charset="-122"/>
                <a:cs typeface="+mn-cs"/>
              </a:rPr>
              <a:t>Apriori</a:t>
            </a:r>
            <a:r>
              <a:rPr lang="zh-CN" altLang="zh-CN" sz="1200" kern="1200" dirty="0" smtClean="0">
                <a:solidFill>
                  <a:schemeClr val="tx1"/>
                </a:solidFill>
                <a:effectLst/>
                <a:latin typeface="+mn-lt"/>
                <a:ea typeface="微软雅黑" panose="020B0503020204020204" pitchFamily="34" charset="-122"/>
                <a:cs typeface="+mn-cs"/>
              </a:rPr>
              <a:t>算法是一个多趟搜索算法，每次搜索都要扫描事务数据库，</a:t>
            </a:r>
            <a:r>
              <a:rPr lang="en-US" altLang="zh-CN" sz="1200" kern="1200" dirty="0" smtClean="0">
                <a:solidFill>
                  <a:schemeClr val="tx1"/>
                </a:solidFill>
                <a:effectLst/>
                <a:latin typeface="+mn-lt"/>
                <a:ea typeface="微软雅黑" panose="020B0503020204020204" pitchFamily="34" charset="-122"/>
                <a:cs typeface="+mn-cs"/>
              </a:rPr>
              <a:t>I/O</a:t>
            </a:r>
            <a:r>
              <a:rPr lang="zh-CN" altLang="zh-CN" sz="1200" kern="1200" dirty="0" smtClean="0">
                <a:solidFill>
                  <a:schemeClr val="tx1"/>
                </a:solidFill>
                <a:effectLst/>
                <a:latin typeface="+mn-lt"/>
                <a:ea typeface="微软雅黑" panose="020B0503020204020204" pitchFamily="34" charset="-122"/>
                <a:cs typeface="+mn-cs"/>
              </a:rPr>
              <a:t>开销巨大。对于候选</a:t>
            </a:r>
            <a:r>
              <a:rPr lang="en-US" altLang="zh-CN" sz="1200" i="1" kern="1200" dirty="0" smtClean="0">
                <a:solidFill>
                  <a:schemeClr val="tx1"/>
                </a:solidFill>
                <a:effectLst/>
                <a:latin typeface="+mn-lt"/>
                <a:ea typeface="微软雅黑" panose="020B0503020204020204" pitchFamily="34" charset="-122"/>
                <a:cs typeface="+mn-cs"/>
              </a:rPr>
              <a:t>k</a:t>
            </a:r>
            <a:r>
              <a:rPr lang="zh-CN" altLang="zh-CN" sz="1200" kern="1200" dirty="0" smtClean="0">
                <a:solidFill>
                  <a:schemeClr val="tx1"/>
                </a:solidFill>
                <a:effectLst/>
                <a:latin typeface="+mn-lt"/>
                <a:ea typeface="微软雅黑" panose="020B0503020204020204" pitchFamily="34" charset="-122"/>
                <a:cs typeface="+mn-cs"/>
              </a:rPr>
              <a:t>项集</a:t>
            </a:r>
            <a:r>
              <a:rPr lang="en-US" altLang="zh-CN" sz="1200" i="1" kern="1200" dirty="0" err="1" smtClean="0">
                <a:solidFill>
                  <a:schemeClr val="tx1"/>
                </a:solidFill>
                <a:effectLst/>
                <a:latin typeface="+mn-lt"/>
                <a:ea typeface="微软雅黑" panose="020B0503020204020204" pitchFamily="34" charset="-122"/>
                <a:cs typeface="+mn-cs"/>
              </a:rPr>
              <a:t>C</a:t>
            </a:r>
            <a:r>
              <a:rPr lang="en-US" altLang="zh-CN" sz="1200" i="1" kern="1200" baseline="-25000" dirty="0" err="1" smtClean="0">
                <a:solidFill>
                  <a:schemeClr val="tx1"/>
                </a:solidFill>
                <a:effectLst/>
                <a:latin typeface="+mn-lt"/>
                <a:ea typeface="微软雅黑" panose="020B0503020204020204" pitchFamily="34" charset="-122"/>
                <a:cs typeface="+mn-cs"/>
              </a:rPr>
              <a:t>k</a:t>
            </a:r>
            <a:r>
              <a:rPr lang="zh-CN" altLang="zh-CN" sz="1200" kern="1200" dirty="0" smtClean="0">
                <a:solidFill>
                  <a:schemeClr val="tx1"/>
                </a:solidFill>
                <a:effectLst/>
                <a:latin typeface="+mn-lt"/>
                <a:ea typeface="微软雅黑" panose="020B0503020204020204" pitchFamily="34" charset="-122"/>
                <a:cs typeface="+mn-cs"/>
              </a:rPr>
              <a:t>来说，必须扫描其中的每个元素以确认是否加入频繁</a:t>
            </a:r>
            <a:r>
              <a:rPr lang="en-US" altLang="zh-CN" sz="1200" i="1" kern="1200" dirty="0" smtClean="0">
                <a:solidFill>
                  <a:schemeClr val="tx1"/>
                </a:solidFill>
                <a:effectLst/>
                <a:latin typeface="+mn-lt"/>
                <a:ea typeface="微软雅黑" panose="020B0503020204020204" pitchFamily="34" charset="-122"/>
                <a:cs typeface="+mn-cs"/>
              </a:rPr>
              <a:t>k</a:t>
            </a:r>
            <a:r>
              <a:rPr lang="zh-CN" altLang="zh-CN" sz="1200" kern="1200" dirty="0" smtClean="0">
                <a:solidFill>
                  <a:schemeClr val="tx1"/>
                </a:solidFill>
                <a:effectLst/>
                <a:latin typeface="+mn-lt"/>
                <a:ea typeface="微软雅黑" panose="020B0503020204020204" pitchFamily="34" charset="-122"/>
                <a:cs typeface="+mn-cs"/>
              </a:rPr>
              <a:t>项集</a:t>
            </a:r>
            <a:r>
              <a:rPr lang="en-US" altLang="zh-CN" sz="1200" i="1" kern="1200" dirty="0" err="1" smtClean="0">
                <a:solidFill>
                  <a:schemeClr val="tx1"/>
                </a:solidFill>
                <a:effectLst/>
                <a:latin typeface="+mn-lt"/>
                <a:ea typeface="微软雅黑" panose="020B0503020204020204" pitchFamily="34" charset="-122"/>
                <a:cs typeface="+mn-cs"/>
              </a:rPr>
              <a:t>L</a:t>
            </a:r>
            <a:r>
              <a:rPr lang="en-US" altLang="zh-CN" sz="1200" i="1" kern="1200" baseline="-25000" dirty="0" err="1" smtClean="0">
                <a:solidFill>
                  <a:schemeClr val="tx1"/>
                </a:solidFill>
                <a:effectLst/>
                <a:latin typeface="+mn-lt"/>
                <a:ea typeface="微软雅黑" panose="020B0503020204020204" pitchFamily="34" charset="-122"/>
                <a:cs typeface="+mn-cs"/>
              </a:rPr>
              <a:t>k</a:t>
            </a:r>
            <a:r>
              <a:rPr lang="zh-CN" altLang="zh-CN" sz="1200" kern="1200" dirty="0" smtClean="0">
                <a:solidFill>
                  <a:schemeClr val="tx1"/>
                </a:solidFill>
                <a:effectLst/>
                <a:latin typeface="+mn-lt"/>
                <a:ea typeface="微软雅黑" panose="020B0503020204020204" pitchFamily="34" charset="-122"/>
                <a:cs typeface="+mn-cs"/>
              </a:rPr>
              <a:t>，若候选</a:t>
            </a:r>
            <a:r>
              <a:rPr lang="en-US" altLang="zh-CN" sz="1200" i="1" kern="1200" dirty="0" smtClean="0">
                <a:solidFill>
                  <a:schemeClr val="tx1"/>
                </a:solidFill>
                <a:effectLst/>
                <a:latin typeface="+mn-lt"/>
                <a:ea typeface="微软雅黑" panose="020B0503020204020204" pitchFamily="34" charset="-122"/>
                <a:cs typeface="+mn-cs"/>
              </a:rPr>
              <a:t>k</a:t>
            </a:r>
            <a:r>
              <a:rPr lang="zh-CN" altLang="zh-CN" sz="1200" kern="1200" dirty="0" smtClean="0">
                <a:solidFill>
                  <a:schemeClr val="tx1"/>
                </a:solidFill>
                <a:effectLst/>
                <a:latin typeface="+mn-lt"/>
                <a:ea typeface="微软雅黑" panose="020B0503020204020204" pitchFamily="34" charset="-122"/>
                <a:cs typeface="+mn-cs"/>
              </a:rPr>
              <a:t>项集</a:t>
            </a:r>
            <a:r>
              <a:rPr lang="en-US" altLang="zh-CN" sz="1200" i="1" kern="1200" dirty="0" err="1" smtClean="0">
                <a:solidFill>
                  <a:schemeClr val="tx1"/>
                </a:solidFill>
                <a:effectLst/>
                <a:latin typeface="+mn-lt"/>
                <a:ea typeface="微软雅黑" panose="020B0503020204020204" pitchFamily="34" charset="-122"/>
                <a:cs typeface="+mn-cs"/>
              </a:rPr>
              <a:t>C</a:t>
            </a:r>
            <a:r>
              <a:rPr lang="en-US" altLang="zh-CN" sz="1200" i="1" kern="1200" baseline="-25000" dirty="0" err="1" smtClean="0">
                <a:solidFill>
                  <a:schemeClr val="tx1"/>
                </a:solidFill>
                <a:effectLst/>
                <a:latin typeface="+mn-lt"/>
                <a:ea typeface="微软雅黑" panose="020B0503020204020204" pitchFamily="34" charset="-122"/>
                <a:cs typeface="+mn-cs"/>
              </a:rPr>
              <a:t>k</a:t>
            </a:r>
            <a:r>
              <a:rPr lang="zh-CN" altLang="zh-CN" sz="1200" kern="1200" dirty="0" smtClean="0">
                <a:solidFill>
                  <a:schemeClr val="tx1"/>
                </a:solidFill>
                <a:effectLst/>
                <a:latin typeface="+mn-lt"/>
                <a:ea typeface="微软雅黑" panose="020B0503020204020204" pitchFamily="34" charset="-122"/>
                <a:cs typeface="+mn-cs"/>
              </a:rPr>
              <a:t>中包含</a:t>
            </a:r>
            <a:r>
              <a:rPr lang="en-US" altLang="zh-CN" sz="1200" i="1" kern="1200" dirty="0" smtClean="0">
                <a:solidFill>
                  <a:schemeClr val="tx1"/>
                </a:solidFill>
                <a:effectLst/>
                <a:latin typeface="+mn-lt"/>
                <a:ea typeface="微软雅黑" panose="020B0503020204020204" pitchFamily="34" charset="-122"/>
                <a:cs typeface="+mn-cs"/>
              </a:rPr>
              <a:t>n</a:t>
            </a:r>
            <a:r>
              <a:rPr lang="zh-CN" altLang="zh-CN" sz="1200" kern="1200" dirty="0" smtClean="0">
                <a:solidFill>
                  <a:schemeClr val="tx1"/>
                </a:solidFill>
                <a:effectLst/>
                <a:latin typeface="+mn-lt"/>
                <a:ea typeface="微软雅黑" panose="020B0503020204020204" pitchFamily="34" charset="-122"/>
                <a:cs typeface="+mn-cs"/>
              </a:rPr>
              <a:t>项，则至少需要扫描事务数据库</a:t>
            </a:r>
            <a:r>
              <a:rPr lang="en-US" altLang="zh-CN" sz="1200" i="1" kern="1200" dirty="0" smtClean="0">
                <a:solidFill>
                  <a:schemeClr val="tx1"/>
                </a:solidFill>
                <a:effectLst/>
                <a:latin typeface="+mn-lt"/>
                <a:ea typeface="微软雅黑" panose="020B0503020204020204" pitchFamily="34" charset="-122"/>
                <a:cs typeface="+mn-cs"/>
              </a:rPr>
              <a:t>n</a:t>
            </a:r>
            <a:r>
              <a:rPr lang="zh-CN" altLang="zh-CN" sz="1200" kern="1200" dirty="0" smtClean="0">
                <a:solidFill>
                  <a:schemeClr val="tx1"/>
                </a:solidFill>
                <a:effectLst/>
                <a:latin typeface="+mn-lt"/>
                <a:ea typeface="微软雅黑" panose="020B0503020204020204" pitchFamily="34" charset="-122"/>
                <a:cs typeface="+mn-cs"/>
              </a:rPr>
              <a:t>次。</a:t>
            </a:r>
          </a:p>
          <a:p>
            <a:r>
              <a:rPr lang="zh-CN" altLang="zh-CN" sz="1200" kern="1200" dirty="0" smtClean="0">
                <a:solidFill>
                  <a:schemeClr val="tx1"/>
                </a:solidFill>
                <a:effectLst/>
                <a:latin typeface="+mn-lt"/>
                <a:ea typeface="微软雅黑" panose="020B0503020204020204" pitchFamily="34" charset="-122"/>
                <a:cs typeface="+mn-cs"/>
              </a:rPr>
              <a:t>（</a:t>
            </a:r>
            <a:r>
              <a:rPr lang="en-US" altLang="zh-CN" sz="1200" kern="1200" dirty="0" smtClean="0">
                <a:solidFill>
                  <a:schemeClr val="tx1"/>
                </a:solidFill>
                <a:effectLst/>
                <a:latin typeface="+mn-lt"/>
                <a:ea typeface="微软雅黑" panose="020B0503020204020204" pitchFamily="34" charset="-122"/>
                <a:cs typeface="+mn-cs"/>
              </a:rPr>
              <a:t>2</a:t>
            </a:r>
            <a:r>
              <a:rPr lang="zh-CN" altLang="zh-CN" sz="1200" kern="1200" dirty="0" smtClean="0">
                <a:solidFill>
                  <a:schemeClr val="tx1"/>
                </a:solidFill>
                <a:effectLst/>
                <a:latin typeface="+mn-lt"/>
                <a:ea typeface="微软雅黑" panose="020B0503020204020204" pitchFamily="34" charset="-122"/>
                <a:cs typeface="+mn-cs"/>
              </a:rPr>
              <a:t>）可能产生庞大的候选项集。由于针对频繁项集</a:t>
            </a:r>
            <a:r>
              <a:rPr lang="en-US" altLang="zh-CN" sz="1200" i="1" kern="1200" dirty="0" smtClean="0">
                <a:solidFill>
                  <a:schemeClr val="tx1"/>
                </a:solidFill>
                <a:effectLst/>
                <a:latin typeface="+mn-lt"/>
                <a:ea typeface="微软雅黑" panose="020B0503020204020204" pitchFamily="34" charset="-122"/>
                <a:cs typeface="+mn-cs"/>
              </a:rPr>
              <a:t>L</a:t>
            </a:r>
            <a:r>
              <a:rPr lang="en-US" altLang="zh-CN" sz="1200" i="1" kern="1200" baseline="-25000" dirty="0" smtClean="0">
                <a:solidFill>
                  <a:schemeClr val="tx1"/>
                </a:solidFill>
                <a:effectLst/>
                <a:latin typeface="+mn-lt"/>
                <a:ea typeface="微软雅黑" panose="020B0503020204020204" pitchFamily="34" charset="-122"/>
                <a:cs typeface="+mn-cs"/>
              </a:rPr>
              <a:t>k</a:t>
            </a:r>
            <a:r>
              <a:rPr lang="en-US" altLang="zh-CN" sz="1200" kern="1200" baseline="-25000" dirty="0" smtClean="0">
                <a:solidFill>
                  <a:schemeClr val="tx1"/>
                </a:solidFill>
                <a:effectLst/>
                <a:latin typeface="+mn-lt"/>
                <a:ea typeface="微软雅黑" panose="020B0503020204020204" pitchFamily="34" charset="-122"/>
                <a:cs typeface="+mn-cs"/>
              </a:rPr>
              <a:t>-1</a:t>
            </a:r>
            <a:r>
              <a:rPr lang="zh-CN" altLang="zh-CN" sz="1200" kern="1200" dirty="0" smtClean="0">
                <a:solidFill>
                  <a:schemeClr val="tx1"/>
                </a:solidFill>
                <a:effectLst/>
                <a:latin typeface="+mn-lt"/>
                <a:ea typeface="微软雅黑" panose="020B0503020204020204" pitchFamily="34" charset="-122"/>
                <a:cs typeface="+mn-cs"/>
              </a:rPr>
              <a:t>的</a:t>
            </a:r>
            <a:r>
              <a:rPr lang="en-US" altLang="zh-CN" sz="1200" i="1" kern="1200" dirty="0" smtClean="0">
                <a:solidFill>
                  <a:schemeClr val="tx1"/>
                </a:solidFill>
                <a:effectLst/>
                <a:latin typeface="+mn-lt"/>
                <a:ea typeface="微软雅黑" panose="020B0503020204020204" pitchFamily="34" charset="-122"/>
                <a:cs typeface="+mn-cs"/>
              </a:rPr>
              <a:t>k</a:t>
            </a:r>
            <a:r>
              <a:rPr lang="en-US" altLang="zh-CN" sz="1200" kern="1200" dirty="0" smtClean="0">
                <a:solidFill>
                  <a:schemeClr val="tx1"/>
                </a:solidFill>
                <a:effectLst/>
                <a:latin typeface="+mn-lt"/>
                <a:ea typeface="微软雅黑" panose="020B0503020204020204" pitchFamily="34" charset="-122"/>
                <a:cs typeface="+mn-cs"/>
              </a:rPr>
              <a:t>-2</a:t>
            </a:r>
            <a:r>
              <a:rPr lang="zh-CN" altLang="zh-CN" sz="1200" kern="1200" dirty="0" smtClean="0">
                <a:solidFill>
                  <a:schemeClr val="tx1"/>
                </a:solidFill>
                <a:effectLst/>
                <a:latin typeface="+mn-lt"/>
                <a:ea typeface="微软雅黑" panose="020B0503020204020204" pitchFamily="34" charset="-122"/>
                <a:cs typeface="+mn-cs"/>
              </a:rPr>
              <a:t>连接运算，由</a:t>
            </a:r>
            <a:r>
              <a:rPr lang="en-US" altLang="zh-CN" sz="1200" i="1" kern="1200" dirty="0" smtClean="0">
                <a:solidFill>
                  <a:schemeClr val="tx1"/>
                </a:solidFill>
                <a:effectLst/>
                <a:latin typeface="+mn-lt"/>
                <a:ea typeface="微软雅黑" panose="020B0503020204020204" pitchFamily="34" charset="-122"/>
                <a:cs typeface="+mn-cs"/>
              </a:rPr>
              <a:t>L</a:t>
            </a:r>
            <a:r>
              <a:rPr lang="en-US" altLang="zh-CN" sz="1200" i="1" kern="1200" baseline="-25000" dirty="0" smtClean="0">
                <a:solidFill>
                  <a:schemeClr val="tx1"/>
                </a:solidFill>
                <a:effectLst/>
                <a:latin typeface="+mn-lt"/>
                <a:ea typeface="微软雅黑" panose="020B0503020204020204" pitchFamily="34" charset="-122"/>
                <a:cs typeface="+mn-cs"/>
              </a:rPr>
              <a:t>k</a:t>
            </a:r>
            <a:r>
              <a:rPr lang="en-US" altLang="zh-CN" sz="1200" kern="1200" baseline="-25000" dirty="0" smtClean="0">
                <a:solidFill>
                  <a:schemeClr val="tx1"/>
                </a:solidFill>
                <a:effectLst/>
                <a:latin typeface="+mn-lt"/>
                <a:ea typeface="微软雅黑" panose="020B0503020204020204" pitchFamily="34" charset="-122"/>
                <a:cs typeface="+mn-cs"/>
              </a:rPr>
              <a:t>-1</a:t>
            </a:r>
            <a:r>
              <a:rPr lang="zh-CN" altLang="zh-CN" sz="1200" kern="1200" dirty="0" smtClean="0">
                <a:solidFill>
                  <a:schemeClr val="tx1"/>
                </a:solidFill>
                <a:effectLst/>
                <a:latin typeface="+mn-lt"/>
                <a:ea typeface="微软雅黑" panose="020B0503020204020204" pitchFamily="34" charset="-122"/>
                <a:cs typeface="+mn-cs"/>
              </a:rPr>
              <a:t>产生的候选</a:t>
            </a:r>
            <a:r>
              <a:rPr lang="en-US" altLang="zh-CN" sz="1200" i="1" kern="1200" dirty="0" smtClean="0">
                <a:solidFill>
                  <a:schemeClr val="tx1"/>
                </a:solidFill>
                <a:effectLst/>
                <a:latin typeface="+mn-lt"/>
                <a:ea typeface="微软雅黑" panose="020B0503020204020204" pitchFamily="34" charset="-122"/>
                <a:cs typeface="+mn-cs"/>
              </a:rPr>
              <a:t>k</a:t>
            </a:r>
            <a:r>
              <a:rPr lang="zh-CN" altLang="zh-CN" sz="1200" kern="1200" dirty="0" smtClean="0">
                <a:solidFill>
                  <a:schemeClr val="tx1"/>
                </a:solidFill>
                <a:effectLst/>
                <a:latin typeface="+mn-lt"/>
                <a:ea typeface="微软雅黑" panose="020B0503020204020204" pitchFamily="34" charset="-122"/>
                <a:cs typeface="+mn-cs"/>
              </a:rPr>
              <a:t>项集</a:t>
            </a:r>
            <a:r>
              <a:rPr lang="en-US" altLang="zh-CN" sz="1200" i="1" kern="1200" dirty="0" err="1" smtClean="0">
                <a:solidFill>
                  <a:schemeClr val="tx1"/>
                </a:solidFill>
                <a:effectLst/>
                <a:latin typeface="+mn-lt"/>
                <a:ea typeface="微软雅黑" panose="020B0503020204020204" pitchFamily="34" charset="-122"/>
                <a:cs typeface="+mn-cs"/>
              </a:rPr>
              <a:t>C</a:t>
            </a:r>
            <a:r>
              <a:rPr lang="en-US" altLang="zh-CN" sz="1200" i="1" kern="1200" baseline="-25000" dirty="0" err="1" smtClean="0">
                <a:solidFill>
                  <a:schemeClr val="tx1"/>
                </a:solidFill>
                <a:effectLst/>
                <a:latin typeface="+mn-lt"/>
                <a:ea typeface="微软雅黑" panose="020B0503020204020204" pitchFamily="34" charset="-122"/>
                <a:cs typeface="+mn-cs"/>
              </a:rPr>
              <a:t>k</a:t>
            </a:r>
            <a:r>
              <a:rPr lang="zh-CN" altLang="zh-CN" sz="1200" kern="1200" dirty="0" smtClean="0">
                <a:solidFill>
                  <a:schemeClr val="tx1"/>
                </a:solidFill>
                <a:effectLst/>
                <a:latin typeface="+mn-lt"/>
                <a:ea typeface="微软雅黑" panose="020B0503020204020204" pitchFamily="34" charset="-122"/>
                <a:cs typeface="+mn-cs"/>
              </a:rPr>
              <a:t>是呈指数增长的，如此海量的候选集对于计算机的运算时间和存储空间都是巨大的挑战。</a:t>
            </a:r>
          </a:p>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solidFill>
                  <a:prstClr val="black"/>
                </a:solidFill>
              </a:rPr>
              <a:pPr/>
              <a:t>167</a:t>
            </a:fld>
            <a:endParaRPr lang="zh-CN" altLang="en-US">
              <a:solidFill>
                <a:prstClr val="black"/>
              </a:solidFill>
            </a:endParaRPr>
          </a:p>
        </p:txBody>
      </p:sp>
    </p:spTree>
    <p:extLst>
      <p:ext uri="{BB962C8B-B14F-4D97-AF65-F5344CB8AC3E}">
        <p14:creationId xmlns:p14="http://schemas.microsoft.com/office/powerpoint/2010/main" val="3676590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内存计算（</a:t>
            </a:r>
            <a:r>
              <a:rPr lang="en-US" altLang="zh-CN" dirty="0" smtClean="0"/>
              <a:t>In-memory computing</a:t>
            </a:r>
            <a:r>
              <a:rPr lang="zh-CN" altLang="en-US" dirty="0" smtClean="0"/>
              <a:t>）。内存计算最简单的形式是内存缓存，</a:t>
            </a:r>
            <a:r>
              <a:rPr lang="en-US" altLang="zh-CN" dirty="0" smtClean="0"/>
              <a:t>Facebook </a:t>
            </a:r>
            <a:r>
              <a:rPr lang="zh-CN" altLang="en-US" dirty="0" smtClean="0"/>
              <a:t>超过 </a:t>
            </a:r>
            <a:r>
              <a:rPr lang="en-US" altLang="zh-CN" dirty="0" smtClean="0"/>
              <a:t>80%</a:t>
            </a:r>
            <a:r>
              <a:rPr lang="zh-CN" altLang="en-US" dirty="0" smtClean="0"/>
              <a:t>的活跃数据就在 </a:t>
            </a:r>
            <a:r>
              <a:rPr lang="en-US" altLang="zh-CN" dirty="0" err="1" smtClean="0"/>
              <a:t>memcached</a:t>
            </a:r>
            <a:r>
              <a:rPr lang="en-US" altLang="zh-CN" dirty="0" smtClean="0"/>
              <a:t> </a:t>
            </a:r>
            <a:r>
              <a:rPr lang="zh-CN" altLang="en-US" dirty="0" smtClean="0"/>
              <a:t>里。比较复杂的有内存数据库和数据分析平台，如 </a:t>
            </a:r>
            <a:r>
              <a:rPr lang="en-US" altLang="zh-CN" dirty="0" smtClean="0"/>
              <a:t>SAP </a:t>
            </a:r>
            <a:r>
              <a:rPr lang="zh-CN" altLang="en-US" dirty="0" smtClean="0"/>
              <a:t>的 </a:t>
            </a:r>
            <a:r>
              <a:rPr lang="en-US" altLang="zh-CN" dirty="0" smtClean="0"/>
              <a:t>HANA</a:t>
            </a:r>
            <a:r>
              <a:rPr lang="zh-CN" altLang="en-US" dirty="0" smtClean="0"/>
              <a:t>，</a:t>
            </a:r>
            <a:r>
              <a:rPr lang="en-US" altLang="zh-CN" dirty="0" err="1" smtClean="0"/>
              <a:t>NewSQL</a:t>
            </a:r>
            <a:r>
              <a:rPr lang="en-US" altLang="zh-CN" dirty="0" smtClean="0"/>
              <a:t> </a:t>
            </a:r>
            <a:r>
              <a:rPr lang="zh-CN" altLang="en-US" dirty="0" smtClean="0"/>
              <a:t>的代表 </a:t>
            </a:r>
            <a:r>
              <a:rPr lang="en-US" altLang="zh-CN" dirty="0" err="1" smtClean="0"/>
              <a:t>VoltDB</a:t>
            </a:r>
            <a:r>
              <a:rPr lang="en-US" altLang="zh-CN" dirty="0" smtClean="0"/>
              <a:t> </a:t>
            </a:r>
            <a:r>
              <a:rPr lang="zh-CN" altLang="en-US" dirty="0" smtClean="0"/>
              <a:t>和伯克利的开源内存计算框架 </a:t>
            </a:r>
            <a:r>
              <a:rPr lang="en-US" altLang="zh-CN" dirty="0" smtClean="0"/>
              <a:t>Spark</a:t>
            </a:r>
            <a:r>
              <a:rPr lang="zh-CN" altLang="en-US" dirty="0" smtClean="0"/>
              <a:t>（</a:t>
            </a:r>
            <a:r>
              <a:rPr lang="en-US" altLang="zh-CN" dirty="0" smtClean="0"/>
              <a:t>Intel </a:t>
            </a:r>
            <a:r>
              <a:rPr lang="zh-CN" altLang="en-US" dirty="0" smtClean="0"/>
              <a:t>也开始参与）。斯坦福的 </a:t>
            </a:r>
            <a:r>
              <a:rPr lang="en-US" altLang="zh-CN" dirty="0" smtClean="0"/>
              <a:t>John </a:t>
            </a:r>
            <a:r>
              <a:rPr lang="en-US" altLang="zh-CN" dirty="0" err="1" smtClean="0"/>
              <a:t>Ousterhout</a:t>
            </a:r>
            <a:r>
              <a:rPr lang="zh-CN" altLang="en-US" dirty="0" smtClean="0"/>
              <a:t>（</a:t>
            </a:r>
            <a:r>
              <a:rPr lang="en-US" altLang="zh-CN" dirty="0" err="1" smtClean="0"/>
              <a:t>Tcl</a:t>
            </a:r>
            <a:r>
              <a:rPr lang="en-US" altLang="zh-CN" dirty="0" smtClean="0"/>
              <a:t>/</a:t>
            </a:r>
            <a:r>
              <a:rPr lang="en-US" altLang="zh-CN" dirty="0" err="1" smtClean="0"/>
              <a:t>Tk</a:t>
            </a:r>
            <a:r>
              <a:rPr lang="zh-CN" altLang="en-US" dirty="0" smtClean="0"/>
              <a:t>以及集群文件系统 </a:t>
            </a:r>
            <a:r>
              <a:rPr lang="en-US" altLang="zh-CN" dirty="0" err="1" smtClean="0"/>
              <a:t>Lustre</a:t>
            </a:r>
            <a:r>
              <a:rPr lang="en-US" altLang="zh-CN" dirty="0" smtClean="0"/>
              <a:t> </a:t>
            </a:r>
            <a:r>
              <a:rPr lang="zh-CN" altLang="en-US" dirty="0" smtClean="0"/>
              <a:t>的发明者）搞了个更超前的 </a:t>
            </a:r>
            <a:r>
              <a:rPr lang="en-US" altLang="zh-CN" dirty="0" err="1" smtClean="0"/>
              <a:t>RAMCloud</a:t>
            </a:r>
            <a:r>
              <a:rPr lang="zh-CN" altLang="en-US" dirty="0" smtClean="0"/>
              <a:t>，号称所有数据只生活在内存里。未来新的非易失性内存（断电数据不会丢失）会是个游戏规则改变者。</a:t>
            </a:r>
            <a:r>
              <a:rPr lang="en-US" altLang="zh-CN" dirty="0" smtClean="0"/>
              <a:t>Facebook </a:t>
            </a:r>
            <a:r>
              <a:rPr lang="zh-CN" altLang="en-US" dirty="0" smtClean="0"/>
              <a:t>在 </a:t>
            </a:r>
            <a:r>
              <a:rPr lang="en-US" altLang="zh-CN" dirty="0" smtClean="0"/>
              <a:t>3 </a:t>
            </a:r>
            <a:r>
              <a:rPr lang="zh-CN" altLang="en-US" dirty="0" smtClean="0"/>
              <a:t>月宣布了闪存版的 </a:t>
            </a:r>
            <a:r>
              <a:rPr lang="en-US" altLang="zh-CN" dirty="0" err="1" smtClean="0"/>
              <a:t>Memcached</a:t>
            </a:r>
            <a:r>
              <a:rPr lang="zh-CN" altLang="en-US" dirty="0" smtClean="0"/>
              <a:t>，叫 </a:t>
            </a:r>
            <a:r>
              <a:rPr lang="en-US" altLang="zh-CN" dirty="0" err="1" smtClean="0"/>
              <a:t>McDipper</a:t>
            </a:r>
            <a:r>
              <a:rPr lang="zh-CN" altLang="en-US" dirty="0" smtClean="0"/>
              <a:t>，比起单节点容量可以提升 </a:t>
            </a:r>
            <a:r>
              <a:rPr lang="en-US" altLang="zh-CN" dirty="0" smtClean="0"/>
              <a:t>20 </a:t>
            </a:r>
            <a:r>
              <a:rPr lang="zh-CN" altLang="en-US" dirty="0" smtClean="0"/>
              <a:t>倍，而吞吐量仍能达到每秒数万次操作。另一种非易失性内存，相变内存（</a:t>
            </a:r>
            <a:r>
              <a:rPr lang="en-US" altLang="zh-CN" dirty="0" smtClean="0"/>
              <a:t>Phase Change Memory</a:t>
            </a:r>
            <a:r>
              <a:rPr lang="zh-CN" altLang="en-US" dirty="0" smtClean="0"/>
              <a:t>），在几年内会商用，它的每比特成本可以是 </a:t>
            </a:r>
            <a:r>
              <a:rPr lang="en-US" altLang="zh-CN" dirty="0" smtClean="0"/>
              <a:t>DRAM </a:t>
            </a:r>
            <a:r>
              <a:rPr lang="zh-CN" altLang="en-US" dirty="0" smtClean="0"/>
              <a:t>的</a:t>
            </a:r>
            <a:r>
              <a:rPr lang="en-US" altLang="zh-CN" dirty="0" smtClean="0"/>
              <a:t>1/10</a:t>
            </a:r>
            <a:r>
              <a:rPr lang="zh-CN" altLang="en-US" dirty="0" smtClean="0"/>
              <a:t>，性能比 </a:t>
            </a:r>
            <a:r>
              <a:rPr lang="en-US" altLang="zh-CN" dirty="0" smtClean="0"/>
              <a:t>DRAM </a:t>
            </a:r>
            <a:r>
              <a:rPr lang="zh-CN" altLang="en-US" dirty="0" smtClean="0"/>
              <a:t>仅慢 </a:t>
            </a:r>
            <a:r>
              <a:rPr lang="en-US" altLang="zh-CN" dirty="0" smtClean="0"/>
              <a:t>2-10 </a:t>
            </a:r>
            <a:r>
              <a:rPr lang="zh-CN" altLang="en-US" dirty="0" smtClean="0"/>
              <a:t>倍，比现今的闪存（</a:t>
            </a:r>
            <a:r>
              <a:rPr lang="en-US" altLang="zh-CN" dirty="0" smtClean="0"/>
              <a:t>NAND</a:t>
            </a:r>
            <a:r>
              <a:rPr lang="zh-CN" altLang="en-US" dirty="0" smtClean="0"/>
              <a:t>）快 </a:t>
            </a:r>
            <a:r>
              <a:rPr lang="en-US" altLang="zh-CN" dirty="0" smtClean="0"/>
              <a:t>500 </a:t>
            </a:r>
            <a:r>
              <a:rPr lang="zh-CN" altLang="en-US" dirty="0" smtClean="0"/>
              <a:t>倍，寿命长 </a:t>
            </a:r>
            <a:r>
              <a:rPr lang="en-US" altLang="zh-CN" dirty="0" smtClean="0"/>
              <a:t>100</a:t>
            </a:r>
            <a:r>
              <a:rPr lang="zh-CN" altLang="en-US" dirty="0" smtClean="0"/>
              <a:t>倍。除内存计算外，还有其它的硬件手段来加速计算、存储和数据通讯，如 </a:t>
            </a:r>
            <a:r>
              <a:rPr lang="en-US" altLang="zh-CN" dirty="0" smtClean="0"/>
              <a:t>FPGA</a:t>
            </a:r>
            <a:r>
              <a:rPr lang="zh-CN" altLang="en-US" dirty="0" smtClean="0"/>
              <a:t>（</a:t>
            </a:r>
            <a:r>
              <a:rPr lang="en-US" altLang="zh-CN" dirty="0" smtClean="0"/>
              <a:t>IBM </a:t>
            </a:r>
            <a:r>
              <a:rPr lang="zh-CN" altLang="en-US" dirty="0" smtClean="0"/>
              <a:t>的 </a:t>
            </a:r>
            <a:r>
              <a:rPr lang="en-US" altLang="zh-CN" dirty="0" err="1" smtClean="0"/>
              <a:t>Netezza</a:t>
            </a:r>
            <a:r>
              <a:rPr lang="en-US" altLang="zh-CN" dirty="0" smtClean="0"/>
              <a:t> </a:t>
            </a:r>
            <a:r>
              <a:rPr lang="zh-CN" altLang="en-US" dirty="0" smtClean="0"/>
              <a:t>和 </a:t>
            </a:r>
            <a:r>
              <a:rPr lang="en-US" altLang="zh-CN" dirty="0" smtClean="0"/>
              <a:t>Convey </a:t>
            </a:r>
            <a:r>
              <a:rPr lang="zh-CN" altLang="en-US" dirty="0" smtClean="0"/>
              <a:t>的 </a:t>
            </a:r>
            <a:r>
              <a:rPr lang="en-US" altLang="zh-CN" dirty="0" smtClean="0"/>
              <a:t>Hybrid-Core</a:t>
            </a:r>
            <a:r>
              <a:rPr lang="zh-CN" altLang="en-US" dirty="0" smtClean="0"/>
              <a:t>），</a:t>
            </a:r>
            <a:r>
              <a:rPr lang="en-US" altLang="zh-CN" dirty="0" smtClean="0"/>
              <a:t>SSD </a:t>
            </a:r>
            <a:r>
              <a:rPr lang="zh-CN" altLang="en-US" dirty="0" smtClean="0"/>
              <a:t>和闪存卡（</a:t>
            </a:r>
            <a:r>
              <a:rPr lang="en-US" altLang="zh-CN" dirty="0" smtClean="0"/>
              <a:t>SAP HANA </a:t>
            </a:r>
            <a:r>
              <a:rPr lang="zh-CN" altLang="en-US" dirty="0" smtClean="0"/>
              <a:t>和 </a:t>
            </a:r>
            <a:r>
              <a:rPr lang="en-US" altLang="zh-CN" dirty="0" smtClean="0"/>
              <a:t>Fusion IO</a:t>
            </a:r>
            <a:r>
              <a:rPr lang="zh-CN" altLang="en-US" dirty="0" smtClean="0"/>
              <a:t>），压缩 </a:t>
            </a:r>
            <a:r>
              <a:rPr lang="en-US" altLang="zh-CN" dirty="0" err="1" smtClean="0"/>
              <a:t>PCIe</a:t>
            </a:r>
            <a:r>
              <a:rPr lang="en-US" altLang="zh-CN" dirty="0" smtClean="0"/>
              <a:t> </a:t>
            </a:r>
            <a:r>
              <a:rPr lang="zh-CN" altLang="en-US" dirty="0" smtClean="0"/>
              <a:t>卡，更快和可配置的互联（</a:t>
            </a:r>
            <a:r>
              <a:rPr lang="en-US" altLang="zh-CN" dirty="0" err="1" smtClean="0"/>
              <a:t>Infiniband</a:t>
            </a:r>
            <a:r>
              <a:rPr lang="en-US" altLang="zh-CN" dirty="0" smtClean="0"/>
              <a:t> </a:t>
            </a:r>
            <a:r>
              <a:rPr lang="zh-CN" altLang="en-US" dirty="0" smtClean="0"/>
              <a:t>的 </a:t>
            </a:r>
            <a:r>
              <a:rPr lang="en-US" altLang="zh-CN" dirty="0" smtClean="0"/>
              <a:t>RDMA </a:t>
            </a:r>
            <a:r>
              <a:rPr lang="zh-CN" altLang="en-US" dirty="0" smtClean="0"/>
              <a:t>和 </a:t>
            </a:r>
            <a:r>
              <a:rPr lang="en-US" altLang="zh-CN" dirty="0" err="1" smtClean="0"/>
              <a:t>SeaMicro</a:t>
            </a:r>
            <a:r>
              <a:rPr lang="en-US" altLang="zh-CN" dirty="0" smtClean="0"/>
              <a:t> SM15000 </a:t>
            </a:r>
            <a:r>
              <a:rPr lang="zh-CN" altLang="en-US" dirty="0" smtClean="0"/>
              <a:t>的</a:t>
            </a:r>
            <a:r>
              <a:rPr lang="en-US" altLang="zh-CN" dirty="0" smtClean="0"/>
              <a:t>Freedom Fabrics</a:t>
            </a:r>
            <a:r>
              <a:rPr lang="zh-CN" altLang="en-US" dirty="0" smtClean="0"/>
              <a:t>）等。</a:t>
            </a:r>
          </a:p>
        </p:txBody>
      </p:sp>
      <p:sp>
        <p:nvSpPr>
          <p:cNvPr id="4" name="灯片编号占位符 3"/>
          <p:cNvSpPr>
            <a:spLocks noGrp="1"/>
          </p:cNvSpPr>
          <p:nvPr>
            <p:ph type="sldNum" sz="quarter" idx="10"/>
          </p:nvPr>
        </p:nvSpPr>
        <p:spPr/>
        <p:txBody>
          <a:bodyPr/>
          <a:lstStyle/>
          <a:p>
            <a:fld id="{1870DB19-8D20-42EB-AC83-2187BF19602A}" type="slidenum">
              <a:rPr lang="zh-CN" altLang="en-US" smtClean="0"/>
              <a:t>13</a:t>
            </a:fld>
            <a:endParaRPr lang="zh-CN" altLang="en-US"/>
          </a:p>
        </p:txBody>
      </p:sp>
    </p:spTree>
    <p:extLst>
      <p:ext uri="{BB962C8B-B14F-4D97-AF65-F5344CB8AC3E}">
        <p14:creationId xmlns:p14="http://schemas.microsoft.com/office/powerpoint/2010/main" val="16021490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solidFill>
                  <a:prstClr val="black"/>
                </a:solidFill>
              </a:rPr>
              <a:pPr/>
              <a:t>173</a:t>
            </a:fld>
            <a:endParaRPr lang="zh-CN" altLang="en-US">
              <a:solidFill>
                <a:prstClr val="black"/>
              </a:solidFill>
            </a:endParaRPr>
          </a:p>
        </p:txBody>
      </p:sp>
    </p:spTree>
    <p:extLst>
      <p:ext uri="{BB962C8B-B14F-4D97-AF65-F5344CB8AC3E}">
        <p14:creationId xmlns:p14="http://schemas.microsoft.com/office/powerpoint/2010/main" val="37117259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solidFill>
                  <a:prstClr val="black"/>
                </a:solidFill>
              </a:rPr>
              <a:pPr/>
              <a:t>174</a:t>
            </a:fld>
            <a:endParaRPr lang="zh-CN" altLang="en-US">
              <a:solidFill>
                <a:prstClr val="black"/>
              </a:solidFill>
            </a:endParaRPr>
          </a:p>
        </p:txBody>
      </p:sp>
    </p:spTree>
    <p:extLst>
      <p:ext uri="{BB962C8B-B14F-4D97-AF65-F5344CB8AC3E}">
        <p14:creationId xmlns:p14="http://schemas.microsoft.com/office/powerpoint/2010/main" val="19868334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solidFill>
                  <a:prstClr val="black"/>
                </a:solidFill>
              </a:rPr>
              <a:pPr/>
              <a:t>175</a:t>
            </a:fld>
            <a:endParaRPr lang="zh-CN" altLang="en-US">
              <a:solidFill>
                <a:prstClr val="black"/>
              </a:solidFill>
            </a:endParaRPr>
          </a:p>
        </p:txBody>
      </p:sp>
    </p:spTree>
    <p:extLst>
      <p:ext uri="{BB962C8B-B14F-4D97-AF65-F5344CB8AC3E}">
        <p14:creationId xmlns:p14="http://schemas.microsoft.com/office/powerpoint/2010/main" val="328698924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solidFill>
                  <a:prstClr val="black"/>
                </a:solidFill>
              </a:rPr>
              <a:pPr/>
              <a:t>176</a:t>
            </a:fld>
            <a:endParaRPr lang="zh-CN" altLang="en-US">
              <a:solidFill>
                <a:prstClr val="black"/>
              </a:solidFill>
            </a:endParaRPr>
          </a:p>
        </p:txBody>
      </p:sp>
    </p:spTree>
    <p:extLst>
      <p:ext uri="{BB962C8B-B14F-4D97-AF65-F5344CB8AC3E}">
        <p14:creationId xmlns:p14="http://schemas.microsoft.com/office/powerpoint/2010/main" val="1183731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solidFill>
                  <a:prstClr val="black"/>
                </a:solidFill>
              </a:rPr>
              <a:pPr/>
              <a:t>185</a:t>
            </a:fld>
            <a:endParaRPr lang="zh-CN" altLang="en-US">
              <a:solidFill>
                <a:prstClr val="black"/>
              </a:solidFill>
            </a:endParaRPr>
          </a:p>
        </p:txBody>
      </p:sp>
    </p:spTree>
    <p:extLst>
      <p:ext uri="{BB962C8B-B14F-4D97-AF65-F5344CB8AC3E}">
        <p14:creationId xmlns:p14="http://schemas.microsoft.com/office/powerpoint/2010/main" val="64914209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solidFill>
                  <a:prstClr val="black"/>
                </a:solidFill>
              </a:rPr>
              <a:pPr/>
              <a:t>186</a:t>
            </a:fld>
            <a:endParaRPr lang="zh-CN" altLang="en-US">
              <a:solidFill>
                <a:prstClr val="black"/>
              </a:solidFill>
            </a:endParaRPr>
          </a:p>
        </p:txBody>
      </p:sp>
    </p:spTree>
    <p:extLst>
      <p:ext uri="{BB962C8B-B14F-4D97-AF65-F5344CB8AC3E}">
        <p14:creationId xmlns:p14="http://schemas.microsoft.com/office/powerpoint/2010/main" val="25816726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solidFill>
                  <a:prstClr val="black"/>
                </a:solidFill>
              </a:rPr>
              <a:pPr/>
              <a:t>187</a:t>
            </a:fld>
            <a:endParaRPr lang="zh-CN" altLang="en-US">
              <a:solidFill>
                <a:prstClr val="black"/>
              </a:solidFill>
            </a:endParaRPr>
          </a:p>
        </p:txBody>
      </p:sp>
    </p:spTree>
    <p:extLst>
      <p:ext uri="{BB962C8B-B14F-4D97-AF65-F5344CB8AC3E}">
        <p14:creationId xmlns:p14="http://schemas.microsoft.com/office/powerpoint/2010/main" val="91370843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solidFill>
                  <a:prstClr val="black"/>
                </a:solidFill>
              </a:rPr>
              <a:pPr/>
              <a:t>188</a:t>
            </a:fld>
            <a:endParaRPr lang="zh-CN" altLang="en-US">
              <a:solidFill>
                <a:prstClr val="black"/>
              </a:solidFill>
            </a:endParaRPr>
          </a:p>
        </p:txBody>
      </p:sp>
    </p:spTree>
    <p:extLst>
      <p:ext uri="{BB962C8B-B14F-4D97-AF65-F5344CB8AC3E}">
        <p14:creationId xmlns:p14="http://schemas.microsoft.com/office/powerpoint/2010/main" val="38141804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solidFill>
                  <a:prstClr val="black"/>
                </a:solidFill>
              </a:rPr>
              <a:pPr/>
              <a:t>189</a:t>
            </a:fld>
            <a:endParaRPr lang="zh-CN" altLang="en-US">
              <a:solidFill>
                <a:prstClr val="black"/>
              </a:solidFill>
            </a:endParaRPr>
          </a:p>
        </p:txBody>
      </p:sp>
    </p:spTree>
    <p:extLst>
      <p:ext uri="{BB962C8B-B14F-4D97-AF65-F5344CB8AC3E}">
        <p14:creationId xmlns:p14="http://schemas.microsoft.com/office/powerpoint/2010/main" val="40513669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solidFill>
                  <a:prstClr val="black"/>
                </a:solidFill>
              </a:rPr>
              <a:pPr/>
              <a:t>190</a:t>
            </a:fld>
            <a:endParaRPr lang="zh-CN" altLang="en-US">
              <a:solidFill>
                <a:prstClr val="black"/>
              </a:solidFill>
            </a:endParaRPr>
          </a:p>
        </p:txBody>
      </p:sp>
    </p:spTree>
    <p:extLst>
      <p:ext uri="{BB962C8B-B14F-4D97-AF65-F5344CB8AC3E}">
        <p14:creationId xmlns:p14="http://schemas.microsoft.com/office/powerpoint/2010/main" val="2142659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数据的实时处理是一个很有挑战性的工作，数据流本身具有持续达到、速度快且规模巨大等特点，因此通常不会对所有的数据进行永久化存储，而且数据环境处在不断的变化之中，系统很难准确掌握整个数据的全貌。由于响应时间的要求，流处理的过程基本在内存中完成，其处理方式更多的依赖于在内存中设计巧妙的概要数据结构</a:t>
            </a:r>
            <a:r>
              <a:rPr lang="en-US" altLang="zh-CN" dirty="0" smtClean="0"/>
              <a:t>(Synopsis data structure)</a:t>
            </a:r>
            <a:r>
              <a:rPr lang="zh-CN" altLang="en-US" dirty="0" smtClean="0"/>
              <a:t>，内存容量是限制流处理模型的一个主要瓶颈。以 </a:t>
            </a:r>
            <a:r>
              <a:rPr lang="en-US" altLang="zh-CN" dirty="0" smtClean="0"/>
              <a:t>PCM(</a:t>
            </a:r>
            <a:r>
              <a:rPr lang="zh-CN" altLang="en-US" dirty="0" smtClean="0"/>
              <a:t>相变存储器</a:t>
            </a:r>
            <a:r>
              <a:rPr lang="en-US" altLang="zh-CN" dirty="0" smtClean="0"/>
              <a:t>)</a:t>
            </a:r>
            <a:r>
              <a:rPr lang="zh-CN" altLang="en-US" dirty="0" smtClean="0"/>
              <a:t>为代表的 </a:t>
            </a:r>
            <a:r>
              <a:rPr lang="en-US" altLang="zh-CN" dirty="0" smtClean="0"/>
              <a:t>SCM(Storage </a:t>
            </a:r>
            <a:r>
              <a:rPr lang="en-US" altLang="zh-CN" dirty="0" err="1" smtClean="0"/>
              <a:t>ClassMemory</a:t>
            </a:r>
            <a:r>
              <a:rPr lang="zh-CN" altLang="en-US" dirty="0" smtClean="0"/>
              <a:t>，储存级内存</a:t>
            </a:r>
            <a:r>
              <a:rPr lang="en-US" altLang="zh-CN" dirty="0" smtClean="0"/>
              <a:t>)</a:t>
            </a:r>
            <a:r>
              <a:rPr lang="zh-CN" altLang="en-US" dirty="0" smtClean="0"/>
              <a:t>设备的出现或许可以使内存未来不再成为流处理模型的制约。数据流的理论及技术研究已经有十几年的历史，目前仍旧是研究热点。于此同时很多实际系统也已开发和得到广泛的应用，比较代表性的开源系统如 </a:t>
            </a:r>
            <a:r>
              <a:rPr lang="en-US" altLang="zh-CN" dirty="0" smtClean="0"/>
              <a:t>Twitter </a:t>
            </a:r>
            <a:r>
              <a:rPr lang="zh-CN" altLang="en-US" dirty="0" smtClean="0"/>
              <a:t>的 </a:t>
            </a:r>
            <a:r>
              <a:rPr lang="en-US" altLang="zh-CN" dirty="0" smtClean="0"/>
              <a:t>Storm</a:t>
            </a:r>
            <a:r>
              <a:rPr lang="zh-CN" altLang="en-US" dirty="0" smtClean="0"/>
              <a:t>、</a:t>
            </a:r>
            <a:r>
              <a:rPr lang="en-US" altLang="zh-CN" dirty="0" smtClean="0"/>
              <a:t>Yahoo </a:t>
            </a:r>
            <a:r>
              <a:rPr lang="zh-CN" altLang="en-US" dirty="0" smtClean="0"/>
              <a:t>的</a:t>
            </a:r>
            <a:r>
              <a:rPr lang="en-US" altLang="zh-CN" dirty="0" smtClean="0"/>
              <a:t>S4 </a:t>
            </a:r>
            <a:r>
              <a:rPr lang="zh-CN" altLang="en-US" dirty="0" smtClean="0"/>
              <a:t>以及 </a:t>
            </a:r>
            <a:r>
              <a:rPr lang="en-US" altLang="zh-CN" dirty="0" err="1" smtClean="0"/>
              <a:t>Linkedin</a:t>
            </a:r>
            <a:r>
              <a:rPr lang="en-US" altLang="zh-CN" dirty="0" smtClean="0"/>
              <a:t> </a:t>
            </a:r>
            <a:r>
              <a:rPr lang="zh-CN" altLang="en-US" dirty="0" smtClean="0"/>
              <a:t>的 </a:t>
            </a:r>
            <a:r>
              <a:rPr lang="en-US" altLang="zh-CN" dirty="0" smtClean="0"/>
              <a:t>Kafka </a:t>
            </a:r>
            <a:r>
              <a:rPr lang="zh-CN" altLang="en-US" dirty="0" smtClean="0"/>
              <a:t>等。</a:t>
            </a:r>
          </a:p>
        </p:txBody>
      </p:sp>
      <p:sp>
        <p:nvSpPr>
          <p:cNvPr id="4" name="灯片编号占位符 3"/>
          <p:cNvSpPr>
            <a:spLocks noGrp="1"/>
          </p:cNvSpPr>
          <p:nvPr>
            <p:ph type="sldNum" sz="quarter" idx="10"/>
          </p:nvPr>
        </p:nvSpPr>
        <p:spPr/>
        <p:txBody>
          <a:bodyPr/>
          <a:lstStyle/>
          <a:p>
            <a:fld id="{1870DB19-8D20-42EB-AC83-2187BF19602A}" type="slidenum">
              <a:rPr lang="zh-CN" altLang="en-US" smtClean="0"/>
              <a:t>14</a:t>
            </a:fld>
            <a:endParaRPr lang="zh-CN" altLang="en-US"/>
          </a:p>
        </p:txBody>
      </p:sp>
    </p:spTree>
    <p:extLst>
      <p:ext uri="{BB962C8B-B14F-4D97-AF65-F5344CB8AC3E}">
        <p14:creationId xmlns:p14="http://schemas.microsoft.com/office/powerpoint/2010/main" val="4723219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solidFill>
                  <a:prstClr val="black"/>
                </a:solidFill>
              </a:rPr>
              <a:pPr/>
              <a:t>191</a:t>
            </a:fld>
            <a:endParaRPr lang="zh-CN" altLang="en-US">
              <a:solidFill>
                <a:prstClr val="black"/>
              </a:solidFill>
            </a:endParaRPr>
          </a:p>
        </p:txBody>
      </p:sp>
    </p:spTree>
    <p:extLst>
      <p:ext uri="{BB962C8B-B14F-4D97-AF65-F5344CB8AC3E}">
        <p14:creationId xmlns:p14="http://schemas.microsoft.com/office/powerpoint/2010/main" val="9297142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solidFill>
                  <a:prstClr val="black"/>
                </a:solidFill>
              </a:rPr>
              <a:pPr/>
              <a:t>192</a:t>
            </a:fld>
            <a:endParaRPr lang="zh-CN" altLang="en-US">
              <a:solidFill>
                <a:prstClr val="black"/>
              </a:solidFill>
            </a:endParaRPr>
          </a:p>
        </p:txBody>
      </p:sp>
    </p:spTree>
    <p:extLst>
      <p:ext uri="{BB962C8B-B14F-4D97-AF65-F5344CB8AC3E}">
        <p14:creationId xmlns:p14="http://schemas.microsoft.com/office/powerpoint/2010/main" val="349308953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微软雅黑" panose="020B0503020204020204" pitchFamily="34" charset="-122"/>
                <a:cs typeface="+mn-cs"/>
              </a:rPr>
              <a:t>该平台为地震波形数据分析与预测等多种应用业务提供海量数据存储支撑与计算服务能力。平台是一个融合地震波形数据采集与地震波形数据分析应用的综合系统，从基本组成与构架上分析，平台主要由</a:t>
            </a:r>
            <a:r>
              <a:rPr lang="en-US" altLang="zh-CN" sz="1200" kern="1200" dirty="0" smtClean="0">
                <a:solidFill>
                  <a:schemeClr val="tx1"/>
                </a:solidFill>
                <a:effectLst/>
                <a:latin typeface="+mn-lt"/>
                <a:ea typeface="微软雅黑" panose="020B0503020204020204" pitchFamily="34" charset="-122"/>
                <a:cs typeface="+mn-cs"/>
              </a:rPr>
              <a:t>5</a:t>
            </a:r>
            <a:r>
              <a:rPr lang="zh-CN" altLang="zh-CN" sz="1200" kern="1200" dirty="0" smtClean="0">
                <a:solidFill>
                  <a:schemeClr val="tx1"/>
                </a:solidFill>
                <a:effectLst/>
                <a:latin typeface="+mn-lt"/>
                <a:ea typeface="微软雅黑" panose="020B0503020204020204" pitchFamily="34" charset="-122"/>
                <a:cs typeface="+mn-cs"/>
              </a:rPr>
              <a:t>部分组成：数据解析系统、数据入库系统、数据存储管理系统、数据应用接口和数据异地修复系统。图</a:t>
            </a:r>
            <a:r>
              <a:rPr lang="en-US" altLang="zh-CN" sz="1200" kern="1200" dirty="0" smtClean="0">
                <a:solidFill>
                  <a:schemeClr val="tx1"/>
                </a:solidFill>
                <a:effectLst/>
                <a:latin typeface="+mn-lt"/>
                <a:ea typeface="微软雅黑" panose="020B0503020204020204" pitchFamily="34" charset="-122"/>
                <a:cs typeface="+mn-cs"/>
              </a:rPr>
              <a:t>3-12</a:t>
            </a:r>
            <a:r>
              <a:rPr lang="zh-CN" altLang="zh-CN" sz="1200" kern="1200" dirty="0" smtClean="0">
                <a:solidFill>
                  <a:schemeClr val="tx1"/>
                </a:solidFill>
                <a:effectLst/>
                <a:latin typeface="+mn-lt"/>
                <a:ea typeface="微软雅黑" panose="020B0503020204020204" pitchFamily="34" charset="-122"/>
                <a:cs typeface="+mn-cs"/>
              </a:rPr>
              <a:t>所示为山东省地震局地震波测数据云平台系统显示的数据接入图。</a:t>
            </a:r>
          </a:p>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solidFill>
                  <a:prstClr val="black"/>
                </a:solidFill>
              </a:rPr>
              <a:pPr/>
              <a:t>193</a:t>
            </a:fld>
            <a:endParaRPr lang="zh-CN" altLang="en-US">
              <a:solidFill>
                <a:prstClr val="black"/>
              </a:solidFill>
            </a:endParaRPr>
          </a:p>
        </p:txBody>
      </p:sp>
    </p:spTree>
    <p:extLst>
      <p:ext uri="{BB962C8B-B14F-4D97-AF65-F5344CB8AC3E}">
        <p14:creationId xmlns:p14="http://schemas.microsoft.com/office/powerpoint/2010/main" val="242171141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solidFill>
                  <a:prstClr val="black"/>
                </a:solidFill>
              </a:rPr>
              <a:pPr/>
              <a:t>194</a:t>
            </a:fld>
            <a:endParaRPr lang="zh-CN" altLang="en-US">
              <a:solidFill>
                <a:prstClr val="black"/>
              </a:solidFill>
            </a:endParaRPr>
          </a:p>
        </p:txBody>
      </p:sp>
    </p:spTree>
    <p:extLst>
      <p:ext uri="{BB962C8B-B14F-4D97-AF65-F5344CB8AC3E}">
        <p14:creationId xmlns:p14="http://schemas.microsoft.com/office/powerpoint/2010/main" val="6950077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kern="1200" dirty="0" smtClean="0">
                <a:solidFill>
                  <a:schemeClr val="tx1"/>
                </a:solidFill>
                <a:effectLst/>
                <a:latin typeface="+mn-lt"/>
                <a:ea typeface="微软雅黑" panose="020B0503020204020204" pitchFamily="34" charset="-122"/>
                <a:cs typeface="+mn-cs"/>
              </a:rPr>
              <a:t>1</a:t>
            </a:r>
            <a:r>
              <a:rPr lang="zh-CN" altLang="zh-CN" sz="1200" b="1" kern="1200" dirty="0" smtClean="0">
                <a:solidFill>
                  <a:schemeClr val="tx1"/>
                </a:solidFill>
                <a:effectLst/>
                <a:latin typeface="+mn-lt"/>
                <a:ea typeface="微软雅黑" panose="020B0503020204020204" pitchFamily="34" charset="-122"/>
                <a:cs typeface="+mn-cs"/>
              </a:rPr>
              <a:t>）数据解析</a:t>
            </a:r>
          </a:p>
          <a:p>
            <a:r>
              <a:rPr lang="zh-CN" altLang="zh-CN" sz="1200" kern="1200" dirty="0" smtClean="0">
                <a:solidFill>
                  <a:schemeClr val="tx1"/>
                </a:solidFill>
                <a:effectLst/>
                <a:latin typeface="+mn-lt"/>
                <a:ea typeface="微软雅黑" panose="020B0503020204020204" pitchFamily="34" charset="-122"/>
                <a:cs typeface="+mn-cs"/>
              </a:rPr>
              <a:t>主要负责把山东省的历史</a:t>
            </a:r>
            <a:r>
              <a:rPr lang="en-US" altLang="zh-CN" sz="1200" kern="1200" dirty="0" smtClean="0">
                <a:solidFill>
                  <a:schemeClr val="tx1"/>
                </a:solidFill>
                <a:effectLst/>
                <a:latin typeface="+mn-lt"/>
                <a:ea typeface="微软雅黑" panose="020B0503020204020204" pitchFamily="34" charset="-122"/>
                <a:cs typeface="+mn-cs"/>
              </a:rPr>
              <a:t>seed</a:t>
            </a:r>
            <a:r>
              <a:rPr lang="zh-CN" altLang="zh-CN" sz="1200" kern="1200" dirty="0" smtClean="0">
                <a:solidFill>
                  <a:schemeClr val="tx1"/>
                </a:solidFill>
                <a:effectLst/>
                <a:latin typeface="+mn-lt"/>
                <a:ea typeface="微软雅黑" panose="020B0503020204020204" pitchFamily="34" charset="-122"/>
                <a:cs typeface="+mn-cs"/>
              </a:rPr>
              <a:t>格式文件及实时地震波形数据流进行读取并解析处理，并将解析后的数据进行解码。数据解析主要包括３个模块：读取模块、解析模块和解码模块。读取模块主要负责山东省的历史</a:t>
            </a:r>
            <a:r>
              <a:rPr lang="en-US" altLang="zh-CN" sz="1200" kern="1200" dirty="0" smtClean="0">
                <a:solidFill>
                  <a:schemeClr val="tx1"/>
                </a:solidFill>
                <a:effectLst/>
                <a:latin typeface="+mn-lt"/>
                <a:ea typeface="微软雅黑" panose="020B0503020204020204" pitchFamily="34" charset="-122"/>
                <a:cs typeface="+mn-cs"/>
              </a:rPr>
              <a:t>seed</a:t>
            </a:r>
            <a:r>
              <a:rPr lang="zh-CN" altLang="zh-CN" sz="1200" kern="1200" dirty="0" smtClean="0">
                <a:solidFill>
                  <a:schemeClr val="tx1"/>
                </a:solidFill>
                <a:effectLst/>
                <a:latin typeface="+mn-lt"/>
                <a:ea typeface="微软雅黑" panose="020B0503020204020204" pitchFamily="34" charset="-122"/>
                <a:cs typeface="+mn-cs"/>
              </a:rPr>
              <a:t>格式文件的读取处理，以及实时波形数据流的读取，解析模块主要负责将读取到的地震波形数据解析成合理的数据格式，解码模块主要负责把解析好的历史数据，以及实时地震波形数数据解码成结构化数据。在构架上，为最快进行历史数据的解析处理，可以在每一个处理机上安装一个数据解析程序。</a:t>
            </a:r>
          </a:p>
          <a:p>
            <a:r>
              <a:rPr lang="en-US" altLang="zh-CN" sz="1200" b="1" kern="1200" dirty="0" smtClean="0">
                <a:solidFill>
                  <a:schemeClr val="tx1"/>
                </a:solidFill>
                <a:effectLst/>
                <a:latin typeface="+mn-lt"/>
                <a:ea typeface="微软雅黑" panose="020B0503020204020204" pitchFamily="34" charset="-122"/>
                <a:cs typeface="+mn-cs"/>
              </a:rPr>
              <a:t>2</a:t>
            </a:r>
            <a:r>
              <a:rPr lang="zh-CN" altLang="zh-CN" sz="1200" b="1" kern="1200" dirty="0" smtClean="0">
                <a:solidFill>
                  <a:schemeClr val="tx1"/>
                </a:solidFill>
                <a:effectLst/>
                <a:latin typeface="+mn-lt"/>
                <a:ea typeface="微软雅黑" panose="020B0503020204020204" pitchFamily="34" charset="-122"/>
                <a:cs typeface="+mn-cs"/>
              </a:rPr>
              <a:t>）数据入库</a:t>
            </a:r>
          </a:p>
          <a:p>
            <a:r>
              <a:rPr lang="zh-CN" altLang="zh-CN" sz="1200" kern="1200" dirty="0" smtClean="0">
                <a:solidFill>
                  <a:schemeClr val="tx1"/>
                </a:solidFill>
                <a:effectLst/>
                <a:latin typeface="+mn-lt"/>
                <a:ea typeface="微软雅黑" panose="020B0503020204020204" pitchFamily="34" charset="-122"/>
                <a:cs typeface="+mn-cs"/>
              </a:rPr>
              <a:t>主要负责把解析好的地震波形数据同步传送给本平台进行实时入库处理。数据入库主要包括</a:t>
            </a:r>
            <a:r>
              <a:rPr lang="en-US" altLang="zh-CN" sz="1200" kern="1200" dirty="0" smtClean="0">
                <a:solidFill>
                  <a:schemeClr val="tx1"/>
                </a:solidFill>
                <a:effectLst/>
                <a:latin typeface="+mn-lt"/>
                <a:ea typeface="微软雅黑" panose="020B0503020204020204" pitchFamily="34" charset="-122"/>
                <a:cs typeface="+mn-cs"/>
              </a:rPr>
              <a:t>3</a:t>
            </a:r>
            <a:r>
              <a:rPr lang="zh-CN" altLang="zh-CN" sz="1200" kern="1200" dirty="0" smtClean="0">
                <a:solidFill>
                  <a:schemeClr val="tx1"/>
                </a:solidFill>
                <a:effectLst/>
                <a:latin typeface="+mn-lt"/>
                <a:ea typeface="微软雅黑" panose="020B0503020204020204" pitchFamily="34" charset="-122"/>
                <a:cs typeface="+mn-cs"/>
              </a:rPr>
              <a:t>个模块：接收模块、解析模块和数据入库模块。接收模块主要负责接收每个解析机器产生的数据流，解析模块主要负责把接受到的数据流解析成合理的数据格式，而数据入库模块负责把解析好的数据加入到地震波形数据云平台。</a:t>
            </a:r>
          </a:p>
          <a:p>
            <a:r>
              <a:rPr lang="en-US" altLang="zh-CN" sz="1200" b="1" kern="1200" dirty="0" smtClean="0">
                <a:solidFill>
                  <a:schemeClr val="tx1"/>
                </a:solidFill>
                <a:effectLst/>
                <a:latin typeface="+mn-lt"/>
                <a:ea typeface="微软雅黑" panose="020B0503020204020204" pitchFamily="34" charset="-122"/>
                <a:cs typeface="+mn-cs"/>
              </a:rPr>
              <a:t>3</a:t>
            </a:r>
            <a:r>
              <a:rPr lang="zh-CN" altLang="zh-CN" sz="1200" b="1" kern="1200" dirty="0" smtClean="0">
                <a:solidFill>
                  <a:schemeClr val="tx1"/>
                </a:solidFill>
                <a:effectLst/>
                <a:latin typeface="+mn-lt"/>
                <a:ea typeface="微软雅黑" panose="020B0503020204020204" pitchFamily="34" charset="-122"/>
                <a:cs typeface="+mn-cs"/>
              </a:rPr>
              <a:t>）数据存储管理</a:t>
            </a:r>
          </a:p>
          <a:p>
            <a:r>
              <a:rPr lang="zh-CN" altLang="zh-CN" sz="1200" kern="1200" dirty="0" smtClean="0">
                <a:solidFill>
                  <a:schemeClr val="tx1"/>
                </a:solidFill>
                <a:effectLst/>
                <a:latin typeface="+mn-lt"/>
                <a:ea typeface="微软雅黑" panose="020B0503020204020204" pitchFamily="34" charset="-122"/>
                <a:cs typeface="+mn-cs"/>
              </a:rPr>
              <a:t>地震波形数据全部存储在地震波形数据云平台的云存储资源中，资源池提供两种存储资源：一种是用于存储少量中间数据的结构化数据存储资源，另一种是用于存储海量非结构化数据的分布式文件系统。为适应数据量、数据特征和查询处理的不同需求，平台采用混搭式的数据存储方案。对存储容量巨大、常规数据库难以处理的数据，例如地震波形数据，主要存储在基于</a:t>
            </a:r>
            <a:r>
              <a:rPr lang="en-US" altLang="zh-CN" sz="1200" kern="1200" dirty="0" smtClean="0">
                <a:solidFill>
                  <a:schemeClr val="tx1"/>
                </a:solidFill>
                <a:effectLst/>
                <a:latin typeface="+mn-lt"/>
                <a:ea typeface="微软雅黑" panose="020B0503020204020204" pitchFamily="34" charset="-122"/>
                <a:cs typeface="+mn-cs"/>
              </a:rPr>
              <a:t>HDFS</a:t>
            </a:r>
            <a:r>
              <a:rPr lang="zh-CN" altLang="zh-CN" sz="1200" kern="1200" dirty="0" smtClean="0">
                <a:solidFill>
                  <a:schemeClr val="tx1"/>
                </a:solidFill>
                <a:effectLst/>
                <a:latin typeface="+mn-lt"/>
                <a:ea typeface="微软雅黑" panose="020B0503020204020204" pitchFamily="34" charset="-122"/>
                <a:cs typeface="+mn-cs"/>
              </a:rPr>
              <a:t>的分布式文件系统中，这些数据将通过</a:t>
            </a:r>
            <a:r>
              <a:rPr lang="en-US" altLang="zh-CN" sz="1200" kern="1200" dirty="0" smtClean="0">
                <a:solidFill>
                  <a:schemeClr val="tx1"/>
                </a:solidFill>
                <a:effectLst/>
                <a:latin typeface="+mn-lt"/>
                <a:ea typeface="微软雅黑" panose="020B0503020204020204" pitchFamily="34" charset="-122"/>
                <a:cs typeface="+mn-cs"/>
              </a:rPr>
              <a:t>HDFS</a:t>
            </a:r>
            <a:r>
              <a:rPr lang="zh-CN" altLang="zh-CN" sz="1200" kern="1200" dirty="0" smtClean="0">
                <a:solidFill>
                  <a:schemeClr val="tx1"/>
                </a:solidFill>
                <a:effectLst/>
                <a:latin typeface="+mn-lt"/>
                <a:ea typeface="微软雅黑" panose="020B0503020204020204" pitchFamily="34" charset="-122"/>
                <a:cs typeface="+mn-cs"/>
              </a:rPr>
              <a:t>接口进行访问和计算处理；对于部分数据量不大、查询响应性能要求高的数据，例如，台网、台站、通道描述信息等少量数据，存放在</a:t>
            </a:r>
            <a:r>
              <a:rPr lang="en-US" altLang="zh-CN" sz="1200" kern="1200" dirty="0" smtClean="0">
                <a:solidFill>
                  <a:schemeClr val="tx1"/>
                </a:solidFill>
                <a:effectLst/>
                <a:latin typeface="+mn-lt"/>
                <a:ea typeface="微软雅黑" panose="020B0503020204020204" pitchFamily="34" charset="-122"/>
                <a:cs typeface="+mn-cs"/>
              </a:rPr>
              <a:t>MySQL</a:t>
            </a:r>
            <a:r>
              <a:rPr lang="zh-CN" altLang="zh-CN" sz="1200" kern="1200" dirty="0" smtClean="0">
                <a:solidFill>
                  <a:schemeClr val="tx1"/>
                </a:solidFill>
                <a:effectLst/>
                <a:latin typeface="+mn-lt"/>
                <a:ea typeface="微软雅黑" panose="020B0503020204020204" pitchFamily="34" charset="-122"/>
                <a:cs typeface="+mn-cs"/>
              </a:rPr>
              <a:t>关系数据库中，数据通过</a:t>
            </a:r>
            <a:r>
              <a:rPr lang="en-US" altLang="zh-CN" sz="1200" kern="1200" dirty="0" smtClean="0">
                <a:solidFill>
                  <a:schemeClr val="tx1"/>
                </a:solidFill>
                <a:effectLst/>
                <a:latin typeface="+mn-lt"/>
                <a:ea typeface="微软雅黑" panose="020B0503020204020204" pitchFamily="34" charset="-122"/>
                <a:cs typeface="+mn-cs"/>
              </a:rPr>
              <a:t>JDBC</a:t>
            </a:r>
            <a:r>
              <a:rPr lang="zh-CN" altLang="zh-CN" sz="1200" kern="1200" dirty="0" smtClean="0">
                <a:solidFill>
                  <a:schemeClr val="tx1"/>
                </a:solidFill>
                <a:effectLst/>
                <a:latin typeface="+mn-lt"/>
                <a:ea typeface="微软雅黑" panose="020B0503020204020204" pitchFamily="34" charset="-122"/>
                <a:cs typeface="+mn-cs"/>
              </a:rPr>
              <a:t>等结构化数据存储访问接口进行访问。</a:t>
            </a:r>
          </a:p>
          <a:p>
            <a:r>
              <a:rPr lang="en-US" altLang="zh-CN" sz="1200" b="1" kern="1200" dirty="0" smtClean="0">
                <a:solidFill>
                  <a:schemeClr val="tx1"/>
                </a:solidFill>
                <a:effectLst/>
                <a:latin typeface="+mn-lt"/>
                <a:ea typeface="微软雅黑" panose="020B0503020204020204" pitchFamily="34" charset="-122"/>
                <a:cs typeface="+mn-cs"/>
              </a:rPr>
              <a:t>4</a:t>
            </a:r>
            <a:r>
              <a:rPr lang="zh-CN" altLang="zh-CN" sz="1200" b="1" kern="1200" dirty="0" smtClean="0">
                <a:solidFill>
                  <a:schemeClr val="tx1"/>
                </a:solidFill>
                <a:effectLst/>
                <a:latin typeface="+mn-lt"/>
                <a:ea typeface="微软雅黑" panose="020B0503020204020204" pitchFamily="34" charset="-122"/>
                <a:cs typeface="+mn-cs"/>
              </a:rPr>
              <a:t>）云计算平台的数据应用接口</a:t>
            </a:r>
          </a:p>
          <a:p>
            <a:r>
              <a:rPr lang="zh-CN" altLang="zh-CN" sz="1200" kern="1200" dirty="0" smtClean="0">
                <a:solidFill>
                  <a:schemeClr val="tx1"/>
                </a:solidFill>
                <a:effectLst/>
                <a:latin typeface="+mn-lt"/>
                <a:ea typeface="微软雅黑" panose="020B0503020204020204" pitchFamily="34" charset="-122"/>
                <a:cs typeface="+mn-cs"/>
              </a:rPr>
              <a:t>数据应用接口主要提供包括地震波形数据查询、波形分析与地震预测等功能。由于数据量巨大的地震波形难以存储在常规关系数据库中，而直接存储在</a:t>
            </a:r>
            <a:r>
              <a:rPr lang="en-US" altLang="zh-CN" sz="1200" kern="1200" dirty="0" smtClean="0">
                <a:solidFill>
                  <a:schemeClr val="tx1"/>
                </a:solidFill>
                <a:effectLst/>
                <a:latin typeface="+mn-lt"/>
                <a:ea typeface="微软雅黑" panose="020B0503020204020204" pitchFamily="34" charset="-122"/>
                <a:cs typeface="+mn-cs"/>
              </a:rPr>
              <a:t>HDFS</a:t>
            </a:r>
            <a:r>
              <a:rPr lang="zh-CN" altLang="zh-CN" sz="1200" kern="1200" dirty="0" smtClean="0">
                <a:solidFill>
                  <a:schemeClr val="tx1"/>
                </a:solidFill>
                <a:effectLst/>
                <a:latin typeface="+mn-lt"/>
                <a:ea typeface="微软雅黑" panose="020B0503020204020204" pitchFamily="34" charset="-122"/>
                <a:cs typeface="+mn-cs"/>
              </a:rPr>
              <a:t>或</a:t>
            </a:r>
            <a:r>
              <a:rPr lang="en-US" altLang="zh-CN" sz="1200" kern="1200" dirty="0" err="1" smtClean="0">
                <a:solidFill>
                  <a:schemeClr val="tx1"/>
                </a:solidFill>
                <a:effectLst/>
                <a:latin typeface="+mn-lt"/>
                <a:ea typeface="微软雅黑" panose="020B0503020204020204" pitchFamily="34" charset="-122"/>
                <a:cs typeface="+mn-cs"/>
              </a:rPr>
              <a:t>HBase</a:t>
            </a:r>
            <a:r>
              <a:rPr lang="zh-CN" altLang="zh-CN" sz="1200" kern="1200" dirty="0" smtClean="0">
                <a:solidFill>
                  <a:schemeClr val="tx1"/>
                </a:solidFill>
                <a:effectLst/>
                <a:latin typeface="+mn-lt"/>
                <a:ea typeface="微软雅黑" panose="020B0503020204020204" pitchFamily="34" charset="-122"/>
                <a:cs typeface="+mn-cs"/>
              </a:rPr>
              <a:t>中难以保证查询效率，因此，需要对地震波形数据建立索引处理，并将索引数据存储在</a:t>
            </a:r>
            <a:r>
              <a:rPr lang="en-US" altLang="zh-CN" sz="1200" kern="1200" dirty="0" smtClean="0">
                <a:solidFill>
                  <a:schemeClr val="tx1"/>
                </a:solidFill>
                <a:effectLst/>
                <a:latin typeface="+mn-lt"/>
                <a:ea typeface="微软雅黑" panose="020B0503020204020204" pitchFamily="34" charset="-122"/>
                <a:cs typeface="+mn-cs"/>
              </a:rPr>
              <a:t>HDFS</a:t>
            </a:r>
            <a:r>
              <a:rPr lang="zh-CN" altLang="zh-CN" sz="1200" kern="1200" dirty="0" smtClean="0">
                <a:solidFill>
                  <a:schemeClr val="tx1"/>
                </a:solidFill>
                <a:effectLst/>
                <a:latin typeface="+mn-lt"/>
                <a:ea typeface="微软雅黑" panose="020B0503020204020204" pitchFamily="34" charset="-122"/>
                <a:cs typeface="+mn-cs"/>
              </a:rPr>
              <a:t>或</a:t>
            </a:r>
            <a:r>
              <a:rPr lang="en-US" altLang="zh-CN" sz="1200" kern="1200" dirty="0" err="1" smtClean="0">
                <a:solidFill>
                  <a:schemeClr val="tx1"/>
                </a:solidFill>
                <a:effectLst/>
                <a:latin typeface="+mn-lt"/>
                <a:ea typeface="微软雅黑" panose="020B0503020204020204" pitchFamily="34" charset="-122"/>
                <a:cs typeface="+mn-cs"/>
              </a:rPr>
              <a:t>HBase</a:t>
            </a:r>
            <a:r>
              <a:rPr lang="zh-CN" altLang="zh-CN" sz="1200" kern="1200" dirty="0" smtClean="0">
                <a:solidFill>
                  <a:schemeClr val="tx1"/>
                </a:solidFill>
                <a:effectLst/>
                <a:latin typeface="+mn-lt"/>
                <a:ea typeface="微软雅黑" panose="020B0503020204020204" pitchFamily="34" charset="-122"/>
                <a:cs typeface="+mn-cs"/>
              </a:rPr>
              <a:t>中。为建立地震波形数据索引，需要在地震波形数据传送到地震云平台时进行实时的索引处理。由于地震波形数据流量巨大，需要调度使用多台服务器节点进行并行处理，此外，用户从客户端发起的各种数据查询分析也会产生大量并发查询任务，各种查询分析计算任务的处理将需要考虑在计算集群上进行并行化任务调度和负载均衡处理，这些并行计算任务及负载均衡处理使用</a:t>
            </a:r>
            <a:r>
              <a:rPr lang="en-US" altLang="zh-CN" sz="1200" kern="1200" dirty="0" smtClean="0">
                <a:solidFill>
                  <a:schemeClr val="tx1"/>
                </a:solidFill>
                <a:effectLst/>
                <a:latin typeface="+mn-lt"/>
                <a:ea typeface="微软雅黑" panose="020B0503020204020204" pitchFamily="34" charset="-122"/>
                <a:cs typeface="+mn-cs"/>
              </a:rPr>
              <a:t>Zookeeper</a:t>
            </a:r>
            <a:r>
              <a:rPr lang="zh-CN" altLang="zh-CN" sz="1200" kern="1200" dirty="0" smtClean="0">
                <a:solidFill>
                  <a:schemeClr val="tx1"/>
                </a:solidFill>
                <a:effectLst/>
                <a:latin typeface="+mn-lt"/>
                <a:ea typeface="微软雅黑" panose="020B0503020204020204" pitchFamily="34" charset="-122"/>
                <a:cs typeface="+mn-cs"/>
              </a:rPr>
              <a:t>基于计算集群完成统一的控制和实现。在平台构架上，以上查询、分析计算与预测任务将需要使用大规模数据并行计算集群。在编程实现上，存储在数据库中的数据将使用常规数据库查询语言实现，对存储在分布式文件系统中的地震波形数据，在数据量巨大而处理实时性要求不是特别高的情况下，为方便对海量数据的并行处理采用</a:t>
            </a:r>
            <a:r>
              <a:rPr lang="en-US" altLang="zh-CN" sz="1200" kern="1200" dirty="0" err="1" smtClean="0">
                <a:solidFill>
                  <a:schemeClr val="tx1"/>
                </a:solidFill>
                <a:effectLst/>
                <a:latin typeface="+mn-lt"/>
                <a:ea typeface="微软雅黑" panose="020B0503020204020204" pitchFamily="34" charset="-122"/>
                <a:cs typeface="+mn-cs"/>
              </a:rPr>
              <a:t>MapReduce</a:t>
            </a:r>
            <a:r>
              <a:rPr lang="zh-CN" altLang="zh-CN" sz="1200" kern="1200" dirty="0" smtClean="0">
                <a:solidFill>
                  <a:schemeClr val="tx1"/>
                </a:solidFill>
                <a:effectLst/>
                <a:latin typeface="+mn-lt"/>
                <a:ea typeface="微软雅黑" panose="020B0503020204020204" pitchFamily="34" charset="-122"/>
                <a:cs typeface="+mn-cs"/>
              </a:rPr>
              <a:t>编程方式实现；对于那些实时性要求很高的查询分析计算，由于</a:t>
            </a:r>
            <a:r>
              <a:rPr lang="en-US" altLang="zh-CN" sz="1200" kern="1200" dirty="0" err="1" smtClean="0">
                <a:solidFill>
                  <a:schemeClr val="tx1"/>
                </a:solidFill>
                <a:effectLst/>
                <a:latin typeface="+mn-lt"/>
                <a:ea typeface="微软雅黑" panose="020B0503020204020204" pitchFamily="34" charset="-122"/>
                <a:cs typeface="+mn-cs"/>
              </a:rPr>
              <a:t>MapReduce</a:t>
            </a:r>
            <a:r>
              <a:rPr lang="zh-CN" altLang="zh-CN" sz="1200" kern="1200" dirty="0" smtClean="0">
                <a:solidFill>
                  <a:schemeClr val="tx1"/>
                </a:solidFill>
                <a:effectLst/>
                <a:latin typeface="+mn-lt"/>
                <a:ea typeface="微软雅黑" panose="020B0503020204020204" pitchFamily="34" charset="-122"/>
                <a:cs typeface="+mn-cs"/>
              </a:rPr>
              <a:t>启动作业需要较长的时间开销，则需要采用非</a:t>
            </a:r>
            <a:r>
              <a:rPr lang="en-US" altLang="zh-CN" sz="1200" kern="1200" dirty="0" err="1" smtClean="0">
                <a:solidFill>
                  <a:schemeClr val="tx1"/>
                </a:solidFill>
                <a:effectLst/>
                <a:latin typeface="+mn-lt"/>
                <a:ea typeface="微软雅黑" panose="020B0503020204020204" pitchFamily="34" charset="-122"/>
                <a:cs typeface="+mn-cs"/>
              </a:rPr>
              <a:t>MapReduce</a:t>
            </a:r>
            <a:r>
              <a:rPr lang="zh-CN" altLang="zh-CN" sz="1200" kern="1200" dirty="0" smtClean="0">
                <a:solidFill>
                  <a:schemeClr val="tx1"/>
                </a:solidFill>
                <a:effectLst/>
                <a:latin typeface="+mn-lt"/>
                <a:ea typeface="微软雅黑" panose="020B0503020204020204" pitchFamily="34" charset="-122"/>
                <a:cs typeface="+mn-cs"/>
              </a:rPr>
              <a:t>编程方式实现。对于地震云平台的各类数据查询、波形分析与地震预测等应用接口，以</a:t>
            </a:r>
            <a:r>
              <a:rPr lang="en-US" altLang="zh-CN" sz="1200" kern="1200" dirty="0" smtClean="0">
                <a:solidFill>
                  <a:schemeClr val="tx1"/>
                </a:solidFill>
                <a:effectLst/>
                <a:latin typeface="+mn-lt"/>
                <a:ea typeface="微软雅黑" panose="020B0503020204020204" pitchFamily="34" charset="-122"/>
                <a:cs typeface="+mn-cs"/>
              </a:rPr>
              <a:t>Java</a:t>
            </a:r>
            <a:r>
              <a:rPr lang="zh-CN" altLang="zh-CN" sz="1200" kern="1200" dirty="0" smtClean="0">
                <a:solidFill>
                  <a:schemeClr val="tx1"/>
                </a:solidFill>
                <a:effectLst/>
                <a:latin typeface="+mn-lt"/>
                <a:ea typeface="微软雅黑" panose="020B0503020204020204" pitchFamily="34" charset="-122"/>
                <a:cs typeface="+mn-cs"/>
              </a:rPr>
              <a:t>形式封装在</a:t>
            </a:r>
            <a:r>
              <a:rPr lang="en-US" altLang="zh-CN" sz="1200" kern="1200" dirty="0" smtClean="0">
                <a:solidFill>
                  <a:schemeClr val="tx1"/>
                </a:solidFill>
                <a:effectLst/>
                <a:latin typeface="+mn-lt"/>
                <a:ea typeface="微软雅黑" panose="020B0503020204020204" pitchFamily="34" charset="-122"/>
                <a:cs typeface="+mn-cs"/>
              </a:rPr>
              <a:t>jar</a:t>
            </a:r>
            <a:r>
              <a:rPr lang="zh-CN" altLang="zh-CN" sz="1200" kern="1200" dirty="0" smtClean="0">
                <a:solidFill>
                  <a:schemeClr val="tx1"/>
                </a:solidFill>
                <a:effectLst/>
                <a:latin typeface="+mn-lt"/>
                <a:ea typeface="微软雅黑" panose="020B0503020204020204" pitchFamily="34" charset="-122"/>
                <a:cs typeface="+mn-cs"/>
              </a:rPr>
              <a:t>包的形式提供给其他应用系统，可以通过调用</a:t>
            </a:r>
            <a:r>
              <a:rPr lang="en-US" altLang="zh-CN" sz="1200" kern="1200" dirty="0" smtClean="0">
                <a:solidFill>
                  <a:schemeClr val="tx1"/>
                </a:solidFill>
                <a:effectLst/>
                <a:latin typeface="+mn-lt"/>
                <a:ea typeface="微软雅黑" panose="020B0503020204020204" pitchFamily="34" charset="-122"/>
                <a:cs typeface="+mn-cs"/>
              </a:rPr>
              <a:t>jar</a:t>
            </a:r>
            <a:r>
              <a:rPr lang="zh-CN" altLang="zh-CN" sz="1200" kern="1200" dirty="0" smtClean="0">
                <a:solidFill>
                  <a:schemeClr val="tx1"/>
                </a:solidFill>
                <a:effectLst/>
                <a:latin typeface="+mn-lt"/>
                <a:ea typeface="微软雅黑" panose="020B0503020204020204" pitchFamily="34" charset="-122"/>
                <a:cs typeface="+mn-cs"/>
              </a:rPr>
              <a:t>包里的对应的</a:t>
            </a:r>
            <a:r>
              <a:rPr lang="en-US" altLang="zh-CN" sz="1200" kern="1200" dirty="0" smtClean="0">
                <a:solidFill>
                  <a:schemeClr val="tx1"/>
                </a:solidFill>
                <a:effectLst/>
                <a:latin typeface="+mn-lt"/>
                <a:ea typeface="微软雅黑" panose="020B0503020204020204" pitchFamily="34" charset="-122"/>
                <a:cs typeface="+mn-cs"/>
              </a:rPr>
              <a:t>Java</a:t>
            </a:r>
            <a:r>
              <a:rPr lang="zh-CN" altLang="zh-CN" sz="1200" kern="1200" dirty="0" smtClean="0">
                <a:solidFill>
                  <a:schemeClr val="tx1"/>
                </a:solidFill>
                <a:effectLst/>
                <a:latin typeface="+mn-lt"/>
                <a:ea typeface="微软雅黑" panose="020B0503020204020204" pitchFamily="34" charset="-122"/>
                <a:cs typeface="+mn-cs"/>
              </a:rPr>
              <a:t>方法获取想要的数据，接口具体的使用类似于利用</a:t>
            </a:r>
            <a:r>
              <a:rPr lang="en-US" altLang="zh-CN" sz="1200" kern="1200" dirty="0" smtClean="0">
                <a:solidFill>
                  <a:schemeClr val="tx1"/>
                </a:solidFill>
                <a:effectLst/>
                <a:latin typeface="+mn-lt"/>
                <a:ea typeface="微软雅黑" panose="020B0503020204020204" pitchFamily="34" charset="-122"/>
                <a:cs typeface="+mn-cs"/>
              </a:rPr>
              <a:t>JDBC</a:t>
            </a:r>
            <a:r>
              <a:rPr lang="zh-CN" altLang="zh-CN" sz="1200" kern="1200" dirty="0" smtClean="0">
                <a:solidFill>
                  <a:schemeClr val="tx1"/>
                </a:solidFill>
                <a:effectLst/>
                <a:latin typeface="+mn-lt"/>
                <a:ea typeface="微软雅黑" panose="020B0503020204020204" pitchFamily="34" charset="-122"/>
                <a:cs typeface="+mn-cs"/>
              </a:rPr>
              <a:t>提供的</a:t>
            </a:r>
            <a:r>
              <a:rPr lang="en-US" altLang="zh-CN" sz="1200" kern="1200" dirty="0" smtClean="0">
                <a:solidFill>
                  <a:schemeClr val="tx1"/>
                </a:solidFill>
                <a:effectLst/>
                <a:latin typeface="+mn-lt"/>
                <a:ea typeface="微软雅黑" panose="020B0503020204020204" pitchFamily="34" charset="-122"/>
                <a:cs typeface="+mn-cs"/>
              </a:rPr>
              <a:t>Java</a:t>
            </a:r>
            <a:r>
              <a:rPr lang="zh-CN" altLang="zh-CN" sz="1200" kern="1200" dirty="0" smtClean="0">
                <a:solidFill>
                  <a:schemeClr val="tx1"/>
                </a:solidFill>
                <a:effectLst/>
                <a:latin typeface="+mn-lt"/>
                <a:ea typeface="微软雅黑" panose="020B0503020204020204" pitchFamily="34" charset="-122"/>
                <a:cs typeface="+mn-cs"/>
              </a:rPr>
              <a:t>方法从数据库中获取指定数据的状况。</a:t>
            </a:r>
          </a:p>
          <a:p>
            <a:r>
              <a:rPr lang="en-US" altLang="zh-CN" sz="1200" b="1" kern="1200" dirty="0" smtClean="0">
                <a:solidFill>
                  <a:schemeClr val="tx1"/>
                </a:solidFill>
                <a:effectLst/>
                <a:latin typeface="+mn-lt"/>
                <a:ea typeface="微软雅黑" panose="020B0503020204020204" pitchFamily="34" charset="-122"/>
                <a:cs typeface="+mn-cs"/>
              </a:rPr>
              <a:t>5</a:t>
            </a:r>
            <a:r>
              <a:rPr lang="zh-CN" altLang="zh-CN" sz="1200" b="1" kern="1200" dirty="0" smtClean="0">
                <a:solidFill>
                  <a:schemeClr val="tx1"/>
                </a:solidFill>
                <a:effectLst/>
                <a:latin typeface="+mn-lt"/>
                <a:ea typeface="微软雅黑" panose="020B0503020204020204" pitchFamily="34" charset="-122"/>
                <a:cs typeface="+mn-cs"/>
              </a:rPr>
              <a:t>）数据异地修复</a:t>
            </a:r>
          </a:p>
          <a:p>
            <a:r>
              <a:rPr lang="zh-CN" altLang="zh-CN" sz="1200" kern="1200" dirty="0" smtClean="0">
                <a:solidFill>
                  <a:schemeClr val="tx1"/>
                </a:solidFill>
                <a:effectLst/>
                <a:latin typeface="+mn-lt"/>
                <a:ea typeface="微软雅黑" panose="020B0503020204020204" pitchFamily="34" charset="-122"/>
                <a:cs typeface="+mn-cs"/>
              </a:rPr>
              <a:t>数据异地修复主要负责在线检验数据的完整性，并自动修复损坏的数据。系统会定期检查省云平台与</a:t>
            </a:r>
            <a:r>
              <a:rPr lang="en-US" altLang="zh-CN" sz="1200" kern="1200" dirty="0" smtClean="0">
                <a:solidFill>
                  <a:schemeClr val="tx1"/>
                </a:solidFill>
                <a:effectLst/>
                <a:latin typeface="+mn-lt"/>
                <a:ea typeface="微软雅黑" panose="020B0503020204020204" pitchFamily="34" charset="-122"/>
                <a:cs typeface="+mn-cs"/>
              </a:rPr>
              <a:t>3</a:t>
            </a:r>
            <a:r>
              <a:rPr lang="zh-CN" altLang="zh-CN" sz="1200" kern="1200" dirty="0" smtClean="0">
                <a:solidFill>
                  <a:schemeClr val="tx1"/>
                </a:solidFill>
                <a:effectLst/>
                <a:latin typeface="+mn-lt"/>
                <a:ea typeface="微软雅黑" panose="020B0503020204020204" pitchFamily="34" charset="-122"/>
                <a:cs typeface="+mn-cs"/>
              </a:rPr>
              <a:t>个子云平台的数据完整性，如果发现某个平台里的数据出现损坏或者丢失的情况，会立即从其他平台中复制这部分数据过来，实现平台间的在线实时数据修复。</a:t>
            </a:r>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solidFill>
                  <a:prstClr val="black"/>
                </a:solidFill>
              </a:rPr>
              <a:pPr/>
              <a:t>195</a:t>
            </a:fld>
            <a:endParaRPr lang="zh-CN" altLang="en-US">
              <a:solidFill>
                <a:prstClr val="black"/>
              </a:solidFill>
            </a:endParaRPr>
          </a:p>
        </p:txBody>
      </p:sp>
    </p:spTree>
    <p:extLst>
      <p:ext uri="{BB962C8B-B14F-4D97-AF65-F5344CB8AC3E}">
        <p14:creationId xmlns:p14="http://schemas.microsoft.com/office/powerpoint/2010/main" val="94515368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微软雅黑" panose="020B0503020204020204" pitchFamily="34" charset="-122"/>
                <a:cs typeface="+mn-cs"/>
              </a:rPr>
              <a:t>图</a:t>
            </a:r>
            <a:r>
              <a:rPr lang="en-US" altLang="zh-CN" sz="1200" kern="1200" dirty="0" smtClean="0">
                <a:solidFill>
                  <a:schemeClr val="tx1"/>
                </a:solidFill>
                <a:effectLst/>
                <a:latin typeface="+mn-lt"/>
                <a:ea typeface="微软雅黑" panose="020B0503020204020204" pitchFamily="34" charset="-122"/>
                <a:cs typeface="+mn-cs"/>
              </a:rPr>
              <a:t>3-13</a:t>
            </a:r>
            <a:r>
              <a:rPr lang="zh-CN" altLang="zh-CN" sz="1200" kern="1200" dirty="0" smtClean="0">
                <a:solidFill>
                  <a:schemeClr val="tx1"/>
                </a:solidFill>
                <a:effectLst/>
                <a:latin typeface="+mn-lt"/>
                <a:ea typeface="微软雅黑" panose="020B0503020204020204" pitchFamily="34" charset="-122"/>
                <a:cs typeface="+mn-cs"/>
              </a:rPr>
              <a:t>中，地震波形数据云平台自底向上分为</a:t>
            </a:r>
            <a:r>
              <a:rPr lang="en-US" altLang="zh-CN" sz="1200" kern="1200" dirty="0" smtClean="0">
                <a:solidFill>
                  <a:schemeClr val="tx1"/>
                </a:solidFill>
                <a:effectLst/>
                <a:latin typeface="+mn-lt"/>
                <a:ea typeface="微软雅黑" panose="020B0503020204020204" pitchFamily="34" charset="-122"/>
                <a:cs typeface="+mn-cs"/>
              </a:rPr>
              <a:t>5</a:t>
            </a:r>
            <a:r>
              <a:rPr lang="zh-CN" altLang="zh-CN" sz="1200" kern="1200" dirty="0" smtClean="0">
                <a:solidFill>
                  <a:schemeClr val="tx1"/>
                </a:solidFill>
                <a:effectLst/>
                <a:latin typeface="+mn-lt"/>
                <a:ea typeface="微软雅黑" panose="020B0503020204020204" pitchFamily="34" charset="-122"/>
                <a:cs typeface="+mn-cs"/>
              </a:rPr>
              <a:t>个层面：最下层是硬件平台层，使用山东省地震局提供的计算、存储和网络资源，从信息处理的角度分析，这一层主要包括云存储计算集群。第二层是系统软件层，包括云存储系统软件与综合分析云计算软件平台。云存储系统将提供基于</a:t>
            </a:r>
            <a:r>
              <a:rPr lang="en-US" altLang="zh-CN" sz="1200" kern="1200" dirty="0" smtClean="0">
                <a:solidFill>
                  <a:schemeClr val="tx1"/>
                </a:solidFill>
                <a:effectLst/>
                <a:latin typeface="+mn-lt"/>
                <a:ea typeface="微软雅黑" panose="020B0503020204020204" pitchFamily="34" charset="-122"/>
                <a:cs typeface="+mn-cs"/>
              </a:rPr>
              <a:t>MySQL</a:t>
            </a:r>
            <a:r>
              <a:rPr lang="zh-CN" altLang="zh-CN" sz="1200" kern="1200" dirty="0" smtClean="0">
                <a:solidFill>
                  <a:schemeClr val="tx1"/>
                </a:solidFill>
                <a:effectLst/>
                <a:latin typeface="+mn-lt"/>
                <a:ea typeface="微软雅黑" panose="020B0503020204020204" pitchFamily="34" charset="-122"/>
                <a:cs typeface="+mn-cs"/>
              </a:rPr>
              <a:t>关系数据库的结构化数据存储访问能力，以及基于</a:t>
            </a:r>
            <a:r>
              <a:rPr lang="en-US" altLang="zh-CN" sz="1200" kern="1200" dirty="0" smtClean="0">
                <a:solidFill>
                  <a:schemeClr val="tx1"/>
                </a:solidFill>
                <a:effectLst/>
                <a:latin typeface="+mn-lt"/>
                <a:ea typeface="微软雅黑" panose="020B0503020204020204" pitchFamily="34" charset="-122"/>
                <a:cs typeface="+mn-cs"/>
              </a:rPr>
              <a:t>HDFS</a:t>
            </a:r>
            <a:r>
              <a:rPr lang="zh-CN" altLang="zh-CN" sz="1200" kern="1200" dirty="0" smtClean="0">
                <a:solidFill>
                  <a:schemeClr val="tx1"/>
                </a:solidFill>
                <a:effectLst/>
                <a:latin typeface="+mn-lt"/>
                <a:ea typeface="微软雅黑" panose="020B0503020204020204" pitchFamily="34" charset="-122"/>
                <a:cs typeface="+mn-cs"/>
              </a:rPr>
              <a:t>的分布式文件系统存储访问能力，分别提供基于</a:t>
            </a:r>
            <a:r>
              <a:rPr lang="en-US" altLang="zh-CN" sz="1200" kern="1200" dirty="0" smtClean="0">
                <a:solidFill>
                  <a:schemeClr val="tx1"/>
                </a:solidFill>
                <a:effectLst/>
                <a:latin typeface="+mn-lt"/>
                <a:ea typeface="微软雅黑" panose="020B0503020204020204" pitchFamily="34" charset="-122"/>
                <a:cs typeface="+mn-cs"/>
              </a:rPr>
              <a:t>JDBC/SQL</a:t>
            </a:r>
            <a:r>
              <a:rPr lang="zh-CN" altLang="zh-CN" sz="1200" kern="1200" dirty="0" smtClean="0">
                <a:solidFill>
                  <a:schemeClr val="tx1"/>
                </a:solidFill>
                <a:effectLst/>
                <a:latin typeface="+mn-lt"/>
                <a:ea typeface="微软雅黑" panose="020B0503020204020204" pitchFamily="34" charset="-122"/>
                <a:cs typeface="+mn-cs"/>
              </a:rPr>
              <a:t>的数据库访问接口以及</a:t>
            </a:r>
            <a:r>
              <a:rPr lang="en-US" altLang="zh-CN" sz="1200" kern="1200" dirty="0" smtClean="0">
                <a:solidFill>
                  <a:schemeClr val="tx1"/>
                </a:solidFill>
                <a:effectLst/>
                <a:latin typeface="+mn-lt"/>
                <a:ea typeface="微软雅黑" panose="020B0503020204020204" pitchFamily="34" charset="-122"/>
                <a:cs typeface="+mn-cs"/>
              </a:rPr>
              <a:t>HDFS</a:t>
            </a:r>
            <a:r>
              <a:rPr lang="zh-CN" altLang="zh-CN" sz="1200" kern="1200" dirty="0" smtClean="0">
                <a:solidFill>
                  <a:schemeClr val="tx1"/>
                </a:solidFill>
                <a:effectLst/>
                <a:latin typeface="+mn-lt"/>
                <a:ea typeface="微软雅黑" panose="020B0503020204020204" pitchFamily="34" charset="-122"/>
                <a:cs typeface="+mn-cs"/>
              </a:rPr>
              <a:t>访问接口。综合分析云计算软件平台可提供对</a:t>
            </a:r>
            <a:r>
              <a:rPr lang="en-US" altLang="zh-CN" sz="1200" kern="1200" dirty="0" smtClean="0">
                <a:solidFill>
                  <a:schemeClr val="tx1"/>
                </a:solidFill>
                <a:effectLst/>
                <a:latin typeface="+mn-lt"/>
                <a:ea typeface="微软雅黑" panose="020B0503020204020204" pitchFamily="34" charset="-122"/>
                <a:cs typeface="+mn-cs"/>
              </a:rPr>
              <a:t>HDFS</a:t>
            </a:r>
            <a:r>
              <a:rPr lang="zh-CN" altLang="zh-CN" sz="1200" kern="1200" dirty="0" smtClean="0">
                <a:solidFill>
                  <a:schemeClr val="tx1"/>
                </a:solidFill>
                <a:effectLst/>
                <a:latin typeface="+mn-lt"/>
                <a:ea typeface="微软雅黑" panose="020B0503020204020204" pitchFamily="34" charset="-122"/>
                <a:cs typeface="+mn-cs"/>
              </a:rPr>
              <a:t>、</a:t>
            </a:r>
            <a:r>
              <a:rPr lang="en-US" altLang="zh-CN" sz="1200" kern="1200" dirty="0" err="1" smtClean="0">
                <a:solidFill>
                  <a:schemeClr val="tx1"/>
                </a:solidFill>
                <a:effectLst/>
                <a:latin typeface="+mn-lt"/>
                <a:ea typeface="微软雅黑" panose="020B0503020204020204" pitchFamily="34" charset="-122"/>
                <a:cs typeface="+mn-cs"/>
              </a:rPr>
              <a:t>DataCube</a:t>
            </a:r>
            <a:r>
              <a:rPr lang="zh-CN" altLang="zh-CN" sz="1200" kern="1200" dirty="0" smtClean="0">
                <a:solidFill>
                  <a:schemeClr val="tx1"/>
                </a:solidFill>
                <a:effectLst/>
                <a:latin typeface="+mn-lt"/>
                <a:ea typeface="微软雅黑" panose="020B0503020204020204" pitchFamily="34" charset="-122"/>
                <a:cs typeface="+mn-cs"/>
              </a:rPr>
              <a:t>数据的访问，并提供</a:t>
            </a:r>
            <a:r>
              <a:rPr lang="en-US" altLang="zh-CN" sz="1200" kern="1200" dirty="0" err="1" smtClean="0">
                <a:solidFill>
                  <a:schemeClr val="tx1"/>
                </a:solidFill>
                <a:effectLst/>
                <a:latin typeface="+mn-lt"/>
                <a:ea typeface="微软雅黑" panose="020B0503020204020204" pitchFamily="34" charset="-122"/>
                <a:cs typeface="+mn-cs"/>
              </a:rPr>
              <a:t>MapReduce</a:t>
            </a:r>
            <a:r>
              <a:rPr lang="zh-CN" altLang="zh-CN" sz="1200" kern="1200" dirty="0" smtClean="0">
                <a:solidFill>
                  <a:schemeClr val="tx1"/>
                </a:solidFill>
                <a:effectLst/>
                <a:latin typeface="+mn-lt"/>
                <a:ea typeface="微软雅黑" panose="020B0503020204020204" pitchFamily="34" charset="-122"/>
                <a:cs typeface="+mn-cs"/>
              </a:rPr>
              <a:t>编程模型和接口、非</a:t>
            </a:r>
            <a:r>
              <a:rPr lang="en-US" altLang="zh-CN" sz="1200" kern="1200" dirty="0" err="1" smtClean="0">
                <a:solidFill>
                  <a:schemeClr val="tx1"/>
                </a:solidFill>
                <a:effectLst/>
                <a:latin typeface="+mn-lt"/>
                <a:ea typeface="微软雅黑" panose="020B0503020204020204" pitchFamily="34" charset="-122"/>
                <a:cs typeface="+mn-cs"/>
              </a:rPr>
              <a:t>MapReduce</a:t>
            </a:r>
            <a:r>
              <a:rPr lang="zh-CN" altLang="zh-CN" sz="1200" kern="1200" dirty="0" smtClean="0">
                <a:solidFill>
                  <a:schemeClr val="tx1"/>
                </a:solidFill>
                <a:effectLst/>
                <a:latin typeface="+mn-lt"/>
                <a:ea typeface="微软雅黑" panose="020B0503020204020204" pitchFamily="34" charset="-122"/>
                <a:cs typeface="+mn-cs"/>
              </a:rPr>
              <a:t>模型的编程接口，可用于实现并行计算任务、负载均衡和服务器单点失效恢复的</a:t>
            </a:r>
            <a:r>
              <a:rPr lang="en-US" altLang="zh-CN" sz="1200" kern="1200" dirty="0" smtClean="0">
                <a:solidFill>
                  <a:schemeClr val="tx1"/>
                </a:solidFill>
                <a:effectLst/>
                <a:latin typeface="+mn-lt"/>
                <a:ea typeface="微软雅黑" panose="020B0503020204020204" pitchFamily="34" charset="-122"/>
                <a:cs typeface="+mn-cs"/>
              </a:rPr>
              <a:t>Zookeeper</a:t>
            </a:r>
            <a:r>
              <a:rPr lang="zh-CN" altLang="zh-CN" sz="1200" kern="1200" dirty="0" smtClean="0">
                <a:solidFill>
                  <a:schemeClr val="tx1"/>
                </a:solidFill>
                <a:effectLst/>
                <a:latin typeface="+mn-lt"/>
                <a:ea typeface="微软雅黑" panose="020B0503020204020204" pitchFamily="34" charset="-122"/>
                <a:cs typeface="+mn-cs"/>
              </a:rPr>
              <a:t>。第三层是地震波形数据云平台中的数据层，包括地震波形数据、索引数据及台站通道信息数据等。地震波形数据、索引数据等海量数据存储在云存储系统的</a:t>
            </a:r>
            <a:r>
              <a:rPr lang="en-US" altLang="zh-CN" sz="1200" kern="1200" dirty="0" smtClean="0">
                <a:solidFill>
                  <a:schemeClr val="tx1"/>
                </a:solidFill>
                <a:effectLst/>
                <a:latin typeface="+mn-lt"/>
                <a:ea typeface="微软雅黑" panose="020B0503020204020204" pitchFamily="34" charset="-122"/>
                <a:cs typeface="+mn-cs"/>
              </a:rPr>
              <a:t>HDFS</a:t>
            </a:r>
            <a:r>
              <a:rPr lang="zh-CN" altLang="zh-CN" sz="1200" kern="1200" dirty="0" smtClean="0">
                <a:solidFill>
                  <a:schemeClr val="tx1"/>
                </a:solidFill>
                <a:effectLst/>
                <a:latin typeface="+mn-lt"/>
                <a:ea typeface="微软雅黑" panose="020B0503020204020204" pitchFamily="34" charset="-122"/>
                <a:cs typeface="+mn-cs"/>
              </a:rPr>
              <a:t>分布式文件系统中，采用</a:t>
            </a:r>
            <a:r>
              <a:rPr lang="en-US" altLang="zh-CN" sz="1200" kern="1200" dirty="0" smtClean="0">
                <a:solidFill>
                  <a:schemeClr val="tx1"/>
                </a:solidFill>
                <a:effectLst/>
                <a:latin typeface="+mn-lt"/>
                <a:ea typeface="微软雅黑" panose="020B0503020204020204" pitchFamily="34" charset="-122"/>
                <a:cs typeface="+mn-cs"/>
              </a:rPr>
              <a:t>HDFS</a:t>
            </a:r>
            <a:r>
              <a:rPr lang="zh-CN" altLang="zh-CN" sz="1200" kern="1200" dirty="0" smtClean="0">
                <a:solidFill>
                  <a:schemeClr val="tx1"/>
                </a:solidFill>
                <a:effectLst/>
                <a:latin typeface="+mn-lt"/>
                <a:ea typeface="微软雅黑" panose="020B0503020204020204" pitchFamily="34" charset="-122"/>
                <a:cs typeface="+mn-cs"/>
              </a:rPr>
              <a:t>接口进行存储和访问处理，其他数据量不大、处理响应性能要求较高的中间分析数据，存储在云存储系统的关系数据库系统中，采用</a:t>
            </a:r>
            <a:r>
              <a:rPr lang="en-US" altLang="zh-CN" sz="1200" kern="1200" dirty="0" smtClean="0">
                <a:solidFill>
                  <a:schemeClr val="tx1"/>
                </a:solidFill>
                <a:effectLst/>
                <a:latin typeface="+mn-lt"/>
                <a:ea typeface="微软雅黑" panose="020B0503020204020204" pitchFamily="34" charset="-122"/>
                <a:cs typeface="+mn-cs"/>
              </a:rPr>
              <a:t>JDBC/SQL</a:t>
            </a:r>
            <a:r>
              <a:rPr lang="zh-CN" altLang="zh-CN" sz="1200" kern="1200" dirty="0" smtClean="0">
                <a:solidFill>
                  <a:schemeClr val="tx1"/>
                </a:solidFill>
                <a:effectLst/>
                <a:latin typeface="+mn-lt"/>
                <a:ea typeface="微软雅黑" panose="020B0503020204020204" pitchFamily="34" charset="-122"/>
                <a:cs typeface="+mn-cs"/>
              </a:rPr>
              <a:t>进行存储和访问处理。第四层是数据处理软件层，在该软件层实现地震波形数据处理与地震预测功能，主要完成山东省地震局地震波形数据云平台所需要提供的诸如地震数据查询、分析与预测等具体功能。最上层是客户端用户界面软件，主要供用户查询和监视相关的地震数据信息。</a:t>
            </a:r>
          </a:p>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solidFill>
                  <a:prstClr val="black"/>
                </a:solidFill>
              </a:rPr>
              <a:pPr/>
              <a:t>196</a:t>
            </a:fld>
            <a:endParaRPr lang="zh-CN" altLang="en-US">
              <a:solidFill>
                <a:prstClr val="black"/>
              </a:solidFill>
            </a:endParaRPr>
          </a:p>
        </p:txBody>
      </p:sp>
    </p:spTree>
    <p:extLst>
      <p:ext uri="{BB962C8B-B14F-4D97-AF65-F5344CB8AC3E}">
        <p14:creationId xmlns:p14="http://schemas.microsoft.com/office/powerpoint/2010/main" val="277896201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solidFill>
                  <a:prstClr val="black"/>
                </a:solidFill>
              </a:rPr>
              <a:pPr/>
              <a:t>197</a:t>
            </a:fld>
            <a:endParaRPr lang="zh-CN" altLang="en-US">
              <a:solidFill>
                <a:prstClr val="black"/>
              </a:solidFill>
            </a:endParaRPr>
          </a:p>
        </p:txBody>
      </p:sp>
    </p:spTree>
    <p:extLst>
      <p:ext uri="{BB962C8B-B14F-4D97-AF65-F5344CB8AC3E}">
        <p14:creationId xmlns:p14="http://schemas.microsoft.com/office/powerpoint/2010/main" val="40177251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solidFill>
                  <a:prstClr val="black"/>
                </a:solidFill>
              </a:rPr>
              <a:pPr/>
              <a:t>198</a:t>
            </a:fld>
            <a:endParaRPr lang="zh-CN" altLang="en-US">
              <a:solidFill>
                <a:prstClr val="black"/>
              </a:solidFill>
            </a:endParaRPr>
          </a:p>
        </p:txBody>
      </p:sp>
    </p:spTree>
    <p:extLst>
      <p:ext uri="{BB962C8B-B14F-4D97-AF65-F5344CB8AC3E}">
        <p14:creationId xmlns:p14="http://schemas.microsoft.com/office/powerpoint/2010/main" val="222388542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solidFill>
                  <a:prstClr val="black"/>
                </a:solidFill>
              </a:rPr>
              <a:pPr/>
              <a:t>199</a:t>
            </a:fld>
            <a:endParaRPr lang="zh-CN" altLang="en-US">
              <a:solidFill>
                <a:prstClr val="black"/>
              </a:solidFill>
            </a:endParaRPr>
          </a:p>
        </p:txBody>
      </p:sp>
    </p:spTree>
    <p:extLst>
      <p:ext uri="{BB962C8B-B14F-4D97-AF65-F5344CB8AC3E}">
        <p14:creationId xmlns:p14="http://schemas.microsoft.com/office/powerpoint/2010/main" val="402292746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solidFill>
                  <a:prstClr val="black"/>
                </a:solidFill>
              </a:rPr>
              <a:pPr/>
              <a:t>200</a:t>
            </a:fld>
            <a:endParaRPr lang="zh-CN" altLang="en-US">
              <a:solidFill>
                <a:prstClr val="black"/>
              </a:solidFill>
            </a:endParaRPr>
          </a:p>
        </p:txBody>
      </p:sp>
    </p:spTree>
    <p:extLst>
      <p:ext uri="{BB962C8B-B14F-4D97-AF65-F5344CB8AC3E}">
        <p14:creationId xmlns:p14="http://schemas.microsoft.com/office/powerpoint/2010/main" val="2813464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MapReduce</a:t>
            </a:r>
            <a:r>
              <a:rPr lang="en-US" altLang="zh-CN" dirty="0" smtClean="0"/>
              <a:t> </a:t>
            </a:r>
            <a:r>
              <a:rPr lang="zh-CN" altLang="en-US" dirty="0" smtClean="0"/>
              <a:t>模型首先将用户的原始数据源进行分块，然后分别交给不同的 </a:t>
            </a:r>
            <a:r>
              <a:rPr lang="en-US" altLang="zh-CN" dirty="0" smtClean="0"/>
              <a:t>Map </a:t>
            </a:r>
            <a:r>
              <a:rPr lang="zh-CN" altLang="en-US" dirty="0" smtClean="0"/>
              <a:t>任务区处理。</a:t>
            </a:r>
            <a:r>
              <a:rPr lang="en-US" altLang="zh-CN" dirty="0" smtClean="0"/>
              <a:t>Map </a:t>
            </a:r>
            <a:r>
              <a:rPr lang="zh-CN" altLang="en-US" dirty="0" smtClean="0"/>
              <a:t>任务从输入中解析出 </a:t>
            </a:r>
            <a:r>
              <a:rPr lang="en-US" altLang="zh-CN" dirty="0" smtClean="0"/>
              <a:t>Key/Value </a:t>
            </a:r>
            <a:r>
              <a:rPr lang="zh-CN" altLang="en-US" dirty="0" smtClean="0"/>
              <a:t>对集合，然后对这些集合执行用户自行定义的</a:t>
            </a:r>
            <a:r>
              <a:rPr lang="en-US" altLang="zh-CN" dirty="0" smtClean="0"/>
              <a:t>Map </a:t>
            </a:r>
            <a:r>
              <a:rPr lang="zh-CN" altLang="en-US" dirty="0" smtClean="0"/>
              <a:t>函数得到中间结果，并将该结果写入本地硬盘。</a:t>
            </a:r>
            <a:r>
              <a:rPr lang="en-US" altLang="zh-CN" dirty="0" smtClean="0"/>
              <a:t>Reduce </a:t>
            </a:r>
            <a:r>
              <a:rPr lang="zh-CN" altLang="en-US" dirty="0" smtClean="0"/>
              <a:t>任务从硬盘上读取数据之后，会根据 </a:t>
            </a:r>
            <a:r>
              <a:rPr lang="en-US" altLang="zh-CN" dirty="0" smtClean="0"/>
              <a:t>key </a:t>
            </a:r>
            <a:r>
              <a:rPr lang="zh-CN" altLang="en-US" dirty="0" smtClean="0"/>
              <a:t>值进行排序，将具有相同 </a:t>
            </a:r>
            <a:r>
              <a:rPr lang="en-US" altLang="zh-CN" dirty="0" smtClean="0"/>
              <a:t>key </a:t>
            </a:r>
            <a:r>
              <a:rPr lang="zh-CN" altLang="en-US" dirty="0" smtClean="0"/>
              <a:t>值的组织在一起。最后用户自定义的 </a:t>
            </a:r>
            <a:r>
              <a:rPr lang="en-US" altLang="zh-CN" dirty="0" smtClean="0"/>
              <a:t>Reduce </a:t>
            </a:r>
            <a:r>
              <a:rPr lang="zh-CN" altLang="en-US" dirty="0" smtClean="0"/>
              <a:t>函数会作用于这些排好序的结果并输出最终结果。</a:t>
            </a:r>
          </a:p>
          <a:p>
            <a:r>
              <a:rPr lang="zh-CN" altLang="en-US" dirty="0" smtClean="0"/>
              <a:t>从 </a:t>
            </a:r>
            <a:r>
              <a:rPr lang="en-US" altLang="zh-CN" dirty="0" err="1" smtClean="0"/>
              <a:t>MapReduce</a:t>
            </a:r>
            <a:r>
              <a:rPr lang="en-US" altLang="zh-CN" dirty="0" smtClean="0"/>
              <a:t> </a:t>
            </a:r>
            <a:r>
              <a:rPr lang="zh-CN" altLang="en-US" dirty="0" smtClean="0"/>
              <a:t>的处理过程我们可以看出，</a:t>
            </a:r>
            <a:r>
              <a:rPr lang="en-US" altLang="zh-CN" dirty="0" err="1" smtClean="0"/>
              <a:t>MapReduce</a:t>
            </a:r>
            <a:r>
              <a:rPr lang="en-US" altLang="zh-CN" dirty="0" smtClean="0"/>
              <a:t> </a:t>
            </a:r>
            <a:r>
              <a:rPr lang="zh-CN" altLang="en-US" dirty="0" smtClean="0"/>
              <a:t>的核心设计思想在于：</a:t>
            </a:r>
            <a:r>
              <a:rPr lang="en-US" altLang="zh-CN" dirty="0" smtClean="0"/>
              <a:t>1)</a:t>
            </a:r>
            <a:r>
              <a:rPr lang="zh-CN" altLang="en-US" dirty="0" smtClean="0"/>
              <a:t>将问题分而治之；</a:t>
            </a:r>
            <a:r>
              <a:rPr lang="en-US" altLang="zh-CN" dirty="0" smtClean="0"/>
              <a:t>2)</a:t>
            </a:r>
            <a:r>
              <a:rPr lang="zh-CN" altLang="en-US" dirty="0" smtClean="0"/>
              <a:t>把计算推到数据而不是把数据推到计算，有效地避免数据传输过程中产生的大量通讯开销。</a:t>
            </a:r>
            <a:r>
              <a:rPr lang="en-US" altLang="zh-CN" dirty="0" err="1" smtClean="0"/>
              <a:t>MapReduce</a:t>
            </a:r>
            <a:r>
              <a:rPr lang="en-US" altLang="zh-CN" dirty="0" smtClean="0"/>
              <a:t> </a:t>
            </a:r>
            <a:r>
              <a:rPr lang="zh-CN" altLang="en-US" dirty="0" smtClean="0"/>
              <a:t>模型简单，且现实中很多问题都可用 </a:t>
            </a:r>
            <a:r>
              <a:rPr lang="en-US" altLang="zh-CN" dirty="0" err="1" smtClean="0"/>
              <a:t>MapReduce</a:t>
            </a:r>
            <a:r>
              <a:rPr lang="en-US" altLang="zh-CN" dirty="0" smtClean="0"/>
              <a:t> </a:t>
            </a:r>
            <a:r>
              <a:rPr lang="zh-CN" altLang="en-US" dirty="0" smtClean="0"/>
              <a:t>模型来表示。因此该模型公开后，立刻受到极大的关注，并在生物信息学、文本挖掘等领域得到广泛的应用。无论是流处理还是批处理，都是大数据处理的可行思路。大数据的应用类型很多，在实际的大数据处理中，常常并不是简单的只使用其中的某一种，而是将二者结合起来。互联网是大数据最重要的来源之一，很多互联网公司根据处理时间的要求将自己的业务划分为在线</a:t>
            </a:r>
            <a:r>
              <a:rPr lang="en-US" altLang="zh-CN" dirty="0" smtClean="0"/>
              <a:t>(Online)</a:t>
            </a:r>
            <a:r>
              <a:rPr lang="zh-CN" altLang="en-US" dirty="0" smtClean="0"/>
              <a:t>、近线</a:t>
            </a:r>
            <a:r>
              <a:rPr lang="en-US" altLang="zh-CN" dirty="0" smtClean="0"/>
              <a:t>(</a:t>
            </a:r>
            <a:r>
              <a:rPr lang="en-US" altLang="zh-CN" dirty="0" err="1" smtClean="0"/>
              <a:t>Nearline</a:t>
            </a:r>
            <a:r>
              <a:rPr lang="en-US" altLang="zh-CN" dirty="0" smtClean="0"/>
              <a:t>)</a:t>
            </a:r>
            <a:r>
              <a:rPr lang="zh-CN" altLang="en-US" dirty="0" smtClean="0"/>
              <a:t>和离线</a:t>
            </a:r>
            <a:r>
              <a:rPr lang="en-US" altLang="zh-CN" dirty="0" smtClean="0"/>
              <a:t>(Offline)</a:t>
            </a:r>
            <a:r>
              <a:rPr lang="zh-CN" altLang="en-US" dirty="0" smtClean="0"/>
              <a:t>，比如著名的职业社交网站 </a:t>
            </a:r>
            <a:r>
              <a:rPr lang="en-US" altLang="zh-CN" dirty="0" err="1" smtClean="0"/>
              <a:t>Linkedin</a:t>
            </a:r>
            <a:r>
              <a:rPr lang="zh-CN" altLang="en-US" dirty="0" smtClean="0"/>
              <a:t>。这种划分方式是按处理所耗时间来划分的。其中在线的处理时间一般在秒级，甚至是毫秒级，因此通常采用上面所说的流处理。离线的处理时间可以以天为基本单位，基本采用批处理方式，这种方式可以最大限度地利用系统 </a:t>
            </a:r>
            <a:r>
              <a:rPr lang="en-US" altLang="zh-CN" dirty="0" smtClean="0"/>
              <a:t>I/O</a:t>
            </a:r>
            <a:r>
              <a:rPr lang="zh-CN" altLang="en-US" dirty="0" smtClean="0"/>
              <a:t>。近线的处理时间一般在分钟级或者是小时级，对其处理模型并没有特别的要求，可以根据需求灵活选择。但在实际中多采用批处理模式。</a:t>
            </a:r>
            <a:endParaRPr lang="zh-CN" altLang="en-US" dirty="0"/>
          </a:p>
        </p:txBody>
      </p:sp>
      <p:sp>
        <p:nvSpPr>
          <p:cNvPr id="4" name="灯片编号占位符 3"/>
          <p:cNvSpPr>
            <a:spLocks noGrp="1"/>
          </p:cNvSpPr>
          <p:nvPr>
            <p:ph type="sldNum" sz="quarter" idx="10"/>
          </p:nvPr>
        </p:nvSpPr>
        <p:spPr/>
        <p:txBody>
          <a:bodyPr/>
          <a:lstStyle/>
          <a:p>
            <a:fld id="{1870DB19-8D20-42EB-AC83-2187BF19602A}" type="slidenum">
              <a:rPr lang="zh-CN" altLang="en-US" smtClean="0"/>
              <a:t>15</a:t>
            </a:fld>
            <a:endParaRPr lang="zh-CN" altLang="en-US"/>
          </a:p>
        </p:txBody>
      </p:sp>
    </p:spTree>
    <p:extLst>
      <p:ext uri="{BB962C8B-B14F-4D97-AF65-F5344CB8AC3E}">
        <p14:creationId xmlns:p14="http://schemas.microsoft.com/office/powerpoint/2010/main" val="66429123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微软雅黑" panose="020B0503020204020204" pitchFamily="34" charset="-122"/>
                <a:cs typeface="+mn-cs"/>
              </a:rPr>
              <a:t>因此，必须去除这些表中不需要的信息（例如，用户电话、传真、身份证号码、联系方式之类的信息），抽取需要的信息。抽取信息时应注重抽取能够反映客户个人身份背景、学历等方面的信息，以及反映其交易心理的相关信息。将抽取出来的数据整理成为能被挖掘算法所利用的表格，放入数据仓库中。在计算客户忠诚度时，将客户的忠诚度分为</a:t>
            </a:r>
            <a:r>
              <a:rPr lang="en-US" altLang="zh-CN" sz="1200" kern="1200" dirty="0" smtClean="0">
                <a:solidFill>
                  <a:schemeClr val="tx1"/>
                </a:solidFill>
                <a:effectLst/>
                <a:latin typeface="+mn-lt"/>
                <a:ea typeface="微软雅黑" panose="020B0503020204020204" pitchFamily="34" charset="-122"/>
                <a:cs typeface="+mn-cs"/>
              </a:rPr>
              <a:t>4</a:t>
            </a:r>
            <a:r>
              <a:rPr lang="zh-CN" altLang="zh-CN" sz="1200" kern="1200" dirty="0" smtClean="0">
                <a:solidFill>
                  <a:schemeClr val="tx1"/>
                </a:solidFill>
                <a:effectLst/>
                <a:latin typeface="+mn-lt"/>
                <a:ea typeface="微软雅黑" panose="020B0503020204020204" pitchFamily="34" charset="-122"/>
                <a:cs typeface="+mn-cs"/>
              </a:rPr>
              <a:t>个等级：</a:t>
            </a:r>
            <a:r>
              <a:rPr lang="en-US" altLang="zh-CN" sz="1200" kern="1200" dirty="0" smtClean="0">
                <a:solidFill>
                  <a:schemeClr val="tx1"/>
                </a:solidFill>
                <a:effectLst/>
                <a:latin typeface="+mn-lt"/>
                <a:ea typeface="微软雅黑" panose="020B0503020204020204" pitchFamily="34" charset="-122"/>
                <a:cs typeface="+mn-cs"/>
              </a:rPr>
              <a:t>0</a:t>
            </a:r>
            <a:r>
              <a:rPr lang="zh-CN" altLang="zh-CN" sz="1200" kern="1200" dirty="0" smtClean="0">
                <a:solidFill>
                  <a:schemeClr val="tx1"/>
                </a:solidFill>
                <a:effectLst/>
                <a:latin typeface="+mn-lt"/>
                <a:ea typeface="微软雅黑" panose="020B0503020204020204" pitchFamily="34" charset="-122"/>
                <a:cs typeface="+mn-cs"/>
              </a:rPr>
              <a:t>——忠诚；</a:t>
            </a:r>
            <a:r>
              <a:rPr lang="en-US" altLang="zh-CN" sz="1200" kern="1200" dirty="0" smtClean="0">
                <a:solidFill>
                  <a:schemeClr val="tx1"/>
                </a:solidFill>
                <a:effectLst/>
                <a:latin typeface="+mn-lt"/>
                <a:ea typeface="微软雅黑" panose="020B0503020204020204" pitchFamily="34" charset="-122"/>
                <a:cs typeface="+mn-cs"/>
              </a:rPr>
              <a:t>1</a:t>
            </a:r>
            <a:r>
              <a:rPr lang="zh-CN" altLang="zh-CN" sz="1200" kern="1200" dirty="0" smtClean="0">
                <a:solidFill>
                  <a:schemeClr val="tx1"/>
                </a:solidFill>
                <a:effectLst/>
                <a:latin typeface="+mn-lt"/>
                <a:ea typeface="微软雅黑" panose="020B0503020204020204" pitchFamily="34" charset="-122"/>
                <a:cs typeface="+mn-cs"/>
              </a:rPr>
              <a:t>——由忠诚变为不忠诚；</a:t>
            </a:r>
            <a:r>
              <a:rPr lang="en-US" altLang="zh-CN" sz="1200" kern="1200" dirty="0" smtClean="0">
                <a:solidFill>
                  <a:schemeClr val="tx1"/>
                </a:solidFill>
                <a:effectLst/>
                <a:latin typeface="+mn-lt"/>
                <a:ea typeface="微软雅黑" panose="020B0503020204020204" pitchFamily="34" charset="-122"/>
                <a:cs typeface="+mn-cs"/>
              </a:rPr>
              <a:t>2</a:t>
            </a:r>
            <a:r>
              <a:rPr lang="zh-CN" altLang="zh-CN" sz="1200" kern="1200" dirty="0" smtClean="0">
                <a:solidFill>
                  <a:schemeClr val="tx1"/>
                </a:solidFill>
                <a:effectLst/>
                <a:latin typeface="+mn-lt"/>
                <a:ea typeface="微软雅黑" panose="020B0503020204020204" pitchFamily="34" charset="-122"/>
                <a:cs typeface="+mn-cs"/>
              </a:rPr>
              <a:t>——由不忠诚变为忠诚；</a:t>
            </a:r>
            <a:r>
              <a:rPr lang="en-US" altLang="zh-CN" sz="1200" kern="1200" dirty="0" smtClean="0">
                <a:solidFill>
                  <a:schemeClr val="tx1"/>
                </a:solidFill>
                <a:effectLst/>
                <a:latin typeface="+mn-lt"/>
                <a:ea typeface="微软雅黑" panose="020B0503020204020204" pitchFamily="34" charset="-122"/>
                <a:cs typeface="+mn-cs"/>
              </a:rPr>
              <a:t>3</a:t>
            </a:r>
            <a:r>
              <a:rPr lang="zh-CN" altLang="zh-CN" sz="1200" kern="1200" dirty="0" smtClean="0">
                <a:solidFill>
                  <a:schemeClr val="tx1"/>
                </a:solidFill>
                <a:effectLst/>
                <a:latin typeface="+mn-lt"/>
                <a:ea typeface="微软雅黑" panose="020B0503020204020204" pitchFamily="34" charset="-122"/>
                <a:cs typeface="+mn-cs"/>
              </a:rPr>
              <a:t>——不忠诚。如果客户本月的消费额比本月之前半年内每月平均消费额减少达到</a:t>
            </a:r>
            <a:r>
              <a:rPr lang="en-US" altLang="zh-CN" sz="1200" kern="1200" dirty="0" smtClean="0">
                <a:solidFill>
                  <a:schemeClr val="tx1"/>
                </a:solidFill>
                <a:effectLst/>
                <a:latin typeface="+mn-lt"/>
                <a:ea typeface="微软雅黑" panose="020B0503020204020204" pitchFamily="34" charset="-122"/>
                <a:cs typeface="+mn-cs"/>
              </a:rPr>
              <a:t>50%</a:t>
            </a:r>
            <a:r>
              <a:rPr lang="zh-CN" altLang="zh-CN" sz="1200" kern="1200" dirty="0" smtClean="0">
                <a:solidFill>
                  <a:schemeClr val="tx1"/>
                </a:solidFill>
                <a:effectLst/>
                <a:latin typeface="+mn-lt"/>
                <a:ea typeface="微软雅黑" panose="020B0503020204020204" pitchFamily="34" charset="-122"/>
                <a:cs typeface="+mn-cs"/>
              </a:rPr>
              <a:t>以上，则忠诚等级降低一级；如果客户本月的消费额比本月之前半年内平均消费额增加达到</a:t>
            </a:r>
            <a:r>
              <a:rPr lang="en-US" altLang="zh-CN" sz="1200" kern="1200" dirty="0" smtClean="0">
                <a:solidFill>
                  <a:schemeClr val="tx1"/>
                </a:solidFill>
                <a:effectLst/>
                <a:latin typeface="+mn-lt"/>
                <a:ea typeface="微软雅黑" panose="020B0503020204020204" pitchFamily="34" charset="-122"/>
                <a:cs typeface="+mn-cs"/>
              </a:rPr>
              <a:t>20%</a:t>
            </a:r>
            <a:r>
              <a:rPr lang="zh-CN" altLang="zh-CN" sz="1200" kern="1200" dirty="0" smtClean="0">
                <a:solidFill>
                  <a:schemeClr val="tx1"/>
                </a:solidFill>
                <a:effectLst/>
                <a:latin typeface="+mn-lt"/>
                <a:ea typeface="微软雅黑" panose="020B0503020204020204" pitchFamily="34" charset="-122"/>
                <a:cs typeface="+mn-cs"/>
              </a:rPr>
              <a:t>以上，则忠诚度等级升高一级。最后生成的新表格如表</a:t>
            </a:r>
            <a:r>
              <a:rPr lang="en-US" altLang="zh-CN" sz="1200" kern="1200" dirty="0" smtClean="0">
                <a:solidFill>
                  <a:schemeClr val="tx1"/>
                </a:solidFill>
                <a:effectLst/>
                <a:latin typeface="+mn-lt"/>
                <a:ea typeface="微软雅黑" panose="020B0503020204020204" pitchFamily="34" charset="-122"/>
                <a:cs typeface="+mn-cs"/>
              </a:rPr>
              <a:t>3-9</a:t>
            </a:r>
            <a:r>
              <a:rPr lang="zh-CN" altLang="zh-CN" sz="1200" kern="1200" dirty="0" smtClean="0">
                <a:solidFill>
                  <a:schemeClr val="tx1"/>
                </a:solidFill>
                <a:effectLst/>
                <a:latin typeface="+mn-lt"/>
                <a:ea typeface="微软雅黑" panose="020B0503020204020204" pitchFamily="34" charset="-122"/>
                <a:cs typeface="+mn-cs"/>
              </a:rPr>
              <a:t>所示。</a:t>
            </a:r>
          </a:p>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solidFill>
                  <a:prstClr val="black"/>
                </a:solidFill>
              </a:rPr>
              <a:pPr/>
              <a:t>201</a:t>
            </a:fld>
            <a:endParaRPr lang="zh-CN" altLang="en-US">
              <a:solidFill>
                <a:prstClr val="black"/>
              </a:solidFill>
            </a:endParaRPr>
          </a:p>
        </p:txBody>
      </p:sp>
    </p:spTree>
    <p:extLst>
      <p:ext uri="{BB962C8B-B14F-4D97-AF65-F5344CB8AC3E}">
        <p14:creationId xmlns:p14="http://schemas.microsoft.com/office/powerpoint/2010/main" val="148548113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solidFill>
                  <a:prstClr val="black"/>
                </a:solidFill>
              </a:rPr>
              <a:pPr/>
              <a:t>202</a:t>
            </a:fld>
            <a:endParaRPr lang="zh-CN" altLang="en-US">
              <a:solidFill>
                <a:prstClr val="black"/>
              </a:solidFill>
            </a:endParaRPr>
          </a:p>
        </p:txBody>
      </p:sp>
    </p:spTree>
    <p:extLst>
      <p:ext uri="{BB962C8B-B14F-4D97-AF65-F5344CB8AC3E}">
        <p14:creationId xmlns:p14="http://schemas.microsoft.com/office/powerpoint/2010/main" val="411263428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Parse</a:t>
            </a:r>
            <a:r>
              <a:rPr lang="zh-CN" altLang="en-US" dirty="0" smtClean="0"/>
              <a:t>语法分析</a:t>
            </a:r>
            <a:endParaRPr lang="zh-CN" altLang="en-US" dirty="0"/>
          </a:p>
        </p:txBody>
      </p:sp>
      <p:sp>
        <p:nvSpPr>
          <p:cNvPr id="4" name="灯片编号占位符 3"/>
          <p:cNvSpPr>
            <a:spLocks noGrp="1"/>
          </p:cNvSpPr>
          <p:nvPr>
            <p:ph type="sldNum" sz="quarter" idx="10"/>
          </p:nvPr>
        </p:nvSpPr>
        <p:spPr/>
        <p:txBody>
          <a:bodyPr/>
          <a:lstStyle/>
          <a:p>
            <a:fld id="{1870DB19-8D20-42EB-AC83-2187BF19602A}" type="slidenum">
              <a:rPr lang="zh-CN" altLang="en-US" smtClean="0"/>
              <a:t>205</a:t>
            </a:fld>
            <a:endParaRPr lang="zh-CN" altLang="en-US"/>
          </a:p>
        </p:txBody>
      </p:sp>
    </p:spTree>
    <p:extLst>
      <p:ext uri="{BB962C8B-B14F-4D97-AF65-F5344CB8AC3E}">
        <p14:creationId xmlns:p14="http://schemas.microsoft.com/office/powerpoint/2010/main" val="190346846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Decode percent‐encoded octets of unreserved characters </a:t>
            </a:r>
            <a:r>
              <a:rPr lang="zh-CN" altLang="en-US" dirty="0" smtClean="0"/>
              <a:t>解码未保留字符的百分制编码的八位字节</a:t>
            </a:r>
            <a:endParaRPr lang="en-US" altLang="zh-CN"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smtClean="0"/>
              <a:t>Checksum</a:t>
            </a:r>
            <a:r>
              <a:rPr lang="zh-CN" altLang="en-US" dirty="0" smtClean="0"/>
              <a:t>校验</a:t>
            </a:r>
            <a:endParaRPr lang="en-US" altLang="zh-CN" dirty="0" smtClean="0"/>
          </a:p>
        </p:txBody>
      </p:sp>
      <p:sp>
        <p:nvSpPr>
          <p:cNvPr id="4" name="灯片编号占位符 3"/>
          <p:cNvSpPr>
            <a:spLocks noGrp="1"/>
          </p:cNvSpPr>
          <p:nvPr>
            <p:ph type="sldNum" sz="quarter" idx="10"/>
          </p:nvPr>
        </p:nvSpPr>
        <p:spPr/>
        <p:txBody>
          <a:bodyPr/>
          <a:lstStyle/>
          <a:p>
            <a:fld id="{1870DB19-8D20-42EB-AC83-2187BF19602A}" type="slidenum">
              <a:rPr lang="zh-CN" altLang="en-US" smtClean="0"/>
              <a:t>207</a:t>
            </a:fld>
            <a:endParaRPr lang="zh-CN" altLang="en-US"/>
          </a:p>
        </p:txBody>
      </p:sp>
    </p:spTree>
    <p:extLst>
      <p:ext uri="{BB962C8B-B14F-4D97-AF65-F5344CB8AC3E}">
        <p14:creationId xmlns:p14="http://schemas.microsoft.com/office/powerpoint/2010/main" val="307980959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Hyperlink with high likelihood pointing to a high‐quality page?</a:t>
            </a:r>
            <a:r>
              <a:rPr lang="zh-CN" altLang="en-US" dirty="0" smtClean="0"/>
              <a:t>高可能性的超链接是否一定会指向高质量的页面？</a:t>
            </a:r>
            <a:endParaRPr lang="en-US" altLang="zh-CN" dirty="0" smtClean="0"/>
          </a:p>
          <a:p>
            <a:r>
              <a:rPr lang="en-US" altLang="zh-CN" dirty="0" smtClean="0"/>
              <a:t>Spam identification and avoidance</a:t>
            </a:r>
            <a:r>
              <a:rPr lang="zh-CN" altLang="en-US" dirty="0" smtClean="0"/>
              <a:t>垃圾邮件识别和避免</a:t>
            </a:r>
          </a:p>
          <a:p>
            <a:endParaRPr lang="zh-CN" altLang="en-US" dirty="0"/>
          </a:p>
        </p:txBody>
      </p:sp>
      <p:sp>
        <p:nvSpPr>
          <p:cNvPr id="4" name="灯片编号占位符 3"/>
          <p:cNvSpPr>
            <a:spLocks noGrp="1"/>
          </p:cNvSpPr>
          <p:nvPr>
            <p:ph type="sldNum" sz="quarter" idx="10"/>
          </p:nvPr>
        </p:nvSpPr>
        <p:spPr/>
        <p:txBody>
          <a:bodyPr/>
          <a:lstStyle/>
          <a:p>
            <a:fld id="{1870DB19-8D20-42EB-AC83-2187BF19602A}" type="slidenum">
              <a:rPr lang="zh-CN" altLang="en-US" smtClean="0"/>
              <a:t>208</a:t>
            </a:fld>
            <a:endParaRPr lang="zh-CN" altLang="en-US"/>
          </a:p>
        </p:txBody>
      </p:sp>
    </p:spTree>
    <p:extLst>
      <p:ext uri="{BB962C8B-B14F-4D97-AF65-F5344CB8AC3E}">
        <p14:creationId xmlns:p14="http://schemas.microsoft.com/office/powerpoint/2010/main" val="365359748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 page’s topic is inferred from the URL text, anchor text, and surrounding text of the hyperlink</a:t>
            </a:r>
            <a:r>
              <a:rPr lang="zh-CN" altLang="en-US" dirty="0" smtClean="0"/>
              <a:t>一个页面的主题从超链接的</a:t>
            </a:r>
            <a:r>
              <a:rPr lang="en-US" altLang="zh-CN" dirty="0" smtClean="0"/>
              <a:t>URL</a:t>
            </a:r>
            <a:r>
              <a:rPr lang="zh-CN" altLang="en-US" dirty="0" smtClean="0"/>
              <a:t>文本、锚文本和周围文字推断</a:t>
            </a:r>
          </a:p>
          <a:p>
            <a:r>
              <a:rPr lang="zh-CN" altLang="en-US" dirty="0" smtClean="0"/>
              <a:t>强化学习</a:t>
            </a:r>
            <a:r>
              <a:rPr lang="en-US" altLang="zh-CN" dirty="0" smtClean="0"/>
              <a:t>Reinforcement learning</a:t>
            </a:r>
          </a:p>
          <a:p>
            <a:r>
              <a:rPr lang="zh-CN" altLang="en-US" dirty="0" smtClean="0"/>
              <a:t>锚文本又称锚文本链接，英文名叫</a:t>
            </a:r>
            <a:r>
              <a:rPr lang="en-US" altLang="zh-CN" dirty="0" smtClean="0"/>
              <a:t>anchor text</a:t>
            </a:r>
            <a:r>
              <a:rPr lang="zh-CN" altLang="en-US" dirty="0" smtClean="0"/>
              <a:t>，锚文本实际上是建立了文本关键词与</a:t>
            </a:r>
            <a:r>
              <a:rPr lang="en-US" altLang="zh-CN" dirty="0" smtClean="0"/>
              <a:t>URL</a:t>
            </a:r>
            <a:r>
              <a:rPr lang="zh-CN" altLang="en-US" dirty="0" smtClean="0"/>
              <a:t>链接的关系，锚文本的代码：</a:t>
            </a:r>
            <a:r>
              <a:rPr lang="en-US" altLang="zh-CN" dirty="0" smtClean="0"/>
              <a:t>&lt;a </a:t>
            </a:r>
            <a:r>
              <a:rPr lang="en-US" altLang="zh-CN" dirty="0" err="1" smtClean="0"/>
              <a:t>href</a:t>
            </a:r>
            <a:r>
              <a:rPr lang="en-US" altLang="zh-CN" dirty="0" smtClean="0"/>
              <a:t>="URL</a:t>
            </a:r>
            <a:r>
              <a:rPr lang="zh-CN" altLang="en-US" dirty="0" smtClean="0"/>
              <a:t>链接</a:t>
            </a:r>
            <a:r>
              <a:rPr lang="en-US" altLang="zh-CN" dirty="0" smtClean="0"/>
              <a:t>"&gt;</a:t>
            </a:r>
            <a:r>
              <a:rPr lang="zh-CN" altLang="en-US" dirty="0" smtClean="0"/>
              <a:t>文本关键词</a:t>
            </a:r>
            <a:r>
              <a:rPr lang="en-US" altLang="zh-CN" dirty="0" smtClean="0"/>
              <a:t>&lt;/a&gt;</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1870DB19-8D20-42EB-AC83-2187BF19602A}" type="slidenum">
              <a:rPr lang="zh-CN" altLang="en-US" smtClean="0"/>
              <a:t>209</a:t>
            </a:fld>
            <a:endParaRPr lang="zh-CN" altLang="en-US"/>
          </a:p>
        </p:txBody>
      </p:sp>
    </p:spTree>
    <p:extLst>
      <p:ext uri="{BB962C8B-B14F-4D97-AF65-F5344CB8AC3E}">
        <p14:creationId xmlns:p14="http://schemas.microsoft.com/office/powerpoint/2010/main" val="55688857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Notoriously</a:t>
            </a:r>
            <a:r>
              <a:rPr lang="zh-CN" altLang="en-US" dirty="0" smtClean="0"/>
              <a:t>众所周知地；</a:t>
            </a:r>
            <a:r>
              <a:rPr lang="en-US" altLang="zh-CN" dirty="0" smtClean="0"/>
              <a:t>error‐prone</a:t>
            </a:r>
            <a:r>
              <a:rPr lang="zh-CN" altLang="en-US" dirty="0" smtClean="0"/>
              <a:t>误差</a:t>
            </a:r>
            <a:endParaRPr lang="zh-CN" altLang="en-US" dirty="0"/>
          </a:p>
        </p:txBody>
      </p:sp>
      <p:sp>
        <p:nvSpPr>
          <p:cNvPr id="4" name="灯片编号占位符 3"/>
          <p:cNvSpPr>
            <a:spLocks noGrp="1"/>
          </p:cNvSpPr>
          <p:nvPr>
            <p:ph type="sldNum" sz="quarter" idx="10"/>
          </p:nvPr>
        </p:nvSpPr>
        <p:spPr/>
        <p:txBody>
          <a:bodyPr/>
          <a:lstStyle/>
          <a:p>
            <a:fld id="{1870DB19-8D20-42EB-AC83-2187BF19602A}" type="slidenum">
              <a:rPr lang="zh-CN" altLang="en-US" smtClean="0"/>
              <a:t>213</a:t>
            </a:fld>
            <a:endParaRPr lang="zh-CN" altLang="en-US"/>
          </a:p>
        </p:txBody>
      </p:sp>
    </p:spTree>
    <p:extLst>
      <p:ext uri="{BB962C8B-B14F-4D97-AF65-F5344CB8AC3E}">
        <p14:creationId xmlns:p14="http://schemas.microsoft.com/office/powerpoint/2010/main" val="84780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 </a:t>
            </a:r>
            <a:r>
              <a:rPr lang="en-US" altLang="zh-CN" dirty="0" err="1" smtClean="0"/>
              <a:t>JobTracker</a:t>
            </a:r>
            <a:r>
              <a:rPr lang="en-US" altLang="zh-CN" dirty="0" smtClean="0"/>
              <a:t> </a:t>
            </a:r>
            <a:r>
              <a:rPr lang="zh-CN" altLang="en-US" dirty="0" smtClean="0"/>
              <a:t>负责分布式环境中实现客户端创建任务并提交；</a:t>
            </a:r>
          </a:p>
          <a:p>
            <a:r>
              <a:rPr lang="en-US" altLang="zh-CN" dirty="0" smtClean="0"/>
              <a:t>2)</a:t>
            </a:r>
            <a:r>
              <a:rPr lang="en-US" altLang="zh-CN" dirty="0" err="1" smtClean="0"/>
              <a:t>InputFormat</a:t>
            </a:r>
            <a:r>
              <a:rPr lang="en-US" altLang="zh-CN" dirty="0" smtClean="0"/>
              <a:t> </a:t>
            </a:r>
            <a:r>
              <a:rPr lang="zh-CN" altLang="en-US" dirty="0" smtClean="0"/>
              <a:t>模块负责做 </a:t>
            </a:r>
            <a:r>
              <a:rPr lang="en-US" altLang="zh-CN" dirty="0" smtClean="0"/>
              <a:t>Map </a:t>
            </a:r>
            <a:r>
              <a:rPr lang="zh-CN" altLang="en-US" dirty="0" smtClean="0"/>
              <a:t>前的预处理，主要包括以下几个工作：验证输入的格式是否符合 </a:t>
            </a:r>
            <a:r>
              <a:rPr lang="en-US" altLang="zh-CN" dirty="0" err="1" smtClean="0"/>
              <a:t>JobConfig</a:t>
            </a:r>
            <a:r>
              <a:rPr lang="en-US" altLang="zh-CN" dirty="0" smtClean="0"/>
              <a:t> </a:t>
            </a:r>
            <a:r>
              <a:rPr lang="zh-CN" altLang="en-US" dirty="0" smtClean="0"/>
              <a:t>的输入定义，可以是专门定义或者是 </a:t>
            </a:r>
            <a:r>
              <a:rPr lang="en-US" altLang="zh-CN" dirty="0" smtClean="0"/>
              <a:t>Writable </a:t>
            </a:r>
            <a:r>
              <a:rPr lang="zh-CN" altLang="en-US" dirty="0" smtClean="0"/>
              <a:t>的子类。将 </a:t>
            </a:r>
            <a:r>
              <a:rPr lang="en-US" altLang="zh-CN" dirty="0" smtClean="0"/>
              <a:t>input </a:t>
            </a:r>
            <a:r>
              <a:rPr lang="zh-CN" altLang="en-US" dirty="0" smtClean="0"/>
              <a:t>的文件切分为逻辑上的输入 </a:t>
            </a:r>
            <a:r>
              <a:rPr lang="en-US" altLang="zh-CN" dirty="0" err="1" smtClean="0"/>
              <a:t>InputSplit</a:t>
            </a:r>
            <a:r>
              <a:rPr lang="zh-CN" altLang="en-US" dirty="0" smtClean="0"/>
              <a:t>，因为在分布式文件系统中 </a:t>
            </a:r>
            <a:r>
              <a:rPr lang="en-US" altLang="zh-CN" dirty="0" err="1" smtClean="0"/>
              <a:t>blocksize</a:t>
            </a:r>
            <a:r>
              <a:rPr lang="en-US" altLang="zh-CN" dirty="0" smtClean="0"/>
              <a:t> </a:t>
            </a:r>
            <a:r>
              <a:rPr lang="zh-CN" altLang="en-US" dirty="0" smtClean="0"/>
              <a:t>是有大小限制的，因此大文件会被划分为多个较小的 </a:t>
            </a:r>
            <a:r>
              <a:rPr lang="en-US" altLang="zh-CN" dirty="0" smtClean="0"/>
              <a:t>block</a:t>
            </a:r>
            <a:r>
              <a:rPr lang="zh-CN" altLang="en-US" dirty="0" smtClean="0"/>
              <a:t>。通过 </a:t>
            </a:r>
            <a:r>
              <a:rPr lang="en-US" altLang="zh-CN" dirty="0" err="1" smtClean="0"/>
              <a:t>RecordReader</a:t>
            </a:r>
            <a:r>
              <a:rPr lang="en-US" altLang="zh-CN" dirty="0" smtClean="0"/>
              <a:t> </a:t>
            </a:r>
            <a:r>
              <a:rPr lang="zh-CN" altLang="en-US" dirty="0" smtClean="0"/>
              <a:t>来处理经过文件切分为 </a:t>
            </a:r>
            <a:r>
              <a:rPr lang="en-US" altLang="zh-CN" dirty="0" err="1" smtClean="0"/>
              <a:t>InputSplit</a:t>
            </a:r>
            <a:r>
              <a:rPr lang="zh-CN" altLang="en-US" dirty="0" smtClean="0"/>
              <a:t>的一组 </a:t>
            </a:r>
            <a:r>
              <a:rPr lang="en-US" altLang="zh-CN" dirty="0" smtClean="0"/>
              <a:t>records</a:t>
            </a:r>
            <a:r>
              <a:rPr lang="zh-CN" altLang="en-US" dirty="0" smtClean="0"/>
              <a:t>，输出给 </a:t>
            </a:r>
            <a:r>
              <a:rPr lang="en-US" altLang="zh-CN" dirty="0" smtClean="0"/>
              <a:t>Map</a:t>
            </a:r>
            <a:r>
              <a:rPr lang="zh-CN" altLang="en-US" dirty="0" smtClean="0"/>
              <a:t>。因为 </a:t>
            </a:r>
            <a:r>
              <a:rPr lang="en-US" altLang="zh-CN" dirty="0" err="1" smtClean="0"/>
              <a:t>InputSplit</a:t>
            </a:r>
            <a:r>
              <a:rPr lang="en-US" altLang="zh-CN" dirty="0" smtClean="0"/>
              <a:t> </a:t>
            </a:r>
            <a:r>
              <a:rPr lang="zh-CN" altLang="en-US" dirty="0" smtClean="0"/>
              <a:t>是逻辑切分的第一步，如何根据文件中的信息来具体切分还需要 </a:t>
            </a:r>
            <a:r>
              <a:rPr lang="en-US" altLang="zh-CN" dirty="0" err="1" smtClean="0"/>
              <a:t>RecordReader</a:t>
            </a:r>
            <a:r>
              <a:rPr lang="en-US" altLang="zh-CN" dirty="0" smtClean="0"/>
              <a:t> </a:t>
            </a:r>
            <a:r>
              <a:rPr lang="zh-CN" altLang="en-US" dirty="0" smtClean="0"/>
              <a:t>完成。</a:t>
            </a:r>
          </a:p>
          <a:p>
            <a:r>
              <a:rPr lang="en-US" altLang="zh-CN" dirty="0" smtClean="0"/>
              <a:t>3)</a:t>
            </a:r>
            <a:r>
              <a:rPr lang="zh-CN" altLang="en-US" dirty="0" smtClean="0"/>
              <a:t>将 </a:t>
            </a:r>
            <a:r>
              <a:rPr lang="en-US" altLang="zh-CN" dirty="0" err="1" smtClean="0"/>
              <a:t>RecordReader</a:t>
            </a:r>
            <a:r>
              <a:rPr lang="en-US" altLang="zh-CN" dirty="0" smtClean="0"/>
              <a:t> </a:t>
            </a:r>
            <a:r>
              <a:rPr lang="zh-CN" altLang="en-US" dirty="0" smtClean="0"/>
              <a:t>处理后的结果作为 </a:t>
            </a:r>
            <a:r>
              <a:rPr lang="en-US" altLang="zh-CN" dirty="0" smtClean="0"/>
              <a:t>Map </a:t>
            </a:r>
            <a:r>
              <a:rPr lang="zh-CN" altLang="en-US" dirty="0" smtClean="0"/>
              <a:t>的输入，然后 </a:t>
            </a:r>
            <a:r>
              <a:rPr lang="en-US" altLang="zh-CN" dirty="0" smtClean="0"/>
              <a:t>Map </a:t>
            </a:r>
            <a:r>
              <a:rPr lang="zh-CN" altLang="en-US" dirty="0" smtClean="0"/>
              <a:t>执行定义的 </a:t>
            </a:r>
            <a:r>
              <a:rPr lang="en-US" altLang="zh-CN" dirty="0" smtClean="0"/>
              <a:t>Map </a:t>
            </a:r>
            <a:r>
              <a:rPr lang="zh-CN" altLang="en-US" dirty="0" smtClean="0"/>
              <a:t>逻辑，输出处理后的</a:t>
            </a:r>
            <a:r>
              <a:rPr lang="en-US" altLang="zh-CN" dirty="0" smtClean="0"/>
              <a:t>&lt;</a:t>
            </a:r>
            <a:r>
              <a:rPr lang="en-US" altLang="zh-CN" dirty="0" err="1" smtClean="0"/>
              <a:t>key,value</a:t>
            </a:r>
            <a:r>
              <a:rPr lang="en-US" altLang="zh-CN" dirty="0" smtClean="0"/>
              <a:t>&gt;</a:t>
            </a:r>
            <a:r>
              <a:rPr lang="zh-CN" altLang="en-US" dirty="0" smtClean="0"/>
              <a:t>对到临时中间文件。</a:t>
            </a:r>
          </a:p>
          <a:p>
            <a:r>
              <a:rPr lang="en-US" altLang="zh-CN" dirty="0" smtClean="0"/>
              <a:t>4)</a:t>
            </a:r>
            <a:r>
              <a:rPr lang="en-US" altLang="zh-CN" dirty="0" err="1" smtClean="0"/>
              <a:t>Shuffle&amp;Partitioner</a:t>
            </a:r>
            <a:r>
              <a:rPr lang="zh-CN" altLang="en-US" dirty="0" smtClean="0"/>
              <a:t>：在 </a:t>
            </a:r>
            <a:r>
              <a:rPr lang="en-US" altLang="zh-CN" dirty="0" err="1" smtClean="0"/>
              <a:t>MapReduce</a:t>
            </a:r>
            <a:r>
              <a:rPr lang="en-US" altLang="zh-CN" dirty="0" smtClean="0"/>
              <a:t> </a:t>
            </a:r>
            <a:r>
              <a:rPr lang="zh-CN" altLang="en-US" dirty="0" smtClean="0"/>
              <a:t>流程中，为了让 </a:t>
            </a:r>
            <a:r>
              <a:rPr lang="en-US" altLang="zh-CN" dirty="0" smtClean="0"/>
              <a:t>reduce </a:t>
            </a:r>
            <a:r>
              <a:rPr lang="zh-CN" altLang="en-US" dirty="0" smtClean="0"/>
              <a:t>可以并行处理 </a:t>
            </a:r>
            <a:r>
              <a:rPr lang="en-US" altLang="zh-CN" dirty="0" smtClean="0"/>
              <a:t>map </a:t>
            </a:r>
            <a:r>
              <a:rPr lang="zh-CN" altLang="en-US" dirty="0" smtClean="0"/>
              <a:t>结果，必须对 </a:t>
            </a:r>
            <a:r>
              <a:rPr lang="en-US" altLang="zh-CN" dirty="0" smtClean="0"/>
              <a:t>map </a:t>
            </a:r>
            <a:r>
              <a:rPr lang="zh-CN" altLang="en-US" dirty="0" smtClean="0"/>
              <a:t>的输出进行一定的排序和分割，然后再交给对应的 </a:t>
            </a:r>
            <a:r>
              <a:rPr lang="en-US" altLang="zh-CN" dirty="0" smtClean="0"/>
              <a:t>reduce</a:t>
            </a:r>
            <a:r>
              <a:rPr lang="zh-CN" altLang="en-US" dirty="0" smtClean="0"/>
              <a:t>，而这个将 </a:t>
            </a:r>
            <a:r>
              <a:rPr lang="en-US" altLang="zh-CN" dirty="0" smtClean="0"/>
              <a:t>map </a:t>
            </a:r>
            <a:r>
              <a:rPr lang="zh-CN" altLang="en-US" dirty="0" smtClean="0"/>
              <a:t>输出进行进一步整理并交给 </a:t>
            </a:r>
            <a:r>
              <a:rPr lang="en-US" altLang="zh-CN" dirty="0" smtClean="0"/>
              <a:t>reduce </a:t>
            </a:r>
            <a:r>
              <a:rPr lang="zh-CN" altLang="en-US" dirty="0" smtClean="0"/>
              <a:t>的过程，就称为 </a:t>
            </a:r>
            <a:r>
              <a:rPr lang="en-US" altLang="zh-CN" dirty="0" smtClean="0"/>
              <a:t>shuffle</a:t>
            </a:r>
            <a:r>
              <a:rPr lang="zh-CN" altLang="en-US" dirty="0" smtClean="0"/>
              <a:t>。</a:t>
            </a:r>
            <a:r>
              <a:rPr lang="en-US" altLang="zh-CN" dirty="0" err="1" smtClean="0"/>
              <a:t>Partitioner</a:t>
            </a:r>
            <a:r>
              <a:rPr lang="en-US" altLang="zh-CN" dirty="0" smtClean="0"/>
              <a:t> </a:t>
            </a:r>
            <a:r>
              <a:rPr lang="zh-CN" altLang="en-US" dirty="0" smtClean="0"/>
              <a:t>是选择配置，主要作用是在多个 </a:t>
            </a:r>
            <a:r>
              <a:rPr lang="en-US" altLang="zh-CN" dirty="0" smtClean="0"/>
              <a:t>Reduce </a:t>
            </a:r>
            <a:r>
              <a:rPr lang="zh-CN" altLang="en-US" dirty="0" smtClean="0"/>
              <a:t>的情况下，指定 </a:t>
            </a:r>
            <a:r>
              <a:rPr lang="en-US" altLang="zh-CN" dirty="0" smtClean="0"/>
              <a:t>Map </a:t>
            </a:r>
            <a:r>
              <a:rPr lang="zh-CN" altLang="en-US" dirty="0" smtClean="0"/>
              <a:t>的结果由某一个 </a:t>
            </a:r>
            <a:r>
              <a:rPr lang="en-US" altLang="zh-CN" dirty="0" smtClean="0"/>
              <a:t>Reduce </a:t>
            </a:r>
            <a:r>
              <a:rPr lang="zh-CN" altLang="en-US" dirty="0" smtClean="0"/>
              <a:t>处理，每一个 </a:t>
            </a:r>
            <a:r>
              <a:rPr lang="en-US" altLang="zh-CN" dirty="0" smtClean="0"/>
              <a:t>Reduce </a:t>
            </a:r>
            <a:r>
              <a:rPr lang="zh-CN" altLang="en-US" dirty="0" smtClean="0"/>
              <a:t>都会有单独的输出文件。</a:t>
            </a:r>
          </a:p>
          <a:p>
            <a:r>
              <a:rPr lang="en-US" altLang="zh-CN" dirty="0" smtClean="0"/>
              <a:t>6)Reduce </a:t>
            </a:r>
            <a:r>
              <a:rPr lang="zh-CN" altLang="en-US" dirty="0" smtClean="0"/>
              <a:t>执行具体的业务逻辑，即用户编写的处理数据得到结果的业务，并且将处理结果输出给 </a:t>
            </a:r>
            <a:r>
              <a:rPr lang="en-US" altLang="zh-CN" dirty="0" err="1" smtClean="0"/>
              <a:t>OutputFormat</a:t>
            </a:r>
            <a:r>
              <a:rPr lang="zh-CN" altLang="en-US" dirty="0" smtClean="0"/>
              <a:t>。</a:t>
            </a:r>
          </a:p>
          <a:p>
            <a:r>
              <a:rPr lang="en-US" altLang="zh-CN" dirty="0" smtClean="0"/>
              <a:t>7)</a:t>
            </a:r>
            <a:r>
              <a:rPr lang="en-US" altLang="zh-CN" dirty="0" err="1" smtClean="0"/>
              <a:t>OutputFormat</a:t>
            </a:r>
            <a:r>
              <a:rPr lang="en-US" altLang="zh-CN" dirty="0" smtClean="0"/>
              <a:t> </a:t>
            </a:r>
            <a:r>
              <a:rPr lang="zh-CN" altLang="en-US" dirty="0" smtClean="0"/>
              <a:t>的作用是，验证输出目录是否已经存在以及输出结果类型是否符合</a:t>
            </a:r>
            <a:r>
              <a:rPr lang="en-US" altLang="zh-CN" dirty="0" err="1" smtClean="0"/>
              <a:t>Config</a:t>
            </a:r>
            <a:r>
              <a:rPr lang="en-US" altLang="zh-CN" dirty="0" smtClean="0"/>
              <a:t> </a:t>
            </a:r>
            <a:r>
              <a:rPr lang="zh-CN" altLang="en-US" dirty="0" smtClean="0"/>
              <a:t>中配置类型，如果都成立，则输出 </a:t>
            </a:r>
            <a:r>
              <a:rPr lang="en-US" altLang="zh-CN" dirty="0" smtClean="0"/>
              <a:t>Reduce </a:t>
            </a:r>
            <a:r>
              <a:rPr lang="zh-CN" altLang="en-US" dirty="0" smtClean="0"/>
              <a:t>汇总后的结果。</a:t>
            </a:r>
          </a:p>
        </p:txBody>
      </p:sp>
      <p:sp>
        <p:nvSpPr>
          <p:cNvPr id="4" name="灯片编号占位符 3"/>
          <p:cNvSpPr>
            <a:spLocks noGrp="1"/>
          </p:cNvSpPr>
          <p:nvPr>
            <p:ph type="sldNum" sz="quarter" idx="10"/>
          </p:nvPr>
        </p:nvSpPr>
        <p:spPr/>
        <p:txBody>
          <a:bodyPr/>
          <a:lstStyle/>
          <a:p>
            <a:fld id="{1F655994-B1B9-4D34-8675-A1904A2616C3}" type="slidenum">
              <a:rPr lang="zh-CN" altLang="en-US" smtClean="0">
                <a:solidFill>
                  <a:prstClr val="black"/>
                </a:solidFill>
              </a:rPr>
              <a:pPr/>
              <a:t>23</a:t>
            </a:fld>
            <a:endParaRPr lang="zh-CN" altLang="en-US">
              <a:solidFill>
                <a:prstClr val="black"/>
              </a:solidFill>
            </a:endParaRPr>
          </a:p>
        </p:txBody>
      </p:sp>
    </p:spTree>
    <p:extLst>
      <p:ext uri="{BB962C8B-B14F-4D97-AF65-F5344CB8AC3E}">
        <p14:creationId xmlns:p14="http://schemas.microsoft.com/office/powerpoint/2010/main" val="4047737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CB19D512-2225-4D72-AE7B-9D1620FE6FB6}" type="datetime1">
              <a:rPr lang="zh-CN" altLang="en-US"/>
              <a:pPr/>
              <a:t>2019/12/16</a:t>
            </a:fld>
            <a:endParaRPr lang="en-US" altLang="zh-CN"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0B1D90CD-515E-4035-AD42-68788E09E014}" type="slidenum">
              <a:rPr lang="zh-CN" altLang="en-US"/>
              <a:pPr/>
              <a:t>‹#›</a:t>
            </a:fld>
            <a:endParaRPr lang="en-US" altLang="zh-CN" sz="1800">
              <a:solidFill>
                <a:schemeClr val="tx1"/>
              </a:solidFill>
            </a:endParaRPr>
          </a:p>
        </p:txBody>
      </p:sp>
    </p:spTree>
    <p:extLst>
      <p:ext uri="{BB962C8B-B14F-4D97-AF65-F5344CB8AC3E}">
        <p14:creationId xmlns:p14="http://schemas.microsoft.com/office/powerpoint/2010/main" val="1497356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CB19D512-2225-4D72-AE7B-9D1620FE6FB6}" type="datetime1">
              <a:rPr lang="zh-CN" altLang="en-US"/>
              <a:pPr/>
              <a:t>2019/12/16</a:t>
            </a:fld>
            <a:endParaRPr lang="en-US" altLang="zh-CN"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83876894-E65B-4A93-90B0-E3EEC1F3C5D8}" type="slidenum">
              <a:rPr lang="zh-CN" altLang="en-US"/>
              <a:pPr/>
              <a:t>‹#›</a:t>
            </a:fld>
            <a:endParaRPr lang="en-US" altLang="zh-CN" sz="1800">
              <a:solidFill>
                <a:schemeClr val="tx1"/>
              </a:solidFill>
            </a:endParaRPr>
          </a:p>
        </p:txBody>
      </p:sp>
    </p:spTree>
    <p:extLst>
      <p:ext uri="{BB962C8B-B14F-4D97-AF65-F5344CB8AC3E}">
        <p14:creationId xmlns:p14="http://schemas.microsoft.com/office/powerpoint/2010/main" val="102503025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9DEBA8EB-3E98-45DF-95F9-20499AB89BB5}" type="datetime1">
              <a:rPr lang="zh-CN" altLang="en-US" smtClean="0">
                <a:solidFill>
                  <a:prstClr val="black">
                    <a:tint val="75000"/>
                  </a:prstClr>
                </a:solidFill>
              </a:rPr>
              <a:pPr/>
              <a:t>2019/12/16</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2308F32-F09A-4344-B65D-3757FEAF56B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23486384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E974B168-BF23-49EB-A4EA-A33054B30FF3}" type="datetime1">
              <a:rPr lang="zh-CN" altLang="en-US" smtClean="0">
                <a:solidFill>
                  <a:prstClr val="black">
                    <a:tint val="75000"/>
                  </a:prstClr>
                </a:solidFill>
              </a:rPr>
              <a:pPr/>
              <a:t>2019/12/16</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2308F32-F09A-4344-B65D-3757FEAF56B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8010145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AF4B3E32-CF70-4BAE-9C47-A15603A9F1F6}" type="datetime1">
              <a:rPr lang="zh-CN" altLang="en-US" smtClean="0">
                <a:solidFill>
                  <a:prstClr val="black">
                    <a:tint val="75000"/>
                  </a:prstClr>
                </a:solidFill>
              </a:rPr>
              <a:pPr/>
              <a:t>2019/12/16</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2308F32-F09A-4344-B65D-3757FEAF56B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19699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EB995835-E83C-4B3D-BEF0-E2AC128A0F5B}" type="datetime1">
              <a:rPr lang="zh-CN" altLang="en-US" smtClean="0">
                <a:solidFill>
                  <a:prstClr val="black">
                    <a:tint val="75000"/>
                  </a:prstClr>
                </a:solidFill>
              </a:rPr>
              <a:pPr/>
              <a:t>2019/12/16</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2308F32-F09A-4344-B65D-3757FEAF56B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74207499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345E1B-70AA-4D6D-A851-01FA6AD8BF9A}" type="datetime1">
              <a:rPr lang="zh-CN" altLang="en-US" smtClean="0">
                <a:solidFill>
                  <a:prstClr val="black">
                    <a:tint val="75000"/>
                  </a:prstClr>
                </a:solidFill>
              </a:rPr>
              <a:pPr/>
              <a:t>2019/12/16</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2308F32-F09A-4344-B65D-3757FEAF56B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2321094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E695A926-9446-4F62-9ECE-08A9B18F975E}" type="datetime1">
              <a:rPr lang="zh-CN" altLang="en-US" smtClean="0">
                <a:solidFill>
                  <a:prstClr val="black">
                    <a:tint val="75000"/>
                  </a:prstClr>
                </a:solidFill>
              </a:rPr>
              <a:pPr/>
              <a:t>2019/12/16</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2308F32-F09A-4344-B65D-3757FEAF56B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9073089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ACDE336F-82DC-4654-9554-07866832948F}" type="datetime1">
              <a:rPr lang="zh-CN" altLang="en-US" smtClean="0">
                <a:solidFill>
                  <a:prstClr val="black">
                    <a:tint val="75000"/>
                  </a:prstClr>
                </a:solidFill>
              </a:rPr>
              <a:pPr/>
              <a:t>2019/12/16</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2308F32-F09A-4344-B65D-3757FEAF56B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48155850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FDD3B142-B2B8-4750-964D-A3BDE93F3EF2}" type="datetime1">
              <a:rPr lang="zh-CN" altLang="en-US" smtClean="0">
                <a:solidFill>
                  <a:prstClr val="black">
                    <a:tint val="75000"/>
                  </a:prstClr>
                </a:solidFill>
              </a:rPr>
              <a:pPr/>
              <a:t>2019/12/16</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2308F32-F09A-4344-B65D-3757FEAF56B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7428515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1FC838B-5E56-4490-B16F-070FD98B5E3F}" type="datetime1">
              <a:rPr lang="zh-CN" altLang="en-US" smtClean="0">
                <a:solidFill>
                  <a:prstClr val="black">
                    <a:tint val="75000"/>
                  </a:prstClr>
                </a:solidFill>
              </a:rPr>
              <a:pPr/>
              <a:t>2019/12/16</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2308F32-F09A-4344-B65D-3757FEAF56B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693965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kumimoji="1" b="1"/>
            </a:lvl1pPr>
          </a:lstStyle>
          <a:p>
            <a:pPr>
              <a:defRPr/>
            </a:pPr>
            <a:fld id="{4C82377E-F97D-47AE-AC5E-84E924FDA804}" type="datetimeFigureOut">
              <a:rPr lang="zh-CN" altLang="en-US">
                <a:solidFill>
                  <a:prstClr val="black">
                    <a:tint val="75000"/>
                  </a:prstClr>
                </a:solidFill>
              </a:rPr>
              <a:pPr>
                <a:defRPr/>
              </a:pPr>
              <a:t>2019/12/16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kumimoji="1" b="1"/>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kumimoji="1" b="1"/>
            </a:lvl1pPr>
          </a:lstStyle>
          <a:p>
            <a:pPr>
              <a:defRPr/>
            </a:pPr>
            <a:fld id="{67C3AAF4-1844-4EEA-8132-22A06EE6489A}"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222087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CB19D512-2225-4D72-AE7B-9D1620FE6FB6}" type="datetime1">
              <a:rPr lang="zh-CN" altLang="en-US"/>
              <a:pPr/>
              <a:t>2019/12/16</a:t>
            </a:fld>
            <a:endParaRPr lang="en-US" altLang="zh-CN"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67A05ED7-118F-4C8C-921E-2B308075DF1E}" type="slidenum">
              <a:rPr lang="zh-CN" altLang="en-US"/>
              <a:pPr/>
              <a:t>‹#›</a:t>
            </a:fld>
            <a:endParaRPr lang="en-US" altLang="zh-CN" sz="1800">
              <a:solidFill>
                <a:schemeClr val="tx1"/>
              </a:solidFill>
            </a:endParaRPr>
          </a:p>
        </p:txBody>
      </p:sp>
    </p:spTree>
    <p:extLst>
      <p:ext uri="{BB962C8B-B14F-4D97-AF65-F5344CB8AC3E}">
        <p14:creationId xmlns:p14="http://schemas.microsoft.com/office/powerpoint/2010/main" val="22153602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kumimoji="1" b="1"/>
            </a:lvl1pPr>
          </a:lstStyle>
          <a:p>
            <a:pPr>
              <a:defRPr/>
            </a:pPr>
            <a:fld id="{8509C01B-2147-4857-BC9C-29BBF313931D}" type="datetimeFigureOut">
              <a:rPr lang="zh-CN" altLang="en-US">
                <a:solidFill>
                  <a:prstClr val="black">
                    <a:tint val="75000"/>
                  </a:prstClr>
                </a:solidFill>
              </a:rPr>
              <a:pPr>
                <a:defRPr/>
              </a:pPr>
              <a:t>2019/12/16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kumimoji="1" b="1"/>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kumimoji="1" b="1"/>
            </a:lvl1pPr>
          </a:lstStyle>
          <a:p>
            <a:pPr>
              <a:defRPr/>
            </a:pPr>
            <a:fld id="{F9AD98D2-E8AF-49B1-9C8C-175DE0A5BE71}"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88767215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701675" y="233363"/>
            <a:ext cx="7829550" cy="57594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41462060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701675" y="233363"/>
            <a:ext cx="7829550" cy="595312"/>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701675" y="1628775"/>
            <a:ext cx="7829550" cy="4364038"/>
          </a:xfrm>
        </p:spPr>
        <p:txBody>
          <a:bodyPr/>
          <a:lstStyle/>
          <a:p>
            <a:pPr lvl="0"/>
            <a:endParaRPr lang="zh-CN" altLang="en-US" noProof="0" smtClean="0"/>
          </a:p>
        </p:txBody>
      </p:sp>
    </p:spTree>
    <p:extLst>
      <p:ext uri="{BB962C8B-B14F-4D97-AF65-F5344CB8AC3E}">
        <p14:creationId xmlns:p14="http://schemas.microsoft.com/office/powerpoint/2010/main" val="302694248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11677826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52930159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title"/>
          </p:nvPr>
        </p:nvSpPr>
        <p:spPr bwMode="auto">
          <a:xfrm>
            <a:off x="1143000" y="76200"/>
            <a:ext cx="8001000" cy="914400"/>
          </a:xfrm>
          <a:prstGeom prst="rect">
            <a:avLst/>
          </a:prstGeom>
          <a:noFill/>
          <a:ln w="9525">
            <a:noFill/>
            <a:miter lim="800000"/>
            <a:headEnd/>
            <a:tailEnd/>
          </a:ln>
        </p:spPr>
        <p:txBody>
          <a:bodyPr/>
          <a:lstStyle/>
          <a:p>
            <a:pPr lvl="0"/>
            <a:r>
              <a:rPr lang="zh-CN" smtClean="0"/>
              <a:t>单击此处编辑母版标题样式</a:t>
            </a:r>
          </a:p>
        </p:txBody>
      </p:sp>
    </p:spTree>
    <p:extLst>
      <p:ext uri="{BB962C8B-B14F-4D97-AF65-F5344CB8AC3E}">
        <p14:creationId xmlns:p14="http://schemas.microsoft.com/office/powerpoint/2010/main" val="4425690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0254544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1143000" y="76200"/>
            <a:ext cx="8001000" cy="914400"/>
          </a:xfrm>
          <a:prstGeom prst="rect">
            <a:avLst/>
          </a:prstGeom>
          <a:noFill/>
          <a:ln w="9525">
            <a:noFill/>
            <a:miter lim="800000"/>
            <a:headEnd/>
            <a:tailEnd/>
          </a:ln>
        </p:spPr>
        <p:txBody>
          <a:bodyPr/>
          <a:lstStyle/>
          <a:p>
            <a:pPr lvl="0"/>
            <a:r>
              <a:rPr lang="zh-CN" smtClean="0"/>
              <a:t>单击此处编辑母版标题样式</a:t>
            </a:r>
          </a:p>
        </p:txBody>
      </p:sp>
    </p:spTree>
    <p:extLst>
      <p:ext uri="{BB962C8B-B14F-4D97-AF65-F5344CB8AC3E}">
        <p14:creationId xmlns:p14="http://schemas.microsoft.com/office/powerpoint/2010/main" val="364540199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a:buFontTx/>
              <a:buNone/>
            </a:pPr>
            <a:endParaRPr lang="zh-CN" altLang="en-US" smtClean="0">
              <a:solidFill>
                <a:srgbClr val="000000"/>
              </a:solidFill>
              <a:latin typeface="Arial" charset="0"/>
              <a:ea typeface="宋体" charset="-122"/>
            </a:endParaRPr>
          </a:p>
        </p:txBody>
      </p:sp>
      <p:sp>
        <p:nvSpPr>
          <p:cNvPr id="5" name="Line 8"/>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FontTx/>
              <a:buNone/>
            </a:pPr>
            <a:endParaRPr lang="zh-CN" altLang="en-US" smtClean="0">
              <a:solidFill>
                <a:srgbClr val="000000"/>
              </a:solidFill>
              <a:latin typeface="Arial" charset="0"/>
              <a:ea typeface="宋体" charset="-122"/>
            </a:endParaRPr>
          </a:p>
        </p:txBody>
      </p:sp>
      <p:sp>
        <p:nvSpPr>
          <p:cNvPr id="8194" name="Rectangle 2"/>
          <p:cNvSpPr>
            <a:spLocks noGrp="1" noChangeArrowheads="1"/>
          </p:cNvSpPr>
          <p:nvPr>
            <p:ph type="ctrTitle"/>
          </p:nvPr>
        </p:nvSpPr>
        <p:spPr>
          <a:xfrm>
            <a:off x="914400" y="1524000"/>
            <a:ext cx="7623175" cy="1752600"/>
          </a:xfrm>
        </p:spPr>
        <p:txBody>
          <a:bodyPr/>
          <a:lstStyle>
            <a:lvl1pPr>
              <a:defRPr sz="5000"/>
            </a:lvl1pPr>
          </a:lstStyle>
          <a:p>
            <a:pPr lvl="0"/>
            <a:r>
              <a:rPr lang="zh-CN" altLang="en-US" noProof="0" smtClean="0"/>
              <a:t>单击此处编辑母版标题样式</a:t>
            </a:r>
          </a:p>
        </p:txBody>
      </p:sp>
      <p:sp>
        <p:nvSpPr>
          <p:cNvPr id="8195" name="Rectangle 3"/>
          <p:cNvSpPr>
            <a:spLocks noGrp="1" noChangeArrowheads="1"/>
          </p:cNvSpPr>
          <p:nvPr>
            <p:ph type="subTitle" idx="1"/>
          </p:nvPr>
        </p:nvSpPr>
        <p:spPr>
          <a:xfrm>
            <a:off x="1981200" y="3962400"/>
            <a:ext cx="6553200" cy="1752600"/>
          </a:xfrm>
        </p:spPr>
        <p:txBody>
          <a:bodyPr/>
          <a:lstStyle>
            <a:lvl1pPr marL="0" indent="0">
              <a:buFont typeface="Wingdings" pitchFamily="2" charset="2"/>
              <a:buNone/>
              <a:defRPr sz="2800"/>
            </a:lvl1pPr>
          </a:lstStyle>
          <a:p>
            <a:pPr lvl="0"/>
            <a:r>
              <a:rPr lang="zh-CN" altLang="en-US" noProof="0" smtClean="0"/>
              <a:t>单击此处编辑母版副标题样式</a:t>
            </a:r>
          </a:p>
        </p:txBody>
      </p:sp>
      <p:sp>
        <p:nvSpPr>
          <p:cNvPr id="6" name="Rectangle 4"/>
          <p:cNvSpPr>
            <a:spLocks noGrp="1" noChangeArrowheads="1"/>
          </p:cNvSpPr>
          <p:nvPr>
            <p:ph type="dt" sz="half" idx="10"/>
          </p:nvPr>
        </p:nvSpPr>
        <p:spPr/>
        <p:txBody>
          <a:bodyPr/>
          <a:lstStyle>
            <a:lvl1pPr>
              <a:defRPr/>
            </a:lvl1pPr>
          </a:lstStyle>
          <a:p>
            <a:pPr>
              <a:defRPr/>
            </a:pPr>
            <a:fld id="{59B477A0-169F-44E1-9218-AA5EB2910AC3}" type="datetime1">
              <a:rPr lang="zh-CN" altLang="en-US">
                <a:solidFill>
                  <a:srgbClr val="000000"/>
                </a:solidFill>
              </a:rPr>
              <a:pPr>
                <a:defRPr/>
              </a:pPr>
              <a:t>2019/12/16</a:t>
            </a:fld>
            <a:endParaRPr lang="en-US" altLang="zh-CN">
              <a:solidFill>
                <a:srgbClr val="000000"/>
              </a:solidFill>
            </a:endParaRPr>
          </a:p>
        </p:txBody>
      </p:sp>
      <p:sp>
        <p:nvSpPr>
          <p:cNvPr id="7"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zh-CN">
              <a:solidFill>
                <a:srgbClr val="000000"/>
              </a:solidFill>
            </a:endParaRPr>
          </a:p>
        </p:txBody>
      </p:sp>
      <p:sp>
        <p:nvSpPr>
          <p:cNvPr id="8" name="Rectangle 6"/>
          <p:cNvSpPr>
            <a:spLocks noGrp="1" noChangeArrowheads="1"/>
          </p:cNvSpPr>
          <p:nvPr>
            <p:ph type="sldNum" sz="quarter" idx="12"/>
          </p:nvPr>
        </p:nvSpPr>
        <p:spPr/>
        <p:txBody>
          <a:bodyPr/>
          <a:lstStyle>
            <a:lvl1pPr>
              <a:defRPr/>
            </a:lvl1pPr>
          </a:lstStyle>
          <a:p>
            <a:pPr>
              <a:defRPr/>
            </a:pPr>
            <a:fld id="{D749AD1B-615A-47D5-AC1F-EC1465FBD6C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09773746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BDE56518-E763-4370-859F-3B635CCA52D4}" type="datetime1">
              <a:rPr lang="zh-CN" altLang="en-US">
                <a:solidFill>
                  <a:srgbClr val="000000"/>
                </a:solidFill>
              </a:rPr>
              <a:pPr>
                <a:defRPr/>
              </a:pPr>
              <a:t>2019/12/16</a:t>
            </a:fld>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B03885B-A992-4467-B137-40ACABDF290D}"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813146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0E4C6256-3168-4672-AC29-529F0037DFE3}" type="datetime1">
              <a:rPr lang="zh-CN" altLang="en-US"/>
              <a:pPr/>
              <a:t>2019/12/16</a:t>
            </a:fld>
            <a:endParaRPr lang="en-US" altLang="zh-CN"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492D8824-4A6F-49BE-A124-FB9E5EC823CD}" type="slidenum">
              <a:rPr lang="zh-CN" altLang="en-US"/>
              <a:pPr/>
              <a:t>‹#›</a:t>
            </a:fld>
            <a:endParaRPr lang="en-US" altLang="zh-CN" sz="1800">
              <a:solidFill>
                <a:srgbClr val="000000"/>
              </a:solidFill>
            </a:endParaRPr>
          </a:p>
        </p:txBody>
      </p:sp>
    </p:spTree>
    <p:extLst>
      <p:ext uri="{BB962C8B-B14F-4D97-AF65-F5344CB8AC3E}">
        <p14:creationId xmlns:p14="http://schemas.microsoft.com/office/powerpoint/2010/main" val="9793060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fld id="{67149026-BFA0-4E24-8A6D-900ED4A370E1}" type="datetime1">
              <a:rPr lang="zh-CN" altLang="en-US">
                <a:solidFill>
                  <a:srgbClr val="000000"/>
                </a:solidFill>
              </a:rPr>
              <a:pPr>
                <a:defRPr/>
              </a:pPr>
              <a:t>2019/12/16</a:t>
            </a:fld>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8E27F2B-7527-43B6-B9C3-0B422BF985F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12860167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fld id="{B0E6673A-2BF3-468E-BB74-FBD00CD34111}" type="datetime1">
              <a:rPr lang="zh-CN" altLang="en-US">
                <a:solidFill>
                  <a:srgbClr val="000000"/>
                </a:solidFill>
              </a:rPr>
              <a:pPr>
                <a:defRPr/>
              </a:pPr>
              <a:t>2019/12/16</a:t>
            </a:fld>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007A495-78BD-49CB-8EEA-B79D0B168BD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51506426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fld id="{55B74868-F65F-49CF-A92E-CAFACE6DE594}" type="datetime1">
              <a:rPr lang="zh-CN" altLang="en-US">
                <a:solidFill>
                  <a:srgbClr val="000000"/>
                </a:solidFill>
              </a:rPr>
              <a:pPr>
                <a:defRPr/>
              </a:pPr>
              <a:t>2019/12/16</a:t>
            </a:fld>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5C148604-F809-49DE-9152-F190B82642A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10888869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fld id="{94CB5E0F-04A3-4BB7-B380-229488210799}" type="datetime1">
              <a:rPr lang="zh-CN" altLang="en-US">
                <a:solidFill>
                  <a:srgbClr val="000000"/>
                </a:solidFill>
              </a:rPr>
              <a:pPr>
                <a:defRPr/>
              </a:pPr>
              <a:t>2019/12/16</a:t>
            </a:fld>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9E17D1D5-D8AF-4DF3-922F-0D89927D0BB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92121532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C4781CFC-B796-4B03-9594-5008A49F3A84}" type="datetime1">
              <a:rPr lang="zh-CN" altLang="en-US">
                <a:solidFill>
                  <a:srgbClr val="000000"/>
                </a:solidFill>
              </a:rPr>
              <a:pPr>
                <a:defRPr/>
              </a:pPr>
              <a:t>2019/12/16</a:t>
            </a:fld>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5E69AF3A-E26B-4B03-9F24-71DE6AC7220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76425926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DA10ABB3-CD7B-4EF1-8384-3103CA1285EF}" type="datetime1">
              <a:rPr lang="zh-CN" altLang="en-US">
                <a:solidFill>
                  <a:srgbClr val="000000"/>
                </a:solidFill>
              </a:rPr>
              <a:pPr>
                <a:defRPr/>
              </a:pPr>
              <a:t>2019/12/16</a:t>
            </a:fld>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286A1B8-7569-4A55-B3D9-C6251859F262}"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64537718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C351DDD7-8B96-4E3C-B1D7-9A0B73E763E9}" type="datetime1">
              <a:rPr lang="zh-CN" altLang="en-US">
                <a:solidFill>
                  <a:srgbClr val="000000"/>
                </a:solidFill>
              </a:rPr>
              <a:pPr>
                <a:defRPr/>
              </a:pPr>
              <a:t>2019/12/16</a:t>
            </a:fld>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7289E84-856C-4CE4-84F8-3BB557DB201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76290975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8CAFBBCB-19AB-4654-88BF-994523C70A22}" type="datetime1">
              <a:rPr lang="zh-CN" altLang="en-US">
                <a:solidFill>
                  <a:srgbClr val="000000"/>
                </a:solidFill>
              </a:rPr>
              <a:pPr>
                <a:defRPr/>
              </a:pPr>
              <a:t>2019/12/16</a:t>
            </a:fld>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63DF498-E017-4D36-B1C3-195C99B7EC12}"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85749743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1E18E3FF-80A4-44D4-888B-538CA2FBE809}" type="datetime1">
              <a:rPr lang="zh-CN" altLang="en-US">
                <a:solidFill>
                  <a:srgbClr val="000000"/>
                </a:solidFill>
              </a:rPr>
              <a:pPr>
                <a:defRPr/>
              </a:pPr>
              <a:t>2019/12/16</a:t>
            </a:fld>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D9D7C17-926B-482D-9E84-53E12017DB0E}"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92507262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图表占位符 3"/>
          <p:cNvSpPr>
            <a:spLocks noGrp="1"/>
          </p:cNvSpPr>
          <p:nvPr>
            <p:ph type="chart" sz="half" idx="2"/>
          </p:nvPr>
        </p:nvSpPr>
        <p:spPr>
          <a:xfrm>
            <a:off x="4648200" y="1600200"/>
            <a:ext cx="4038600" cy="4530725"/>
          </a:xfrm>
        </p:spPr>
        <p:txBody>
          <a:bodyPr/>
          <a:lstStyle/>
          <a:p>
            <a:pPr lvl="0"/>
            <a:endParaRPr lang="zh-CN" altLang="en-US" noProof="0" smtClean="0"/>
          </a:p>
        </p:txBody>
      </p:sp>
      <p:sp>
        <p:nvSpPr>
          <p:cNvPr id="5" name="Rectangle 4"/>
          <p:cNvSpPr>
            <a:spLocks noGrp="1" noChangeArrowheads="1"/>
          </p:cNvSpPr>
          <p:nvPr>
            <p:ph type="dt" sz="half" idx="10"/>
          </p:nvPr>
        </p:nvSpPr>
        <p:spPr>
          <a:ln/>
        </p:spPr>
        <p:txBody>
          <a:bodyPr/>
          <a:lstStyle>
            <a:lvl1pPr>
              <a:defRPr/>
            </a:lvl1pPr>
          </a:lstStyle>
          <a:p>
            <a:pPr>
              <a:defRPr/>
            </a:pPr>
            <a:fld id="{2F53072E-3945-4CD0-AB99-D8E11736997F}" type="datetime1">
              <a:rPr lang="zh-CN" altLang="en-US">
                <a:solidFill>
                  <a:srgbClr val="000000"/>
                </a:solidFill>
              </a:rPr>
              <a:pPr>
                <a:defRPr/>
              </a:pPr>
              <a:t>2019/12/16</a:t>
            </a:fld>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C66BB1B-9721-431D-9245-B33A4F745D7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4566946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0E4C6256-3168-4672-AC29-529F0037DFE3}" type="datetime1">
              <a:rPr lang="zh-CN" altLang="en-US"/>
              <a:pPr/>
              <a:t>2019/12/16</a:t>
            </a:fld>
            <a:endParaRPr lang="en-US" altLang="zh-CN"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4085346C-00ED-4A9D-91FA-9BFAEBA7EACA}" type="slidenum">
              <a:rPr lang="zh-CN" altLang="en-US"/>
              <a:pPr/>
              <a:t>‹#›</a:t>
            </a:fld>
            <a:endParaRPr lang="en-US" altLang="zh-CN" sz="1800">
              <a:solidFill>
                <a:srgbClr val="000000"/>
              </a:solidFill>
            </a:endParaRPr>
          </a:p>
        </p:txBody>
      </p:sp>
    </p:spTree>
    <p:extLst>
      <p:ext uri="{BB962C8B-B14F-4D97-AF65-F5344CB8AC3E}">
        <p14:creationId xmlns:p14="http://schemas.microsoft.com/office/powerpoint/2010/main" val="9501854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fld id="{0E4C6256-3168-4672-AC29-529F0037DFE3}" type="datetime1">
              <a:rPr lang="zh-CN" altLang="en-US"/>
              <a:pPr/>
              <a:t>2019/12/16</a:t>
            </a:fld>
            <a:endParaRPr lang="en-US" altLang="zh-CN"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5C7E36E2-CE02-4A7C-90BA-D0C9AD911AC8}" type="slidenum">
              <a:rPr lang="zh-CN" altLang="en-US"/>
              <a:pPr/>
              <a:t>‹#›</a:t>
            </a:fld>
            <a:endParaRPr lang="en-US" altLang="zh-CN" sz="1800">
              <a:solidFill>
                <a:srgbClr val="000000"/>
              </a:solidFill>
            </a:endParaRPr>
          </a:p>
        </p:txBody>
      </p:sp>
    </p:spTree>
    <p:extLst>
      <p:ext uri="{BB962C8B-B14F-4D97-AF65-F5344CB8AC3E}">
        <p14:creationId xmlns:p14="http://schemas.microsoft.com/office/powerpoint/2010/main" val="41411149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0E4C6256-3168-4672-AC29-529F0037DFE3}" type="datetime1">
              <a:rPr lang="zh-CN" altLang="en-US"/>
              <a:pPr/>
              <a:t>2019/12/16</a:t>
            </a:fld>
            <a:endParaRPr lang="en-US" altLang="zh-CN" sz="1800">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68C42845-B4BE-4479-B0F7-D60384DAD1E9}" type="slidenum">
              <a:rPr lang="zh-CN" altLang="en-US"/>
              <a:pPr/>
              <a:t>‹#›</a:t>
            </a:fld>
            <a:endParaRPr lang="en-US" altLang="zh-CN" sz="1800">
              <a:solidFill>
                <a:srgbClr val="000000"/>
              </a:solidFill>
            </a:endParaRPr>
          </a:p>
        </p:txBody>
      </p:sp>
    </p:spTree>
    <p:extLst>
      <p:ext uri="{BB962C8B-B14F-4D97-AF65-F5344CB8AC3E}">
        <p14:creationId xmlns:p14="http://schemas.microsoft.com/office/powerpoint/2010/main" val="5894159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0E4C6256-3168-4672-AC29-529F0037DFE3}" type="datetime1">
              <a:rPr lang="zh-CN" altLang="en-US"/>
              <a:pPr/>
              <a:t>2019/12/16</a:t>
            </a:fld>
            <a:endParaRPr lang="en-US" altLang="zh-CN" sz="1800">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zh-CN" altLang="zh-CN"/>
          </a:p>
        </p:txBody>
      </p:sp>
      <p:sp>
        <p:nvSpPr>
          <p:cNvPr id="9" name="灯片编号占位符 8"/>
          <p:cNvSpPr>
            <a:spLocks noGrp="1"/>
          </p:cNvSpPr>
          <p:nvPr>
            <p:ph type="sldNum" sz="quarter" idx="12"/>
          </p:nvPr>
        </p:nvSpPr>
        <p:spPr/>
        <p:txBody>
          <a:bodyPr/>
          <a:lstStyle>
            <a:lvl1pPr>
              <a:defRPr/>
            </a:lvl1pPr>
          </a:lstStyle>
          <a:p>
            <a:fld id="{63E3237E-296B-4E55-8099-66037D73CB1D}" type="slidenum">
              <a:rPr lang="zh-CN" altLang="en-US"/>
              <a:pPr/>
              <a:t>‹#›</a:t>
            </a:fld>
            <a:endParaRPr lang="en-US" altLang="zh-CN" sz="1800">
              <a:solidFill>
                <a:srgbClr val="000000"/>
              </a:solidFill>
            </a:endParaRPr>
          </a:p>
        </p:txBody>
      </p:sp>
    </p:spTree>
    <p:extLst>
      <p:ext uri="{BB962C8B-B14F-4D97-AF65-F5344CB8AC3E}">
        <p14:creationId xmlns:p14="http://schemas.microsoft.com/office/powerpoint/2010/main" val="26878898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0E4C6256-3168-4672-AC29-529F0037DFE3}" type="datetime1">
              <a:rPr lang="zh-CN" altLang="en-US"/>
              <a:pPr/>
              <a:t>2019/12/16</a:t>
            </a:fld>
            <a:endParaRPr lang="en-US" altLang="zh-CN" sz="1800">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zh-CN" altLang="zh-CN"/>
          </a:p>
        </p:txBody>
      </p:sp>
      <p:sp>
        <p:nvSpPr>
          <p:cNvPr id="5" name="灯片编号占位符 4"/>
          <p:cNvSpPr>
            <a:spLocks noGrp="1"/>
          </p:cNvSpPr>
          <p:nvPr>
            <p:ph type="sldNum" sz="quarter" idx="12"/>
          </p:nvPr>
        </p:nvSpPr>
        <p:spPr/>
        <p:txBody>
          <a:bodyPr/>
          <a:lstStyle>
            <a:lvl1pPr>
              <a:defRPr/>
            </a:lvl1pPr>
          </a:lstStyle>
          <a:p>
            <a:fld id="{484C44C1-3F93-4DCD-965C-51A75CCDA9A0}" type="slidenum">
              <a:rPr lang="zh-CN" altLang="en-US"/>
              <a:pPr/>
              <a:t>‹#›</a:t>
            </a:fld>
            <a:endParaRPr lang="en-US" altLang="zh-CN" sz="1800">
              <a:solidFill>
                <a:srgbClr val="000000"/>
              </a:solidFill>
            </a:endParaRPr>
          </a:p>
        </p:txBody>
      </p:sp>
    </p:spTree>
    <p:extLst>
      <p:ext uri="{BB962C8B-B14F-4D97-AF65-F5344CB8AC3E}">
        <p14:creationId xmlns:p14="http://schemas.microsoft.com/office/powerpoint/2010/main" val="4766005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0E4C6256-3168-4672-AC29-529F0037DFE3}" type="datetime1">
              <a:rPr lang="zh-CN" altLang="en-US"/>
              <a:pPr/>
              <a:t>2019/12/16</a:t>
            </a:fld>
            <a:endParaRPr lang="en-US" altLang="zh-CN" sz="1800">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zh-CN" altLang="zh-CN"/>
          </a:p>
        </p:txBody>
      </p:sp>
      <p:sp>
        <p:nvSpPr>
          <p:cNvPr id="4" name="灯片编号占位符 3"/>
          <p:cNvSpPr>
            <a:spLocks noGrp="1"/>
          </p:cNvSpPr>
          <p:nvPr>
            <p:ph type="sldNum" sz="quarter" idx="12"/>
          </p:nvPr>
        </p:nvSpPr>
        <p:spPr/>
        <p:txBody>
          <a:bodyPr/>
          <a:lstStyle>
            <a:lvl1pPr>
              <a:defRPr/>
            </a:lvl1pPr>
          </a:lstStyle>
          <a:p>
            <a:fld id="{5340561D-DE8A-4E7B-BCD3-2782CB73DC30}" type="slidenum">
              <a:rPr lang="zh-CN" altLang="en-US"/>
              <a:pPr/>
              <a:t>‹#›</a:t>
            </a:fld>
            <a:endParaRPr lang="en-US" altLang="zh-CN" sz="1800">
              <a:solidFill>
                <a:srgbClr val="000000"/>
              </a:solidFill>
            </a:endParaRPr>
          </a:p>
        </p:txBody>
      </p:sp>
    </p:spTree>
    <p:extLst>
      <p:ext uri="{BB962C8B-B14F-4D97-AF65-F5344CB8AC3E}">
        <p14:creationId xmlns:p14="http://schemas.microsoft.com/office/powerpoint/2010/main" val="26845463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0E4C6256-3168-4672-AC29-529F0037DFE3}" type="datetime1">
              <a:rPr lang="zh-CN" altLang="en-US"/>
              <a:pPr/>
              <a:t>2019/12/16</a:t>
            </a:fld>
            <a:endParaRPr lang="en-US" altLang="zh-CN" sz="1800">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B717C455-AF7D-46AA-8D9A-CE61A005B37E}" type="slidenum">
              <a:rPr lang="zh-CN" altLang="en-US"/>
              <a:pPr/>
              <a:t>‹#›</a:t>
            </a:fld>
            <a:endParaRPr lang="en-US" altLang="zh-CN" sz="1800">
              <a:solidFill>
                <a:srgbClr val="000000"/>
              </a:solidFill>
            </a:endParaRPr>
          </a:p>
        </p:txBody>
      </p:sp>
    </p:spTree>
    <p:extLst>
      <p:ext uri="{BB962C8B-B14F-4D97-AF65-F5344CB8AC3E}">
        <p14:creationId xmlns:p14="http://schemas.microsoft.com/office/powerpoint/2010/main" val="672964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CB19D512-2225-4D72-AE7B-9D1620FE6FB6}" type="datetime1">
              <a:rPr lang="zh-CN" altLang="en-US"/>
              <a:pPr/>
              <a:t>2019/12/16</a:t>
            </a:fld>
            <a:endParaRPr lang="en-US" altLang="zh-CN"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74D730A5-CC19-4602-B471-5EA884F141CD}" type="slidenum">
              <a:rPr lang="zh-CN" altLang="en-US"/>
              <a:pPr/>
              <a:t>‹#›</a:t>
            </a:fld>
            <a:endParaRPr lang="en-US" altLang="zh-CN" sz="1800">
              <a:solidFill>
                <a:schemeClr val="tx1"/>
              </a:solidFill>
            </a:endParaRPr>
          </a:p>
        </p:txBody>
      </p:sp>
    </p:spTree>
    <p:extLst>
      <p:ext uri="{BB962C8B-B14F-4D97-AF65-F5344CB8AC3E}">
        <p14:creationId xmlns:p14="http://schemas.microsoft.com/office/powerpoint/2010/main" val="26392851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0E4C6256-3168-4672-AC29-529F0037DFE3}" type="datetime1">
              <a:rPr lang="zh-CN" altLang="en-US"/>
              <a:pPr/>
              <a:t>2019/12/16</a:t>
            </a:fld>
            <a:endParaRPr lang="en-US" altLang="zh-CN" sz="1800">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74C7452A-2185-413F-AE1F-24C8C8A790F3}" type="slidenum">
              <a:rPr lang="zh-CN" altLang="en-US"/>
              <a:pPr/>
              <a:t>‹#›</a:t>
            </a:fld>
            <a:endParaRPr lang="en-US" altLang="zh-CN" sz="1800">
              <a:solidFill>
                <a:srgbClr val="000000"/>
              </a:solidFill>
            </a:endParaRPr>
          </a:p>
        </p:txBody>
      </p:sp>
    </p:spTree>
    <p:extLst>
      <p:ext uri="{BB962C8B-B14F-4D97-AF65-F5344CB8AC3E}">
        <p14:creationId xmlns:p14="http://schemas.microsoft.com/office/powerpoint/2010/main" val="37594672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0E4C6256-3168-4672-AC29-529F0037DFE3}" type="datetime1">
              <a:rPr lang="zh-CN" altLang="en-US"/>
              <a:pPr/>
              <a:t>2019/12/16</a:t>
            </a:fld>
            <a:endParaRPr lang="en-US" altLang="zh-CN"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FC0016B4-6A7E-4388-AB0B-FF3E4938F6D4}" type="slidenum">
              <a:rPr lang="zh-CN" altLang="en-US"/>
              <a:pPr/>
              <a:t>‹#›</a:t>
            </a:fld>
            <a:endParaRPr lang="en-US" altLang="zh-CN" sz="1800">
              <a:solidFill>
                <a:srgbClr val="000000"/>
              </a:solidFill>
            </a:endParaRPr>
          </a:p>
        </p:txBody>
      </p:sp>
    </p:spTree>
    <p:extLst>
      <p:ext uri="{BB962C8B-B14F-4D97-AF65-F5344CB8AC3E}">
        <p14:creationId xmlns:p14="http://schemas.microsoft.com/office/powerpoint/2010/main" val="14945959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0E4C6256-3168-4672-AC29-529F0037DFE3}" type="datetime1">
              <a:rPr lang="zh-CN" altLang="en-US"/>
              <a:pPr/>
              <a:t>2019/12/16</a:t>
            </a:fld>
            <a:endParaRPr lang="en-US" altLang="zh-CN"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24D8F23A-B8AA-4F12-9151-6E1183E69783}" type="slidenum">
              <a:rPr lang="zh-CN" altLang="en-US"/>
              <a:pPr/>
              <a:t>‹#›</a:t>
            </a:fld>
            <a:endParaRPr lang="en-US" altLang="zh-CN" sz="1800">
              <a:solidFill>
                <a:srgbClr val="000000"/>
              </a:solidFill>
            </a:endParaRPr>
          </a:p>
        </p:txBody>
      </p:sp>
    </p:spTree>
    <p:extLst>
      <p:ext uri="{BB962C8B-B14F-4D97-AF65-F5344CB8AC3E}">
        <p14:creationId xmlns:p14="http://schemas.microsoft.com/office/powerpoint/2010/main" val="12511870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751580"/>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0129641"/>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10285" r="15524" b="21730"/>
          <a:stretch>
            <a:fillRect/>
          </a:stretch>
        </p:blipFill>
        <p:spPr>
          <a:xfrm>
            <a:off x="396" y="3389050"/>
            <a:ext cx="9143604" cy="3468950"/>
          </a:xfrm>
          <a:prstGeom prst="rect">
            <a:avLst/>
          </a:prstGeom>
        </p:spPr>
      </p:pic>
      <p:sp>
        <p:nvSpPr>
          <p:cNvPr id="8" name="矩形 7"/>
          <p:cNvSpPr/>
          <p:nvPr userDrawn="1"/>
        </p:nvSpPr>
        <p:spPr>
          <a:xfrm>
            <a:off x="0" y="0"/>
            <a:ext cx="9144000" cy="6858000"/>
          </a:xfrm>
          <a:prstGeom prst="rect">
            <a:avLst/>
          </a:prstGeom>
          <a:solidFill>
            <a:schemeClr val="bg1">
              <a:lumMod val="9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srgbClr val="FFFFFF"/>
              </a:solidFill>
            </a:endParaRPr>
          </a:p>
        </p:txBody>
      </p:sp>
      <p:sp>
        <p:nvSpPr>
          <p:cNvPr id="2" name="矩形 1"/>
          <p:cNvSpPr/>
          <p:nvPr userDrawn="1"/>
        </p:nvSpPr>
        <p:spPr>
          <a:xfrm>
            <a:off x="0" y="0"/>
            <a:ext cx="9144000" cy="101600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srgbClr val="FFFFFF"/>
              </a:solidFill>
            </a:endParaRPr>
          </a:p>
        </p:txBody>
      </p:sp>
    </p:spTree>
    <p:extLst>
      <p:ext uri="{BB962C8B-B14F-4D97-AF65-F5344CB8AC3E}">
        <p14:creationId xmlns:p14="http://schemas.microsoft.com/office/powerpoint/2010/main" val="2807793363"/>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517708579"/>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5964358"/>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9DEBA8EB-3E98-45DF-95F9-20499AB89BB5}" type="datetime1">
              <a:rPr lang="zh-CN" altLang="en-US" smtClean="0">
                <a:solidFill>
                  <a:srgbClr val="000000">
                    <a:tint val="75000"/>
                  </a:srgbClr>
                </a:solidFill>
              </a:rPr>
              <a:pPr/>
              <a:t>2019/12/16</a:t>
            </a:fld>
            <a:endParaRPr lang="zh-CN" alt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zh-CN" alt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22308F32-F09A-4344-B65D-3757FEAF56BD}"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1193988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E974B168-BF23-49EB-A4EA-A33054B30FF3}" type="datetime1">
              <a:rPr lang="zh-CN" altLang="en-US" smtClean="0">
                <a:solidFill>
                  <a:srgbClr val="000000">
                    <a:tint val="75000"/>
                  </a:srgbClr>
                </a:solidFill>
              </a:rPr>
              <a:pPr/>
              <a:t>2019/12/16</a:t>
            </a:fld>
            <a:endParaRPr lang="zh-CN" alt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zh-CN" alt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22308F32-F09A-4344-B65D-3757FEAF56BD}"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1862075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fld id="{CB19D512-2225-4D72-AE7B-9D1620FE6FB6}" type="datetime1">
              <a:rPr lang="zh-CN" altLang="en-US"/>
              <a:pPr/>
              <a:t>2019/12/16</a:t>
            </a:fld>
            <a:endParaRPr lang="en-US" altLang="zh-CN"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A7FCF822-2BE3-4F5F-BD29-A46B10A0BE0E}" type="slidenum">
              <a:rPr lang="zh-CN" altLang="en-US"/>
              <a:pPr/>
              <a:t>‹#›</a:t>
            </a:fld>
            <a:endParaRPr lang="en-US" altLang="zh-CN" sz="1800">
              <a:solidFill>
                <a:schemeClr val="tx1"/>
              </a:solidFill>
            </a:endParaRPr>
          </a:p>
        </p:txBody>
      </p:sp>
    </p:spTree>
    <p:extLst>
      <p:ext uri="{BB962C8B-B14F-4D97-AF65-F5344CB8AC3E}">
        <p14:creationId xmlns:p14="http://schemas.microsoft.com/office/powerpoint/2010/main" val="21113838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AF4B3E32-CF70-4BAE-9C47-A15603A9F1F6}" type="datetime1">
              <a:rPr lang="zh-CN" altLang="en-US" smtClean="0">
                <a:solidFill>
                  <a:srgbClr val="000000">
                    <a:tint val="75000"/>
                  </a:srgbClr>
                </a:solidFill>
              </a:rPr>
              <a:pPr/>
              <a:t>2019/12/16</a:t>
            </a:fld>
            <a:endParaRPr lang="zh-CN" altLang="en-US">
              <a:solidFill>
                <a:srgbClr val="000000">
                  <a:tint val="75000"/>
                </a:srgbClr>
              </a:solidFill>
            </a:endParaRPr>
          </a:p>
        </p:txBody>
      </p:sp>
      <p:sp>
        <p:nvSpPr>
          <p:cNvPr id="8" name="Footer Placeholder 7"/>
          <p:cNvSpPr>
            <a:spLocks noGrp="1"/>
          </p:cNvSpPr>
          <p:nvPr>
            <p:ph type="ftr" sz="quarter" idx="11"/>
          </p:nvPr>
        </p:nvSpPr>
        <p:spPr/>
        <p:txBody>
          <a:bodyPr/>
          <a:lstStyle/>
          <a:p>
            <a:endParaRPr lang="zh-CN" altLang="en-US">
              <a:solidFill>
                <a:srgbClr val="000000">
                  <a:tint val="75000"/>
                </a:srgbClr>
              </a:solidFill>
            </a:endParaRPr>
          </a:p>
        </p:txBody>
      </p:sp>
      <p:sp>
        <p:nvSpPr>
          <p:cNvPr id="9" name="Slide Number Placeholder 8"/>
          <p:cNvSpPr>
            <a:spLocks noGrp="1"/>
          </p:cNvSpPr>
          <p:nvPr>
            <p:ph type="sldNum" sz="quarter" idx="12"/>
          </p:nvPr>
        </p:nvSpPr>
        <p:spPr/>
        <p:txBody>
          <a:bodyPr/>
          <a:lstStyle/>
          <a:p>
            <a:fld id="{22308F32-F09A-4344-B65D-3757FEAF56BD}"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3431714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EB995835-E83C-4B3D-BEF0-E2AC128A0F5B}" type="datetime1">
              <a:rPr lang="zh-CN" altLang="en-US" smtClean="0">
                <a:solidFill>
                  <a:srgbClr val="000000">
                    <a:tint val="75000"/>
                  </a:srgbClr>
                </a:solidFill>
              </a:rPr>
              <a:pPr/>
              <a:t>2019/12/16</a:t>
            </a:fld>
            <a:endParaRPr lang="zh-CN" altLang="en-US">
              <a:solidFill>
                <a:srgbClr val="000000">
                  <a:tint val="75000"/>
                </a:srgbClr>
              </a:solidFill>
            </a:endParaRPr>
          </a:p>
        </p:txBody>
      </p:sp>
      <p:sp>
        <p:nvSpPr>
          <p:cNvPr id="4" name="Footer Placeholder 3"/>
          <p:cNvSpPr>
            <a:spLocks noGrp="1"/>
          </p:cNvSpPr>
          <p:nvPr>
            <p:ph type="ftr" sz="quarter" idx="11"/>
          </p:nvPr>
        </p:nvSpPr>
        <p:spPr/>
        <p:txBody>
          <a:bodyPr/>
          <a:lstStyle/>
          <a:p>
            <a:endParaRPr lang="zh-CN" altLang="en-US">
              <a:solidFill>
                <a:srgbClr val="000000">
                  <a:tint val="75000"/>
                </a:srgbClr>
              </a:solidFill>
            </a:endParaRPr>
          </a:p>
        </p:txBody>
      </p:sp>
      <p:sp>
        <p:nvSpPr>
          <p:cNvPr id="5" name="Slide Number Placeholder 4"/>
          <p:cNvSpPr>
            <a:spLocks noGrp="1"/>
          </p:cNvSpPr>
          <p:nvPr>
            <p:ph type="sldNum" sz="quarter" idx="12"/>
          </p:nvPr>
        </p:nvSpPr>
        <p:spPr/>
        <p:txBody>
          <a:bodyPr/>
          <a:lstStyle/>
          <a:p>
            <a:fld id="{22308F32-F09A-4344-B65D-3757FEAF56BD}"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32613265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345E1B-70AA-4D6D-A851-01FA6AD8BF9A}" type="datetime1">
              <a:rPr lang="zh-CN" altLang="en-US" smtClean="0">
                <a:solidFill>
                  <a:srgbClr val="000000">
                    <a:tint val="75000"/>
                  </a:srgbClr>
                </a:solidFill>
              </a:rPr>
              <a:pPr/>
              <a:t>2019/12/16</a:t>
            </a:fld>
            <a:endParaRPr lang="zh-CN" altLang="en-US">
              <a:solidFill>
                <a:srgbClr val="000000">
                  <a:tint val="75000"/>
                </a:srgbClr>
              </a:solidFill>
            </a:endParaRPr>
          </a:p>
        </p:txBody>
      </p:sp>
      <p:sp>
        <p:nvSpPr>
          <p:cNvPr id="3" name="Footer Placeholder 2"/>
          <p:cNvSpPr>
            <a:spLocks noGrp="1"/>
          </p:cNvSpPr>
          <p:nvPr>
            <p:ph type="ftr" sz="quarter" idx="11"/>
          </p:nvPr>
        </p:nvSpPr>
        <p:spPr/>
        <p:txBody>
          <a:bodyPr/>
          <a:lstStyle/>
          <a:p>
            <a:endParaRPr lang="zh-CN" altLang="en-US">
              <a:solidFill>
                <a:srgbClr val="000000">
                  <a:tint val="75000"/>
                </a:srgbClr>
              </a:solidFill>
            </a:endParaRPr>
          </a:p>
        </p:txBody>
      </p:sp>
      <p:sp>
        <p:nvSpPr>
          <p:cNvPr id="4" name="Slide Number Placeholder 3"/>
          <p:cNvSpPr>
            <a:spLocks noGrp="1"/>
          </p:cNvSpPr>
          <p:nvPr>
            <p:ph type="sldNum" sz="quarter" idx="12"/>
          </p:nvPr>
        </p:nvSpPr>
        <p:spPr/>
        <p:txBody>
          <a:bodyPr/>
          <a:lstStyle/>
          <a:p>
            <a:fld id="{22308F32-F09A-4344-B65D-3757FEAF56BD}"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38804216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E695A926-9446-4F62-9ECE-08A9B18F975E}" type="datetime1">
              <a:rPr lang="zh-CN" altLang="en-US" smtClean="0">
                <a:solidFill>
                  <a:srgbClr val="000000">
                    <a:tint val="75000"/>
                  </a:srgbClr>
                </a:solidFill>
              </a:rPr>
              <a:pPr/>
              <a:t>2019/12/16</a:t>
            </a:fld>
            <a:endParaRPr lang="zh-CN" alt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zh-CN" alt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22308F32-F09A-4344-B65D-3757FEAF56BD}"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38386652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ACDE336F-82DC-4654-9554-07866832948F}" type="datetime1">
              <a:rPr lang="zh-CN" altLang="en-US" smtClean="0">
                <a:solidFill>
                  <a:srgbClr val="000000">
                    <a:tint val="75000"/>
                  </a:srgbClr>
                </a:solidFill>
              </a:rPr>
              <a:pPr/>
              <a:t>2019/12/16</a:t>
            </a:fld>
            <a:endParaRPr lang="zh-CN" alt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zh-CN" alt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22308F32-F09A-4344-B65D-3757FEAF56BD}"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1967854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FDD3B142-B2B8-4750-964D-A3BDE93F3EF2}" type="datetime1">
              <a:rPr lang="zh-CN" altLang="en-US" smtClean="0">
                <a:solidFill>
                  <a:srgbClr val="000000">
                    <a:tint val="75000"/>
                  </a:srgbClr>
                </a:solidFill>
              </a:rPr>
              <a:pPr/>
              <a:t>2019/12/16</a:t>
            </a:fld>
            <a:endParaRPr lang="zh-CN" alt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zh-CN" alt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22308F32-F09A-4344-B65D-3757FEAF56BD}"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1371941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1FC838B-5E56-4490-B16F-070FD98B5E3F}" type="datetime1">
              <a:rPr lang="zh-CN" altLang="en-US" smtClean="0">
                <a:solidFill>
                  <a:srgbClr val="000000">
                    <a:tint val="75000"/>
                  </a:srgbClr>
                </a:solidFill>
              </a:rPr>
              <a:pPr/>
              <a:t>2019/12/16</a:t>
            </a:fld>
            <a:endParaRPr lang="zh-CN" alt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zh-CN" alt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22308F32-F09A-4344-B65D-3757FEAF56BD}"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33643478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kumimoji="1" b="1"/>
            </a:lvl1pPr>
          </a:lstStyle>
          <a:p>
            <a:pPr>
              <a:defRPr/>
            </a:pPr>
            <a:fld id="{4C82377E-F97D-47AE-AC5E-84E924FDA804}" type="datetimeFigureOut">
              <a:rPr lang="zh-CN" altLang="en-US">
                <a:solidFill>
                  <a:srgbClr val="000000">
                    <a:tint val="75000"/>
                  </a:srgbClr>
                </a:solidFill>
              </a:rPr>
              <a:pPr>
                <a:defRPr/>
              </a:pPr>
              <a:t>2019/12/16</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lvl1pPr>
              <a:defRPr kumimoji="1" b="1"/>
            </a:lvl1pPr>
          </a:lstStyle>
          <a:p>
            <a:pPr>
              <a:defRPr/>
            </a:pPr>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lvl1pPr>
              <a:defRPr kumimoji="1" b="1"/>
            </a:lvl1pPr>
          </a:lstStyle>
          <a:p>
            <a:pPr>
              <a:defRPr/>
            </a:pPr>
            <a:fld id="{67C3AAF4-1844-4EEA-8132-22A06EE6489A}" type="slidenum">
              <a:rPr lang="zh-CN" altLang="en-US">
                <a:solidFill>
                  <a:srgbClr val="000000">
                    <a:tint val="75000"/>
                  </a:srgbClr>
                </a:solidFill>
              </a:rPr>
              <a:pPr>
                <a:defRPr/>
              </a:pPr>
              <a:t>‹#›</a:t>
            </a:fld>
            <a:endParaRPr lang="zh-CN" altLang="en-US">
              <a:solidFill>
                <a:srgbClr val="000000">
                  <a:tint val="75000"/>
                </a:srgbClr>
              </a:solidFill>
            </a:endParaRPr>
          </a:p>
        </p:txBody>
      </p:sp>
    </p:spTree>
    <p:extLst>
      <p:ext uri="{BB962C8B-B14F-4D97-AF65-F5344CB8AC3E}">
        <p14:creationId xmlns:p14="http://schemas.microsoft.com/office/powerpoint/2010/main" val="5089078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kumimoji="1" b="1"/>
            </a:lvl1pPr>
          </a:lstStyle>
          <a:p>
            <a:pPr>
              <a:defRPr/>
            </a:pPr>
            <a:fld id="{8509C01B-2147-4857-BC9C-29BBF313931D}" type="datetimeFigureOut">
              <a:rPr lang="zh-CN" altLang="en-US">
                <a:solidFill>
                  <a:srgbClr val="000000">
                    <a:tint val="75000"/>
                  </a:srgbClr>
                </a:solidFill>
              </a:rPr>
              <a:pPr>
                <a:defRPr/>
              </a:pPr>
              <a:t>2019/12/16</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lvl1pPr>
              <a:defRPr kumimoji="1" b="1"/>
            </a:lvl1pPr>
          </a:lstStyle>
          <a:p>
            <a:pPr>
              <a:defRPr/>
            </a:pPr>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lvl1pPr>
              <a:defRPr kumimoji="1" b="1"/>
            </a:lvl1pPr>
          </a:lstStyle>
          <a:p>
            <a:pPr>
              <a:defRPr/>
            </a:pPr>
            <a:fld id="{F9AD98D2-E8AF-49B1-9C8C-175DE0A5BE71}" type="slidenum">
              <a:rPr lang="zh-CN" altLang="en-US">
                <a:solidFill>
                  <a:srgbClr val="000000">
                    <a:tint val="75000"/>
                  </a:srgbClr>
                </a:solidFill>
              </a:rPr>
              <a:pPr>
                <a:defRPr/>
              </a:pPr>
              <a:t>‹#›</a:t>
            </a:fld>
            <a:endParaRPr lang="zh-CN" altLang="en-US">
              <a:solidFill>
                <a:srgbClr val="000000">
                  <a:tint val="75000"/>
                </a:srgbClr>
              </a:solidFill>
            </a:endParaRPr>
          </a:p>
        </p:txBody>
      </p:sp>
    </p:spTree>
    <p:extLst>
      <p:ext uri="{BB962C8B-B14F-4D97-AF65-F5344CB8AC3E}">
        <p14:creationId xmlns:p14="http://schemas.microsoft.com/office/powerpoint/2010/main" val="21390352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701675" y="233363"/>
            <a:ext cx="7829550" cy="57594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29637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CB19D512-2225-4D72-AE7B-9D1620FE6FB6}" type="datetime1">
              <a:rPr lang="zh-CN" altLang="en-US"/>
              <a:pPr/>
              <a:t>2019/12/16</a:t>
            </a:fld>
            <a:endParaRPr lang="en-US" altLang="zh-CN" sz="1800">
              <a:solidFill>
                <a:schemeClr val="tx1"/>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875546F9-A1D7-45F6-BA6A-60C7C1A77ABF}" type="slidenum">
              <a:rPr lang="zh-CN" altLang="en-US"/>
              <a:pPr/>
              <a:t>‹#›</a:t>
            </a:fld>
            <a:endParaRPr lang="en-US" altLang="zh-CN" sz="1800">
              <a:solidFill>
                <a:schemeClr val="tx1"/>
              </a:solidFill>
            </a:endParaRPr>
          </a:p>
        </p:txBody>
      </p:sp>
    </p:spTree>
    <p:extLst>
      <p:ext uri="{BB962C8B-B14F-4D97-AF65-F5344CB8AC3E}">
        <p14:creationId xmlns:p14="http://schemas.microsoft.com/office/powerpoint/2010/main" val="18855507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701675" y="233363"/>
            <a:ext cx="7829550" cy="595312"/>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701675" y="1628775"/>
            <a:ext cx="7829550" cy="4364038"/>
          </a:xfrm>
        </p:spPr>
        <p:txBody>
          <a:bodyPr/>
          <a:lstStyle/>
          <a:p>
            <a:pPr lvl="0"/>
            <a:endParaRPr lang="zh-CN" altLang="en-US" noProof="0" smtClean="0"/>
          </a:p>
        </p:txBody>
      </p:sp>
    </p:spTree>
    <p:extLst>
      <p:ext uri="{BB962C8B-B14F-4D97-AF65-F5344CB8AC3E}">
        <p14:creationId xmlns:p14="http://schemas.microsoft.com/office/powerpoint/2010/main" val="42142757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9460985"/>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3708784"/>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10285" r="15524" b="21730"/>
          <a:stretch>
            <a:fillRect/>
          </a:stretch>
        </p:blipFill>
        <p:spPr>
          <a:xfrm>
            <a:off x="396" y="3389050"/>
            <a:ext cx="9143604" cy="3468950"/>
          </a:xfrm>
          <a:prstGeom prst="rect">
            <a:avLst/>
          </a:prstGeom>
        </p:spPr>
      </p:pic>
      <p:sp>
        <p:nvSpPr>
          <p:cNvPr id="8" name="矩形 7"/>
          <p:cNvSpPr/>
          <p:nvPr userDrawn="1"/>
        </p:nvSpPr>
        <p:spPr>
          <a:xfrm>
            <a:off x="0" y="0"/>
            <a:ext cx="9144000" cy="6858000"/>
          </a:xfrm>
          <a:prstGeom prst="rect">
            <a:avLst/>
          </a:prstGeom>
          <a:solidFill>
            <a:schemeClr val="bg1">
              <a:lumMod val="9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srgbClr val="FFFFFF"/>
              </a:solidFill>
            </a:endParaRPr>
          </a:p>
        </p:txBody>
      </p:sp>
      <p:sp>
        <p:nvSpPr>
          <p:cNvPr id="2" name="矩形 1"/>
          <p:cNvSpPr/>
          <p:nvPr userDrawn="1"/>
        </p:nvSpPr>
        <p:spPr>
          <a:xfrm>
            <a:off x="0" y="0"/>
            <a:ext cx="9144000" cy="101600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srgbClr val="FFFFFF"/>
              </a:solidFill>
            </a:endParaRPr>
          </a:p>
        </p:txBody>
      </p:sp>
    </p:spTree>
    <p:extLst>
      <p:ext uri="{BB962C8B-B14F-4D97-AF65-F5344CB8AC3E}">
        <p14:creationId xmlns:p14="http://schemas.microsoft.com/office/powerpoint/2010/main" val="4066409720"/>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1888993"/>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441070935"/>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9DEBA8EB-3E98-45DF-95F9-20499AB89BB5}" type="datetime1">
              <a:rPr lang="zh-CN" altLang="en-US" smtClean="0">
                <a:solidFill>
                  <a:srgbClr val="000000">
                    <a:tint val="75000"/>
                  </a:srgbClr>
                </a:solidFill>
              </a:rPr>
              <a:pPr/>
              <a:t>2019/12/16</a:t>
            </a:fld>
            <a:endParaRPr lang="zh-CN" alt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zh-CN" alt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22308F32-F09A-4344-B65D-3757FEAF56BD}"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15381256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E974B168-BF23-49EB-A4EA-A33054B30FF3}" type="datetime1">
              <a:rPr lang="zh-CN" altLang="en-US" smtClean="0">
                <a:solidFill>
                  <a:srgbClr val="000000">
                    <a:tint val="75000"/>
                  </a:srgbClr>
                </a:solidFill>
              </a:rPr>
              <a:pPr/>
              <a:t>2019/12/16</a:t>
            </a:fld>
            <a:endParaRPr lang="zh-CN" alt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zh-CN" alt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22308F32-F09A-4344-B65D-3757FEAF56BD}"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11785785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AF4B3E32-CF70-4BAE-9C47-A15603A9F1F6}" type="datetime1">
              <a:rPr lang="zh-CN" altLang="en-US" smtClean="0">
                <a:solidFill>
                  <a:srgbClr val="000000">
                    <a:tint val="75000"/>
                  </a:srgbClr>
                </a:solidFill>
              </a:rPr>
              <a:pPr/>
              <a:t>2019/12/16</a:t>
            </a:fld>
            <a:endParaRPr lang="zh-CN" altLang="en-US">
              <a:solidFill>
                <a:srgbClr val="000000">
                  <a:tint val="75000"/>
                </a:srgbClr>
              </a:solidFill>
            </a:endParaRPr>
          </a:p>
        </p:txBody>
      </p:sp>
      <p:sp>
        <p:nvSpPr>
          <p:cNvPr id="8" name="Footer Placeholder 7"/>
          <p:cNvSpPr>
            <a:spLocks noGrp="1"/>
          </p:cNvSpPr>
          <p:nvPr>
            <p:ph type="ftr" sz="quarter" idx="11"/>
          </p:nvPr>
        </p:nvSpPr>
        <p:spPr/>
        <p:txBody>
          <a:bodyPr/>
          <a:lstStyle/>
          <a:p>
            <a:endParaRPr lang="zh-CN" altLang="en-US">
              <a:solidFill>
                <a:srgbClr val="000000">
                  <a:tint val="75000"/>
                </a:srgbClr>
              </a:solidFill>
            </a:endParaRPr>
          </a:p>
        </p:txBody>
      </p:sp>
      <p:sp>
        <p:nvSpPr>
          <p:cNvPr id="9" name="Slide Number Placeholder 8"/>
          <p:cNvSpPr>
            <a:spLocks noGrp="1"/>
          </p:cNvSpPr>
          <p:nvPr>
            <p:ph type="sldNum" sz="quarter" idx="12"/>
          </p:nvPr>
        </p:nvSpPr>
        <p:spPr/>
        <p:txBody>
          <a:bodyPr/>
          <a:lstStyle/>
          <a:p>
            <a:fld id="{22308F32-F09A-4344-B65D-3757FEAF56BD}"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142927658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EB995835-E83C-4B3D-BEF0-E2AC128A0F5B}" type="datetime1">
              <a:rPr lang="zh-CN" altLang="en-US" smtClean="0">
                <a:solidFill>
                  <a:srgbClr val="000000">
                    <a:tint val="75000"/>
                  </a:srgbClr>
                </a:solidFill>
              </a:rPr>
              <a:pPr/>
              <a:t>2019/12/16</a:t>
            </a:fld>
            <a:endParaRPr lang="zh-CN" altLang="en-US">
              <a:solidFill>
                <a:srgbClr val="000000">
                  <a:tint val="75000"/>
                </a:srgbClr>
              </a:solidFill>
            </a:endParaRPr>
          </a:p>
        </p:txBody>
      </p:sp>
      <p:sp>
        <p:nvSpPr>
          <p:cNvPr id="4" name="Footer Placeholder 3"/>
          <p:cNvSpPr>
            <a:spLocks noGrp="1"/>
          </p:cNvSpPr>
          <p:nvPr>
            <p:ph type="ftr" sz="quarter" idx="11"/>
          </p:nvPr>
        </p:nvSpPr>
        <p:spPr/>
        <p:txBody>
          <a:bodyPr/>
          <a:lstStyle/>
          <a:p>
            <a:endParaRPr lang="zh-CN" altLang="en-US">
              <a:solidFill>
                <a:srgbClr val="000000">
                  <a:tint val="75000"/>
                </a:srgbClr>
              </a:solidFill>
            </a:endParaRPr>
          </a:p>
        </p:txBody>
      </p:sp>
      <p:sp>
        <p:nvSpPr>
          <p:cNvPr id="5" name="Slide Number Placeholder 4"/>
          <p:cNvSpPr>
            <a:spLocks noGrp="1"/>
          </p:cNvSpPr>
          <p:nvPr>
            <p:ph type="sldNum" sz="quarter" idx="12"/>
          </p:nvPr>
        </p:nvSpPr>
        <p:spPr/>
        <p:txBody>
          <a:bodyPr/>
          <a:lstStyle/>
          <a:p>
            <a:fld id="{22308F32-F09A-4344-B65D-3757FEAF56BD}"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637913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CB19D512-2225-4D72-AE7B-9D1620FE6FB6}" type="datetime1">
              <a:rPr lang="zh-CN" altLang="en-US"/>
              <a:pPr/>
              <a:t>2019/12/16</a:t>
            </a:fld>
            <a:endParaRPr lang="en-US" altLang="zh-CN" sz="1800">
              <a:solidFill>
                <a:schemeClr val="tx1"/>
              </a:solidFill>
            </a:endParaRPr>
          </a:p>
        </p:txBody>
      </p:sp>
      <p:sp>
        <p:nvSpPr>
          <p:cNvPr id="8" name="页脚占位符 7"/>
          <p:cNvSpPr>
            <a:spLocks noGrp="1"/>
          </p:cNvSpPr>
          <p:nvPr>
            <p:ph type="ftr" sz="quarter" idx="11"/>
          </p:nvPr>
        </p:nvSpPr>
        <p:spPr/>
        <p:txBody>
          <a:bodyPr/>
          <a:lstStyle>
            <a:lvl1pPr>
              <a:defRPr/>
            </a:lvl1pPr>
          </a:lstStyle>
          <a:p>
            <a:endParaRPr lang="zh-CN" altLang="zh-CN"/>
          </a:p>
        </p:txBody>
      </p:sp>
      <p:sp>
        <p:nvSpPr>
          <p:cNvPr id="9" name="灯片编号占位符 8"/>
          <p:cNvSpPr>
            <a:spLocks noGrp="1"/>
          </p:cNvSpPr>
          <p:nvPr>
            <p:ph type="sldNum" sz="quarter" idx="12"/>
          </p:nvPr>
        </p:nvSpPr>
        <p:spPr/>
        <p:txBody>
          <a:bodyPr/>
          <a:lstStyle>
            <a:lvl1pPr>
              <a:defRPr/>
            </a:lvl1pPr>
          </a:lstStyle>
          <a:p>
            <a:fld id="{EDCD38C8-2EDD-4143-BF1B-8DC9F8C17F3D}" type="slidenum">
              <a:rPr lang="zh-CN" altLang="en-US"/>
              <a:pPr/>
              <a:t>‹#›</a:t>
            </a:fld>
            <a:endParaRPr lang="en-US" altLang="zh-CN" sz="1800">
              <a:solidFill>
                <a:schemeClr val="tx1"/>
              </a:solidFill>
            </a:endParaRPr>
          </a:p>
        </p:txBody>
      </p:sp>
    </p:spTree>
    <p:extLst>
      <p:ext uri="{BB962C8B-B14F-4D97-AF65-F5344CB8AC3E}">
        <p14:creationId xmlns:p14="http://schemas.microsoft.com/office/powerpoint/2010/main" val="98032299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345E1B-70AA-4D6D-A851-01FA6AD8BF9A}" type="datetime1">
              <a:rPr lang="zh-CN" altLang="en-US" smtClean="0">
                <a:solidFill>
                  <a:srgbClr val="000000">
                    <a:tint val="75000"/>
                  </a:srgbClr>
                </a:solidFill>
              </a:rPr>
              <a:pPr/>
              <a:t>2019/12/16</a:t>
            </a:fld>
            <a:endParaRPr lang="zh-CN" altLang="en-US">
              <a:solidFill>
                <a:srgbClr val="000000">
                  <a:tint val="75000"/>
                </a:srgbClr>
              </a:solidFill>
            </a:endParaRPr>
          </a:p>
        </p:txBody>
      </p:sp>
      <p:sp>
        <p:nvSpPr>
          <p:cNvPr id="3" name="Footer Placeholder 2"/>
          <p:cNvSpPr>
            <a:spLocks noGrp="1"/>
          </p:cNvSpPr>
          <p:nvPr>
            <p:ph type="ftr" sz="quarter" idx="11"/>
          </p:nvPr>
        </p:nvSpPr>
        <p:spPr/>
        <p:txBody>
          <a:bodyPr/>
          <a:lstStyle/>
          <a:p>
            <a:endParaRPr lang="zh-CN" altLang="en-US">
              <a:solidFill>
                <a:srgbClr val="000000">
                  <a:tint val="75000"/>
                </a:srgbClr>
              </a:solidFill>
            </a:endParaRPr>
          </a:p>
        </p:txBody>
      </p:sp>
      <p:sp>
        <p:nvSpPr>
          <p:cNvPr id="4" name="Slide Number Placeholder 3"/>
          <p:cNvSpPr>
            <a:spLocks noGrp="1"/>
          </p:cNvSpPr>
          <p:nvPr>
            <p:ph type="sldNum" sz="quarter" idx="12"/>
          </p:nvPr>
        </p:nvSpPr>
        <p:spPr/>
        <p:txBody>
          <a:bodyPr/>
          <a:lstStyle/>
          <a:p>
            <a:fld id="{22308F32-F09A-4344-B65D-3757FEAF56BD}"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137257002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E695A926-9446-4F62-9ECE-08A9B18F975E}" type="datetime1">
              <a:rPr lang="zh-CN" altLang="en-US" smtClean="0">
                <a:solidFill>
                  <a:srgbClr val="000000">
                    <a:tint val="75000"/>
                  </a:srgbClr>
                </a:solidFill>
              </a:rPr>
              <a:pPr/>
              <a:t>2019/12/16</a:t>
            </a:fld>
            <a:endParaRPr lang="zh-CN" alt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zh-CN" alt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22308F32-F09A-4344-B65D-3757FEAF56BD}"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130779399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ACDE336F-82DC-4654-9554-07866832948F}" type="datetime1">
              <a:rPr lang="zh-CN" altLang="en-US" smtClean="0">
                <a:solidFill>
                  <a:srgbClr val="000000">
                    <a:tint val="75000"/>
                  </a:srgbClr>
                </a:solidFill>
              </a:rPr>
              <a:pPr/>
              <a:t>2019/12/16</a:t>
            </a:fld>
            <a:endParaRPr lang="zh-CN" alt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zh-CN" alt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22308F32-F09A-4344-B65D-3757FEAF56BD}"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10143410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FDD3B142-B2B8-4750-964D-A3BDE93F3EF2}" type="datetime1">
              <a:rPr lang="zh-CN" altLang="en-US" smtClean="0">
                <a:solidFill>
                  <a:srgbClr val="000000">
                    <a:tint val="75000"/>
                  </a:srgbClr>
                </a:solidFill>
              </a:rPr>
              <a:pPr/>
              <a:t>2019/12/16</a:t>
            </a:fld>
            <a:endParaRPr lang="zh-CN" alt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zh-CN" alt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22308F32-F09A-4344-B65D-3757FEAF56BD}"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229255668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1FC838B-5E56-4490-B16F-070FD98B5E3F}" type="datetime1">
              <a:rPr lang="zh-CN" altLang="en-US" smtClean="0">
                <a:solidFill>
                  <a:srgbClr val="000000">
                    <a:tint val="75000"/>
                  </a:srgbClr>
                </a:solidFill>
              </a:rPr>
              <a:pPr/>
              <a:t>2019/12/16</a:t>
            </a:fld>
            <a:endParaRPr lang="zh-CN" alt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zh-CN" alt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22308F32-F09A-4344-B65D-3757FEAF56BD}"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186936686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kumimoji="1" b="1"/>
            </a:lvl1pPr>
          </a:lstStyle>
          <a:p>
            <a:pPr>
              <a:defRPr/>
            </a:pPr>
            <a:fld id="{4C82377E-F97D-47AE-AC5E-84E924FDA804}" type="datetimeFigureOut">
              <a:rPr lang="zh-CN" altLang="en-US">
                <a:solidFill>
                  <a:srgbClr val="000000">
                    <a:tint val="75000"/>
                  </a:srgbClr>
                </a:solidFill>
              </a:rPr>
              <a:pPr>
                <a:defRPr/>
              </a:pPr>
              <a:t>2019/12/16</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lvl1pPr>
              <a:defRPr kumimoji="1" b="1"/>
            </a:lvl1pPr>
          </a:lstStyle>
          <a:p>
            <a:pPr>
              <a:defRPr/>
            </a:pPr>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lvl1pPr>
              <a:defRPr kumimoji="1" b="1"/>
            </a:lvl1pPr>
          </a:lstStyle>
          <a:p>
            <a:pPr>
              <a:defRPr/>
            </a:pPr>
            <a:fld id="{67C3AAF4-1844-4EEA-8132-22A06EE6489A}" type="slidenum">
              <a:rPr lang="zh-CN" altLang="en-US">
                <a:solidFill>
                  <a:srgbClr val="000000">
                    <a:tint val="75000"/>
                  </a:srgbClr>
                </a:solidFill>
              </a:rPr>
              <a:pPr>
                <a:defRPr/>
              </a:pPr>
              <a:t>‹#›</a:t>
            </a:fld>
            <a:endParaRPr lang="zh-CN" altLang="en-US">
              <a:solidFill>
                <a:srgbClr val="000000">
                  <a:tint val="75000"/>
                </a:srgbClr>
              </a:solidFill>
            </a:endParaRPr>
          </a:p>
        </p:txBody>
      </p:sp>
    </p:spTree>
    <p:extLst>
      <p:ext uri="{BB962C8B-B14F-4D97-AF65-F5344CB8AC3E}">
        <p14:creationId xmlns:p14="http://schemas.microsoft.com/office/powerpoint/2010/main" val="172637850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kumimoji="1" b="1"/>
            </a:lvl1pPr>
          </a:lstStyle>
          <a:p>
            <a:pPr>
              <a:defRPr/>
            </a:pPr>
            <a:fld id="{8509C01B-2147-4857-BC9C-29BBF313931D}" type="datetimeFigureOut">
              <a:rPr lang="zh-CN" altLang="en-US">
                <a:solidFill>
                  <a:srgbClr val="000000">
                    <a:tint val="75000"/>
                  </a:srgbClr>
                </a:solidFill>
              </a:rPr>
              <a:pPr>
                <a:defRPr/>
              </a:pPr>
              <a:t>2019/12/16</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lvl1pPr>
              <a:defRPr kumimoji="1" b="1"/>
            </a:lvl1pPr>
          </a:lstStyle>
          <a:p>
            <a:pPr>
              <a:defRPr/>
            </a:pPr>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lvl1pPr>
              <a:defRPr kumimoji="1" b="1"/>
            </a:lvl1pPr>
          </a:lstStyle>
          <a:p>
            <a:pPr>
              <a:defRPr/>
            </a:pPr>
            <a:fld id="{F9AD98D2-E8AF-49B1-9C8C-175DE0A5BE71}" type="slidenum">
              <a:rPr lang="zh-CN" altLang="en-US">
                <a:solidFill>
                  <a:srgbClr val="000000">
                    <a:tint val="75000"/>
                  </a:srgbClr>
                </a:solidFill>
              </a:rPr>
              <a:pPr>
                <a:defRPr/>
              </a:pPr>
              <a:t>‹#›</a:t>
            </a:fld>
            <a:endParaRPr lang="zh-CN" altLang="en-US">
              <a:solidFill>
                <a:srgbClr val="000000">
                  <a:tint val="75000"/>
                </a:srgbClr>
              </a:solidFill>
            </a:endParaRPr>
          </a:p>
        </p:txBody>
      </p:sp>
    </p:spTree>
    <p:extLst>
      <p:ext uri="{BB962C8B-B14F-4D97-AF65-F5344CB8AC3E}">
        <p14:creationId xmlns:p14="http://schemas.microsoft.com/office/powerpoint/2010/main" val="5550962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701675" y="233363"/>
            <a:ext cx="7829550" cy="57594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922428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701675" y="233363"/>
            <a:ext cx="7829550" cy="595312"/>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701675" y="1628775"/>
            <a:ext cx="7829550" cy="4364038"/>
          </a:xfrm>
        </p:spPr>
        <p:txBody>
          <a:bodyPr/>
          <a:lstStyle/>
          <a:p>
            <a:pPr lvl="0"/>
            <a:endParaRPr lang="zh-CN" altLang="en-US" noProof="0" smtClean="0"/>
          </a:p>
        </p:txBody>
      </p:sp>
    </p:spTree>
    <p:extLst>
      <p:ext uri="{BB962C8B-B14F-4D97-AF65-F5344CB8AC3E}">
        <p14:creationId xmlns:p14="http://schemas.microsoft.com/office/powerpoint/2010/main" val="217941800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03942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CB19D512-2225-4D72-AE7B-9D1620FE6FB6}" type="datetime1">
              <a:rPr lang="zh-CN" altLang="en-US"/>
              <a:pPr/>
              <a:t>2019/12/16</a:t>
            </a:fld>
            <a:endParaRPr lang="en-US" altLang="zh-CN" sz="1800">
              <a:solidFill>
                <a:schemeClr val="tx1"/>
              </a:solidFill>
            </a:endParaRPr>
          </a:p>
        </p:txBody>
      </p:sp>
      <p:sp>
        <p:nvSpPr>
          <p:cNvPr id="4" name="页脚占位符 3"/>
          <p:cNvSpPr>
            <a:spLocks noGrp="1"/>
          </p:cNvSpPr>
          <p:nvPr>
            <p:ph type="ftr" sz="quarter" idx="11"/>
          </p:nvPr>
        </p:nvSpPr>
        <p:spPr/>
        <p:txBody>
          <a:bodyPr/>
          <a:lstStyle>
            <a:lvl1pPr>
              <a:defRPr/>
            </a:lvl1pPr>
          </a:lstStyle>
          <a:p>
            <a:endParaRPr lang="zh-CN" altLang="zh-CN"/>
          </a:p>
        </p:txBody>
      </p:sp>
      <p:sp>
        <p:nvSpPr>
          <p:cNvPr id="5" name="灯片编号占位符 4"/>
          <p:cNvSpPr>
            <a:spLocks noGrp="1"/>
          </p:cNvSpPr>
          <p:nvPr>
            <p:ph type="sldNum" sz="quarter" idx="12"/>
          </p:nvPr>
        </p:nvSpPr>
        <p:spPr/>
        <p:txBody>
          <a:bodyPr/>
          <a:lstStyle>
            <a:lvl1pPr>
              <a:defRPr/>
            </a:lvl1pPr>
          </a:lstStyle>
          <a:p>
            <a:fld id="{9E0875B5-9344-498F-9D6B-FCDEDB7684A9}" type="slidenum">
              <a:rPr lang="zh-CN" altLang="en-US"/>
              <a:pPr/>
              <a:t>‹#›</a:t>
            </a:fld>
            <a:endParaRPr lang="en-US" altLang="zh-CN" sz="1800">
              <a:solidFill>
                <a:schemeClr val="tx1"/>
              </a:solidFill>
            </a:endParaRPr>
          </a:p>
        </p:txBody>
      </p:sp>
    </p:spTree>
    <p:extLst>
      <p:ext uri="{BB962C8B-B14F-4D97-AF65-F5344CB8AC3E}">
        <p14:creationId xmlns:p14="http://schemas.microsoft.com/office/powerpoint/2010/main" val="323404051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3151915"/>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10285" r="15524" b="21730"/>
          <a:stretch>
            <a:fillRect/>
          </a:stretch>
        </p:blipFill>
        <p:spPr>
          <a:xfrm>
            <a:off x="396" y="3389050"/>
            <a:ext cx="9143604" cy="3468950"/>
          </a:xfrm>
          <a:prstGeom prst="rect">
            <a:avLst/>
          </a:prstGeom>
        </p:spPr>
      </p:pic>
      <p:sp>
        <p:nvSpPr>
          <p:cNvPr id="8" name="矩形 7"/>
          <p:cNvSpPr/>
          <p:nvPr userDrawn="1"/>
        </p:nvSpPr>
        <p:spPr>
          <a:xfrm>
            <a:off x="0" y="0"/>
            <a:ext cx="9144000" cy="6858000"/>
          </a:xfrm>
          <a:prstGeom prst="rect">
            <a:avLst/>
          </a:prstGeom>
          <a:solidFill>
            <a:schemeClr val="bg1">
              <a:lumMod val="9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srgbClr val="FFFFFF"/>
              </a:solidFill>
            </a:endParaRPr>
          </a:p>
        </p:txBody>
      </p:sp>
      <p:sp>
        <p:nvSpPr>
          <p:cNvPr id="2" name="矩形 1"/>
          <p:cNvSpPr/>
          <p:nvPr userDrawn="1"/>
        </p:nvSpPr>
        <p:spPr>
          <a:xfrm>
            <a:off x="0" y="0"/>
            <a:ext cx="9144000" cy="101600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srgbClr val="FFFFFF"/>
              </a:solidFill>
            </a:endParaRPr>
          </a:p>
        </p:txBody>
      </p:sp>
    </p:spTree>
    <p:extLst>
      <p:ext uri="{BB962C8B-B14F-4D97-AF65-F5344CB8AC3E}">
        <p14:creationId xmlns:p14="http://schemas.microsoft.com/office/powerpoint/2010/main" val="2770874807"/>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3052670"/>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4438734"/>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9DEBA8EB-3E98-45DF-95F9-20499AB89BB5}" type="datetime1">
              <a:rPr lang="zh-CN" altLang="en-US" smtClean="0">
                <a:solidFill>
                  <a:srgbClr val="000000">
                    <a:tint val="75000"/>
                  </a:srgbClr>
                </a:solidFill>
              </a:rPr>
              <a:pPr/>
              <a:t>2019/12/16</a:t>
            </a:fld>
            <a:endParaRPr lang="zh-CN" alt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zh-CN" alt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22308F32-F09A-4344-B65D-3757FEAF56BD}"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54450714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E974B168-BF23-49EB-A4EA-A33054B30FF3}" type="datetime1">
              <a:rPr lang="zh-CN" altLang="en-US" smtClean="0">
                <a:solidFill>
                  <a:srgbClr val="000000">
                    <a:tint val="75000"/>
                  </a:srgbClr>
                </a:solidFill>
              </a:rPr>
              <a:pPr/>
              <a:t>2019/12/16</a:t>
            </a:fld>
            <a:endParaRPr lang="zh-CN" alt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zh-CN" alt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22308F32-F09A-4344-B65D-3757FEAF56BD}"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183000361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AF4B3E32-CF70-4BAE-9C47-A15603A9F1F6}" type="datetime1">
              <a:rPr lang="zh-CN" altLang="en-US" smtClean="0">
                <a:solidFill>
                  <a:srgbClr val="000000">
                    <a:tint val="75000"/>
                  </a:srgbClr>
                </a:solidFill>
              </a:rPr>
              <a:pPr/>
              <a:t>2019/12/16</a:t>
            </a:fld>
            <a:endParaRPr lang="zh-CN" altLang="en-US">
              <a:solidFill>
                <a:srgbClr val="000000">
                  <a:tint val="75000"/>
                </a:srgbClr>
              </a:solidFill>
            </a:endParaRPr>
          </a:p>
        </p:txBody>
      </p:sp>
      <p:sp>
        <p:nvSpPr>
          <p:cNvPr id="8" name="Footer Placeholder 7"/>
          <p:cNvSpPr>
            <a:spLocks noGrp="1"/>
          </p:cNvSpPr>
          <p:nvPr>
            <p:ph type="ftr" sz="quarter" idx="11"/>
          </p:nvPr>
        </p:nvSpPr>
        <p:spPr/>
        <p:txBody>
          <a:bodyPr/>
          <a:lstStyle/>
          <a:p>
            <a:endParaRPr lang="zh-CN" altLang="en-US">
              <a:solidFill>
                <a:srgbClr val="000000">
                  <a:tint val="75000"/>
                </a:srgbClr>
              </a:solidFill>
            </a:endParaRPr>
          </a:p>
        </p:txBody>
      </p:sp>
      <p:sp>
        <p:nvSpPr>
          <p:cNvPr id="9" name="Slide Number Placeholder 8"/>
          <p:cNvSpPr>
            <a:spLocks noGrp="1"/>
          </p:cNvSpPr>
          <p:nvPr>
            <p:ph type="sldNum" sz="quarter" idx="12"/>
          </p:nvPr>
        </p:nvSpPr>
        <p:spPr/>
        <p:txBody>
          <a:bodyPr/>
          <a:lstStyle/>
          <a:p>
            <a:fld id="{22308F32-F09A-4344-B65D-3757FEAF56BD}"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424020872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EB995835-E83C-4B3D-BEF0-E2AC128A0F5B}" type="datetime1">
              <a:rPr lang="zh-CN" altLang="en-US" smtClean="0">
                <a:solidFill>
                  <a:srgbClr val="000000">
                    <a:tint val="75000"/>
                  </a:srgbClr>
                </a:solidFill>
              </a:rPr>
              <a:pPr/>
              <a:t>2019/12/16</a:t>
            </a:fld>
            <a:endParaRPr lang="zh-CN" altLang="en-US">
              <a:solidFill>
                <a:srgbClr val="000000">
                  <a:tint val="75000"/>
                </a:srgbClr>
              </a:solidFill>
            </a:endParaRPr>
          </a:p>
        </p:txBody>
      </p:sp>
      <p:sp>
        <p:nvSpPr>
          <p:cNvPr id="4" name="Footer Placeholder 3"/>
          <p:cNvSpPr>
            <a:spLocks noGrp="1"/>
          </p:cNvSpPr>
          <p:nvPr>
            <p:ph type="ftr" sz="quarter" idx="11"/>
          </p:nvPr>
        </p:nvSpPr>
        <p:spPr/>
        <p:txBody>
          <a:bodyPr/>
          <a:lstStyle/>
          <a:p>
            <a:endParaRPr lang="zh-CN" altLang="en-US">
              <a:solidFill>
                <a:srgbClr val="000000">
                  <a:tint val="75000"/>
                </a:srgbClr>
              </a:solidFill>
            </a:endParaRPr>
          </a:p>
        </p:txBody>
      </p:sp>
      <p:sp>
        <p:nvSpPr>
          <p:cNvPr id="5" name="Slide Number Placeholder 4"/>
          <p:cNvSpPr>
            <a:spLocks noGrp="1"/>
          </p:cNvSpPr>
          <p:nvPr>
            <p:ph type="sldNum" sz="quarter" idx="12"/>
          </p:nvPr>
        </p:nvSpPr>
        <p:spPr/>
        <p:txBody>
          <a:bodyPr/>
          <a:lstStyle/>
          <a:p>
            <a:fld id="{22308F32-F09A-4344-B65D-3757FEAF56BD}"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407778002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345E1B-70AA-4D6D-A851-01FA6AD8BF9A}" type="datetime1">
              <a:rPr lang="zh-CN" altLang="en-US" smtClean="0">
                <a:solidFill>
                  <a:srgbClr val="000000">
                    <a:tint val="75000"/>
                  </a:srgbClr>
                </a:solidFill>
              </a:rPr>
              <a:pPr/>
              <a:t>2019/12/16</a:t>
            </a:fld>
            <a:endParaRPr lang="zh-CN" altLang="en-US">
              <a:solidFill>
                <a:srgbClr val="000000">
                  <a:tint val="75000"/>
                </a:srgbClr>
              </a:solidFill>
            </a:endParaRPr>
          </a:p>
        </p:txBody>
      </p:sp>
      <p:sp>
        <p:nvSpPr>
          <p:cNvPr id="3" name="Footer Placeholder 2"/>
          <p:cNvSpPr>
            <a:spLocks noGrp="1"/>
          </p:cNvSpPr>
          <p:nvPr>
            <p:ph type="ftr" sz="quarter" idx="11"/>
          </p:nvPr>
        </p:nvSpPr>
        <p:spPr/>
        <p:txBody>
          <a:bodyPr/>
          <a:lstStyle/>
          <a:p>
            <a:endParaRPr lang="zh-CN" altLang="en-US">
              <a:solidFill>
                <a:srgbClr val="000000">
                  <a:tint val="75000"/>
                </a:srgbClr>
              </a:solidFill>
            </a:endParaRPr>
          </a:p>
        </p:txBody>
      </p:sp>
      <p:sp>
        <p:nvSpPr>
          <p:cNvPr id="4" name="Slide Number Placeholder 3"/>
          <p:cNvSpPr>
            <a:spLocks noGrp="1"/>
          </p:cNvSpPr>
          <p:nvPr>
            <p:ph type="sldNum" sz="quarter" idx="12"/>
          </p:nvPr>
        </p:nvSpPr>
        <p:spPr/>
        <p:txBody>
          <a:bodyPr/>
          <a:lstStyle/>
          <a:p>
            <a:fld id="{22308F32-F09A-4344-B65D-3757FEAF56BD}"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389037546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E695A926-9446-4F62-9ECE-08A9B18F975E}" type="datetime1">
              <a:rPr lang="zh-CN" altLang="en-US" smtClean="0">
                <a:solidFill>
                  <a:srgbClr val="000000">
                    <a:tint val="75000"/>
                  </a:srgbClr>
                </a:solidFill>
              </a:rPr>
              <a:pPr/>
              <a:t>2019/12/16</a:t>
            </a:fld>
            <a:endParaRPr lang="zh-CN" alt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zh-CN" alt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22308F32-F09A-4344-B65D-3757FEAF56BD}"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3207664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CB19D512-2225-4D72-AE7B-9D1620FE6FB6}" type="datetime1">
              <a:rPr lang="zh-CN" altLang="en-US"/>
              <a:pPr/>
              <a:t>2019/12/16</a:t>
            </a:fld>
            <a:endParaRPr lang="en-US" altLang="zh-CN" sz="1800">
              <a:solidFill>
                <a:schemeClr val="tx1"/>
              </a:solidFill>
            </a:endParaRPr>
          </a:p>
        </p:txBody>
      </p:sp>
      <p:sp>
        <p:nvSpPr>
          <p:cNvPr id="3" name="页脚占位符 2"/>
          <p:cNvSpPr>
            <a:spLocks noGrp="1"/>
          </p:cNvSpPr>
          <p:nvPr>
            <p:ph type="ftr" sz="quarter" idx="11"/>
          </p:nvPr>
        </p:nvSpPr>
        <p:spPr/>
        <p:txBody>
          <a:bodyPr/>
          <a:lstStyle>
            <a:lvl1pPr>
              <a:defRPr/>
            </a:lvl1pPr>
          </a:lstStyle>
          <a:p>
            <a:endParaRPr lang="zh-CN" altLang="zh-CN"/>
          </a:p>
        </p:txBody>
      </p:sp>
      <p:sp>
        <p:nvSpPr>
          <p:cNvPr id="4" name="灯片编号占位符 3"/>
          <p:cNvSpPr>
            <a:spLocks noGrp="1"/>
          </p:cNvSpPr>
          <p:nvPr>
            <p:ph type="sldNum" sz="quarter" idx="12"/>
          </p:nvPr>
        </p:nvSpPr>
        <p:spPr/>
        <p:txBody>
          <a:bodyPr/>
          <a:lstStyle>
            <a:lvl1pPr>
              <a:defRPr/>
            </a:lvl1pPr>
          </a:lstStyle>
          <a:p>
            <a:fld id="{BF0C6BF8-CF1D-4C50-AF63-E279FA94C0EE}" type="slidenum">
              <a:rPr lang="zh-CN" altLang="en-US"/>
              <a:pPr/>
              <a:t>‹#›</a:t>
            </a:fld>
            <a:endParaRPr lang="en-US" altLang="zh-CN" sz="1800">
              <a:solidFill>
                <a:schemeClr val="tx1"/>
              </a:solidFill>
            </a:endParaRPr>
          </a:p>
        </p:txBody>
      </p:sp>
    </p:spTree>
    <p:extLst>
      <p:ext uri="{BB962C8B-B14F-4D97-AF65-F5344CB8AC3E}">
        <p14:creationId xmlns:p14="http://schemas.microsoft.com/office/powerpoint/2010/main" val="1297313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ACDE336F-82DC-4654-9554-07866832948F}" type="datetime1">
              <a:rPr lang="zh-CN" altLang="en-US" smtClean="0">
                <a:solidFill>
                  <a:srgbClr val="000000">
                    <a:tint val="75000"/>
                  </a:srgbClr>
                </a:solidFill>
              </a:rPr>
              <a:pPr/>
              <a:t>2019/12/16</a:t>
            </a:fld>
            <a:endParaRPr lang="zh-CN" alt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zh-CN" alt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22308F32-F09A-4344-B65D-3757FEAF56BD}"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413328661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FDD3B142-B2B8-4750-964D-A3BDE93F3EF2}" type="datetime1">
              <a:rPr lang="zh-CN" altLang="en-US" smtClean="0">
                <a:solidFill>
                  <a:srgbClr val="000000">
                    <a:tint val="75000"/>
                  </a:srgbClr>
                </a:solidFill>
              </a:rPr>
              <a:pPr/>
              <a:t>2019/12/16</a:t>
            </a:fld>
            <a:endParaRPr lang="zh-CN" alt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zh-CN" alt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22308F32-F09A-4344-B65D-3757FEAF56BD}"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382886990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1FC838B-5E56-4490-B16F-070FD98B5E3F}" type="datetime1">
              <a:rPr lang="zh-CN" altLang="en-US" smtClean="0">
                <a:solidFill>
                  <a:srgbClr val="000000">
                    <a:tint val="75000"/>
                  </a:srgbClr>
                </a:solidFill>
              </a:rPr>
              <a:pPr/>
              <a:t>2019/12/16</a:t>
            </a:fld>
            <a:endParaRPr lang="zh-CN" alt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zh-CN" alt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22308F32-F09A-4344-B65D-3757FEAF56BD}"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314496938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kumimoji="1" b="1"/>
            </a:lvl1pPr>
          </a:lstStyle>
          <a:p>
            <a:pPr>
              <a:defRPr/>
            </a:pPr>
            <a:fld id="{4C82377E-F97D-47AE-AC5E-84E924FDA804}" type="datetimeFigureOut">
              <a:rPr lang="zh-CN" altLang="en-US">
                <a:solidFill>
                  <a:srgbClr val="000000">
                    <a:tint val="75000"/>
                  </a:srgbClr>
                </a:solidFill>
              </a:rPr>
              <a:pPr>
                <a:defRPr/>
              </a:pPr>
              <a:t>2019/12/16</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lvl1pPr>
              <a:defRPr kumimoji="1" b="1"/>
            </a:lvl1pPr>
          </a:lstStyle>
          <a:p>
            <a:pPr>
              <a:defRPr/>
            </a:pPr>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lvl1pPr>
              <a:defRPr kumimoji="1" b="1"/>
            </a:lvl1pPr>
          </a:lstStyle>
          <a:p>
            <a:pPr>
              <a:defRPr/>
            </a:pPr>
            <a:fld id="{67C3AAF4-1844-4EEA-8132-22A06EE6489A}" type="slidenum">
              <a:rPr lang="zh-CN" altLang="en-US">
                <a:solidFill>
                  <a:srgbClr val="000000">
                    <a:tint val="75000"/>
                  </a:srgbClr>
                </a:solidFill>
              </a:rPr>
              <a:pPr>
                <a:defRPr/>
              </a:pPr>
              <a:t>‹#›</a:t>
            </a:fld>
            <a:endParaRPr lang="zh-CN" altLang="en-US">
              <a:solidFill>
                <a:srgbClr val="000000">
                  <a:tint val="75000"/>
                </a:srgbClr>
              </a:solidFill>
            </a:endParaRPr>
          </a:p>
        </p:txBody>
      </p:sp>
    </p:spTree>
    <p:extLst>
      <p:ext uri="{BB962C8B-B14F-4D97-AF65-F5344CB8AC3E}">
        <p14:creationId xmlns:p14="http://schemas.microsoft.com/office/powerpoint/2010/main" val="310942127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kumimoji="1" b="1"/>
            </a:lvl1pPr>
          </a:lstStyle>
          <a:p>
            <a:pPr>
              <a:defRPr/>
            </a:pPr>
            <a:fld id="{8509C01B-2147-4857-BC9C-29BBF313931D}" type="datetimeFigureOut">
              <a:rPr lang="zh-CN" altLang="en-US">
                <a:solidFill>
                  <a:srgbClr val="000000">
                    <a:tint val="75000"/>
                  </a:srgbClr>
                </a:solidFill>
              </a:rPr>
              <a:pPr>
                <a:defRPr/>
              </a:pPr>
              <a:t>2019/12/16</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lvl1pPr>
              <a:defRPr kumimoji="1" b="1"/>
            </a:lvl1pPr>
          </a:lstStyle>
          <a:p>
            <a:pPr>
              <a:defRPr/>
            </a:pPr>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lvl1pPr>
              <a:defRPr kumimoji="1" b="1"/>
            </a:lvl1pPr>
          </a:lstStyle>
          <a:p>
            <a:pPr>
              <a:defRPr/>
            </a:pPr>
            <a:fld id="{F9AD98D2-E8AF-49B1-9C8C-175DE0A5BE71}" type="slidenum">
              <a:rPr lang="zh-CN" altLang="en-US">
                <a:solidFill>
                  <a:srgbClr val="000000">
                    <a:tint val="75000"/>
                  </a:srgbClr>
                </a:solidFill>
              </a:rPr>
              <a:pPr>
                <a:defRPr/>
              </a:pPr>
              <a:t>‹#›</a:t>
            </a:fld>
            <a:endParaRPr lang="zh-CN" altLang="en-US">
              <a:solidFill>
                <a:srgbClr val="000000">
                  <a:tint val="75000"/>
                </a:srgbClr>
              </a:solidFill>
            </a:endParaRPr>
          </a:p>
        </p:txBody>
      </p:sp>
    </p:spTree>
    <p:extLst>
      <p:ext uri="{BB962C8B-B14F-4D97-AF65-F5344CB8AC3E}">
        <p14:creationId xmlns:p14="http://schemas.microsoft.com/office/powerpoint/2010/main" val="32414965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701675" y="233363"/>
            <a:ext cx="7829550" cy="57594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9420646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701675" y="233363"/>
            <a:ext cx="7829550" cy="595312"/>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701675" y="1628775"/>
            <a:ext cx="7829550" cy="4364038"/>
          </a:xfrm>
        </p:spPr>
        <p:txBody>
          <a:bodyPr/>
          <a:lstStyle/>
          <a:p>
            <a:pPr lvl="0"/>
            <a:endParaRPr lang="zh-CN" altLang="en-US" noProof="0" smtClean="0"/>
          </a:p>
        </p:txBody>
      </p:sp>
    </p:spTree>
    <p:extLst>
      <p:ext uri="{BB962C8B-B14F-4D97-AF65-F5344CB8AC3E}">
        <p14:creationId xmlns:p14="http://schemas.microsoft.com/office/powerpoint/2010/main" val="12299158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547411450"/>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5098528"/>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10285" r="15524" b="21730"/>
          <a:stretch>
            <a:fillRect/>
          </a:stretch>
        </p:blipFill>
        <p:spPr>
          <a:xfrm>
            <a:off x="396" y="3389050"/>
            <a:ext cx="9143604" cy="3468950"/>
          </a:xfrm>
          <a:prstGeom prst="rect">
            <a:avLst/>
          </a:prstGeom>
        </p:spPr>
      </p:pic>
      <p:sp>
        <p:nvSpPr>
          <p:cNvPr id="8" name="矩形 7"/>
          <p:cNvSpPr/>
          <p:nvPr userDrawn="1"/>
        </p:nvSpPr>
        <p:spPr>
          <a:xfrm>
            <a:off x="0" y="0"/>
            <a:ext cx="9144000" cy="6858000"/>
          </a:xfrm>
          <a:prstGeom prst="rect">
            <a:avLst/>
          </a:prstGeom>
          <a:solidFill>
            <a:schemeClr val="bg1">
              <a:lumMod val="9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2" name="矩形 1"/>
          <p:cNvSpPr/>
          <p:nvPr userDrawn="1"/>
        </p:nvSpPr>
        <p:spPr>
          <a:xfrm>
            <a:off x="0" y="0"/>
            <a:ext cx="9144000" cy="101600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Tree>
    <p:extLst>
      <p:ext uri="{BB962C8B-B14F-4D97-AF65-F5344CB8AC3E}">
        <p14:creationId xmlns:p14="http://schemas.microsoft.com/office/powerpoint/2010/main" val="149480338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CB19D512-2225-4D72-AE7B-9D1620FE6FB6}" type="datetime1">
              <a:rPr lang="zh-CN" altLang="en-US"/>
              <a:pPr/>
              <a:t>2019/12/16</a:t>
            </a:fld>
            <a:endParaRPr lang="en-US" altLang="zh-CN" sz="1800">
              <a:solidFill>
                <a:schemeClr val="tx1"/>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01A3B145-D714-49E7-B727-DD25D2AD5FD2}" type="slidenum">
              <a:rPr lang="zh-CN" altLang="en-US"/>
              <a:pPr/>
              <a:t>‹#›</a:t>
            </a:fld>
            <a:endParaRPr lang="en-US" altLang="zh-CN" sz="1800">
              <a:solidFill>
                <a:schemeClr val="tx1"/>
              </a:solidFill>
            </a:endParaRPr>
          </a:p>
        </p:txBody>
      </p:sp>
    </p:spTree>
    <p:extLst>
      <p:ext uri="{BB962C8B-B14F-4D97-AF65-F5344CB8AC3E}">
        <p14:creationId xmlns:p14="http://schemas.microsoft.com/office/powerpoint/2010/main" val="180053280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4713707"/>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9163387"/>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9DEBA8EB-3E98-45DF-95F9-20499AB89BB5}" type="datetime1">
              <a:rPr lang="zh-CN" altLang="en-US" smtClean="0">
                <a:solidFill>
                  <a:prstClr val="black">
                    <a:tint val="75000"/>
                  </a:prstClr>
                </a:solidFill>
              </a:rPr>
              <a:pPr/>
              <a:t>2019/12/16</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2308F32-F09A-4344-B65D-3757FEAF56B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71966009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E974B168-BF23-49EB-A4EA-A33054B30FF3}" type="datetime1">
              <a:rPr lang="zh-CN" altLang="en-US" smtClean="0">
                <a:solidFill>
                  <a:prstClr val="black">
                    <a:tint val="75000"/>
                  </a:prstClr>
                </a:solidFill>
              </a:rPr>
              <a:pPr/>
              <a:t>2019/12/16</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2308F32-F09A-4344-B65D-3757FEAF56B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9265358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AF4B3E32-CF70-4BAE-9C47-A15603A9F1F6}" type="datetime1">
              <a:rPr lang="zh-CN" altLang="en-US" smtClean="0">
                <a:solidFill>
                  <a:prstClr val="black">
                    <a:tint val="75000"/>
                  </a:prstClr>
                </a:solidFill>
              </a:rPr>
              <a:pPr/>
              <a:t>2019/12/16</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2308F32-F09A-4344-B65D-3757FEAF56B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904376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EB995835-E83C-4B3D-BEF0-E2AC128A0F5B}" type="datetime1">
              <a:rPr lang="zh-CN" altLang="en-US" smtClean="0">
                <a:solidFill>
                  <a:prstClr val="black">
                    <a:tint val="75000"/>
                  </a:prstClr>
                </a:solidFill>
              </a:rPr>
              <a:pPr/>
              <a:t>2019/12/16</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2308F32-F09A-4344-B65D-3757FEAF56B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6754951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345E1B-70AA-4D6D-A851-01FA6AD8BF9A}" type="datetime1">
              <a:rPr lang="zh-CN" altLang="en-US" smtClean="0">
                <a:solidFill>
                  <a:prstClr val="black">
                    <a:tint val="75000"/>
                  </a:prstClr>
                </a:solidFill>
              </a:rPr>
              <a:pPr/>
              <a:t>2019/12/16</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2308F32-F09A-4344-B65D-3757FEAF56B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9224706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E695A926-9446-4F62-9ECE-08A9B18F975E}" type="datetime1">
              <a:rPr lang="zh-CN" altLang="en-US" smtClean="0">
                <a:solidFill>
                  <a:prstClr val="black">
                    <a:tint val="75000"/>
                  </a:prstClr>
                </a:solidFill>
              </a:rPr>
              <a:pPr/>
              <a:t>2019/12/16</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2308F32-F09A-4344-B65D-3757FEAF56B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8782500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ACDE336F-82DC-4654-9554-07866832948F}" type="datetime1">
              <a:rPr lang="zh-CN" altLang="en-US" smtClean="0">
                <a:solidFill>
                  <a:prstClr val="black">
                    <a:tint val="75000"/>
                  </a:prstClr>
                </a:solidFill>
              </a:rPr>
              <a:pPr/>
              <a:t>2019/12/16</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2308F32-F09A-4344-B65D-3757FEAF56B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0287087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FDD3B142-B2B8-4750-964D-A3BDE93F3EF2}" type="datetime1">
              <a:rPr lang="zh-CN" altLang="en-US" smtClean="0">
                <a:solidFill>
                  <a:prstClr val="black">
                    <a:tint val="75000"/>
                  </a:prstClr>
                </a:solidFill>
              </a:rPr>
              <a:pPr/>
              <a:t>2019/12/16</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2308F32-F09A-4344-B65D-3757FEAF56B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88353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CB19D512-2225-4D72-AE7B-9D1620FE6FB6}" type="datetime1">
              <a:rPr lang="zh-CN" altLang="en-US"/>
              <a:pPr/>
              <a:t>2019/12/16</a:t>
            </a:fld>
            <a:endParaRPr lang="en-US" altLang="zh-CN" sz="1800">
              <a:solidFill>
                <a:schemeClr val="tx1"/>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99FB12D1-E643-4512-AD66-9E9F90E55EC9}" type="slidenum">
              <a:rPr lang="zh-CN" altLang="en-US"/>
              <a:pPr/>
              <a:t>‹#›</a:t>
            </a:fld>
            <a:endParaRPr lang="en-US" altLang="zh-CN" sz="1800">
              <a:solidFill>
                <a:schemeClr val="tx1"/>
              </a:solidFill>
            </a:endParaRPr>
          </a:p>
        </p:txBody>
      </p:sp>
    </p:spTree>
    <p:extLst>
      <p:ext uri="{BB962C8B-B14F-4D97-AF65-F5344CB8AC3E}">
        <p14:creationId xmlns:p14="http://schemas.microsoft.com/office/powerpoint/2010/main" val="278414111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1FC838B-5E56-4490-B16F-070FD98B5E3F}" type="datetime1">
              <a:rPr lang="zh-CN" altLang="en-US" smtClean="0">
                <a:solidFill>
                  <a:prstClr val="black">
                    <a:tint val="75000"/>
                  </a:prstClr>
                </a:solidFill>
              </a:rPr>
              <a:pPr/>
              <a:t>2019/12/16</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2308F32-F09A-4344-B65D-3757FEAF56B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6860937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kumimoji="1" b="1"/>
            </a:lvl1pPr>
          </a:lstStyle>
          <a:p>
            <a:pPr>
              <a:defRPr/>
            </a:pPr>
            <a:fld id="{4C82377E-F97D-47AE-AC5E-84E924FDA804}" type="datetimeFigureOut">
              <a:rPr lang="zh-CN" altLang="en-US">
                <a:solidFill>
                  <a:prstClr val="black">
                    <a:tint val="75000"/>
                  </a:prstClr>
                </a:solidFill>
              </a:rPr>
              <a:pPr>
                <a:defRPr/>
              </a:pPr>
              <a:t>2019/12/16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kumimoji="1" b="1"/>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kumimoji="1" b="1"/>
            </a:lvl1pPr>
          </a:lstStyle>
          <a:p>
            <a:pPr>
              <a:defRPr/>
            </a:pPr>
            <a:fld id="{67C3AAF4-1844-4EEA-8132-22A06EE6489A}"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28325597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kumimoji="1" b="1"/>
            </a:lvl1pPr>
          </a:lstStyle>
          <a:p>
            <a:pPr>
              <a:defRPr/>
            </a:pPr>
            <a:fld id="{8509C01B-2147-4857-BC9C-29BBF313931D}" type="datetimeFigureOut">
              <a:rPr lang="zh-CN" altLang="en-US">
                <a:solidFill>
                  <a:prstClr val="black">
                    <a:tint val="75000"/>
                  </a:prstClr>
                </a:solidFill>
              </a:rPr>
              <a:pPr>
                <a:defRPr/>
              </a:pPr>
              <a:t>2019/12/16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kumimoji="1" b="1"/>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kumimoji="1" b="1"/>
            </a:lvl1pPr>
          </a:lstStyle>
          <a:p>
            <a:pPr>
              <a:defRPr/>
            </a:pPr>
            <a:fld id="{F9AD98D2-E8AF-49B1-9C8C-175DE0A5BE71}"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00294819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701675" y="233363"/>
            <a:ext cx="7829550" cy="57594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48998520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701675" y="233363"/>
            <a:ext cx="7829550" cy="595312"/>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701675" y="1628775"/>
            <a:ext cx="7829550" cy="4364038"/>
          </a:xfrm>
        </p:spPr>
        <p:txBody>
          <a:bodyPr/>
          <a:lstStyle/>
          <a:p>
            <a:pPr lvl="0"/>
            <a:endParaRPr lang="zh-CN" altLang="en-US" noProof="0" smtClean="0"/>
          </a:p>
        </p:txBody>
      </p:sp>
    </p:spTree>
    <p:extLst>
      <p:ext uri="{BB962C8B-B14F-4D97-AF65-F5344CB8AC3E}">
        <p14:creationId xmlns:p14="http://schemas.microsoft.com/office/powerpoint/2010/main" val="4487162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3536774"/>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9091797"/>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10285" r="15524" b="21730"/>
          <a:stretch>
            <a:fillRect/>
          </a:stretch>
        </p:blipFill>
        <p:spPr>
          <a:xfrm>
            <a:off x="396" y="3389050"/>
            <a:ext cx="9143604" cy="3468950"/>
          </a:xfrm>
          <a:prstGeom prst="rect">
            <a:avLst/>
          </a:prstGeom>
        </p:spPr>
      </p:pic>
      <p:sp>
        <p:nvSpPr>
          <p:cNvPr id="8" name="矩形 7"/>
          <p:cNvSpPr/>
          <p:nvPr userDrawn="1"/>
        </p:nvSpPr>
        <p:spPr>
          <a:xfrm>
            <a:off x="0" y="0"/>
            <a:ext cx="9144000" cy="6858000"/>
          </a:xfrm>
          <a:prstGeom prst="rect">
            <a:avLst/>
          </a:prstGeom>
          <a:solidFill>
            <a:schemeClr val="bg1">
              <a:lumMod val="9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2" name="矩形 1"/>
          <p:cNvSpPr/>
          <p:nvPr userDrawn="1"/>
        </p:nvSpPr>
        <p:spPr>
          <a:xfrm>
            <a:off x="0" y="0"/>
            <a:ext cx="9144000" cy="101600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Tree>
    <p:extLst>
      <p:ext uri="{BB962C8B-B14F-4D97-AF65-F5344CB8AC3E}">
        <p14:creationId xmlns:p14="http://schemas.microsoft.com/office/powerpoint/2010/main" val="1091846854"/>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4870316"/>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520606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theme" Target="../theme/theme3.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19" Type="http://schemas.openxmlformats.org/officeDocument/2006/relationships/theme" Target="../theme/theme4.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10" Type="http://schemas.openxmlformats.org/officeDocument/2006/relationships/slideLayout" Target="../slideLayouts/slideLayout68.xml"/><Relationship Id="rId19" Type="http://schemas.openxmlformats.org/officeDocument/2006/relationships/theme" Target="../theme/theme5.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10" Type="http://schemas.openxmlformats.org/officeDocument/2006/relationships/slideLayout" Target="../slideLayouts/slideLayout86.xml"/><Relationship Id="rId19" Type="http://schemas.openxmlformats.org/officeDocument/2006/relationships/theme" Target="../theme/theme6.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18" Type="http://schemas.openxmlformats.org/officeDocument/2006/relationships/slideLayout" Target="../slideLayouts/slideLayout112.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10" Type="http://schemas.openxmlformats.org/officeDocument/2006/relationships/slideLayout" Target="../slideLayouts/slideLayout104.xml"/><Relationship Id="rId19" Type="http://schemas.openxmlformats.org/officeDocument/2006/relationships/theme" Target="../theme/theme7.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15.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theme" Target="../theme/theme8.xml"/><Relationship Id="rId5" Type="http://schemas.openxmlformats.org/officeDocument/2006/relationships/slideLayout" Target="../slideLayouts/slideLayout117.xml"/><Relationship Id="rId4" Type="http://schemas.openxmlformats.org/officeDocument/2006/relationships/slideLayout" Target="../slideLayouts/slideLayout11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theme" Target="../theme/theme9.xml"/><Relationship Id="rId3" Type="http://schemas.openxmlformats.org/officeDocument/2006/relationships/slideLayout" Target="../slideLayouts/slideLayout120.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2" Type="http://schemas.openxmlformats.org/officeDocument/2006/relationships/slideLayout" Target="../slideLayouts/slideLayout119.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5" Type="http://schemas.openxmlformats.org/officeDocument/2006/relationships/slideLayout" Target="../slideLayouts/slideLayout122.xml"/><Relationship Id="rId10" Type="http://schemas.openxmlformats.org/officeDocument/2006/relationships/slideLayout" Target="../slideLayouts/slideLayout127.xml"/><Relationship Id="rId4" Type="http://schemas.openxmlformats.org/officeDocument/2006/relationships/slideLayout" Target="../slideLayouts/slideLayout121.xml"/><Relationship Id="rId9"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noChangeArrowheads="1"/>
          </p:cNvSpPr>
          <p:nvPr>
            <p:ph type="title" idx="4294967295"/>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pitchFamily="34" charset="0"/>
              </a:rPr>
              <a:t>Click to edit Master title style</a:t>
            </a:r>
          </a:p>
        </p:txBody>
      </p:sp>
      <p:sp>
        <p:nvSpPr>
          <p:cNvPr id="1027" name="Text Placeholder 2"/>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itchFamily="34" charset="0"/>
              </a:rPr>
              <a:t>Click to edit Master text styles</a:t>
            </a:r>
          </a:p>
          <a:p>
            <a:pPr lvl="1"/>
            <a:r>
              <a:rPr lang="zh-CN" altLang="zh-CN" smtClean="0">
                <a:sym typeface="Calibri" pitchFamily="34" charset="0"/>
              </a:rPr>
              <a:t>Second level</a:t>
            </a:r>
          </a:p>
          <a:p>
            <a:pPr lvl="2"/>
            <a:r>
              <a:rPr lang="zh-CN" altLang="zh-CN" smtClean="0">
                <a:sym typeface="Calibri" pitchFamily="34" charset="0"/>
              </a:rPr>
              <a:t>Third level</a:t>
            </a:r>
          </a:p>
          <a:p>
            <a:pPr lvl="3"/>
            <a:r>
              <a:rPr lang="zh-CN" altLang="zh-CN" smtClean="0">
                <a:sym typeface="Calibri" pitchFamily="34" charset="0"/>
              </a:rPr>
              <a:t>Fourth level</a:t>
            </a:r>
          </a:p>
          <a:p>
            <a:pPr lvl="4"/>
            <a:r>
              <a:rPr lang="zh-CN" altLang="zh-CN" smtClean="0">
                <a:sym typeface="Calibri" pitchFamily="34" charset="0"/>
              </a:rPr>
              <a:t>Fifth level</a:t>
            </a:r>
          </a:p>
        </p:txBody>
      </p:sp>
      <p:sp>
        <p:nvSpPr>
          <p:cNvPr id="1028" name="Date Placeholder 3"/>
          <p:cNvSpPr>
            <a:spLocks noGrp="1" noChangeArrowheads="1"/>
          </p:cNvSpPr>
          <p:nvPr>
            <p:ph type="dt" sz="half" idx="2"/>
          </p:nvPr>
        </p:nvSpPr>
        <p:spPr bwMode="auto">
          <a:xfrm>
            <a:off x="45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fld id="{CB19D512-2225-4D72-AE7B-9D1620FE6FB6}" type="datetime1">
              <a:rPr lang="zh-CN" altLang="en-US"/>
              <a:pPr/>
              <a:t>2019/12/16</a:t>
            </a:fld>
            <a:endParaRPr lang="en-US" altLang="zh-CN" sz="1800">
              <a:solidFill>
                <a:schemeClr val="tx1"/>
              </a:solidFill>
            </a:endParaRPr>
          </a:p>
        </p:txBody>
      </p:sp>
      <p:sp>
        <p:nvSpPr>
          <p:cNvPr id="1029" name="Footer Placeholder 4"/>
          <p:cNvSpPr>
            <a:spLocks noGrp="1" noChangeArrowheads="1"/>
          </p:cNvSpPr>
          <p:nvPr>
            <p:ph type="ftr" sz="quarter" idx="3"/>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a:solidFill>
                  <a:srgbClr val="898989"/>
                </a:solidFill>
              </a:defRPr>
            </a:lvl1pPr>
          </a:lstStyle>
          <a:p>
            <a:endParaRPr lang="zh-CN" altLang="zh-CN"/>
          </a:p>
        </p:txBody>
      </p:sp>
      <p:sp>
        <p:nvSpPr>
          <p:cNvPr id="1030" name="Slide Number Placeholder 5"/>
          <p:cNvSpPr>
            <a:spLocks noGrp="1" noChangeArrowheads="1"/>
          </p:cNvSpPr>
          <p:nvPr>
            <p:ph type="sldNum" sz="quarter" idx="4"/>
          </p:nvPr>
        </p:nvSpPr>
        <p:spPr bwMode="auto">
          <a:xfrm>
            <a:off x="6553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1EB896BA-DC26-4E64-85FE-12D1B237F2DF}" type="slidenum">
              <a:rPr lang="zh-CN" altLang="en-US"/>
              <a:pPr/>
              <a:t>‹#›</a:t>
            </a:fld>
            <a:endParaRPr lang="en-US" altLang="zh-CN"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marL="914400" indent="-914400" algn="ctr" rtl="0" fontAlgn="base">
        <a:spcBef>
          <a:spcPct val="0"/>
        </a:spcBef>
        <a:spcAft>
          <a:spcPct val="0"/>
        </a:spcAft>
        <a:defRPr sz="4400">
          <a:solidFill>
            <a:schemeClr val="tx1"/>
          </a:solidFill>
          <a:latin typeface="+mj-lt"/>
          <a:ea typeface="+mj-ea"/>
          <a:cs typeface="+mj-cs"/>
          <a:sym typeface="Calibri" pitchFamily="34" charset="0"/>
        </a:defRPr>
      </a:lvl1pPr>
      <a:lvl2pPr marL="9144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2pPr>
      <a:lvl3pPr marL="9144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3pPr>
      <a:lvl4pPr marL="9144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4pPr>
      <a:lvl5pPr marL="9144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5pPr>
      <a:lvl6pPr marL="13716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9pPr>
    </p:titleStyle>
    <p:bodyStyle>
      <a:lvl1pPr marL="342900" indent="-342900" algn="l" rtl="0" fontAlgn="base">
        <a:spcBef>
          <a:spcPct val="20000"/>
        </a:spcBef>
        <a:spcAft>
          <a:spcPct val="0"/>
        </a:spcAft>
        <a:buFont typeface="Arial" pitchFamily="34" charset="0"/>
        <a:buChar char="•"/>
        <a:defRPr sz="3200">
          <a:solidFill>
            <a:schemeClr val="tx1"/>
          </a:solidFill>
          <a:latin typeface="+mn-lt"/>
          <a:ea typeface="+mn-ea"/>
          <a:cs typeface="+mn-cs"/>
          <a:sym typeface="Calibri" pitchFamily="34" charset="0"/>
        </a:defRPr>
      </a:lvl1pPr>
      <a:lvl2pPr marL="742950" indent="-285750" algn="l" rtl="0" fontAlgn="base">
        <a:spcBef>
          <a:spcPct val="20000"/>
        </a:spcBef>
        <a:spcAft>
          <a:spcPct val="0"/>
        </a:spcAft>
        <a:buFont typeface="Arial" pitchFamily="34" charset="0"/>
        <a:buChar char="–"/>
        <a:defRPr sz="2800">
          <a:solidFill>
            <a:schemeClr val="tx1"/>
          </a:solidFill>
          <a:latin typeface="+mn-lt"/>
          <a:ea typeface="+mn-ea"/>
          <a:sym typeface="Calibri" pitchFamily="34" charset="0"/>
        </a:defRPr>
      </a:lvl2pPr>
      <a:lvl3pPr marL="1143000" indent="-228600" algn="l" rtl="0" fontAlgn="base">
        <a:spcBef>
          <a:spcPct val="20000"/>
        </a:spcBef>
        <a:spcAft>
          <a:spcPct val="0"/>
        </a:spcAft>
        <a:buFont typeface="Arial" pitchFamily="34" charset="0"/>
        <a:buChar char="•"/>
        <a:defRPr sz="2400">
          <a:solidFill>
            <a:schemeClr val="tx1"/>
          </a:solidFill>
          <a:latin typeface="+mn-lt"/>
          <a:ea typeface="+mn-ea"/>
          <a:sym typeface="Calibri" pitchFamily="34" charset="0"/>
        </a:defRPr>
      </a:lvl3pPr>
      <a:lvl4pPr marL="16002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4pPr>
      <a:lvl5pPr marL="20574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5pPr>
      <a:lvl6pPr marL="25146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noChangeArrowheads="1"/>
          </p:cNvSpPr>
          <p:nvPr>
            <p:ph type="title" idx="4294967295"/>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panose="020F0502020204030204" pitchFamily="34" charset="0"/>
              </a:rPr>
              <a:t>Click to edit Master title style</a:t>
            </a:r>
          </a:p>
        </p:txBody>
      </p:sp>
      <p:sp>
        <p:nvSpPr>
          <p:cNvPr id="1027" name="Text Placeholder 2"/>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anose="020F0502020204030204" pitchFamily="34" charset="0"/>
              </a:rPr>
              <a:t>Click to edit Master text styles</a:t>
            </a:r>
          </a:p>
          <a:p>
            <a:pPr lvl="1"/>
            <a:r>
              <a:rPr lang="zh-CN" altLang="zh-CN" smtClean="0">
                <a:sym typeface="Calibri" panose="020F0502020204030204" pitchFamily="34" charset="0"/>
              </a:rPr>
              <a:t>Second level</a:t>
            </a:r>
          </a:p>
          <a:p>
            <a:pPr lvl="2"/>
            <a:r>
              <a:rPr lang="zh-CN" altLang="zh-CN" smtClean="0">
                <a:sym typeface="Calibri" panose="020F0502020204030204" pitchFamily="34" charset="0"/>
              </a:rPr>
              <a:t>Third level</a:t>
            </a:r>
          </a:p>
          <a:p>
            <a:pPr lvl="3"/>
            <a:r>
              <a:rPr lang="zh-CN" altLang="zh-CN" smtClean="0">
                <a:sym typeface="Calibri" panose="020F0502020204030204" pitchFamily="34" charset="0"/>
              </a:rPr>
              <a:t>Fourth level</a:t>
            </a:r>
          </a:p>
          <a:p>
            <a:pPr lvl="4"/>
            <a:r>
              <a:rPr lang="zh-CN" altLang="zh-CN" smtClean="0">
                <a:sym typeface="Calibri" panose="020F0502020204030204" pitchFamily="34" charset="0"/>
              </a:rPr>
              <a:t>Fifth level</a:t>
            </a:r>
          </a:p>
        </p:txBody>
      </p:sp>
      <p:sp>
        <p:nvSpPr>
          <p:cNvPr id="1028" name="Date Placeholder 3"/>
          <p:cNvSpPr>
            <a:spLocks noGrp="1" noChangeArrowheads="1"/>
          </p:cNvSpPr>
          <p:nvPr>
            <p:ph type="dt" sz="half" idx="2"/>
          </p:nvPr>
        </p:nvSpPr>
        <p:spPr bwMode="auto">
          <a:xfrm>
            <a:off x="45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fld id="{0E4C6256-3168-4672-AC29-529F0037DFE3}" type="datetime1">
              <a:rPr lang="zh-CN" altLang="en-US"/>
              <a:pPr/>
              <a:t>2019/12/16</a:t>
            </a:fld>
            <a:endParaRPr lang="en-US" altLang="zh-CN" sz="1800">
              <a:solidFill>
                <a:srgbClr val="000000"/>
              </a:solidFill>
            </a:endParaRPr>
          </a:p>
        </p:txBody>
      </p:sp>
      <p:sp>
        <p:nvSpPr>
          <p:cNvPr id="1029" name="Footer Placeholder 4"/>
          <p:cNvSpPr>
            <a:spLocks noGrp="1" noChangeArrowheads="1"/>
          </p:cNvSpPr>
          <p:nvPr>
            <p:ph type="ftr" sz="quarter" idx="3"/>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a:solidFill>
                  <a:srgbClr val="898989"/>
                </a:solidFill>
              </a:defRPr>
            </a:lvl1pPr>
          </a:lstStyle>
          <a:p>
            <a:endParaRPr lang="zh-CN" altLang="zh-CN"/>
          </a:p>
        </p:txBody>
      </p:sp>
      <p:sp>
        <p:nvSpPr>
          <p:cNvPr id="1030" name="Slide Number Placeholder 5"/>
          <p:cNvSpPr>
            <a:spLocks noGrp="1" noChangeArrowheads="1"/>
          </p:cNvSpPr>
          <p:nvPr>
            <p:ph type="sldNum" sz="quarter" idx="4"/>
          </p:nvPr>
        </p:nvSpPr>
        <p:spPr bwMode="auto">
          <a:xfrm>
            <a:off x="6553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4CA2EFD-6388-46DF-B0A0-91F1081618B8}" type="slidenum">
              <a:rPr lang="zh-CN" altLang="en-US"/>
              <a:pPr/>
              <a:t>‹#›</a:t>
            </a:fld>
            <a:endParaRPr lang="en-US" altLang="zh-CN" sz="1800">
              <a:solidFill>
                <a:srgbClr val="000000"/>
              </a:solidFill>
            </a:endParaRPr>
          </a:p>
        </p:txBody>
      </p:sp>
    </p:spTree>
    <p:extLst>
      <p:ext uri="{BB962C8B-B14F-4D97-AF65-F5344CB8AC3E}">
        <p14:creationId xmlns:p14="http://schemas.microsoft.com/office/powerpoint/2010/main" val="37415922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p:txStyles>
    <p:titleStyle>
      <a:lvl1pPr marL="914400" indent="-914400" algn="ctr" rtl="0" fontAlgn="base">
        <a:spcBef>
          <a:spcPct val="0"/>
        </a:spcBef>
        <a:spcAft>
          <a:spcPct val="0"/>
        </a:spcAft>
        <a:defRPr sz="4400" kern="1200">
          <a:solidFill>
            <a:schemeClr val="tx1"/>
          </a:solidFill>
          <a:latin typeface="+mj-lt"/>
          <a:ea typeface="+mj-ea"/>
          <a:cs typeface="+mj-cs"/>
          <a:sym typeface="Calibri" panose="020F0502020204030204" pitchFamily="34" charset="0"/>
        </a:defRPr>
      </a:lvl1pPr>
      <a:lvl2pPr marL="9144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anose="020F0502020204030204" pitchFamily="34" charset="0"/>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buFontTx/>
              <a:buNone/>
            </a:pPr>
            <a:fld id="{09A33AF3-DAC5-4E98-94B6-B2F606A2A076}" type="datetime1">
              <a:rPr lang="zh-CN" altLang="en-US" smtClean="0">
                <a:solidFill>
                  <a:srgbClr val="000000">
                    <a:tint val="75000"/>
                  </a:srgbClr>
                </a:solidFill>
                <a:latin typeface="微软雅黑"/>
                <a:ea typeface="微软雅黑"/>
              </a:rPr>
              <a:pPr fontAlgn="auto">
                <a:spcBef>
                  <a:spcPts val="0"/>
                </a:spcBef>
                <a:spcAft>
                  <a:spcPts val="0"/>
                </a:spcAft>
                <a:buFontTx/>
                <a:buNone/>
              </a:pPr>
              <a:t>2019/12/16</a:t>
            </a:fld>
            <a:endParaRPr lang="zh-CN" altLang="en-US">
              <a:solidFill>
                <a:srgbClr val="000000">
                  <a:tint val="75000"/>
                </a:srgbClr>
              </a:solidFill>
              <a:latin typeface="微软雅黑"/>
              <a:ea typeface="微软雅黑"/>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buFontTx/>
              <a:buNone/>
            </a:pPr>
            <a:endParaRPr lang="zh-CN" altLang="en-US">
              <a:solidFill>
                <a:srgbClr val="000000">
                  <a:tint val="75000"/>
                </a:srgbClr>
              </a:solidFill>
              <a:latin typeface="微软雅黑"/>
              <a:ea typeface="微软雅黑"/>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buFontTx/>
              <a:buNone/>
            </a:pPr>
            <a:fld id="{22308F32-F09A-4344-B65D-3757FEAF56BD}" type="slidenum">
              <a:rPr lang="zh-CN" altLang="en-US" smtClean="0">
                <a:solidFill>
                  <a:srgbClr val="000000">
                    <a:tint val="75000"/>
                  </a:srgbClr>
                </a:solidFill>
                <a:latin typeface="微软雅黑"/>
                <a:ea typeface="微软雅黑"/>
              </a:rPr>
              <a:pPr fontAlgn="auto">
                <a:spcBef>
                  <a:spcPts val="0"/>
                </a:spcBef>
                <a:spcAft>
                  <a:spcPts val="0"/>
                </a:spcAft>
                <a:buFontTx/>
                <a:buNone/>
              </a:pPr>
              <a:t>‹#›</a:t>
            </a:fld>
            <a:endParaRPr lang="zh-CN" altLang="en-US">
              <a:solidFill>
                <a:srgbClr val="000000">
                  <a:tint val="75000"/>
                </a:srgbClr>
              </a:solidFill>
              <a:latin typeface="微软雅黑"/>
              <a:ea typeface="微软雅黑"/>
            </a:endParaRPr>
          </a:p>
        </p:txBody>
      </p:sp>
    </p:spTree>
    <p:extLst>
      <p:ext uri="{BB962C8B-B14F-4D97-AF65-F5344CB8AC3E}">
        <p14:creationId xmlns:p14="http://schemas.microsoft.com/office/powerpoint/2010/main" val="27810194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buFontTx/>
              <a:buNone/>
            </a:pPr>
            <a:fld id="{09A33AF3-DAC5-4E98-94B6-B2F606A2A076}" type="datetime1">
              <a:rPr lang="zh-CN" altLang="en-US" smtClean="0">
                <a:solidFill>
                  <a:srgbClr val="000000">
                    <a:tint val="75000"/>
                  </a:srgbClr>
                </a:solidFill>
                <a:latin typeface="微软雅黑"/>
                <a:ea typeface="微软雅黑"/>
              </a:rPr>
              <a:pPr fontAlgn="auto">
                <a:spcBef>
                  <a:spcPts val="0"/>
                </a:spcBef>
                <a:spcAft>
                  <a:spcPts val="0"/>
                </a:spcAft>
                <a:buFontTx/>
                <a:buNone/>
              </a:pPr>
              <a:t>2019/12/16</a:t>
            </a:fld>
            <a:endParaRPr lang="zh-CN" altLang="en-US">
              <a:solidFill>
                <a:srgbClr val="000000">
                  <a:tint val="75000"/>
                </a:srgbClr>
              </a:solidFill>
              <a:latin typeface="微软雅黑"/>
              <a:ea typeface="微软雅黑"/>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buFontTx/>
              <a:buNone/>
            </a:pPr>
            <a:endParaRPr lang="zh-CN" altLang="en-US">
              <a:solidFill>
                <a:srgbClr val="000000">
                  <a:tint val="75000"/>
                </a:srgbClr>
              </a:solidFill>
              <a:latin typeface="微软雅黑"/>
              <a:ea typeface="微软雅黑"/>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buFontTx/>
              <a:buNone/>
            </a:pPr>
            <a:fld id="{22308F32-F09A-4344-B65D-3757FEAF56BD}" type="slidenum">
              <a:rPr lang="zh-CN" altLang="en-US" smtClean="0">
                <a:solidFill>
                  <a:srgbClr val="000000">
                    <a:tint val="75000"/>
                  </a:srgbClr>
                </a:solidFill>
                <a:latin typeface="微软雅黑"/>
                <a:ea typeface="微软雅黑"/>
              </a:rPr>
              <a:pPr fontAlgn="auto">
                <a:spcBef>
                  <a:spcPts val="0"/>
                </a:spcBef>
                <a:spcAft>
                  <a:spcPts val="0"/>
                </a:spcAft>
                <a:buFontTx/>
                <a:buNone/>
              </a:pPr>
              <a:t>‹#›</a:t>
            </a:fld>
            <a:endParaRPr lang="zh-CN" altLang="en-US">
              <a:solidFill>
                <a:srgbClr val="000000">
                  <a:tint val="75000"/>
                </a:srgbClr>
              </a:solidFill>
              <a:latin typeface="微软雅黑"/>
              <a:ea typeface="微软雅黑"/>
            </a:endParaRPr>
          </a:p>
        </p:txBody>
      </p:sp>
    </p:spTree>
    <p:extLst>
      <p:ext uri="{BB962C8B-B14F-4D97-AF65-F5344CB8AC3E}">
        <p14:creationId xmlns:p14="http://schemas.microsoft.com/office/powerpoint/2010/main" val="2372511007"/>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buFontTx/>
              <a:buNone/>
            </a:pPr>
            <a:fld id="{09A33AF3-DAC5-4E98-94B6-B2F606A2A076}" type="datetime1">
              <a:rPr lang="zh-CN" altLang="en-US" smtClean="0">
                <a:solidFill>
                  <a:srgbClr val="000000">
                    <a:tint val="75000"/>
                  </a:srgbClr>
                </a:solidFill>
                <a:latin typeface="微软雅黑"/>
                <a:ea typeface="微软雅黑"/>
              </a:rPr>
              <a:pPr fontAlgn="auto">
                <a:spcBef>
                  <a:spcPts val="0"/>
                </a:spcBef>
                <a:spcAft>
                  <a:spcPts val="0"/>
                </a:spcAft>
                <a:buFontTx/>
                <a:buNone/>
              </a:pPr>
              <a:t>2019/12/16</a:t>
            </a:fld>
            <a:endParaRPr lang="zh-CN" altLang="en-US">
              <a:solidFill>
                <a:srgbClr val="000000">
                  <a:tint val="75000"/>
                </a:srgbClr>
              </a:solidFill>
              <a:latin typeface="微软雅黑"/>
              <a:ea typeface="微软雅黑"/>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buFontTx/>
              <a:buNone/>
            </a:pPr>
            <a:endParaRPr lang="zh-CN" altLang="en-US">
              <a:solidFill>
                <a:srgbClr val="000000">
                  <a:tint val="75000"/>
                </a:srgbClr>
              </a:solidFill>
              <a:latin typeface="微软雅黑"/>
              <a:ea typeface="微软雅黑"/>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buFontTx/>
              <a:buNone/>
            </a:pPr>
            <a:fld id="{22308F32-F09A-4344-B65D-3757FEAF56BD}" type="slidenum">
              <a:rPr lang="zh-CN" altLang="en-US" smtClean="0">
                <a:solidFill>
                  <a:srgbClr val="000000">
                    <a:tint val="75000"/>
                  </a:srgbClr>
                </a:solidFill>
                <a:latin typeface="微软雅黑"/>
                <a:ea typeface="微软雅黑"/>
              </a:rPr>
              <a:pPr fontAlgn="auto">
                <a:spcBef>
                  <a:spcPts val="0"/>
                </a:spcBef>
                <a:spcAft>
                  <a:spcPts val="0"/>
                </a:spcAft>
                <a:buFontTx/>
                <a:buNone/>
              </a:pPr>
              <a:t>‹#›</a:t>
            </a:fld>
            <a:endParaRPr lang="zh-CN" altLang="en-US">
              <a:solidFill>
                <a:srgbClr val="000000">
                  <a:tint val="75000"/>
                </a:srgbClr>
              </a:solidFill>
              <a:latin typeface="微软雅黑"/>
              <a:ea typeface="微软雅黑"/>
            </a:endParaRPr>
          </a:p>
        </p:txBody>
      </p:sp>
    </p:spTree>
    <p:extLst>
      <p:ext uri="{BB962C8B-B14F-4D97-AF65-F5344CB8AC3E}">
        <p14:creationId xmlns:p14="http://schemas.microsoft.com/office/powerpoint/2010/main" val="3606830666"/>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buFontTx/>
              <a:buNone/>
            </a:pPr>
            <a:fld id="{09A33AF3-DAC5-4E98-94B6-B2F606A2A076}" type="datetime1">
              <a:rPr lang="zh-CN" altLang="en-US" smtClean="0">
                <a:solidFill>
                  <a:prstClr val="black">
                    <a:tint val="75000"/>
                  </a:prstClr>
                </a:solidFill>
                <a:latin typeface="微软雅黑"/>
                <a:ea typeface="微软雅黑"/>
              </a:rPr>
              <a:pPr fontAlgn="auto">
                <a:spcBef>
                  <a:spcPts val="0"/>
                </a:spcBef>
                <a:spcAft>
                  <a:spcPts val="0"/>
                </a:spcAft>
                <a:buFontTx/>
                <a:buNone/>
              </a:pPr>
              <a:t>2019/12/16</a:t>
            </a:fld>
            <a:endParaRPr lang="zh-CN" altLang="en-US">
              <a:solidFill>
                <a:prstClr val="black">
                  <a:tint val="75000"/>
                </a:prstClr>
              </a:solidFill>
              <a:latin typeface="微软雅黑"/>
              <a:ea typeface="微软雅黑"/>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buFontTx/>
              <a:buNone/>
            </a:pPr>
            <a:endParaRPr lang="zh-CN" altLang="en-US">
              <a:solidFill>
                <a:prstClr val="black">
                  <a:tint val="75000"/>
                </a:prstClr>
              </a:solidFill>
              <a:latin typeface="微软雅黑"/>
              <a:ea typeface="微软雅黑"/>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buFontTx/>
              <a:buNone/>
            </a:pPr>
            <a:fld id="{22308F32-F09A-4344-B65D-3757FEAF56BD}" type="slidenum">
              <a:rPr lang="zh-CN" altLang="en-US" smtClean="0">
                <a:solidFill>
                  <a:prstClr val="black">
                    <a:tint val="75000"/>
                  </a:prstClr>
                </a:solidFill>
                <a:latin typeface="微软雅黑"/>
                <a:ea typeface="微软雅黑"/>
              </a:rPr>
              <a:pPr fontAlgn="auto">
                <a:spcBef>
                  <a:spcPts val="0"/>
                </a:spcBef>
                <a:spcAft>
                  <a:spcPts val="0"/>
                </a:spcAft>
                <a:buFontTx/>
                <a:buNone/>
              </a:pPr>
              <a:t>‹#›</a:t>
            </a:fld>
            <a:endParaRPr lang="zh-CN" altLang="en-US">
              <a:solidFill>
                <a:prstClr val="black">
                  <a:tint val="75000"/>
                </a:prstClr>
              </a:solidFill>
              <a:latin typeface="微软雅黑"/>
              <a:ea typeface="微软雅黑"/>
            </a:endParaRPr>
          </a:p>
        </p:txBody>
      </p:sp>
    </p:spTree>
    <p:extLst>
      <p:ext uri="{BB962C8B-B14F-4D97-AF65-F5344CB8AC3E}">
        <p14:creationId xmlns:p14="http://schemas.microsoft.com/office/powerpoint/2010/main" val="2416945867"/>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buFontTx/>
              <a:buNone/>
            </a:pPr>
            <a:fld id="{09A33AF3-DAC5-4E98-94B6-B2F606A2A076}" type="datetime1">
              <a:rPr lang="zh-CN" altLang="en-US" smtClean="0">
                <a:solidFill>
                  <a:prstClr val="black">
                    <a:tint val="75000"/>
                  </a:prstClr>
                </a:solidFill>
                <a:latin typeface="微软雅黑"/>
                <a:ea typeface="微软雅黑"/>
              </a:rPr>
              <a:pPr fontAlgn="auto">
                <a:spcBef>
                  <a:spcPts val="0"/>
                </a:spcBef>
                <a:spcAft>
                  <a:spcPts val="0"/>
                </a:spcAft>
                <a:buFontTx/>
                <a:buNone/>
              </a:pPr>
              <a:t>2019/12/16</a:t>
            </a:fld>
            <a:endParaRPr lang="zh-CN" altLang="en-US">
              <a:solidFill>
                <a:prstClr val="black">
                  <a:tint val="75000"/>
                </a:prstClr>
              </a:solidFill>
              <a:latin typeface="微软雅黑"/>
              <a:ea typeface="微软雅黑"/>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buFontTx/>
              <a:buNone/>
            </a:pPr>
            <a:endParaRPr lang="zh-CN" altLang="en-US">
              <a:solidFill>
                <a:prstClr val="black">
                  <a:tint val="75000"/>
                </a:prstClr>
              </a:solidFill>
              <a:latin typeface="微软雅黑"/>
              <a:ea typeface="微软雅黑"/>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buFontTx/>
              <a:buNone/>
            </a:pPr>
            <a:fld id="{22308F32-F09A-4344-B65D-3757FEAF56BD}" type="slidenum">
              <a:rPr lang="zh-CN" altLang="en-US" smtClean="0">
                <a:solidFill>
                  <a:prstClr val="black">
                    <a:tint val="75000"/>
                  </a:prstClr>
                </a:solidFill>
                <a:latin typeface="微软雅黑"/>
                <a:ea typeface="微软雅黑"/>
              </a:rPr>
              <a:pPr fontAlgn="auto">
                <a:spcBef>
                  <a:spcPts val="0"/>
                </a:spcBef>
                <a:spcAft>
                  <a:spcPts val="0"/>
                </a:spcAft>
                <a:buFontTx/>
                <a:buNone/>
              </a:pPr>
              <a:t>‹#›</a:t>
            </a:fld>
            <a:endParaRPr lang="zh-CN" altLang="en-US">
              <a:solidFill>
                <a:prstClr val="black">
                  <a:tint val="75000"/>
                </a:prstClr>
              </a:solidFill>
              <a:latin typeface="微软雅黑"/>
              <a:ea typeface="微软雅黑"/>
            </a:endParaRPr>
          </a:p>
        </p:txBody>
      </p:sp>
    </p:spTree>
    <p:extLst>
      <p:ext uri="{BB962C8B-B14F-4D97-AF65-F5344CB8AC3E}">
        <p14:creationId xmlns:p14="http://schemas.microsoft.com/office/powerpoint/2010/main" val="2163799229"/>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a:p>
            <a:pPr lvl="2"/>
            <a:r>
              <a:rPr lang="zh-CN" altLang="zh-CN" smtClean="0"/>
              <a:t>第三级</a:t>
            </a:r>
          </a:p>
          <a:p>
            <a:pPr lvl="3"/>
            <a:r>
              <a:rPr lang="zh-CN" altLang="zh-CN" smtClean="0"/>
              <a:t>第四级</a:t>
            </a:r>
          </a:p>
          <a:p>
            <a:pPr lvl="4"/>
            <a:r>
              <a:rPr lang="zh-CN" altLang="zh-CN" smtClean="0"/>
              <a:t>第五级</a:t>
            </a:r>
          </a:p>
        </p:txBody>
      </p:sp>
      <p:sp>
        <p:nvSpPr>
          <p:cNvPr id="1027" name="Rectangle 7"/>
          <p:cNvSpPr>
            <a:spLocks noChangeArrowheads="1"/>
          </p:cNvSpPr>
          <p:nvPr userDrawn="1"/>
        </p:nvSpPr>
        <p:spPr bwMode="auto">
          <a:xfrm>
            <a:off x="0" y="0"/>
            <a:ext cx="9144000" cy="1066800"/>
          </a:xfrm>
          <a:prstGeom prst="rect">
            <a:avLst/>
          </a:prstGeom>
          <a:solidFill>
            <a:srgbClr val="0056AC"/>
          </a:solidFill>
          <a:ln w="9525">
            <a:solidFill>
              <a:schemeClr val="tx1"/>
            </a:solidFill>
            <a:miter lim="800000"/>
            <a:headEnd/>
            <a:tailEnd/>
          </a:ln>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endParaRPr lang="zh-CN" altLang="en-US" smtClean="0">
              <a:solidFill>
                <a:srgbClr val="000000"/>
              </a:solidFill>
            </a:endParaRPr>
          </a:p>
        </p:txBody>
      </p:sp>
      <p:sp>
        <p:nvSpPr>
          <p:cNvPr id="1028" name="Rectangle 11"/>
          <p:cNvSpPr>
            <a:spLocks noGrp="1" noChangeArrowheads="1"/>
          </p:cNvSpPr>
          <p:nvPr>
            <p:ph type="title"/>
          </p:nvPr>
        </p:nvSpPr>
        <p:spPr bwMode="auto">
          <a:xfrm>
            <a:off x="1143000" y="76200"/>
            <a:ext cx="8001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单击此处编辑母版标题样式</a:t>
            </a:r>
          </a:p>
        </p:txBody>
      </p:sp>
      <p:sp>
        <p:nvSpPr>
          <p:cNvPr id="1029" name="Rectangle 12"/>
          <p:cNvSpPr>
            <a:spLocks noChangeArrowheads="1"/>
          </p:cNvSpPr>
          <p:nvPr userDrawn="1"/>
        </p:nvSpPr>
        <p:spPr bwMode="auto">
          <a:xfrm>
            <a:off x="0" y="6629400"/>
            <a:ext cx="9144000" cy="228600"/>
          </a:xfrm>
          <a:prstGeom prst="rect">
            <a:avLst/>
          </a:prstGeom>
          <a:gradFill rotWithShape="1">
            <a:gsLst>
              <a:gs pos="0">
                <a:srgbClr val="0056AC"/>
              </a:gs>
              <a:gs pos="100000">
                <a:schemeClr val="folHlink"/>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algn="ctr" eaLnBrk="1" hangingPunct="1">
              <a:buFont typeface="Arial" charset="0"/>
              <a:buNone/>
            </a:pPr>
            <a:endParaRPr lang="en-US" altLang="zh-CN" sz="1200" smtClean="0">
              <a:solidFill>
                <a:srgbClr val="FFFFFF"/>
              </a:solidFill>
            </a:endParaRPr>
          </a:p>
        </p:txBody>
      </p:sp>
    </p:spTree>
    <p:extLst>
      <p:ext uri="{BB962C8B-B14F-4D97-AF65-F5344CB8AC3E}">
        <p14:creationId xmlns:p14="http://schemas.microsoft.com/office/powerpoint/2010/main" val="1257485875"/>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Lst>
  <p:txStyles>
    <p:titleStyle>
      <a:lvl1pPr algn="l" rtl="0" eaLnBrk="0" fontAlgn="base" hangingPunct="0">
        <a:spcBef>
          <a:spcPct val="0"/>
        </a:spcBef>
        <a:spcAft>
          <a:spcPct val="0"/>
        </a:spcAft>
        <a:defRPr sz="3200">
          <a:solidFill>
            <a:schemeClr val="bg1"/>
          </a:solidFill>
          <a:latin typeface="+mj-lt"/>
          <a:ea typeface="+mj-ea"/>
          <a:cs typeface="+mj-cs"/>
        </a:defRPr>
      </a:lvl1pPr>
      <a:lvl2pPr algn="l" rtl="0" eaLnBrk="0" fontAlgn="base" hangingPunct="0">
        <a:spcBef>
          <a:spcPct val="0"/>
        </a:spcBef>
        <a:spcAft>
          <a:spcPct val="0"/>
        </a:spcAft>
        <a:defRPr sz="3200">
          <a:solidFill>
            <a:schemeClr val="bg1"/>
          </a:solidFill>
          <a:latin typeface="Arial" pitchFamily="34" charset="0"/>
          <a:ea typeface="黑体" pitchFamily="49" charset="-122"/>
        </a:defRPr>
      </a:lvl2pPr>
      <a:lvl3pPr algn="l" rtl="0" eaLnBrk="0" fontAlgn="base" hangingPunct="0">
        <a:spcBef>
          <a:spcPct val="0"/>
        </a:spcBef>
        <a:spcAft>
          <a:spcPct val="0"/>
        </a:spcAft>
        <a:defRPr sz="3200">
          <a:solidFill>
            <a:schemeClr val="bg1"/>
          </a:solidFill>
          <a:latin typeface="Arial" pitchFamily="34" charset="0"/>
          <a:ea typeface="黑体" pitchFamily="49" charset="-122"/>
        </a:defRPr>
      </a:lvl3pPr>
      <a:lvl4pPr algn="l" rtl="0" eaLnBrk="0" fontAlgn="base" hangingPunct="0">
        <a:spcBef>
          <a:spcPct val="0"/>
        </a:spcBef>
        <a:spcAft>
          <a:spcPct val="0"/>
        </a:spcAft>
        <a:defRPr sz="3200">
          <a:solidFill>
            <a:schemeClr val="bg1"/>
          </a:solidFill>
          <a:latin typeface="Arial" pitchFamily="34" charset="0"/>
          <a:ea typeface="黑体" pitchFamily="49" charset="-122"/>
        </a:defRPr>
      </a:lvl4pPr>
      <a:lvl5pPr algn="l" rtl="0" eaLnBrk="0" fontAlgn="base" hangingPunct="0">
        <a:spcBef>
          <a:spcPct val="0"/>
        </a:spcBef>
        <a:spcAft>
          <a:spcPct val="0"/>
        </a:spcAft>
        <a:defRPr sz="3200">
          <a:solidFill>
            <a:schemeClr val="bg1"/>
          </a:solidFill>
          <a:latin typeface="Arial" pitchFamily="34" charset="0"/>
          <a:ea typeface="黑体" pitchFamily="49" charset="-122"/>
        </a:defRPr>
      </a:lvl5pPr>
      <a:lvl6pPr marL="457200" algn="l" rtl="0" eaLnBrk="0" fontAlgn="base" hangingPunct="0">
        <a:spcBef>
          <a:spcPct val="0"/>
        </a:spcBef>
        <a:spcAft>
          <a:spcPct val="0"/>
        </a:spcAft>
        <a:defRPr sz="3200">
          <a:solidFill>
            <a:schemeClr val="bg1"/>
          </a:solidFill>
          <a:latin typeface="Arial" pitchFamily="34" charset="0"/>
          <a:ea typeface="黑体" pitchFamily="49" charset="-122"/>
        </a:defRPr>
      </a:lvl6pPr>
      <a:lvl7pPr marL="914400" algn="l" rtl="0" eaLnBrk="0" fontAlgn="base" hangingPunct="0">
        <a:spcBef>
          <a:spcPct val="0"/>
        </a:spcBef>
        <a:spcAft>
          <a:spcPct val="0"/>
        </a:spcAft>
        <a:defRPr sz="3200">
          <a:solidFill>
            <a:schemeClr val="bg1"/>
          </a:solidFill>
          <a:latin typeface="Arial" pitchFamily="34" charset="0"/>
          <a:ea typeface="黑体" pitchFamily="49" charset="-122"/>
        </a:defRPr>
      </a:lvl7pPr>
      <a:lvl8pPr marL="1371600" algn="l" rtl="0" eaLnBrk="0" fontAlgn="base" hangingPunct="0">
        <a:spcBef>
          <a:spcPct val="0"/>
        </a:spcBef>
        <a:spcAft>
          <a:spcPct val="0"/>
        </a:spcAft>
        <a:defRPr sz="3200">
          <a:solidFill>
            <a:schemeClr val="bg1"/>
          </a:solidFill>
          <a:latin typeface="Arial" pitchFamily="34" charset="0"/>
          <a:ea typeface="黑体" pitchFamily="49" charset="-122"/>
        </a:defRPr>
      </a:lvl8pPr>
      <a:lvl9pPr marL="1828800" algn="l" rtl="0" eaLnBrk="0" fontAlgn="base" hangingPunct="0">
        <a:spcBef>
          <a:spcPct val="0"/>
        </a:spcBef>
        <a:spcAft>
          <a:spcPct val="0"/>
        </a:spcAft>
        <a:defRPr sz="3200">
          <a:solidFill>
            <a:schemeClr val="bg1"/>
          </a:solidFill>
          <a:latin typeface="Arial" pitchFamily="34" charset="0"/>
          <a:ea typeface="黑体" pitchFamily="49"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7172" name="Rectangle 4"/>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ea typeface="宋体" pitchFamily="2" charset="-122"/>
              </a:defRPr>
            </a:lvl1pPr>
          </a:lstStyle>
          <a:p>
            <a:pPr>
              <a:buFontTx/>
              <a:buNone/>
              <a:defRPr/>
            </a:pPr>
            <a:fld id="{A70C5DD9-9510-4CE5-BD51-C451E7074F8F}" type="datetime1">
              <a:rPr lang="zh-CN" altLang="en-US">
                <a:solidFill>
                  <a:srgbClr val="000000"/>
                </a:solidFill>
              </a:rPr>
              <a:pPr>
                <a:buFontTx/>
                <a:buNone/>
                <a:defRPr/>
              </a:pPr>
              <a:t>2019/12/16</a:t>
            </a:fld>
            <a:endParaRPr lang="en-US" altLang="zh-CN">
              <a:solidFill>
                <a:srgbClr val="000000"/>
              </a:solidFill>
            </a:endParaRPr>
          </a:p>
        </p:txBody>
      </p:sp>
      <p:sp>
        <p:nvSpPr>
          <p:cNvPr id="7173"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ea typeface="宋体" pitchFamily="2" charset="-122"/>
              </a:defRPr>
            </a:lvl1pPr>
          </a:lstStyle>
          <a:p>
            <a:pPr>
              <a:buFontTx/>
              <a:buNone/>
              <a:defRPr/>
            </a:pPr>
            <a:endParaRPr lang="en-US" altLang="zh-CN">
              <a:solidFill>
                <a:srgbClr val="000000"/>
              </a:solidFill>
            </a:endParaRPr>
          </a:p>
        </p:txBody>
      </p:sp>
      <p:sp>
        <p:nvSpPr>
          <p:cNvPr id="7174" name="Rectangle 6"/>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ea typeface="宋体" pitchFamily="2" charset="-122"/>
              </a:defRPr>
            </a:lvl1pPr>
          </a:lstStyle>
          <a:p>
            <a:pPr>
              <a:buFontTx/>
              <a:buNone/>
              <a:defRPr/>
            </a:pPr>
            <a:fld id="{84085487-97E2-4AC1-B11A-77C4C7BE25ED}" type="slidenum">
              <a:rPr lang="en-US" altLang="zh-CN">
                <a:solidFill>
                  <a:srgbClr val="000000"/>
                </a:solidFill>
              </a:rPr>
              <a:pPr>
                <a:buFontTx/>
                <a:buNone/>
                <a:defRPr/>
              </a:pPr>
              <a:t>‹#›</a:t>
            </a:fld>
            <a:endParaRPr lang="en-US" altLang="zh-CN">
              <a:solidFill>
                <a:srgbClr val="000000"/>
              </a:solidFill>
            </a:endParaRPr>
          </a:p>
        </p:txBody>
      </p:sp>
      <p:sp>
        <p:nvSpPr>
          <p:cNvPr id="1031" name="Freeform 7"/>
          <p:cNvSpPr>
            <a:spLocks noChangeArrowheads="1"/>
          </p:cNvSpPr>
          <p:nvPr/>
        </p:nvSpPr>
        <p:spPr bwMode="auto">
          <a:xfrm>
            <a:off x="381000" y="228600"/>
            <a:ext cx="8229600" cy="609600"/>
          </a:xfrm>
          <a:custGeom>
            <a:avLst/>
            <a:gdLst>
              <a:gd name="T0" fmla="*/ 0 w 1000"/>
              <a:gd name="T1" fmla="*/ 3716121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a:buFontTx/>
              <a:buNone/>
            </a:pPr>
            <a:endParaRPr lang="zh-CN" altLang="en-US" smtClean="0">
              <a:solidFill>
                <a:srgbClr val="000000"/>
              </a:solidFill>
              <a:latin typeface="Arial" charset="0"/>
              <a:ea typeface="宋体" charset="-122"/>
            </a:endParaRPr>
          </a:p>
        </p:txBody>
      </p:sp>
      <p:sp>
        <p:nvSpPr>
          <p:cNvPr id="1032" name="Line 8"/>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FontTx/>
              <a:buNone/>
            </a:pPr>
            <a:endParaRPr lang="zh-CN" altLang="en-US" smtClean="0">
              <a:solidFill>
                <a:srgbClr val="000000"/>
              </a:solidFill>
              <a:latin typeface="Arial" charset="0"/>
              <a:ea typeface="宋体" charset="-122"/>
            </a:endParaRPr>
          </a:p>
        </p:txBody>
      </p:sp>
    </p:spTree>
    <p:extLst>
      <p:ext uri="{BB962C8B-B14F-4D97-AF65-F5344CB8AC3E}">
        <p14:creationId xmlns:p14="http://schemas.microsoft.com/office/powerpoint/2010/main" val="219946665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timing>
    <p:tnLst>
      <p:par>
        <p:cTn id="1" dur="indefinite" restart="never" nodeType="tmRoot"/>
      </p:par>
    </p:tnLst>
  </p:timing>
  <p:hf hdr="0" ftr="0"/>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ea typeface="宋体" pitchFamily="2" charset="-122"/>
        </a:defRPr>
      </a:lvl2pPr>
      <a:lvl3pPr algn="l" rtl="0" eaLnBrk="0" fontAlgn="base" hangingPunct="0">
        <a:spcBef>
          <a:spcPct val="0"/>
        </a:spcBef>
        <a:spcAft>
          <a:spcPct val="0"/>
        </a:spcAft>
        <a:defRPr sz="4200">
          <a:solidFill>
            <a:schemeClr val="tx2"/>
          </a:solidFill>
          <a:latin typeface="Garamond" pitchFamily="18" charset="0"/>
          <a:ea typeface="宋体" pitchFamily="2" charset="-122"/>
        </a:defRPr>
      </a:lvl3pPr>
      <a:lvl4pPr algn="l" rtl="0" eaLnBrk="0" fontAlgn="base" hangingPunct="0">
        <a:spcBef>
          <a:spcPct val="0"/>
        </a:spcBef>
        <a:spcAft>
          <a:spcPct val="0"/>
        </a:spcAft>
        <a:defRPr sz="4200">
          <a:solidFill>
            <a:schemeClr val="tx2"/>
          </a:solidFill>
          <a:latin typeface="Garamond" pitchFamily="18" charset="0"/>
          <a:ea typeface="宋体" pitchFamily="2" charset="-122"/>
        </a:defRPr>
      </a:lvl4pPr>
      <a:lvl5pPr algn="l" rtl="0" eaLnBrk="0" fontAlgn="base" hangingPunct="0">
        <a:spcBef>
          <a:spcPct val="0"/>
        </a:spcBef>
        <a:spcAft>
          <a:spcPct val="0"/>
        </a:spcAft>
        <a:defRPr sz="4200">
          <a:solidFill>
            <a:schemeClr val="tx2"/>
          </a:solidFill>
          <a:latin typeface="Garamond" pitchFamily="18" charset="0"/>
          <a:ea typeface="宋体" pitchFamily="2"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19.xml"/><Relationship Id="rId1" Type="http://schemas.openxmlformats.org/officeDocument/2006/relationships/vmlDrawing" Target="../drawings/vmlDrawing2.vml"/><Relationship Id="rId4" Type="http://schemas.openxmlformats.org/officeDocument/2006/relationships/image" Target="../media/image53.wm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107.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oleObject" Target="../embeddings/oleObject3.bin"/><Relationship Id="rId7" Type="http://schemas.openxmlformats.org/officeDocument/2006/relationships/oleObject" Target="../embeddings/oleObject5.bin"/><Relationship Id="rId12" Type="http://schemas.openxmlformats.org/officeDocument/2006/relationships/image" Target="../media/image58.wmf"/><Relationship Id="rId2" Type="http://schemas.openxmlformats.org/officeDocument/2006/relationships/slideLayout" Target="../slideLayouts/slideLayout119.xml"/><Relationship Id="rId1" Type="http://schemas.openxmlformats.org/officeDocument/2006/relationships/vmlDrawing" Target="../drawings/vmlDrawing3.vml"/><Relationship Id="rId6" Type="http://schemas.openxmlformats.org/officeDocument/2006/relationships/image" Target="../media/image55.wmf"/><Relationship Id="rId11" Type="http://schemas.openxmlformats.org/officeDocument/2006/relationships/oleObject" Target="../embeddings/oleObject7.bin"/><Relationship Id="rId5" Type="http://schemas.openxmlformats.org/officeDocument/2006/relationships/oleObject" Target="../embeddings/oleObject4.bin"/><Relationship Id="rId10" Type="http://schemas.openxmlformats.org/officeDocument/2006/relationships/image" Target="../media/image57.wmf"/><Relationship Id="rId4" Type="http://schemas.openxmlformats.org/officeDocument/2006/relationships/image" Target="../media/image54.wmf"/><Relationship Id="rId9" Type="http://schemas.openxmlformats.org/officeDocument/2006/relationships/oleObject" Target="../embeddings/oleObject6.bin"/></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29.xml"/><Relationship Id="rId1" Type="http://schemas.openxmlformats.org/officeDocument/2006/relationships/vmlDrawing" Target="../drawings/vmlDrawing4.vml"/><Relationship Id="rId4" Type="http://schemas.openxmlformats.org/officeDocument/2006/relationships/image" Target="../media/image59.em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9.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9.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9.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9.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9.xml"/></Relationships>
</file>

<file path=ppt/slides/_rels/slide1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0.png"/><Relationship Id="rId1" Type="http://schemas.openxmlformats.org/officeDocument/2006/relationships/slideLayout" Target="../slideLayouts/slideLayout60.xml"/><Relationship Id="rId4" Type="http://schemas.openxmlformats.org/officeDocument/2006/relationships/image" Target="../media/image49.png"/></Relationships>
</file>

<file path=ppt/slides/_rels/slide1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0.xml"/></Relationships>
</file>

<file path=ppt/slides/_rels/slide128.xml.rels><?xml version="1.0" encoding="UTF-8" standalone="yes"?>
<Relationships xmlns="http://schemas.openxmlformats.org/package/2006/relationships"><Relationship Id="rId8" Type="http://schemas.openxmlformats.org/officeDocument/2006/relationships/tags" Target="../tags/tag33.xml"/><Relationship Id="rId13" Type="http://schemas.openxmlformats.org/officeDocument/2006/relationships/tags" Target="../tags/tag38.xml"/><Relationship Id="rId18" Type="http://schemas.openxmlformats.org/officeDocument/2006/relationships/image" Target="../media/image49.png"/><Relationship Id="rId3" Type="http://schemas.openxmlformats.org/officeDocument/2006/relationships/tags" Target="../tags/tag28.xml"/><Relationship Id="rId7" Type="http://schemas.openxmlformats.org/officeDocument/2006/relationships/tags" Target="../tags/tag32.xml"/><Relationship Id="rId12" Type="http://schemas.openxmlformats.org/officeDocument/2006/relationships/tags" Target="../tags/tag37.xml"/><Relationship Id="rId17" Type="http://schemas.openxmlformats.org/officeDocument/2006/relationships/image" Target="../media/image48.png"/><Relationship Id="rId2" Type="http://schemas.openxmlformats.org/officeDocument/2006/relationships/tags" Target="../tags/tag27.xml"/><Relationship Id="rId16" Type="http://schemas.openxmlformats.org/officeDocument/2006/relationships/slideLayout" Target="../slideLayouts/slideLayout60.xml"/><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tags" Target="../tags/tag36.xml"/><Relationship Id="rId5" Type="http://schemas.openxmlformats.org/officeDocument/2006/relationships/tags" Target="../tags/tag30.xml"/><Relationship Id="rId15" Type="http://schemas.openxmlformats.org/officeDocument/2006/relationships/tags" Target="../tags/tag40.xml"/><Relationship Id="rId10" Type="http://schemas.openxmlformats.org/officeDocument/2006/relationships/tags" Target="../tags/tag35.xml"/><Relationship Id="rId4" Type="http://schemas.openxmlformats.org/officeDocument/2006/relationships/tags" Target="../tags/tag29.xml"/><Relationship Id="rId9" Type="http://schemas.openxmlformats.org/officeDocument/2006/relationships/tags" Target="../tags/tag34.xml"/><Relationship Id="rId14" Type="http://schemas.openxmlformats.org/officeDocument/2006/relationships/tags" Target="../tags/tag39.xml"/></Relationships>
</file>

<file path=ppt/slides/_rels/slide129.xml.rels><?xml version="1.0" encoding="UTF-8" standalone="yes"?>
<Relationships xmlns="http://schemas.openxmlformats.org/package/2006/relationships"><Relationship Id="rId8" Type="http://schemas.openxmlformats.org/officeDocument/2006/relationships/tags" Target="../tags/tag48.xml"/><Relationship Id="rId13" Type="http://schemas.openxmlformats.org/officeDocument/2006/relationships/tags" Target="../tags/tag53.xml"/><Relationship Id="rId18" Type="http://schemas.openxmlformats.org/officeDocument/2006/relationships/tags" Target="../tags/tag58.xml"/><Relationship Id="rId3" Type="http://schemas.openxmlformats.org/officeDocument/2006/relationships/tags" Target="../tags/tag43.xml"/><Relationship Id="rId21" Type="http://schemas.openxmlformats.org/officeDocument/2006/relationships/slideLayout" Target="../slideLayouts/slideLayout60.xml"/><Relationship Id="rId7" Type="http://schemas.openxmlformats.org/officeDocument/2006/relationships/tags" Target="../tags/tag47.xml"/><Relationship Id="rId12" Type="http://schemas.openxmlformats.org/officeDocument/2006/relationships/tags" Target="../tags/tag52.xml"/><Relationship Id="rId17" Type="http://schemas.openxmlformats.org/officeDocument/2006/relationships/tags" Target="../tags/tag57.xml"/><Relationship Id="rId2" Type="http://schemas.openxmlformats.org/officeDocument/2006/relationships/tags" Target="../tags/tag42.xml"/><Relationship Id="rId16" Type="http://schemas.openxmlformats.org/officeDocument/2006/relationships/tags" Target="../tags/tag56.xml"/><Relationship Id="rId20" Type="http://schemas.openxmlformats.org/officeDocument/2006/relationships/tags" Target="../tags/tag60.xml"/><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tags" Target="../tags/tag51.xml"/><Relationship Id="rId5" Type="http://schemas.openxmlformats.org/officeDocument/2006/relationships/tags" Target="../tags/tag45.xml"/><Relationship Id="rId15" Type="http://schemas.openxmlformats.org/officeDocument/2006/relationships/tags" Target="../tags/tag55.xml"/><Relationship Id="rId23" Type="http://schemas.openxmlformats.org/officeDocument/2006/relationships/image" Target="../media/image49.png"/><Relationship Id="rId10" Type="http://schemas.openxmlformats.org/officeDocument/2006/relationships/tags" Target="../tags/tag50.xml"/><Relationship Id="rId19" Type="http://schemas.openxmlformats.org/officeDocument/2006/relationships/tags" Target="../tags/tag59.xml"/><Relationship Id="rId4" Type="http://schemas.openxmlformats.org/officeDocument/2006/relationships/tags" Target="../tags/tag44.xml"/><Relationship Id="rId9" Type="http://schemas.openxmlformats.org/officeDocument/2006/relationships/tags" Target="../tags/tag49.xml"/><Relationship Id="rId14" Type="http://schemas.openxmlformats.org/officeDocument/2006/relationships/tags" Target="../tags/tag54.xml"/><Relationship Id="rId22"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8.xml"/></Relationships>
</file>

<file path=ppt/slides/_rels/slide1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8.xml"/></Relationships>
</file>

<file path=ppt/slides/_rels/slide1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8.xml"/></Relationships>
</file>

<file path=ppt/slides/_rels/slide1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8.xml"/></Relationships>
</file>

<file path=ppt/slides/_rels/slide1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8.xml"/></Relationships>
</file>

<file path=ppt/slides/_rels/slide1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8.xml"/></Relationships>
</file>

<file path=ppt/slides/_rels/slide1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78.xml"/><Relationship Id="rId6" Type="http://schemas.openxmlformats.org/officeDocument/2006/relationships/image" Target="../media/image49.png"/><Relationship Id="rId5" Type="http://schemas.openxmlformats.org/officeDocument/2006/relationships/image" Target="../media/image48.png"/><Relationship Id="rId4" Type="http://schemas.microsoft.com/office/2007/relationships/hdphoto" Target="../media/hdphoto3.wdp"/></Relationships>
</file>

<file path=ppt/slides/_rels/slide1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78.xml"/><Relationship Id="rId6" Type="http://schemas.openxmlformats.org/officeDocument/2006/relationships/image" Target="../media/image49.png"/><Relationship Id="rId5" Type="http://schemas.openxmlformats.org/officeDocument/2006/relationships/image" Target="../media/image48.png"/><Relationship Id="rId4" Type="http://schemas.microsoft.com/office/2007/relationships/hdphoto" Target="../media/hdphoto4.wdp"/></Relationships>
</file>

<file path=ppt/slides/_rels/slide13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notesSlide" Target="../notesSlides/notesSlide37.xml"/><Relationship Id="rId7" Type="http://schemas.openxmlformats.org/officeDocument/2006/relationships/image" Target="../media/image64.wmf"/><Relationship Id="rId2" Type="http://schemas.openxmlformats.org/officeDocument/2006/relationships/slideLayout" Target="../slideLayouts/slideLayout78.xml"/><Relationship Id="rId1" Type="http://schemas.openxmlformats.org/officeDocument/2006/relationships/vmlDrawing" Target="../drawings/vmlDrawing5.vml"/><Relationship Id="rId6" Type="http://schemas.openxmlformats.org/officeDocument/2006/relationships/oleObject" Target="../embeddings/oleObject10.bin"/><Relationship Id="rId5" Type="http://schemas.openxmlformats.org/officeDocument/2006/relationships/image" Target="../media/image63.wmf"/><Relationship Id="rId4" Type="http://schemas.openxmlformats.org/officeDocument/2006/relationships/oleObject" Target="../embeddings/oleObject9.bin"/><Relationship Id="rId9" Type="http://schemas.openxmlformats.org/officeDocument/2006/relationships/image" Target="../media/image49.png"/></Relationships>
</file>

<file path=ppt/slides/_rels/slide139.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image" Target="../media/image69.wmf"/><Relationship Id="rId18" Type="http://schemas.openxmlformats.org/officeDocument/2006/relationships/oleObject" Target="../embeddings/oleObject18.bin"/><Relationship Id="rId3" Type="http://schemas.openxmlformats.org/officeDocument/2006/relationships/notesSlide" Target="../notesSlides/notesSlide38.xml"/><Relationship Id="rId21" Type="http://schemas.openxmlformats.org/officeDocument/2006/relationships/image" Target="../media/image73.wmf"/><Relationship Id="rId7" Type="http://schemas.openxmlformats.org/officeDocument/2006/relationships/image" Target="../media/image66.wmf"/><Relationship Id="rId12" Type="http://schemas.openxmlformats.org/officeDocument/2006/relationships/oleObject" Target="../embeddings/oleObject15.bin"/><Relationship Id="rId17" Type="http://schemas.openxmlformats.org/officeDocument/2006/relationships/image" Target="../media/image71.wmf"/><Relationship Id="rId2" Type="http://schemas.openxmlformats.org/officeDocument/2006/relationships/slideLayout" Target="../slideLayouts/slideLayout78.xml"/><Relationship Id="rId16" Type="http://schemas.openxmlformats.org/officeDocument/2006/relationships/oleObject" Target="../embeddings/oleObject17.bin"/><Relationship Id="rId20" Type="http://schemas.openxmlformats.org/officeDocument/2006/relationships/oleObject" Target="../embeddings/oleObject19.bin"/><Relationship Id="rId1" Type="http://schemas.openxmlformats.org/officeDocument/2006/relationships/vmlDrawing" Target="../drawings/vmlDrawing6.vml"/><Relationship Id="rId6" Type="http://schemas.openxmlformats.org/officeDocument/2006/relationships/oleObject" Target="../embeddings/oleObject12.bin"/><Relationship Id="rId11" Type="http://schemas.openxmlformats.org/officeDocument/2006/relationships/image" Target="../media/image68.wmf"/><Relationship Id="rId5" Type="http://schemas.openxmlformats.org/officeDocument/2006/relationships/image" Target="../media/image65.wmf"/><Relationship Id="rId15" Type="http://schemas.openxmlformats.org/officeDocument/2006/relationships/image" Target="../media/image70.wmf"/><Relationship Id="rId23" Type="http://schemas.openxmlformats.org/officeDocument/2006/relationships/image" Target="../media/image49.png"/><Relationship Id="rId10" Type="http://schemas.openxmlformats.org/officeDocument/2006/relationships/oleObject" Target="../embeddings/oleObject14.bin"/><Relationship Id="rId19" Type="http://schemas.openxmlformats.org/officeDocument/2006/relationships/image" Target="../media/image72.wmf"/><Relationship Id="rId4" Type="http://schemas.openxmlformats.org/officeDocument/2006/relationships/oleObject" Target="../embeddings/oleObject11.bin"/><Relationship Id="rId9" Type="http://schemas.openxmlformats.org/officeDocument/2006/relationships/image" Target="../media/image67.wmf"/><Relationship Id="rId14" Type="http://schemas.openxmlformats.org/officeDocument/2006/relationships/oleObject" Target="../embeddings/oleObject16.bin"/><Relationship Id="rId22"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140.xml.rels><?xml version="1.0" encoding="UTF-8" standalone="yes"?>
<Relationships xmlns="http://schemas.openxmlformats.org/package/2006/relationships"><Relationship Id="rId8" Type="http://schemas.openxmlformats.org/officeDocument/2006/relationships/oleObject" Target="../embeddings/oleObject22.bin"/><Relationship Id="rId13" Type="http://schemas.openxmlformats.org/officeDocument/2006/relationships/image" Target="../media/image78.wmf"/><Relationship Id="rId3" Type="http://schemas.openxmlformats.org/officeDocument/2006/relationships/notesSlide" Target="../notesSlides/notesSlide39.xml"/><Relationship Id="rId7" Type="http://schemas.openxmlformats.org/officeDocument/2006/relationships/image" Target="../media/image75.wmf"/><Relationship Id="rId12" Type="http://schemas.openxmlformats.org/officeDocument/2006/relationships/oleObject" Target="../embeddings/oleObject24.bin"/><Relationship Id="rId2" Type="http://schemas.openxmlformats.org/officeDocument/2006/relationships/slideLayout" Target="../slideLayouts/slideLayout78.xml"/><Relationship Id="rId1" Type="http://schemas.openxmlformats.org/officeDocument/2006/relationships/vmlDrawing" Target="../drawings/vmlDrawing7.vml"/><Relationship Id="rId6" Type="http://schemas.openxmlformats.org/officeDocument/2006/relationships/oleObject" Target="../embeddings/oleObject21.bin"/><Relationship Id="rId11" Type="http://schemas.openxmlformats.org/officeDocument/2006/relationships/image" Target="../media/image77.wmf"/><Relationship Id="rId5" Type="http://schemas.openxmlformats.org/officeDocument/2006/relationships/image" Target="../media/image74.wmf"/><Relationship Id="rId15" Type="http://schemas.openxmlformats.org/officeDocument/2006/relationships/image" Target="../media/image49.png"/><Relationship Id="rId10" Type="http://schemas.openxmlformats.org/officeDocument/2006/relationships/oleObject" Target="../embeddings/oleObject23.bin"/><Relationship Id="rId4" Type="http://schemas.openxmlformats.org/officeDocument/2006/relationships/oleObject" Target="../embeddings/oleObject20.bin"/><Relationship Id="rId9" Type="http://schemas.openxmlformats.org/officeDocument/2006/relationships/image" Target="../media/image76.wmf"/><Relationship Id="rId14" Type="http://schemas.openxmlformats.org/officeDocument/2006/relationships/image" Target="../media/image48.png"/></Relationships>
</file>

<file path=ppt/slides/_rels/slide141.xml.rels><?xml version="1.0" encoding="UTF-8" standalone="yes"?>
<Relationships xmlns="http://schemas.openxmlformats.org/package/2006/relationships"><Relationship Id="rId8" Type="http://schemas.openxmlformats.org/officeDocument/2006/relationships/oleObject" Target="../embeddings/oleObject27.bin"/><Relationship Id="rId13" Type="http://schemas.openxmlformats.org/officeDocument/2006/relationships/image" Target="../media/image89.png"/><Relationship Id="rId18" Type="http://schemas.openxmlformats.org/officeDocument/2006/relationships/image" Target="../media/image84.wmf"/><Relationship Id="rId26" Type="http://schemas.openxmlformats.org/officeDocument/2006/relationships/image" Target="../media/image88.wmf"/><Relationship Id="rId3" Type="http://schemas.openxmlformats.org/officeDocument/2006/relationships/notesSlide" Target="../notesSlides/notesSlide40.xml"/><Relationship Id="rId21" Type="http://schemas.openxmlformats.org/officeDocument/2006/relationships/oleObject" Target="../embeddings/oleObject33.bin"/><Relationship Id="rId7" Type="http://schemas.openxmlformats.org/officeDocument/2006/relationships/image" Target="../media/image80.wmf"/><Relationship Id="rId12" Type="http://schemas.openxmlformats.org/officeDocument/2006/relationships/oleObject" Target="../embeddings/oleObject29.bin"/><Relationship Id="rId17" Type="http://schemas.openxmlformats.org/officeDocument/2006/relationships/oleObject" Target="../embeddings/oleObject31.bin"/><Relationship Id="rId25" Type="http://schemas.openxmlformats.org/officeDocument/2006/relationships/oleObject" Target="../embeddings/oleObject35.bin"/><Relationship Id="rId2" Type="http://schemas.openxmlformats.org/officeDocument/2006/relationships/slideLayout" Target="../slideLayouts/slideLayout78.xml"/><Relationship Id="rId16" Type="http://schemas.openxmlformats.org/officeDocument/2006/relationships/image" Target="../media/image83.wmf"/><Relationship Id="rId20" Type="http://schemas.openxmlformats.org/officeDocument/2006/relationships/image" Target="../media/image85.wmf"/><Relationship Id="rId29" Type="http://schemas.openxmlformats.org/officeDocument/2006/relationships/image" Target="../media/image49.png"/><Relationship Id="rId1" Type="http://schemas.openxmlformats.org/officeDocument/2006/relationships/vmlDrawing" Target="../drawings/vmlDrawing8.vml"/><Relationship Id="rId6" Type="http://schemas.openxmlformats.org/officeDocument/2006/relationships/oleObject" Target="../embeddings/oleObject26.bin"/><Relationship Id="rId11" Type="http://schemas.openxmlformats.org/officeDocument/2006/relationships/image" Target="../media/image82.wmf"/><Relationship Id="rId24" Type="http://schemas.openxmlformats.org/officeDocument/2006/relationships/image" Target="../media/image87.wmf"/><Relationship Id="rId5" Type="http://schemas.openxmlformats.org/officeDocument/2006/relationships/image" Target="../media/image79.wmf"/><Relationship Id="rId15" Type="http://schemas.openxmlformats.org/officeDocument/2006/relationships/oleObject" Target="../embeddings/oleObject30.bin"/><Relationship Id="rId23" Type="http://schemas.openxmlformats.org/officeDocument/2006/relationships/oleObject" Target="../embeddings/oleObject34.bin"/><Relationship Id="rId28" Type="http://schemas.openxmlformats.org/officeDocument/2006/relationships/image" Target="../media/image48.png"/><Relationship Id="rId10" Type="http://schemas.openxmlformats.org/officeDocument/2006/relationships/oleObject" Target="../embeddings/oleObject28.bin"/><Relationship Id="rId19" Type="http://schemas.openxmlformats.org/officeDocument/2006/relationships/oleObject" Target="../embeddings/oleObject32.bin"/><Relationship Id="rId4" Type="http://schemas.openxmlformats.org/officeDocument/2006/relationships/oleObject" Target="../embeddings/oleObject25.bin"/><Relationship Id="rId9" Type="http://schemas.openxmlformats.org/officeDocument/2006/relationships/image" Target="../media/image81.wmf"/><Relationship Id="rId14" Type="http://schemas.microsoft.com/office/2007/relationships/hdphoto" Target="../media/hdphoto5.wdp"/><Relationship Id="rId22" Type="http://schemas.openxmlformats.org/officeDocument/2006/relationships/image" Target="../media/image86.wmf"/><Relationship Id="rId27" Type="http://schemas.openxmlformats.org/officeDocument/2006/relationships/oleObject" Target="../embeddings/oleObject36.bin"/></Relationships>
</file>

<file path=ppt/slides/_rels/slide142.xml.rels><?xml version="1.0" encoding="UTF-8" standalone="yes"?>
<Relationships xmlns="http://schemas.openxmlformats.org/package/2006/relationships"><Relationship Id="rId13" Type="http://schemas.openxmlformats.org/officeDocument/2006/relationships/oleObject" Target="../embeddings/oleObject42.bin"/><Relationship Id="rId18" Type="http://schemas.openxmlformats.org/officeDocument/2006/relationships/oleObject" Target="../embeddings/oleObject45.bin"/><Relationship Id="rId26" Type="http://schemas.openxmlformats.org/officeDocument/2006/relationships/oleObject" Target="../embeddings/oleObject50.bin"/><Relationship Id="rId39" Type="http://schemas.openxmlformats.org/officeDocument/2006/relationships/oleObject" Target="../embeddings/oleObject58.bin"/><Relationship Id="rId21" Type="http://schemas.openxmlformats.org/officeDocument/2006/relationships/image" Target="../media/image97.wmf"/><Relationship Id="rId34" Type="http://schemas.openxmlformats.org/officeDocument/2006/relationships/image" Target="../media/image101.wmf"/><Relationship Id="rId42" Type="http://schemas.openxmlformats.org/officeDocument/2006/relationships/image" Target="../media/image105.wmf"/><Relationship Id="rId47" Type="http://schemas.openxmlformats.org/officeDocument/2006/relationships/oleObject" Target="../embeddings/oleObject62.bin"/><Relationship Id="rId50" Type="http://schemas.openxmlformats.org/officeDocument/2006/relationships/image" Target="../media/image49.png"/><Relationship Id="rId7" Type="http://schemas.openxmlformats.org/officeDocument/2006/relationships/oleObject" Target="../embeddings/oleObject39.bin"/><Relationship Id="rId2" Type="http://schemas.openxmlformats.org/officeDocument/2006/relationships/slideLayout" Target="../slideLayouts/slideLayout78.xml"/><Relationship Id="rId16" Type="http://schemas.openxmlformats.org/officeDocument/2006/relationships/image" Target="../media/image95.wmf"/><Relationship Id="rId29" Type="http://schemas.openxmlformats.org/officeDocument/2006/relationships/oleObject" Target="../embeddings/oleObject52.bin"/><Relationship Id="rId11" Type="http://schemas.openxmlformats.org/officeDocument/2006/relationships/oleObject" Target="../embeddings/oleObject41.bin"/><Relationship Id="rId24" Type="http://schemas.openxmlformats.org/officeDocument/2006/relationships/oleObject" Target="../embeddings/oleObject48.bin"/><Relationship Id="rId32" Type="http://schemas.openxmlformats.org/officeDocument/2006/relationships/oleObject" Target="../embeddings/oleObject54.bin"/><Relationship Id="rId37" Type="http://schemas.openxmlformats.org/officeDocument/2006/relationships/oleObject" Target="../embeddings/oleObject57.bin"/><Relationship Id="rId40" Type="http://schemas.openxmlformats.org/officeDocument/2006/relationships/image" Target="../media/image104.wmf"/><Relationship Id="rId45" Type="http://schemas.openxmlformats.org/officeDocument/2006/relationships/oleObject" Target="../embeddings/oleObject61.bin"/><Relationship Id="rId5" Type="http://schemas.openxmlformats.org/officeDocument/2006/relationships/image" Target="../media/image90.wmf"/><Relationship Id="rId15" Type="http://schemas.openxmlformats.org/officeDocument/2006/relationships/oleObject" Target="../embeddings/oleObject43.bin"/><Relationship Id="rId23" Type="http://schemas.openxmlformats.org/officeDocument/2006/relationships/image" Target="../media/image98.wmf"/><Relationship Id="rId28" Type="http://schemas.openxmlformats.org/officeDocument/2006/relationships/oleObject" Target="../embeddings/oleObject51.bin"/><Relationship Id="rId36" Type="http://schemas.openxmlformats.org/officeDocument/2006/relationships/image" Target="../media/image102.wmf"/><Relationship Id="rId49" Type="http://schemas.openxmlformats.org/officeDocument/2006/relationships/image" Target="../media/image48.png"/><Relationship Id="rId10" Type="http://schemas.openxmlformats.org/officeDocument/2006/relationships/image" Target="../media/image92.wmf"/><Relationship Id="rId19" Type="http://schemas.openxmlformats.org/officeDocument/2006/relationships/image" Target="../media/image96.wmf"/><Relationship Id="rId31" Type="http://schemas.openxmlformats.org/officeDocument/2006/relationships/image" Target="../media/image100.wmf"/><Relationship Id="rId44" Type="http://schemas.openxmlformats.org/officeDocument/2006/relationships/image" Target="../media/image106.wmf"/><Relationship Id="rId4" Type="http://schemas.openxmlformats.org/officeDocument/2006/relationships/oleObject" Target="../embeddings/oleObject37.bin"/><Relationship Id="rId9" Type="http://schemas.openxmlformats.org/officeDocument/2006/relationships/oleObject" Target="../embeddings/oleObject40.bin"/><Relationship Id="rId14" Type="http://schemas.openxmlformats.org/officeDocument/2006/relationships/image" Target="../media/image94.wmf"/><Relationship Id="rId22" Type="http://schemas.openxmlformats.org/officeDocument/2006/relationships/oleObject" Target="../embeddings/oleObject47.bin"/><Relationship Id="rId27" Type="http://schemas.openxmlformats.org/officeDocument/2006/relationships/image" Target="../media/image99.wmf"/><Relationship Id="rId30" Type="http://schemas.openxmlformats.org/officeDocument/2006/relationships/oleObject" Target="../embeddings/oleObject53.bin"/><Relationship Id="rId35" Type="http://schemas.openxmlformats.org/officeDocument/2006/relationships/oleObject" Target="../embeddings/oleObject56.bin"/><Relationship Id="rId43" Type="http://schemas.openxmlformats.org/officeDocument/2006/relationships/oleObject" Target="../embeddings/oleObject60.bin"/><Relationship Id="rId48" Type="http://schemas.openxmlformats.org/officeDocument/2006/relationships/image" Target="../media/image108.wmf"/><Relationship Id="rId8" Type="http://schemas.openxmlformats.org/officeDocument/2006/relationships/image" Target="../media/image91.wmf"/><Relationship Id="rId3" Type="http://schemas.openxmlformats.org/officeDocument/2006/relationships/notesSlide" Target="../notesSlides/notesSlide41.xml"/><Relationship Id="rId12" Type="http://schemas.openxmlformats.org/officeDocument/2006/relationships/image" Target="../media/image93.wmf"/><Relationship Id="rId17" Type="http://schemas.openxmlformats.org/officeDocument/2006/relationships/oleObject" Target="../embeddings/oleObject44.bin"/><Relationship Id="rId25" Type="http://schemas.openxmlformats.org/officeDocument/2006/relationships/oleObject" Target="../embeddings/oleObject49.bin"/><Relationship Id="rId33" Type="http://schemas.openxmlformats.org/officeDocument/2006/relationships/oleObject" Target="../embeddings/oleObject55.bin"/><Relationship Id="rId38" Type="http://schemas.openxmlformats.org/officeDocument/2006/relationships/image" Target="../media/image103.wmf"/><Relationship Id="rId46" Type="http://schemas.openxmlformats.org/officeDocument/2006/relationships/image" Target="../media/image107.wmf"/><Relationship Id="rId20" Type="http://schemas.openxmlformats.org/officeDocument/2006/relationships/oleObject" Target="../embeddings/oleObject46.bin"/><Relationship Id="rId41" Type="http://schemas.openxmlformats.org/officeDocument/2006/relationships/oleObject" Target="../embeddings/oleObject59.bin"/><Relationship Id="rId1" Type="http://schemas.openxmlformats.org/officeDocument/2006/relationships/vmlDrawing" Target="../drawings/vmlDrawing9.vml"/><Relationship Id="rId6" Type="http://schemas.openxmlformats.org/officeDocument/2006/relationships/oleObject" Target="../embeddings/oleObject38.bin"/></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92.xml"/><Relationship Id="rId1" Type="http://schemas.openxmlformats.org/officeDocument/2006/relationships/vmlDrawing" Target="../drawings/vmlDrawing10.vml"/><Relationship Id="rId5" Type="http://schemas.openxmlformats.org/officeDocument/2006/relationships/image" Target="../media/image109.emf"/><Relationship Id="rId4" Type="http://schemas.openxmlformats.org/officeDocument/2006/relationships/oleObject" Target="../embeddings/Microsoft_Excel_97-2003_Worksheet1.xls"/></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4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3.xml"/><Relationship Id="rId1" Type="http://schemas.openxmlformats.org/officeDocument/2006/relationships/slideLayout" Target="../slideLayouts/slideLayout78.xml"/><Relationship Id="rId6" Type="http://schemas.openxmlformats.org/officeDocument/2006/relationships/image" Target="../media/image49.png"/><Relationship Id="rId5" Type="http://schemas.openxmlformats.org/officeDocument/2006/relationships/image" Target="../media/image48.png"/><Relationship Id="rId4" Type="http://schemas.microsoft.com/office/2007/relationships/hdphoto" Target="../media/hdphoto6.wdp"/></Relationships>
</file>

<file path=ppt/slides/_rels/slide1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78.xml"/><Relationship Id="rId4" Type="http://schemas.openxmlformats.org/officeDocument/2006/relationships/image" Target="../media/image49.png"/></Relationships>
</file>

<file path=ppt/slides/_rels/slide14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5.xml"/><Relationship Id="rId1" Type="http://schemas.openxmlformats.org/officeDocument/2006/relationships/slideLayout" Target="../slideLayouts/slideLayout78.xml"/><Relationship Id="rId6" Type="http://schemas.openxmlformats.org/officeDocument/2006/relationships/image" Target="../media/image49.png"/><Relationship Id="rId5" Type="http://schemas.openxmlformats.org/officeDocument/2006/relationships/image" Target="../media/image48.png"/><Relationship Id="rId4" Type="http://schemas.microsoft.com/office/2007/relationships/hdphoto" Target="../media/hdphoto7.wdp"/></Relationships>
</file>

<file path=ppt/slides/_rels/slide1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6.xml"/><Relationship Id="rId1" Type="http://schemas.openxmlformats.org/officeDocument/2006/relationships/slideLayout" Target="../slideLayouts/slideLayout78.xml"/><Relationship Id="rId4" Type="http://schemas.openxmlformats.org/officeDocument/2006/relationships/image" Target="../media/image49.png"/></Relationships>
</file>

<file path=ppt/slides/_rels/slide1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78.xml"/><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15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8.xml"/><Relationship Id="rId1" Type="http://schemas.openxmlformats.org/officeDocument/2006/relationships/slideLayout" Target="../slideLayouts/slideLayout78.xml"/><Relationship Id="rId6" Type="http://schemas.openxmlformats.org/officeDocument/2006/relationships/image" Target="../media/image49.png"/><Relationship Id="rId5" Type="http://schemas.openxmlformats.org/officeDocument/2006/relationships/image" Target="../media/image48.png"/><Relationship Id="rId4" Type="http://schemas.microsoft.com/office/2007/relationships/hdphoto" Target="../media/hdphoto8.wdp"/></Relationships>
</file>

<file path=ppt/slides/_rels/slide151.xml.rels><?xml version="1.0" encoding="UTF-8" standalone="yes"?>
<Relationships xmlns="http://schemas.openxmlformats.org/package/2006/relationships"><Relationship Id="rId8" Type="http://schemas.openxmlformats.org/officeDocument/2006/relationships/oleObject" Target="../embeddings/oleObject65.bin"/><Relationship Id="rId13" Type="http://schemas.openxmlformats.org/officeDocument/2006/relationships/image" Target="../media/image49.png"/><Relationship Id="rId3" Type="http://schemas.openxmlformats.org/officeDocument/2006/relationships/notesSlide" Target="../notesSlides/notesSlide49.xml"/><Relationship Id="rId7" Type="http://schemas.openxmlformats.org/officeDocument/2006/relationships/image" Target="../media/image114.wmf"/><Relationship Id="rId12" Type="http://schemas.openxmlformats.org/officeDocument/2006/relationships/image" Target="../media/image48.png"/><Relationship Id="rId2" Type="http://schemas.openxmlformats.org/officeDocument/2006/relationships/slideLayout" Target="../slideLayouts/slideLayout78.xml"/><Relationship Id="rId1" Type="http://schemas.openxmlformats.org/officeDocument/2006/relationships/vmlDrawing" Target="../drawings/vmlDrawing11.vml"/><Relationship Id="rId6" Type="http://schemas.openxmlformats.org/officeDocument/2006/relationships/oleObject" Target="../embeddings/oleObject64.bin"/><Relationship Id="rId11" Type="http://schemas.openxmlformats.org/officeDocument/2006/relationships/image" Target="../media/image116.wmf"/><Relationship Id="rId5" Type="http://schemas.openxmlformats.org/officeDocument/2006/relationships/image" Target="../media/image113.wmf"/><Relationship Id="rId10" Type="http://schemas.openxmlformats.org/officeDocument/2006/relationships/oleObject" Target="../embeddings/oleObject66.bin"/><Relationship Id="rId4" Type="http://schemas.openxmlformats.org/officeDocument/2006/relationships/oleObject" Target="../embeddings/oleObject63.bin"/><Relationship Id="rId9" Type="http://schemas.openxmlformats.org/officeDocument/2006/relationships/image" Target="../media/image115.wmf"/></Relationships>
</file>

<file path=ppt/slides/_rels/slide15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0.xml"/><Relationship Id="rId1" Type="http://schemas.openxmlformats.org/officeDocument/2006/relationships/slideLayout" Target="../slideLayouts/slideLayout78.xml"/><Relationship Id="rId6" Type="http://schemas.openxmlformats.org/officeDocument/2006/relationships/image" Target="../media/image49.png"/><Relationship Id="rId5" Type="http://schemas.openxmlformats.org/officeDocument/2006/relationships/image" Target="../media/image48.png"/><Relationship Id="rId4" Type="http://schemas.microsoft.com/office/2007/relationships/hdphoto" Target="../media/hdphoto9.wdp"/></Relationships>
</file>

<file path=ppt/slides/_rels/slide15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1.xml"/><Relationship Id="rId1" Type="http://schemas.openxmlformats.org/officeDocument/2006/relationships/slideLayout" Target="../slideLayouts/slideLayout7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49.png"/></Relationships>
</file>

<file path=ppt/slides/_rels/slide1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78.xml"/><Relationship Id="rId4" Type="http://schemas.openxmlformats.org/officeDocument/2006/relationships/image" Target="../media/image49.png"/></Relationships>
</file>

<file path=ppt/slides/_rels/slide1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3.xml"/><Relationship Id="rId1" Type="http://schemas.openxmlformats.org/officeDocument/2006/relationships/slideLayout" Target="../slideLayouts/slideLayout78.xml"/><Relationship Id="rId4" Type="http://schemas.openxmlformats.org/officeDocument/2006/relationships/image" Target="../media/image49.png"/></Relationships>
</file>

<file path=ppt/slides/_rels/slide15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4.xml"/><Relationship Id="rId1" Type="http://schemas.openxmlformats.org/officeDocument/2006/relationships/slideLayout" Target="../slideLayouts/slideLayout78.xml"/><Relationship Id="rId5" Type="http://schemas.openxmlformats.org/officeDocument/2006/relationships/image" Target="../media/image49.png"/><Relationship Id="rId4" Type="http://schemas.openxmlformats.org/officeDocument/2006/relationships/image" Target="../media/image48.png"/></Relationships>
</file>

<file path=ppt/slides/_rels/slide157.xml.rels><?xml version="1.0" encoding="UTF-8" standalone="yes"?>
<Relationships xmlns="http://schemas.openxmlformats.org/package/2006/relationships"><Relationship Id="rId8" Type="http://schemas.openxmlformats.org/officeDocument/2006/relationships/image" Target="../media/image124.jpeg"/><Relationship Id="rId3" Type="http://schemas.openxmlformats.org/officeDocument/2006/relationships/image" Target="../media/image119.jpeg"/><Relationship Id="rId7" Type="http://schemas.openxmlformats.org/officeDocument/2006/relationships/image" Target="../media/image123.jpeg"/><Relationship Id="rId12"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96.xml"/><Relationship Id="rId6" Type="http://schemas.openxmlformats.org/officeDocument/2006/relationships/image" Target="../media/image122.jpeg"/><Relationship Id="rId11" Type="http://schemas.openxmlformats.org/officeDocument/2006/relationships/image" Target="../media/image48.png"/><Relationship Id="rId5" Type="http://schemas.openxmlformats.org/officeDocument/2006/relationships/image" Target="../media/image121.jpeg"/><Relationship Id="rId10" Type="http://schemas.openxmlformats.org/officeDocument/2006/relationships/image" Target="../media/image126.jpeg"/><Relationship Id="rId4" Type="http://schemas.openxmlformats.org/officeDocument/2006/relationships/image" Target="../media/image120.jpeg"/><Relationship Id="rId9" Type="http://schemas.openxmlformats.org/officeDocument/2006/relationships/image" Target="../media/image125.jpeg"/></Relationships>
</file>

<file path=ppt/slides/_rels/slide1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6.xml"/><Relationship Id="rId1" Type="http://schemas.openxmlformats.org/officeDocument/2006/relationships/slideLayout" Target="../slideLayouts/slideLayout96.xml"/><Relationship Id="rId4" Type="http://schemas.openxmlformats.org/officeDocument/2006/relationships/image" Target="../media/image49.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61.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110.xml"/><Relationship Id="rId1" Type="http://schemas.openxmlformats.org/officeDocument/2006/relationships/vmlDrawing" Target="../drawings/vmlDrawing12.vml"/><Relationship Id="rId4" Type="http://schemas.openxmlformats.org/officeDocument/2006/relationships/image" Target="../media/image127.emf"/></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6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7.xml"/><Relationship Id="rId1" Type="http://schemas.openxmlformats.org/officeDocument/2006/relationships/slideLayout" Target="../slideLayouts/slideLayout96.xml"/><Relationship Id="rId6" Type="http://schemas.openxmlformats.org/officeDocument/2006/relationships/image" Target="../media/image49.png"/><Relationship Id="rId5" Type="http://schemas.openxmlformats.org/officeDocument/2006/relationships/image" Target="../media/image48.png"/><Relationship Id="rId4" Type="http://schemas.microsoft.com/office/2007/relationships/hdphoto" Target="../media/hdphoto10.wdp"/></Relationships>
</file>

<file path=ppt/slides/_rels/slide1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8.xml"/><Relationship Id="rId1" Type="http://schemas.openxmlformats.org/officeDocument/2006/relationships/slideLayout" Target="../slideLayouts/slideLayout96.xml"/><Relationship Id="rId4" Type="http://schemas.openxmlformats.org/officeDocument/2006/relationships/image" Target="../media/image49.png"/></Relationships>
</file>

<file path=ppt/slides/_rels/slide1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9.xml"/><Relationship Id="rId1" Type="http://schemas.openxmlformats.org/officeDocument/2006/relationships/slideLayout" Target="../slideLayouts/slideLayout96.xml"/><Relationship Id="rId4" Type="http://schemas.openxmlformats.org/officeDocument/2006/relationships/image" Target="../media/image49.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69.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110.xml"/><Relationship Id="rId1" Type="http://schemas.openxmlformats.org/officeDocument/2006/relationships/vmlDrawing" Target="../drawings/vmlDrawing13.vml"/><Relationship Id="rId5" Type="http://schemas.openxmlformats.org/officeDocument/2006/relationships/oleObject" Target="../embeddings/oleObject69.bin"/><Relationship Id="rId4" Type="http://schemas.openxmlformats.org/officeDocument/2006/relationships/image" Target="../media/image129.wmf"/></Relationships>
</file>

<file path=ppt/slides/_rels/slide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71.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110.xml"/><Relationship Id="rId1" Type="http://schemas.openxmlformats.org/officeDocument/2006/relationships/vmlDrawing" Target="../drawings/vmlDrawing14.vml"/><Relationship Id="rId4" Type="http://schemas.openxmlformats.org/officeDocument/2006/relationships/image" Target="../media/image130.wmf"/></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7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0.xml"/><Relationship Id="rId1" Type="http://schemas.openxmlformats.org/officeDocument/2006/relationships/slideLayout" Target="../slideLayouts/slideLayout96.xml"/><Relationship Id="rId6" Type="http://schemas.openxmlformats.org/officeDocument/2006/relationships/image" Target="../media/image49.png"/><Relationship Id="rId5" Type="http://schemas.openxmlformats.org/officeDocument/2006/relationships/image" Target="../media/image48.png"/><Relationship Id="rId4" Type="http://schemas.microsoft.com/office/2007/relationships/hdphoto" Target="../media/hdphoto11.wdp"/></Relationships>
</file>

<file path=ppt/slides/_rels/slide17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1.xml"/><Relationship Id="rId1" Type="http://schemas.openxmlformats.org/officeDocument/2006/relationships/slideLayout" Target="../slideLayouts/slideLayout96.xml"/><Relationship Id="rId4" Type="http://schemas.openxmlformats.org/officeDocument/2006/relationships/image" Target="../media/image49.png"/></Relationships>
</file>

<file path=ppt/slides/_rels/slide17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2.xml"/><Relationship Id="rId1" Type="http://schemas.openxmlformats.org/officeDocument/2006/relationships/slideLayout" Target="../slideLayouts/slideLayout96.xml"/><Relationship Id="rId4" Type="http://schemas.openxmlformats.org/officeDocument/2006/relationships/image" Target="../media/image49.png"/></Relationships>
</file>

<file path=ppt/slides/_rels/slide1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3.xml"/><Relationship Id="rId1" Type="http://schemas.openxmlformats.org/officeDocument/2006/relationships/slideLayout" Target="../slideLayouts/slideLayout96.xml"/><Relationship Id="rId4" Type="http://schemas.openxmlformats.org/officeDocument/2006/relationships/image" Target="../media/image49.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1.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110.xml"/><Relationship Id="rId1" Type="http://schemas.openxmlformats.org/officeDocument/2006/relationships/vmlDrawing" Target="../drawings/vmlDrawing15.vml"/><Relationship Id="rId4" Type="http://schemas.openxmlformats.org/officeDocument/2006/relationships/image" Target="../media/image132.wmf"/></Relationships>
</file>

<file path=ppt/slides/_rels/slide182.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110.xml"/><Relationship Id="rId1" Type="http://schemas.openxmlformats.org/officeDocument/2006/relationships/vmlDrawing" Target="../drawings/vmlDrawing16.vml"/><Relationship Id="rId6" Type="http://schemas.openxmlformats.org/officeDocument/2006/relationships/image" Target="../media/image134.wmf"/><Relationship Id="rId5" Type="http://schemas.openxmlformats.org/officeDocument/2006/relationships/oleObject" Target="../embeddings/oleObject73.bin"/><Relationship Id="rId4" Type="http://schemas.openxmlformats.org/officeDocument/2006/relationships/image" Target="../media/image133.wmf"/></Relationships>
</file>

<file path=ppt/slides/_rels/slide183.xml.rels><?xml version="1.0" encoding="UTF-8" standalone="yes"?>
<Relationships xmlns="http://schemas.openxmlformats.org/package/2006/relationships"><Relationship Id="rId8" Type="http://schemas.openxmlformats.org/officeDocument/2006/relationships/image" Target="../media/image137.wmf"/><Relationship Id="rId3" Type="http://schemas.openxmlformats.org/officeDocument/2006/relationships/oleObject" Target="../embeddings/oleObject74.bin"/><Relationship Id="rId7" Type="http://schemas.openxmlformats.org/officeDocument/2006/relationships/oleObject" Target="../embeddings/oleObject76.bin"/><Relationship Id="rId2" Type="http://schemas.openxmlformats.org/officeDocument/2006/relationships/slideLayout" Target="../slideLayouts/slideLayout101.xml"/><Relationship Id="rId1" Type="http://schemas.openxmlformats.org/officeDocument/2006/relationships/vmlDrawing" Target="../drawings/vmlDrawing17.vml"/><Relationship Id="rId6" Type="http://schemas.openxmlformats.org/officeDocument/2006/relationships/image" Target="../media/image136.wmf"/><Relationship Id="rId5" Type="http://schemas.openxmlformats.org/officeDocument/2006/relationships/oleObject" Target="../embeddings/oleObject75.bin"/><Relationship Id="rId10" Type="http://schemas.openxmlformats.org/officeDocument/2006/relationships/image" Target="../media/image138.wmf"/><Relationship Id="rId4" Type="http://schemas.openxmlformats.org/officeDocument/2006/relationships/image" Target="../media/image135.emf"/><Relationship Id="rId9" Type="http://schemas.openxmlformats.org/officeDocument/2006/relationships/oleObject" Target="../embeddings/oleObject77.bin"/></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5.xml.rels><?xml version="1.0" encoding="UTF-8" standalone="yes"?>
<Relationships xmlns="http://schemas.openxmlformats.org/package/2006/relationships"><Relationship Id="rId8" Type="http://schemas.openxmlformats.org/officeDocument/2006/relationships/oleObject" Target="../embeddings/oleObject80.bin"/><Relationship Id="rId3" Type="http://schemas.openxmlformats.org/officeDocument/2006/relationships/notesSlide" Target="../notesSlides/notesSlide64.xml"/><Relationship Id="rId7" Type="http://schemas.openxmlformats.org/officeDocument/2006/relationships/image" Target="../media/image140.wmf"/><Relationship Id="rId2" Type="http://schemas.openxmlformats.org/officeDocument/2006/relationships/slideLayout" Target="../slideLayouts/slideLayout96.xml"/><Relationship Id="rId1" Type="http://schemas.openxmlformats.org/officeDocument/2006/relationships/vmlDrawing" Target="../drawings/vmlDrawing18.vml"/><Relationship Id="rId6" Type="http://schemas.openxmlformats.org/officeDocument/2006/relationships/oleObject" Target="../embeddings/oleObject79.bin"/><Relationship Id="rId11" Type="http://schemas.openxmlformats.org/officeDocument/2006/relationships/image" Target="../media/image49.png"/><Relationship Id="rId5" Type="http://schemas.openxmlformats.org/officeDocument/2006/relationships/image" Target="../media/image139.wmf"/><Relationship Id="rId10" Type="http://schemas.openxmlformats.org/officeDocument/2006/relationships/image" Target="../media/image48.png"/><Relationship Id="rId4" Type="http://schemas.openxmlformats.org/officeDocument/2006/relationships/oleObject" Target="../embeddings/oleObject78.bin"/><Relationship Id="rId9" Type="http://schemas.openxmlformats.org/officeDocument/2006/relationships/image" Target="../media/image141.wmf"/></Relationships>
</file>

<file path=ppt/slides/_rels/slide18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5.xml"/><Relationship Id="rId1" Type="http://schemas.openxmlformats.org/officeDocument/2006/relationships/slideLayout" Target="../slideLayouts/slideLayout96.xml"/><Relationship Id="rId4" Type="http://schemas.openxmlformats.org/officeDocument/2006/relationships/image" Target="../media/image49.png"/></Relationships>
</file>

<file path=ppt/slides/_rels/slide18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6.xml"/><Relationship Id="rId1" Type="http://schemas.openxmlformats.org/officeDocument/2006/relationships/slideLayout" Target="../slideLayouts/slideLayout96.xml"/><Relationship Id="rId4" Type="http://schemas.openxmlformats.org/officeDocument/2006/relationships/image" Target="../media/image49.png"/></Relationships>
</file>

<file path=ppt/slides/_rels/slide1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7.xml"/><Relationship Id="rId1" Type="http://schemas.openxmlformats.org/officeDocument/2006/relationships/slideLayout" Target="../slideLayouts/slideLayout96.xml"/><Relationship Id="rId4" Type="http://schemas.openxmlformats.org/officeDocument/2006/relationships/image" Target="../media/image49.png"/></Relationships>
</file>

<file path=ppt/slides/_rels/slide189.xml.rels><?xml version="1.0" encoding="UTF-8" standalone="yes"?>
<Relationships xmlns="http://schemas.openxmlformats.org/package/2006/relationships"><Relationship Id="rId8" Type="http://schemas.openxmlformats.org/officeDocument/2006/relationships/oleObject" Target="../embeddings/oleObject83.bin"/><Relationship Id="rId3" Type="http://schemas.openxmlformats.org/officeDocument/2006/relationships/notesSlide" Target="../notesSlides/notesSlide68.xml"/><Relationship Id="rId7" Type="http://schemas.openxmlformats.org/officeDocument/2006/relationships/image" Target="../media/image143.wmf"/><Relationship Id="rId2" Type="http://schemas.openxmlformats.org/officeDocument/2006/relationships/slideLayout" Target="../slideLayouts/slideLayout96.xml"/><Relationship Id="rId1" Type="http://schemas.openxmlformats.org/officeDocument/2006/relationships/vmlDrawing" Target="../drawings/vmlDrawing19.vml"/><Relationship Id="rId6" Type="http://schemas.openxmlformats.org/officeDocument/2006/relationships/oleObject" Target="../embeddings/oleObject82.bin"/><Relationship Id="rId11" Type="http://schemas.openxmlformats.org/officeDocument/2006/relationships/image" Target="../media/image49.png"/><Relationship Id="rId5" Type="http://schemas.openxmlformats.org/officeDocument/2006/relationships/image" Target="../media/image142.wmf"/><Relationship Id="rId10" Type="http://schemas.openxmlformats.org/officeDocument/2006/relationships/image" Target="../media/image48.png"/><Relationship Id="rId4" Type="http://schemas.openxmlformats.org/officeDocument/2006/relationships/oleObject" Target="../embeddings/oleObject81.bin"/><Relationship Id="rId9" Type="http://schemas.openxmlformats.org/officeDocument/2006/relationships/image" Target="../media/image144.wmf"/></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8" Type="http://schemas.openxmlformats.org/officeDocument/2006/relationships/oleObject" Target="../embeddings/oleObject86.bin"/><Relationship Id="rId3" Type="http://schemas.openxmlformats.org/officeDocument/2006/relationships/notesSlide" Target="../notesSlides/notesSlide69.xml"/><Relationship Id="rId7" Type="http://schemas.openxmlformats.org/officeDocument/2006/relationships/image" Target="../media/image146.wmf"/><Relationship Id="rId2" Type="http://schemas.openxmlformats.org/officeDocument/2006/relationships/slideLayout" Target="../slideLayouts/slideLayout96.xml"/><Relationship Id="rId1" Type="http://schemas.openxmlformats.org/officeDocument/2006/relationships/vmlDrawing" Target="../drawings/vmlDrawing20.vml"/><Relationship Id="rId6" Type="http://schemas.openxmlformats.org/officeDocument/2006/relationships/oleObject" Target="../embeddings/oleObject85.bin"/><Relationship Id="rId11" Type="http://schemas.openxmlformats.org/officeDocument/2006/relationships/image" Target="../media/image49.png"/><Relationship Id="rId5" Type="http://schemas.openxmlformats.org/officeDocument/2006/relationships/image" Target="../media/image145.wmf"/><Relationship Id="rId10" Type="http://schemas.openxmlformats.org/officeDocument/2006/relationships/image" Target="../media/image48.png"/><Relationship Id="rId4" Type="http://schemas.openxmlformats.org/officeDocument/2006/relationships/oleObject" Target="../embeddings/oleObject84.bin"/><Relationship Id="rId9" Type="http://schemas.openxmlformats.org/officeDocument/2006/relationships/image" Target="../media/image147.wmf"/></Relationships>
</file>

<file path=ppt/slides/_rels/slide19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0.xml"/><Relationship Id="rId1" Type="http://schemas.openxmlformats.org/officeDocument/2006/relationships/slideLayout" Target="../slideLayouts/slideLayout96.xml"/><Relationship Id="rId4" Type="http://schemas.openxmlformats.org/officeDocument/2006/relationships/image" Target="../media/image49.png"/></Relationships>
</file>

<file path=ppt/slides/_rels/slide19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1.xml"/><Relationship Id="rId1" Type="http://schemas.openxmlformats.org/officeDocument/2006/relationships/slideLayout" Target="../slideLayouts/slideLayout96.xml"/><Relationship Id="rId4" Type="http://schemas.openxmlformats.org/officeDocument/2006/relationships/image" Target="../media/image49.png"/></Relationships>
</file>

<file path=ppt/slides/_rels/slide19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72.xml"/><Relationship Id="rId1" Type="http://schemas.openxmlformats.org/officeDocument/2006/relationships/slideLayout" Target="../slideLayouts/slideLayout96.xml"/><Relationship Id="rId5" Type="http://schemas.openxmlformats.org/officeDocument/2006/relationships/image" Target="../media/image49.png"/><Relationship Id="rId4" Type="http://schemas.openxmlformats.org/officeDocument/2006/relationships/image" Target="../media/image48.png"/></Relationships>
</file>

<file path=ppt/slides/_rels/slide19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3.xml"/><Relationship Id="rId1" Type="http://schemas.openxmlformats.org/officeDocument/2006/relationships/slideLayout" Target="../slideLayouts/slideLayout96.xml"/><Relationship Id="rId4" Type="http://schemas.openxmlformats.org/officeDocument/2006/relationships/image" Target="../media/image49.png"/></Relationships>
</file>

<file path=ppt/slides/_rels/slide19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4.xml"/><Relationship Id="rId1" Type="http://schemas.openxmlformats.org/officeDocument/2006/relationships/slideLayout" Target="../slideLayouts/slideLayout96.xml"/><Relationship Id="rId4" Type="http://schemas.openxmlformats.org/officeDocument/2006/relationships/image" Target="../media/image49.png"/></Relationships>
</file>

<file path=ppt/slides/_rels/slide19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75.xml"/><Relationship Id="rId1" Type="http://schemas.openxmlformats.org/officeDocument/2006/relationships/slideLayout" Target="../slideLayouts/slideLayout96.xml"/><Relationship Id="rId6" Type="http://schemas.openxmlformats.org/officeDocument/2006/relationships/image" Target="../media/image49.png"/><Relationship Id="rId5" Type="http://schemas.openxmlformats.org/officeDocument/2006/relationships/image" Target="../media/image48.png"/><Relationship Id="rId4" Type="http://schemas.microsoft.com/office/2007/relationships/hdphoto" Target="../media/hdphoto12.wdp"/></Relationships>
</file>

<file path=ppt/slides/_rels/slide19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6.xml"/><Relationship Id="rId1" Type="http://schemas.openxmlformats.org/officeDocument/2006/relationships/slideLayout" Target="../slideLayouts/slideLayout96.xml"/><Relationship Id="rId4" Type="http://schemas.openxmlformats.org/officeDocument/2006/relationships/image" Target="../media/image49.png"/></Relationships>
</file>

<file path=ppt/slides/_rels/slide19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7.xml"/><Relationship Id="rId1" Type="http://schemas.openxmlformats.org/officeDocument/2006/relationships/slideLayout" Target="../slideLayouts/slideLayout96.xml"/><Relationship Id="rId4" Type="http://schemas.openxmlformats.org/officeDocument/2006/relationships/image" Target="../media/image49.png"/></Relationships>
</file>

<file path=ppt/slides/_rels/slide19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8.xml"/><Relationship Id="rId1" Type="http://schemas.openxmlformats.org/officeDocument/2006/relationships/slideLayout" Target="../slideLayouts/slideLayout96.xml"/><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20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79.xml"/><Relationship Id="rId1" Type="http://schemas.openxmlformats.org/officeDocument/2006/relationships/slideLayout" Target="../slideLayouts/slideLayout96.xml"/><Relationship Id="rId6" Type="http://schemas.openxmlformats.org/officeDocument/2006/relationships/image" Target="../media/image49.png"/><Relationship Id="rId5" Type="http://schemas.openxmlformats.org/officeDocument/2006/relationships/image" Target="../media/image48.png"/><Relationship Id="rId4" Type="http://schemas.microsoft.com/office/2007/relationships/hdphoto" Target="../media/hdphoto13.wdp"/></Relationships>
</file>

<file path=ppt/slides/_rels/slide20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0.xml"/><Relationship Id="rId1" Type="http://schemas.openxmlformats.org/officeDocument/2006/relationships/slideLayout" Target="../slideLayouts/slideLayout96.xml"/><Relationship Id="rId4" Type="http://schemas.openxmlformats.org/officeDocument/2006/relationships/image" Target="../media/image49.png"/></Relationships>
</file>

<file path=ppt/slides/_rels/slide20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1.xml"/><Relationship Id="rId1" Type="http://schemas.openxmlformats.org/officeDocument/2006/relationships/slideLayout" Target="../slideLayouts/slideLayout96.xml"/><Relationship Id="rId4" Type="http://schemas.openxmlformats.org/officeDocument/2006/relationships/image" Target="../media/image49.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3.jpeg"/><Relationship Id="rId1" Type="http://schemas.openxmlformats.org/officeDocument/2006/relationships/slideLayout" Target="../slideLayouts/slideLayout12.xml"/><Relationship Id="rId4" Type="http://schemas.openxmlformats.org/officeDocument/2006/relationships/image" Target="../media/image14.emf"/></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image" Target="../media/image151.jpeg"/><Relationship Id="rId1" Type="http://schemas.openxmlformats.org/officeDocument/2006/relationships/slideLayout" Target="../slideLayouts/slideLayout1.xml"/><Relationship Id="rId4" Type="http://schemas.openxmlformats.org/officeDocument/2006/relationships/image" Target="../media/image153.jpeg"/></Relationships>
</file>

<file path=ppt/slides/_rels/slide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5.jpeg"/></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5.emf"/></Relationships>
</file>

<file path=ppt/slides/_rels/slide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3.jpeg"/><Relationship Id="rId1" Type="http://schemas.openxmlformats.org/officeDocument/2006/relationships/slideLayout" Target="../slideLayouts/slideLayout12.xml"/><Relationship Id="rId4" Type="http://schemas.openxmlformats.org/officeDocument/2006/relationships/image" Target="../media/image17.emf"/></Relationships>
</file>

<file path=ppt/slides/_rels/slide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3.jpeg"/><Relationship Id="rId1" Type="http://schemas.openxmlformats.org/officeDocument/2006/relationships/slideLayout" Target="../slideLayouts/slideLayout12.xml"/><Relationship Id="rId4" Type="http://schemas.openxmlformats.org/officeDocument/2006/relationships/image" Target="../media/image18.emf"/></Relationships>
</file>

<file path=ppt/slides/_rels/slide3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3.jpe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117.xml"/><Relationship Id="rId4" Type="http://schemas.openxmlformats.org/officeDocument/2006/relationships/image" Target="../media/image29.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4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5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5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17.xml"/></Relationships>
</file>

<file path=ppt/slides/_rels/slide5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1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17.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7.xml"/></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1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17.xml"/><Relationship Id="rId1" Type="http://schemas.openxmlformats.org/officeDocument/2006/relationships/vmlDrawing" Target="../drawings/vmlDrawing1.vml"/><Relationship Id="rId4" Type="http://schemas.openxmlformats.org/officeDocument/2006/relationships/image" Target="../media/image36.emf"/></Relationships>
</file>

<file path=ppt/slides/_rels/slide6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17.xm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17.xml"/></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17.xml"/></Relationships>
</file>

<file path=ppt/slides/_rels/slide6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3.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1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7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9.xml"/><Relationship Id="rId1" Type="http://schemas.openxmlformats.org/officeDocument/2006/relationships/slideLayout" Target="../slideLayouts/slideLayout117.xml"/></Relationships>
</file>

<file path=ppt/slides/_rels/slide7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7.xml"/></Relationships>
</file>

<file path=ppt/slides/_rels/slide7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4.xml"/><Relationship Id="rId5" Type="http://schemas.openxmlformats.org/officeDocument/2006/relationships/image" Target="../media/image49.png"/><Relationship Id="rId4" Type="http://schemas.openxmlformats.org/officeDocument/2006/relationships/image" Target="../media/image48.png"/></Relationships>
</file>

<file path=ppt/slides/_rels/slide8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4.xml"/></Relationships>
</file>

<file path=ppt/slides/_rels/slide8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4.xml"/><Relationship Id="rId6" Type="http://schemas.microsoft.com/office/2007/relationships/hdphoto" Target="../media/hdphoto1.wdp"/><Relationship Id="rId5" Type="http://schemas.openxmlformats.org/officeDocument/2006/relationships/image" Target="../media/image50.png"/><Relationship Id="rId4" Type="http://schemas.openxmlformats.org/officeDocument/2006/relationships/image" Target="../media/image49.png"/></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4.xml"/><Relationship Id="rId6" Type="http://schemas.microsoft.com/office/2007/relationships/hdphoto" Target="../media/hdphoto1.wdp"/><Relationship Id="rId5" Type="http://schemas.openxmlformats.org/officeDocument/2006/relationships/image" Target="../media/image50.png"/><Relationship Id="rId4" Type="http://schemas.openxmlformats.org/officeDocument/2006/relationships/image" Target="../media/image49.png"/></Relationships>
</file>

<file path=ppt/slides/_rels/slide8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4.xml"/><Relationship Id="rId6" Type="http://schemas.openxmlformats.org/officeDocument/2006/relationships/image" Target="../media/image49.png"/><Relationship Id="rId5" Type="http://schemas.openxmlformats.org/officeDocument/2006/relationships/image" Target="../media/image48.pn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2.png"/><Relationship Id="rId1" Type="http://schemas.openxmlformats.org/officeDocument/2006/relationships/slideLayout" Target="../slideLayouts/slideLayout42.xml"/><Relationship Id="rId4" Type="http://schemas.openxmlformats.org/officeDocument/2006/relationships/image" Target="../media/image49.png"/></Relationships>
</file>

<file path=ppt/slides/_rels/slide9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2.xml"/></Relationships>
</file>

<file path=ppt/slides/_rels/slide9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42.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image" Target="../media/image49.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48.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93.xml.rels><?xml version="1.0" encoding="UTF-8" standalone="yes"?>
<Relationships xmlns="http://schemas.openxmlformats.org/package/2006/relationships"><Relationship Id="rId8" Type="http://schemas.openxmlformats.org/officeDocument/2006/relationships/tags" Target="../tags/tag25.xml"/><Relationship Id="rId3" Type="http://schemas.openxmlformats.org/officeDocument/2006/relationships/tags" Target="../tags/tag20.xml"/><Relationship Id="rId7" Type="http://schemas.openxmlformats.org/officeDocument/2006/relationships/tags" Target="../tags/tag24.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image" Target="../media/image49.png"/><Relationship Id="rId5" Type="http://schemas.openxmlformats.org/officeDocument/2006/relationships/tags" Target="../tags/tag22.xml"/><Relationship Id="rId10" Type="http://schemas.openxmlformats.org/officeDocument/2006/relationships/image" Target="../media/image48.png"/><Relationship Id="rId4" Type="http://schemas.openxmlformats.org/officeDocument/2006/relationships/tags" Target="../tags/tag21.xml"/><Relationship Id="rId9" Type="http://schemas.openxmlformats.org/officeDocument/2006/relationships/slideLayout" Target="../slideLayouts/slideLayout42.xml"/></Relationships>
</file>

<file path=ppt/slides/_rels/slide9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2.xml"/></Relationships>
</file>

<file path=ppt/slides/_rels/slide9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Freeform 3"/>
          <p:cNvSpPr>
            <a:spLocks noChangeArrowheads="1"/>
          </p:cNvSpPr>
          <p:nvPr/>
        </p:nvSpPr>
        <p:spPr bwMode="auto">
          <a:xfrm>
            <a:off x="0" y="0"/>
            <a:ext cx="9144000" cy="6858000"/>
          </a:xfrm>
          <a:custGeom>
            <a:avLst/>
            <a:gdLst>
              <a:gd name="T0" fmla="*/ 0 w 9144000"/>
              <a:gd name="T1" fmla="*/ 6858000 h 6858000"/>
              <a:gd name="T2" fmla="*/ 9144000 w 9144000"/>
              <a:gd name="T3" fmla="*/ 6858000 h 6858000"/>
              <a:gd name="T4" fmla="*/ 9144000 w 9144000"/>
              <a:gd name="T5" fmla="*/ 0 h 6858000"/>
              <a:gd name="T6" fmla="*/ 0 w 9144000"/>
              <a:gd name="T7" fmla="*/ 0 h 6858000"/>
              <a:gd name="T8" fmla="*/ 0 w 9144000"/>
              <a:gd name="T9" fmla="*/ 6858000 h 6858000"/>
              <a:gd name="T10" fmla="*/ 0 60000 65536"/>
              <a:gd name="T11" fmla="*/ 0 60000 65536"/>
              <a:gd name="T12" fmla="*/ 0 60000 65536"/>
              <a:gd name="T13" fmla="*/ 0 60000 65536"/>
              <a:gd name="T14" fmla="*/ 0 60000 65536"/>
              <a:gd name="T15" fmla="*/ 0 w 9144000"/>
              <a:gd name="T16" fmla="*/ 0 h 6858000"/>
              <a:gd name="T17" fmla="*/ 9144000 w 9144000"/>
              <a:gd name="T18" fmla="*/ 6858000 h 6858000"/>
            </a:gdLst>
            <a:ahLst/>
            <a:cxnLst>
              <a:cxn ang="T10">
                <a:pos x="T0" y="T1"/>
              </a:cxn>
              <a:cxn ang="T11">
                <a:pos x="T2" y="T3"/>
              </a:cxn>
              <a:cxn ang="T12">
                <a:pos x="T4" y="T5"/>
              </a:cxn>
              <a:cxn ang="T13">
                <a:pos x="T6" y="T7"/>
              </a:cxn>
              <a:cxn ang="T14">
                <a:pos x="T8" y="T9"/>
              </a:cxn>
            </a:cxnLst>
            <a:rect l="T15" t="T16" r="T17" b="T18"/>
            <a:pathLst>
              <a:path w="9144000" h="6858000">
                <a:moveTo>
                  <a:pt x="0" y="6858000"/>
                </a:moveTo>
                <a:lnTo>
                  <a:pt x="9144000" y="6858000"/>
                </a:lnTo>
                <a:lnTo>
                  <a:pt x="9144000" y="0"/>
                </a:lnTo>
                <a:lnTo>
                  <a:pt x="0" y="0"/>
                </a:lnTo>
                <a:lnTo>
                  <a:pt x="0" y="6858000"/>
                </a:lnTo>
              </a:path>
            </a:pathLst>
          </a:custGeom>
          <a:solidFill>
            <a:srgbClr val="FFFFFF"/>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3075" name="Freeform 3"/>
          <p:cNvSpPr>
            <a:spLocks noChangeArrowheads="1"/>
          </p:cNvSpPr>
          <p:nvPr/>
        </p:nvSpPr>
        <p:spPr bwMode="auto">
          <a:xfrm>
            <a:off x="0" y="0"/>
            <a:ext cx="9144000" cy="1066800"/>
          </a:xfrm>
          <a:custGeom>
            <a:avLst/>
            <a:gdLst>
              <a:gd name="T0" fmla="*/ 0 w 9144000"/>
              <a:gd name="T1" fmla="*/ 1066800 h 1066800"/>
              <a:gd name="T2" fmla="*/ 9144000 w 9144000"/>
              <a:gd name="T3" fmla="*/ 1066800 h 1066800"/>
              <a:gd name="T4" fmla="*/ 9144000 w 9144000"/>
              <a:gd name="T5" fmla="*/ 0 h 1066800"/>
              <a:gd name="T6" fmla="*/ 0 w 9144000"/>
              <a:gd name="T7" fmla="*/ 0 h 1066800"/>
              <a:gd name="T8" fmla="*/ 0 w 9144000"/>
              <a:gd name="T9" fmla="*/ 1066800 h 1066800"/>
              <a:gd name="T10" fmla="*/ 0 60000 65536"/>
              <a:gd name="T11" fmla="*/ 0 60000 65536"/>
              <a:gd name="T12" fmla="*/ 0 60000 65536"/>
              <a:gd name="T13" fmla="*/ 0 60000 65536"/>
              <a:gd name="T14" fmla="*/ 0 60000 65536"/>
              <a:gd name="T15" fmla="*/ 0 w 9144000"/>
              <a:gd name="T16" fmla="*/ 0 h 1066800"/>
              <a:gd name="T17" fmla="*/ 9144000 w 9144000"/>
              <a:gd name="T18" fmla="*/ 1066800 h 1066800"/>
            </a:gdLst>
            <a:ahLst/>
            <a:cxnLst>
              <a:cxn ang="T10">
                <a:pos x="T0" y="T1"/>
              </a:cxn>
              <a:cxn ang="T11">
                <a:pos x="T2" y="T3"/>
              </a:cxn>
              <a:cxn ang="T12">
                <a:pos x="T4" y="T5"/>
              </a:cxn>
              <a:cxn ang="T13">
                <a:pos x="T6" y="T7"/>
              </a:cxn>
              <a:cxn ang="T14">
                <a:pos x="T8" y="T9"/>
              </a:cxn>
            </a:cxnLst>
            <a:rect l="T15" t="T16" r="T17" b="T18"/>
            <a:pathLst>
              <a:path w="9144000" h="1066800">
                <a:moveTo>
                  <a:pt x="0" y="1066800"/>
                </a:moveTo>
                <a:lnTo>
                  <a:pt x="9144000" y="1066800"/>
                </a:lnTo>
                <a:lnTo>
                  <a:pt x="9144000" y="0"/>
                </a:lnTo>
                <a:lnTo>
                  <a:pt x="0" y="0"/>
                </a:lnTo>
                <a:lnTo>
                  <a:pt x="0" y="1066800"/>
                </a:lnTo>
              </a:path>
            </a:pathLst>
          </a:custGeom>
          <a:solidFill>
            <a:srgbClr val="0056AC"/>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3076" name="Freeform 3"/>
          <p:cNvSpPr>
            <a:spLocks noChangeArrowheads="1"/>
          </p:cNvSpPr>
          <p:nvPr/>
        </p:nvSpPr>
        <p:spPr bwMode="auto">
          <a:xfrm>
            <a:off x="-3175" y="-3175"/>
            <a:ext cx="9153525" cy="1076325"/>
          </a:xfrm>
          <a:custGeom>
            <a:avLst/>
            <a:gdLst>
              <a:gd name="T0" fmla="*/ 6350 w 9156700"/>
              <a:gd name="T1" fmla="*/ 1073150 h 1079500"/>
              <a:gd name="T2" fmla="*/ 9150350 w 9156700"/>
              <a:gd name="T3" fmla="*/ 1073150 h 1079500"/>
              <a:gd name="T4" fmla="*/ 9150350 w 9156700"/>
              <a:gd name="T5" fmla="*/ 6350 h 1079500"/>
              <a:gd name="T6" fmla="*/ 6350 w 9156700"/>
              <a:gd name="T7" fmla="*/ 6350 h 1079500"/>
              <a:gd name="T8" fmla="*/ 6350 w 9156700"/>
              <a:gd name="T9" fmla="*/ 1073150 h 1079500"/>
              <a:gd name="T10" fmla="*/ 0 60000 65536"/>
              <a:gd name="T11" fmla="*/ 0 60000 65536"/>
              <a:gd name="T12" fmla="*/ 0 60000 65536"/>
              <a:gd name="T13" fmla="*/ 0 60000 65536"/>
              <a:gd name="T14" fmla="*/ 0 60000 65536"/>
              <a:gd name="T15" fmla="*/ 0 w 9156700"/>
              <a:gd name="T16" fmla="*/ 0 h 1079500"/>
              <a:gd name="T17" fmla="*/ 9156700 w 9156700"/>
              <a:gd name="T18" fmla="*/ 1079500 h 1079500"/>
            </a:gdLst>
            <a:ahLst/>
            <a:cxnLst>
              <a:cxn ang="T10">
                <a:pos x="T0" y="T1"/>
              </a:cxn>
              <a:cxn ang="T11">
                <a:pos x="T2" y="T3"/>
              </a:cxn>
              <a:cxn ang="T12">
                <a:pos x="T4" y="T5"/>
              </a:cxn>
              <a:cxn ang="T13">
                <a:pos x="T6" y="T7"/>
              </a:cxn>
              <a:cxn ang="T14">
                <a:pos x="T8" y="T9"/>
              </a:cxn>
            </a:cxnLst>
            <a:rect l="T15" t="T16" r="T17" b="T18"/>
            <a:pathLst>
              <a:path w="9156700" h="1079500">
                <a:moveTo>
                  <a:pt x="6350" y="1073150"/>
                </a:moveTo>
                <a:lnTo>
                  <a:pt x="9150350" y="1073150"/>
                </a:lnTo>
                <a:lnTo>
                  <a:pt x="9150350" y="6350"/>
                </a:lnTo>
                <a:lnTo>
                  <a:pt x="6350" y="6350"/>
                </a:lnTo>
                <a:lnTo>
                  <a:pt x="6350" y="1073150"/>
                </a:lnTo>
              </a:path>
            </a:pathLst>
          </a:custGeom>
          <a:solidFill>
            <a:srgbClr val="000000">
              <a:alpha val="0"/>
            </a:srgbClr>
          </a:solidFill>
          <a:ln w="12700" cap="flat" cmpd="sng">
            <a:solidFill>
              <a:srgbClr val="000000"/>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3077" name="Freeform 3"/>
          <p:cNvSpPr>
            <a:spLocks noChangeArrowheads="1"/>
          </p:cNvSpPr>
          <p:nvPr/>
        </p:nvSpPr>
        <p:spPr bwMode="auto">
          <a:xfrm>
            <a:off x="0" y="0"/>
            <a:ext cx="9144000" cy="2133600"/>
          </a:xfrm>
          <a:custGeom>
            <a:avLst/>
            <a:gdLst>
              <a:gd name="T0" fmla="*/ 0 w 9144000"/>
              <a:gd name="T1" fmla="*/ 2133600 h 2133600"/>
              <a:gd name="T2" fmla="*/ 9144000 w 9144000"/>
              <a:gd name="T3" fmla="*/ 2133600 h 2133600"/>
              <a:gd name="T4" fmla="*/ 9144000 w 9144000"/>
              <a:gd name="T5" fmla="*/ 0 h 2133600"/>
              <a:gd name="T6" fmla="*/ 0 w 9144000"/>
              <a:gd name="T7" fmla="*/ 0 h 2133600"/>
              <a:gd name="T8" fmla="*/ 0 w 9144000"/>
              <a:gd name="T9" fmla="*/ 2133600 h 2133600"/>
              <a:gd name="T10" fmla="*/ 0 60000 65536"/>
              <a:gd name="T11" fmla="*/ 0 60000 65536"/>
              <a:gd name="T12" fmla="*/ 0 60000 65536"/>
              <a:gd name="T13" fmla="*/ 0 60000 65536"/>
              <a:gd name="T14" fmla="*/ 0 60000 65536"/>
              <a:gd name="T15" fmla="*/ 0 w 9144000"/>
              <a:gd name="T16" fmla="*/ 0 h 2133600"/>
              <a:gd name="T17" fmla="*/ 9144000 w 9144000"/>
              <a:gd name="T18" fmla="*/ 2133600 h 2133600"/>
            </a:gdLst>
            <a:ahLst/>
            <a:cxnLst>
              <a:cxn ang="T10">
                <a:pos x="T0" y="T1"/>
              </a:cxn>
              <a:cxn ang="T11">
                <a:pos x="T2" y="T3"/>
              </a:cxn>
              <a:cxn ang="T12">
                <a:pos x="T4" y="T5"/>
              </a:cxn>
              <a:cxn ang="T13">
                <a:pos x="T6" y="T7"/>
              </a:cxn>
              <a:cxn ang="T14">
                <a:pos x="T8" y="T9"/>
              </a:cxn>
            </a:cxnLst>
            <a:rect l="T15" t="T16" r="T17" b="T18"/>
            <a:pathLst>
              <a:path w="9144000" h="2133600">
                <a:moveTo>
                  <a:pt x="0" y="2133600"/>
                </a:moveTo>
                <a:lnTo>
                  <a:pt x="9144000" y="2133600"/>
                </a:lnTo>
                <a:lnTo>
                  <a:pt x="9144000" y="0"/>
                </a:lnTo>
                <a:lnTo>
                  <a:pt x="0" y="0"/>
                </a:lnTo>
                <a:lnTo>
                  <a:pt x="0" y="2133600"/>
                </a:lnTo>
              </a:path>
            </a:pathLst>
          </a:custGeom>
          <a:solidFill>
            <a:srgbClr val="0056AC"/>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3078" name="Freeform 3"/>
          <p:cNvSpPr>
            <a:spLocks noChangeArrowheads="1"/>
          </p:cNvSpPr>
          <p:nvPr/>
        </p:nvSpPr>
        <p:spPr bwMode="auto">
          <a:xfrm>
            <a:off x="-3175" y="-3175"/>
            <a:ext cx="9153525" cy="2143125"/>
          </a:xfrm>
          <a:custGeom>
            <a:avLst/>
            <a:gdLst>
              <a:gd name="T0" fmla="*/ 6350 w 9156700"/>
              <a:gd name="T1" fmla="*/ 2139950 h 2146300"/>
              <a:gd name="T2" fmla="*/ 9150350 w 9156700"/>
              <a:gd name="T3" fmla="*/ 2139950 h 2146300"/>
              <a:gd name="T4" fmla="*/ 9150350 w 9156700"/>
              <a:gd name="T5" fmla="*/ 6350 h 2146300"/>
              <a:gd name="T6" fmla="*/ 6350 w 9156700"/>
              <a:gd name="T7" fmla="*/ 6350 h 2146300"/>
              <a:gd name="T8" fmla="*/ 6350 w 9156700"/>
              <a:gd name="T9" fmla="*/ 2139950 h 2146300"/>
              <a:gd name="T10" fmla="*/ 0 60000 65536"/>
              <a:gd name="T11" fmla="*/ 0 60000 65536"/>
              <a:gd name="T12" fmla="*/ 0 60000 65536"/>
              <a:gd name="T13" fmla="*/ 0 60000 65536"/>
              <a:gd name="T14" fmla="*/ 0 60000 65536"/>
              <a:gd name="T15" fmla="*/ 0 w 9156700"/>
              <a:gd name="T16" fmla="*/ 0 h 2146300"/>
              <a:gd name="T17" fmla="*/ 9156700 w 9156700"/>
              <a:gd name="T18" fmla="*/ 2146300 h 2146300"/>
            </a:gdLst>
            <a:ahLst/>
            <a:cxnLst>
              <a:cxn ang="T10">
                <a:pos x="T0" y="T1"/>
              </a:cxn>
              <a:cxn ang="T11">
                <a:pos x="T2" y="T3"/>
              </a:cxn>
              <a:cxn ang="T12">
                <a:pos x="T4" y="T5"/>
              </a:cxn>
              <a:cxn ang="T13">
                <a:pos x="T6" y="T7"/>
              </a:cxn>
              <a:cxn ang="T14">
                <a:pos x="T8" y="T9"/>
              </a:cxn>
            </a:cxnLst>
            <a:rect l="T15" t="T16" r="T17" b="T18"/>
            <a:pathLst>
              <a:path w="9156700" h="2146300">
                <a:moveTo>
                  <a:pt x="6350" y="2139950"/>
                </a:moveTo>
                <a:lnTo>
                  <a:pt x="9150350" y="2139950"/>
                </a:lnTo>
                <a:lnTo>
                  <a:pt x="9150350" y="6350"/>
                </a:lnTo>
                <a:lnTo>
                  <a:pt x="6350" y="6350"/>
                </a:lnTo>
                <a:lnTo>
                  <a:pt x="6350" y="2139950"/>
                </a:lnTo>
              </a:path>
            </a:pathLst>
          </a:custGeom>
          <a:solidFill>
            <a:srgbClr val="000000">
              <a:alpha val="0"/>
            </a:srgbClr>
          </a:solidFill>
          <a:ln w="12700" cap="flat" cmpd="sng">
            <a:solidFill>
              <a:srgbClr val="000000"/>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3079" name="Freeform 3"/>
          <p:cNvSpPr>
            <a:spLocks noChangeArrowheads="1"/>
          </p:cNvSpPr>
          <p:nvPr/>
        </p:nvSpPr>
        <p:spPr bwMode="auto">
          <a:xfrm>
            <a:off x="765175" y="-77788"/>
            <a:ext cx="835025" cy="2282826"/>
          </a:xfrm>
          <a:custGeom>
            <a:avLst/>
            <a:gdLst>
              <a:gd name="T0" fmla="*/ 588175 w 835825"/>
              <a:gd name="T1" fmla="*/ 0 h 2286127"/>
              <a:gd name="T2" fmla="*/ 588175 w 835825"/>
              <a:gd name="T3" fmla="*/ 571499 h 2286127"/>
              <a:gd name="T4" fmla="*/ 0 w 835825"/>
              <a:gd name="T5" fmla="*/ 571499 h 2286127"/>
              <a:gd name="T6" fmla="*/ 0 w 835825"/>
              <a:gd name="T7" fmla="*/ 1714499 h 2286127"/>
              <a:gd name="T8" fmla="*/ 588175 w 835825"/>
              <a:gd name="T9" fmla="*/ 1714499 h 2286127"/>
              <a:gd name="T10" fmla="*/ 588175 w 835825"/>
              <a:gd name="T11" fmla="*/ 2286127 h 2286127"/>
              <a:gd name="T12" fmla="*/ 835825 w 835825"/>
              <a:gd name="T13" fmla="*/ 1143000 h 2286127"/>
              <a:gd name="T14" fmla="*/ 588175 w 835825"/>
              <a:gd name="T15" fmla="*/ 0 h 2286127"/>
              <a:gd name="T16" fmla="*/ 0 60000 65536"/>
              <a:gd name="T17" fmla="*/ 0 60000 65536"/>
              <a:gd name="T18" fmla="*/ 0 60000 65536"/>
              <a:gd name="T19" fmla="*/ 0 60000 65536"/>
              <a:gd name="T20" fmla="*/ 0 60000 65536"/>
              <a:gd name="T21" fmla="*/ 0 60000 65536"/>
              <a:gd name="T22" fmla="*/ 0 60000 65536"/>
              <a:gd name="T23" fmla="*/ 0 60000 65536"/>
              <a:gd name="T24" fmla="*/ 0 w 835825"/>
              <a:gd name="T25" fmla="*/ 0 h 2286127"/>
              <a:gd name="T26" fmla="*/ 835825 w 835825"/>
              <a:gd name="T27" fmla="*/ 2286127 h 22861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35825" h="2286127">
                <a:moveTo>
                  <a:pt x="588175" y="0"/>
                </a:moveTo>
                <a:lnTo>
                  <a:pt x="588175" y="571499"/>
                </a:lnTo>
                <a:lnTo>
                  <a:pt x="0" y="571499"/>
                </a:lnTo>
                <a:lnTo>
                  <a:pt x="0" y="1714499"/>
                </a:lnTo>
                <a:lnTo>
                  <a:pt x="588175" y="1714499"/>
                </a:lnTo>
                <a:lnTo>
                  <a:pt x="588175" y="2286127"/>
                </a:lnTo>
                <a:lnTo>
                  <a:pt x="835825" y="1143000"/>
                </a:lnTo>
                <a:lnTo>
                  <a:pt x="588175" y="0"/>
                </a:lnTo>
              </a:path>
            </a:pathLst>
          </a:custGeom>
          <a:solidFill>
            <a:srgbClr val="FFFFFF"/>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3080" name="Freeform 3"/>
          <p:cNvSpPr>
            <a:spLocks noChangeArrowheads="1"/>
          </p:cNvSpPr>
          <p:nvPr/>
        </p:nvSpPr>
        <p:spPr bwMode="auto">
          <a:xfrm>
            <a:off x="671513" y="490538"/>
            <a:ext cx="61912" cy="1143000"/>
          </a:xfrm>
          <a:custGeom>
            <a:avLst/>
            <a:gdLst>
              <a:gd name="T0" fmla="*/ 30956 w 61912"/>
              <a:gd name="T1" fmla="*/ 0 h 1143000"/>
              <a:gd name="T2" fmla="*/ 30956 w 61912"/>
              <a:gd name="T3" fmla="*/ 1142999 h 1143000"/>
              <a:gd name="T4" fmla="*/ 0 60000 65536"/>
              <a:gd name="T5" fmla="*/ 0 60000 65536"/>
              <a:gd name="T6" fmla="*/ 0 w 61912"/>
              <a:gd name="T7" fmla="*/ 0 h 1143000"/>
              <a:gd name="T8" fmla="*/ 61912 w 61912"/>
              <a:gd name="T9" fmla="*/ 1143000 h 1143000"/>
            </a:gdLst>
            <a:ahLst/>
            <a:cxnLst>
              <a:cxn ang="T4">
                <a:pos x="T0" y="T1"/>
              </a:cxn>
              <a:cxn ang="T5">
                <a:pos x="T2" y="T3"/>
              </a:cxn>
            </a:cxnLst>
            <a:rect l="T6" t="T7" r="T8" b="T9"/>
            <a:pathLst>
              <a:path w="61912" h="1143000">
                <a:moveTo>
                  <a:pt x="30956" y="0"/>
                </a:moveTo>
                <a:lnTo>
                  <a:pt x="30956" y="1142999"/>
                </a:lnTo>
              </a:path>
            </a:pathLst>
          </a:custGeom>
          <a:noFill/>
          <a:ln w="266700" cap="flat" cmpd="sng">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latin typeface="宋体" pitchFamily="2" charset="-122"/>
              <a:sym typeface="宋体" pitchFamily="2" charset="-122"/>
            </a:endParaRPr>
          </a:p>
        </p:txBody>
      </p:sp>
      <p:sp>
        <p:nvSpPr>
          <p:cNvPr id="3081" name="Freeform 3"/>
          <p:cNvSpPr>
            <a:spLocks noChangeArrowheads="1"/>
          </p:cNvSpPr>
          <p:nvPr/>
        </p:nvSpPr>
        <p:spPr bwMode="auto">
          <a:xfrm>
            <a:off x="609600" y="490538"/>
            <a:ext cx="31750" cy="1143000"/>
          </a:xfrm>
          <a:custGeom>
            <a:avLst/>
            <a:gdLst>
              <a:gd name="T0" fmla="*/ 15478 w 30956"/>
              <a:gd name="T1" fmla="*/ 0 h 1143000"/>
              <a:gd name="T2" fmla="*/ 15478 w 30956"/>
              <a:gd name="T3" fmla="*/ 1142999 h 1143000"/>
              <a:gd name="T4" fmla="*/ 0 60000 65536"/>
              <a:gd name="T5" fmla="*/ 0 60000 65536"/>
              <a:gd name="T6" fmla="*/ 0 w 30956"/>
              <a:gd name="T7" fmla="*/ 0 h 1143000"/>
              <a:gd name="T8" fmla="*/ 30956 w 30956"/>
              <a:gd name="T9" fmla="*/ 1143000 h 1143000"/>
            </a:gdLst>
            <a:ahLst/>
            <a:cxnLst>
              <a:cxn ang="T4">
                <a:pos x="T0" y="T1"/>
              </a:cxn>
              <a:cxn ang="T5">
                <a:pos x="T2" y="T3"/>
              </a:cxn>
            </a:cxnLst>
            <a:rect l="T6" t="T7" r="T8" b="T9"/>
            <a:pathLst>
              <a:path w="30956" h="1143000">
                <a:moveTo>
                  <a:pt x="15478" y="0"/>
                </a:moveTo>
                <a:lnTo>
                  <a:pt x="15478" y="1142999"/>
                </a:lnTo>
              </a:path>
            </a:pathLst>
          </a:custGeom>
          <a:noFill/>
          <a:ln w="127000" cap="flat" cmpd="sng">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latin typeface="宋体" pitchFamily="2" charset="-122"/>
              <a:sym typeface="宋体" pitchFamily="2" charset="-122"/>
            </a:endParaRPr>
          </a:p>
        </p:txBody>
      </p:sp>
      <p:pic>
        <p:nvPicPr>
          <p:cNvPr id="308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700" y="139700"/>
            <a:ext cx="7874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20900"/>
            <a:ext cx="9144000"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8700" y="4724400"/>
            <a:ext cx="228600"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616700"/>
            <a:ext cx="91440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6" name="TextBox 1"/>
          <p:cNvSpPr>
            <a:spLocks noChangeArrowheads="1"/>
          </p:cNvSpPr>
          <p:nvPr/>
        </p:nvSpPr>
        <p:spPr bwMode="auto">
          <a:xfrm>
            <a:off x="584200" y="6667500"/>
            <a:ext cx="137160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200"/>
              </a:lnSpc>
            </a:pPr>
            <a:r>
              <a:rPr lang="en-US" altLang="zh-CN" sz="1200">
                <a:solidFill>
                  <a:srgbClr val="FFFFFF"/>
                </a:solidFill>
                <a:latin typeface="Times New Roman" pitchFamily="18" charset="0"/>
                <a:sym typeface="Times New Roman" pitchFamily="18" charset="0"/>
              </a:rPr>
              <a:t>《大数据技术基础》</a:t>
            </a:r>
            <a:endParaRPr lang="zh-CN" altLang="en-US"/>
          </a:p>
        </p:txBody>
      </p:sp>
      <p:sp>
        <p:nvSpPr>
          <p:cNvPr id="3087" name="TextBox 1"/>
          <p:cNvSpPr>
            <a:spLocks noChangeArrowheads="1"/>
          </p:cNvSpPr>
          <p:nvPr/>
        </p:nvSpPr>
        <p:spPr bwMode="auto">
          <a:xfrm>
            <a:off x="2349500" y="711200"/>
            <a:ext cx="4371975" cy="304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101600" algn="l"/>
                <a:tab pos="584200" algn="l"/>
                <a:tab pos="1003300" algn="l"/>
                <a:tab pos="1371600" algn="l"/>
                <a:tab pos="1841500" algn="l"/>
                <a:tab pos="2565400" algn="l"/>
                <a:tab pos="4178300" algn="l"/>
              </a:tabLst>
              <a:defRPr>
                <a:solidFill>
                  <a:schemeClr val="tx1"/>
                </a:solidFill>
                <a:latin typeface="Arial" pitchFamily="34" charset="0"/>
              </a:defRPr>
            </a:lvl1pPr>
            <a:lvl2pPr>
              <a:tabLst>
                <a:tab pos="101600" algn="l"/>
                <a:tab pos="584200" algn="l"/>
                <a:tab pos="1003300" algn="l"/>
                <a:tab pos="1371600" algn="l"/>
                <a:tab pos="1841500" algn="l"/>
                <a:tab pos="2565400" algn="l"/>
                <a:tab pos="4178300" algn="l"/>
              </a:tabLst>
              <a:defRPr>
                <a:solidFill>
                  <a:schemeClr val="tx1"/>
                </a:solidFill>
                <a:latin typeface="Arial" pitchFamily="34" charset="0"/>
              </a:defRPr>
            </a:lvl2pPr>
            <a:lvl3pPr>
              <a:tabLst>
                <a:tab pos="101600" algn="l"/>
                <a:tab pos="584200" algn="l"/>
                <a:tab pos="1003300" algn="l"/>
                <a:tab pos="1371600" algn="l"/>
                <a:tab pos="1841500" algn="l"/>
                <a:tab pos="2565400" algn="l"/>
                <a:tab pos="4178300" algn="l"/>
              </a:tabLst>
              <a:defRPr>
                <a:solidFill>
                  <a:schemeClr val="tx1"/>
                </a:solidFill>
                <a:latin typeface="Arial" pitchFamily="34" charset="0"/>
              </a:defRPr>
            </a:lvl3pPr>
            <a:lvl4pPr>
              <a:tabLst>
                <a:tab pos="101600" algn="l"/>
                <a:tab pos="584200" algn="l"/>
                <a:tab pos="1003300" algn="l"/>
                <a:tab pos="1371600" algn="l"/>
                <a:tab pos="1841500" algn="l"/>
                <a:tab pos="2565400" algn="l"/>
                <a:tab pos="4178300" algn="l"/>
              </a:tabLst>
              <a:defRPr>
                <a:solidFill>
                  <a:schemeClr val="tx1"/>
                </a:solidFill>
                <a:latin typeface="Arial" pitchFamily="34" charset="0"/>
              </a:defRPr>
            </a:lvl4pPr>
            <a:lvl5pPr>
              <a:tabLst>
                <a:tab pos="101600" algn="l"/>
                <a:tab pos="584200" algn="l"/>
                <a:tab pos="1003300" algn="l"/>
                <a:tab pos="1371600" algn="l"/>
                <a:tab pos="1841500" algn="l"/>
                <a:tab pos="2565400" algn="l"/>
                <a:tab pos="4178300" algn="l"/>
              </a:tabLst>
              <a:defRPr>
                <a:solidFill>
                  <a:schemeClr val="tx1"/>
                </a:solidFill>
                <a:latin typeface="Arial" pitchFamily="34" charset="0"/>
              </a:defRPr>
            </a:lvl5pPr>
            <a:lvl6pPr fontAlgn="base">
              <a:spcBef>
                <a:spcPct val="0"/>
              </a:spcBef>
              <a:spcAft>
                <a:spcPct val="0"/>
              </a:spcAft>
              <a:buFont typeface="Arial" pitchFamily="34" charset="0"/>
              <a:tabLst>
                <a:tab pos="101600" algn="l"/>
                <a:tab pos="584200" algn="l"/>
                <a:tab pos="1003300" algn="l"/>
                <a:tab pos="1371600" algn="l"/>
                <a:tab pos="1841500" algn="l"/>
                <a:tab pos="2565400" algn="l"/>
                <a:tab pos="4178300" algn="l"/>
              </a:tabLst>
              <a:defRPr>
                <a:solidFill>
                  <a:schemeClr val="tx1"/>
                </a:solidFill>
                <a:latin typeface="Arial" pitchFamily="34" charset="0"/>
              </a:defRPr>
            </a:lvl6pPr>
            <a:lvl7pPr fontAlgn="base">
              <a:spcBef>
                <a:spcPct val="0"/>
              </a:spcBef>
              <a:spcAft>
                <a:spcPct val="0"/>
              </a:spcAft>
              <a:buFont typeface="Arial" pitchFamily="34" charset="0"/>
              <a:tabLst>
                <a:tab pos="101600" algn="l"/>
                <a:tab pos="584200" algn="l"/>
                <a:tab pos="1003300" algn="l"/>
                <a:tab pos="1371600" algn="l"/>
                <a:tab pos="1841500" algn="l"/>
                <a:tab pos="2565400" algn="l"/>
                <a:tab pos="4178300" algn="l"/>
              </a:tabLst>
              <a:defRPr>
                <a:solidFill>
                  <a:schemeClr val="tx1"/>
                </a:solidFill>
                <a:latin typeface="Arial" pitchFamily="34" charset="0"/>
              </a:defRPr>
            </a:lvl7pPr>
            <a:lvl8pPr fontAlgn="base">
              <a:spcBef>
                <a:spcPct val="0"/>
              </a:spcBef>
              <a:spcAft>
                <a:spcPct val="0"/>
              </a:spcAft>
              <a:buFont typeface="Arial" pitchFamily="34" charset="0"/>
              <a:tabLst>
                <a:tab pos="101600" algn="l"/>
                <a:tab pos="584200" algn="l"/>
                <a:tab pos="1003300" algn="l"/>
                <a:tab pos="1371600" algn="l"/>
                <a:tab pos="1841500" algn="l"/>
                <a:tab pos="2565400" algn="l"/>
                <a:tab pos="4178300" algn="l"/>
              </a:tabLst>
              <a:defRPr>
                <a:solidFill>
                  <a:schemeClr val="tx1"/>
                </a:solidFill>
                <a:latin typeface="Arial" pitchFamily="34" charset="0"/>
              </a:defRPr>
            </a:lvl8pPr>
            <a:lvl9pPr fontAlgn="base">
              <a:spcBef>
                <a:spcPct val="0"/>
              </a:spcBef>
              <a:spcAft>
                <a:spcPct val="0"/>
              </a:spcAft>
              <a:buFont typeface="Arial" pitchFamily="34" charset="0"/>
              <a:tabLst>
                <a:tab pos="101600" algn="l"/>
                <a:tab pos="584200" algn="l"/>
                <a:tab pos="1003300" algn="l"/>
                <a:tab pos="1371600" algn="l"/>
                <a:tab pos="1841500" algn="l"/>
                <a:tab pos="2565400" algn="l"/>
                <a:tab pos="4178300" algn="l"/>
              </a:tabLst>
              <a:defRPr>
                <a:solidFill>
                  <a:schemeClr val="tx1"/>
                </a:solidFill>
                <a:latin typeface="Arial" pitchFamily="34" charset="0"/>
              </a:defRPr>
            </a:lvl9pPr>
          </a:lstStyle>
          <a:p>
            <a:pPr>
              <a:lnSpc>
                <a:spcPts val="3200"/>
              </a:lnSpc>
            </a:pPr>
            <a:r>
              <a:rPr lang="en-US" altLang="zh-CN">
                <a:solidFill>
                  <a:srgbClr val="000000"/>
                </a:solidFill>
                <a:latin typeface="Calibri" pitchFamily="34" charset="0"/>
                <a:ea typeface="Calibri" pitchFamily="34" charset="0"/>
                <a:cs typeface="Calibri" pitchFamily="34" charset="0"/>
                <a:sym typeface="Calibri" pitchFamily="34" charset="0"/>
              </a:rPr>
              <a:t>	</a:t>
            </a: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3400"/>
              </a:lnSpc>
            </a:pPr>
            <a:r>
              <a:rPr lang="en-US" altLang="zh-CN" sz="2700">
                <a:solidFill>
                  <a:srgbClr val="000000"/>
                </a:solidFill>
                <a:latin typeface="黑体" pitchFamily="49" charset="-122"/>
                <a:sym typeface="黑体" pitchFamily="49" charset="-122"/>
              </a:rPr>
              <a:t>第</a:t>
            </a:r>
            <a:r>
              <a:rPr lang="en-US" altLang="zh-CN" sz="2700" b="1">
                <a:solidFill>
                  <a:srgbClr val="000000"/>
                </a:solidFill>
                <a:latin typeface="Times New Roman" pitchFamily="18" charset="0"/>
                <a:sym typeface="Times New Roman" pitchFamily="18" charset="0"/>
              </a:rPr>
              <a:t>2</a:t>
            </a:r>
            <a:r>
              <a:rPr lang="en-US" altLang="zh-CN" sz="2700">
                <a:solidFill>
                  <a:srgbClr val="000000"/>
                </a:solidFill>
                <a:latin typeface="黑体" pitchFamily="49" charset="-122"/>
                <a:sym typeface="黑体" pitchFamily="49" charset="-122"/>
              </a:rPr>
              <a:t>章</a:t>
            </a:r>
            <a:r>
              <a:rPr lang="en-US" altLang="zh-CN" sz="2700">
                <a:solidFill>
                  <a:srgbClr val="000000"/>
                </a:solidFill>
                <a:latin typeface="Times New Roman" pitchFamily="18" charset="0"/>
                <a:sym typeface="Times New Roman" pitchFamily="18" charset="0"/>
              </a:rPr>
              <a:t> </a:t>
            </a:r>
            <a:r>
              <a:rPr lang="en-US" altLang="zh-CN" sz="2700">
                <a:solidFill>
                  <a:srgbClr val="000000"/>
                </a:solidFill>
                <a:latin typeface="黑体" pitchFamily="49" charset="-122"/>
                <a:sym typeface="黑体" pitchFamily="49" charset="-122"/>
              </a:rPr>
              <a:t>大数据关键技术与挑战</a:t>
            </a:r>
            <a:endParaRPr lang="zh-CN" altLang="en-US" sz="2700">
              <a:solidFill>
                <a:srgbClr val="000000"/>
              </a:solidFill>
              <a:latin typeface="黑体" pitchFamily="49" charset="-122"/>
              <a:sym typeface="黑体" pitchFamily="49" charset="-122"/>
            </a:endParaRPr>
          </a:p>
          <a:p>
            <a:pPr>
              <a:lnSpc>
                <a:spcPts val="3300"/>
              </a:lnSpc>
            </a:pPr>
            <a:r>
              <a:rPr lang="en-US" altLang="zh-CN">
                <a:solidFill>
                  <a:srgbClr val="000000"/>
                </a:solidFill>
                <a:latin typeface="Calibri" pitchFamily="34" charset="0"/>
                <a:ea typeface="Calibri" pitchFamily="34" charset="0"/>
                <a:cs typeface="Calibri" pitchFamily="34" charset="0"/>
                <a:sym typeface="Calibri" pitchFamily="34" charset="0"/>
              </a:rPr>
              <a:t>			</a:t>
            </a: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2700"/>
              </a:lnSpc>
            </a:pPr>
            <a:r>
              <a:rPr lang="en-US" altLang="zh-CN">
                <a:solidFill>
                  <a:srgbClr val="000000"/>
                </a:solidFill>
                <a:latin typeface="Calibri" pitchFamily="34" charset="0"/>
                <a:ea typeface="Calibri" pitchFamily="34" charset="0"/>
                <a:cs typeface="Calibri" pitchFamily="34" charset="0"/>
                <a:sym typeface="Calibri" pitchFamily="34" charset="0"/>
              </a:rPr>
              <a:t>							</a:t>
            </a:r>
            <a:endParaRPr lang="zh-CN"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Freeform 3"/>
          <p:cNvSpPr>
            <a:spLocks noChangeArrowheads="1"/>
          </p:cNvSpPr>
          <p:nvPr/>
        </p:nvSpPr>
        <p:spPr bwMode="auto">
          <a:xfrm>
            <a:off x="0" y="0"/>
            <a:ext cx="9144000" cy="6858000"/>
          </a:xfrm>
          <a:custGeom>
            <a:avLst/>
            <a:gdLst>
              <a:gd name="T0" fmla="*/ 0 w 9144000"/>
              <a:gd name="T1" fmla="*/ 6858000 h 6858000"/>
              <a:gd name="T2" fmla="*/ 9144000 w 9144000"/>
              <a:gd name="T3" fmla="*/ 6858000 h 6858000"/>
              <a:gd name="T4" fmla="*/ 9144000 w 9144000"/>
              <a:gd name="T5" fmla="*/ 0 h 6858000"/>
              <a:gd name="T6" fmla="*/ 0 w 9144000"/>
              <a:gd name="T7" fmla="*/ 0 h 6858000"/>
              <a:gd name="T8" fmla="*/ 0 w 9144000"/>
              <a:gd name="T9" fmla="*/ 6858000 h 6858000"/>
              <a:gd name="T10" fmla="*/ 0 60000 65536"/>
              <a:gd name="T11" fmla="*/ 0 60000 65536"/>
              <a:gd name="T12" fmla="*/ 0 60000 65536"/>
              <a:gd name="T13" fmla="*/ 0 60000 65536"/>
              <a:gd name="T14" fmla="*/ 0 60000 65536"/>
              <a:gd name="T15" fmla="*/ 0 w 9144000"/>
              <a:gd name="T16" fmla="*/ 0 h 6858000"/>
              <a:gd name="T17" fmla="*/ 9144000 w 9144000"/>
              <a:gd name="T18" fmla="*/ 6858000 h 6858000"/>
            </a:gdLst>
            <a:ahLst/>
            <a:cxnLst>
              <a:cxn ang="T10">
                <a:pos x="T0" y="T1"/>
              </a:cxn>
              <a:cxn ang="T11">
                <a:pos x="T2" y="T3"/>
              </a:cxn>
              <a:cxn ang="T12">
                <a:pos x="T4" y="T5"/>
              </a:cxn>
              <a:cxn ang="T13">
                <a:pos x="T6" y="T7"/>
              </a:cxn>
              <a:cxn ang="T14">
                <a:pos x="T8" y="T9"/>
              </a:cxn>
            </a:cxnLst>
            <a:rect l="T15" t="T16" r="T17" b="T18"/>
            <a:pathLst>
              <a:path w="9144000" h="6858000">
                <a:moveTo>
                  <a:pt x="0" y="6858000"/>
                </a:moveTo>
                <a:lnTo>
                  <a:pt x="9144000" y="6858000"/>
                </a:lnTo>
                <a:lnTo>
                  <a:pt x="9144000" y="0"/>
                </a:lnTo>
                <a:lnTo>
                  <a:pt x="0" y="0"/>
                </a:lnTo>
                <a:lnTo>
                  <a:pt x="0" y="6858000"/>
                </a:lnTo>
              </a:path>
            </a:pathLst>
          </a:custGeom>
          <a:solidFill>
            <a:srgbClr val="FFFFFF"/>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12291" name="Freeform 3"/>
          <p:cNvSpPr>
            <a:spLocks noChangeArrowheads="1"/>
          </p:cNvSpPr>
          <p:nvPr/>
        </p:nvSpPr>
        <p:spPr bwMode="auto">
          <a:xfrm>
            <a:off x="0" y="0"/>
            <a:ext cx="9144000" cy="1066800"/>
          </a:xfrm>
          <a:custGeom>
            <a:avLst/>
            <a:gdLst>
              <a:gd name="T0" fmla="*/ 0 w 9144000"/>
              <a:gd name="T1" fmla="*/ 1066800 h 1066800"/>
              <a:gd name="T2" fmla="*/ 9144000 w 9144000"/>
              <a:gd name="T3" fmla="*/ 1066800 h 1066800"/>
              <a:gd name="T4" fmla="*/ 9144000 w 9144000"/>
              <a:gd name="T5" fmla="*/ 0 h 1066800"/>
              <a:gd name="T6" fmla="*/ 0 w 9144000"/>
              <a:gd name="T7" fmla="*/ 0 h 1066800"/>
              <a:gd name="T8" fmla="*/ 0 w 9144000"/>
              <a:gd name="T9" fmla="*/ 1066800 h 1066800"/>
              <a:gd name="T10" fmla="*/ 0 60000 65536"/>
              <a:gd name="T11" fmla="*/ 0 60000 65536"/>
              <a:gd name="T12" fmla="*/ 0 60000 65536"/>
              <a:gd name="T13" fmla="*/ 0 60000 65536"/>
              <a:gd name="T14" fmla="*/ 0 60000 65536"/>
              <a:gd name="T15" fmla="*/ 0 w 9144000"/>
              <a:gd name="T16" fmla="*/ 0 h 1066800"/>
              <a:gd name="T17" fmla="*/ 9144000 w 9144000"/>
              <a:gd name="T18" fmla="*/ 1066800 h 1066800"/>
            </a:gdLst>
            <a:ahLst/>
            <a:cxnLst>
              <a:cxn ang="T10">
                <a:pos x="T0" y="T1"/>
              </a:cxn>
              <a:cxn ang="T11">
                <a:pos x="T2" y="T3"/>
              </a:cxn>
              <a:cxn ang="T12">
                <a:pos x="T4" y="T5"/>
              </a:cxn>
              <a:cxn ang="T13">
                <a:pos x="T6" y="T7"/>
              </a:cxn>
              <a:cxn ang="T14">
                <a:pos x="T8" y="T9"/>
              </a:cxn>
            </a:cxnLst>
            <a:rect l="T15" t="T16" r="T17" b="T18"/>
            <a:pathLst>
              <a:path w="9144000" h="1066800">
                <a:moveTo>
                  <a:pt x="0" y="1066800"/>
                </a:moveTo>
                <a:lnTo>
                  <a:pt x="9144000" y="1066800"/>
                </a:lnTo>
                <a:lnTo>
                  <a:pt x="9144000" y="0"/>
                </a:lnTo>
                <a:lnTo>
                  <a:pt x="0" y="0"/>
                </a:lnTo>
                <a:lnTo>
                  <a:pt x="0" y="1066800"/>
                </a:lnTo>
              </a:path>
            </a:pathLst>
          </a:custGeom>
          <a:solidFill>
            <a:srgbClr val="0056AC"/>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12292" name="Freeform 3"/>
          <p:cNvSpPr>
            <a:spLocks noChangeArrowheads="1"/>
          </p:cNvSpPr>
          <p:nvPr/>
        </p:nvSpPr>
        <p:spPr bwMode="auto">
          <a:xfrm>
            <a:off x="-3175" y="-3175"/>
            <a:ext cx="9153525" cy="1076325"/>
          </a:xfrm>
          <a:custGeom>
            <a:avLst/>
            <a:gdLst>
              <a:gd name="T0" fmla="*/ 6350 w 9156700"/>
              <a:gd name="T1" fmla="*/ 1073150 h 1079500"/>
              <a:gd name="T2" fmla="*/ 9150350 w 9156700"/>
              <a:gd name="T3" fmla="*/ 1073150 h 1079500"/>
              <a:gd name="T4" fmla="*/ 9150350 w 9156700"/>
              <a:gd name="T5" fmla="*/ 6350 h 1079500"/>
              <a:gd name="T6" fmla="*/ 6350 w 9156700"/>
              <a:gd name="T7" fmla="*/ 6350 h 1079500"/>
              <a:gd name="T8" fmla="*/ 6350 w 9156700"/>
              <a:gd name="T9" fmla="*/ 1073150 h 1079500"/>
              <a:gd name="T10" fmla="*/ 0 60000 65536"/>
              <a:gd name="T11" fmla="*/ 0 60000 65536"/>
              <a:gd name="T12" fmla="*/ 0 60000 65536"/>
              <a:gd name="T13" fmla="*/ 0 60000 65536"/>
              <a:gd name="T14" fmla="*/ 0 60000 65536"/>
              <a:gd name="T15" fmla="*/ 0 w 9156700"/>
              <a:gd name="T16" fmla="*/ 0 h 1079500"/>
              <a:gd name="T17" fmla="*/ 9156700 w 9156700"/>
              <a:gd name="T18" fmla="*/ 1079500 h 1079500"/>
            </a:gdLst>
            <a:ahLst/>
            <a:cxnLst>
              <a:cxn ang="T10">
                <a:pos x="T0" y="T1"/>
              </a:cxn>
              <a:cxn ang="T11">
                <a:pos x="T2" y="T3"/>
              </a:cxn>
              <a:cxn ang="T12">
                <a:pos x="T4" y="T5"/>
              </a:cxn>
              <a:cxn ang="T13">
                <a:pos x="T6" y="T7"/>
              </a:cxn>
              <a:cxn ang="T14">
                <a:pos x="T8" y="T9"/>
              </a:cxn>
            </a:cxnLst>
            <a:rect l="T15" t="T16" r="T17" b="T18"/>
            <a:pathLst>
              <a:path w="9156700" h="1079500">
                <a:moveTo>
                  <a:pt x="6350" y="1073150"/>
                </a:moveTo>
                <a:lnTo>
                  <a:pt x="9150350" y="1073150"/>
                </a:lnTo>
                <a:lnTo>
                  <a:pt x="9150350" y="6350"/>
                </a:lnTo>
                <a:lnTo>
                  <a:pt x="6350" y="6350"/>
                </a:lnTo>
                <a:lnTo>
                  <a:pt x="6350" y="1073150"/>
                </a:lnTo>
              </a:path>
            </a:pathLst>
          </a:custGeom>
          <a:solidFill>
            <a:srgbClr val="000000">
              <a:alpha val="0"/>
            </a:srgbClr>
          </a:solidFill>
          <a:ln w="12700" cap="flat" cmpd="sng">
            <a:solidFill>
              <a:srgbClr val="000000"/>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pic>
        <p:nvPicPr>
          <p:cNvPr id="1229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616700"/>
            <a:ext cx="91440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4" name="TextBox 1"/>
          <p:cNvSpPr>
            <a:spLocks noChangeArrowheads="1"/>
          </p:cNvSpPr>
          <p:nvPr/>
        </p:nvSpPr>
        <p:spPr bwMode="auto">
          <a:xfrm>
            <a:off x="584200" y="6667500"/>
            <a:ext cx="13716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200"/>
              </a:lnSpc>
            </a:pPr>
            <a:r>
              <a:rPr lang="en-US" altLang="zh-CN" sz="1200">
                <a:solidFill>
                  <a:srgbClr val="FFFFFF"/>
                </a:solidFill>
                <a:latin typeface="Times New Roman" pitchFamily="18" charset="0"/>
                <a:sym typeface="Times New Roman" pitchFamily="18" charset="0"/>
              </a:rPr>
              <a:t>《大数据技术基础》</a:t>
            </a:r>
            <a:endParaRPr lang="zh-CN" altLang="en-US"/>
          </a:p>
        </p:txBody>
      </p:sp>
      <p:sp>
        <p:nvSpPr>
          <p:cNvPr id="12295" name="TextBox 1"/>
          <p:cNvSpPr>
            <a:spLocks noChangeArrowheads="1"/>
          </p:cNvSpPr>
          <p:nvPr/>
        </p:nvSpPr>
        <p:spPr bwMode="auto">
          <a:xfrm>
            <a:off x="698500" y="533400"/>
            <a:ext cx="77216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533400" algn="l"/>
                <a:tab pos="711200" algn="l"/>
              </a:tabLst>
              <a:defRPr>
                <a:solidFill>
                  <a:schemeClr val="tx1"/>
                </a:solidFill>
                <a:latin typeface="Arial" pitchFamily="34" charset="0"/>
              </a:defRPr>
            </a:lvl1pPr>
            <a:lvl2pPr>
              <a:tabLst>
                <a:tab pos="533400" algn="l"/>
                <a:tab pos="711200" algn="l"/>
              </a:tabLst>
              <a:defRPr>
                <a:solidFill>
                  <a:schemeClr val="tx1"/>
                </a:solidFill>
                <a:latin typeface="Arial" pitchFamily="34" charset="0"/>
              </a:defRPr>
            </a:lvl2pPr>
            <a:lvl3pPr>
              <a:tabLst>
                <a:tab pos="533400" algn="l"/>
                <a:tab pos="711200" algn="l"/>
              </a:tabLst>
              <a:defRPr>
                <a:solidFill>
                  <a:schemeClr val="tx1"/>
                </a:solidFill>
                <a:latin typeface="Arial" pitchFamily="34" charset="0"/>
              </a:defRPr>
            </a:lvl3pPr>
            <a:lvl4pPr>
              <a:tabLst>
                <a:tab pos="533400" algn="l"/>
                <a:tab pos="711200" algn="l"/>
              </a:tabLst>
              <a:defRPr>
                <a:solidFill>
                  <a:schemeClr val="tx1"/>
                </a:solidFill>
                <a:latin typeface="Arial" pitchFamily="34" charset="0"/>
              </a:defRPr>
            </a:lvl4pPr>
            <a:lvl5pPr>
              <a:tabLst>
                <a:tab pos="533400" algn="l"/>
                <a:tab pos="711200" algn="l"/>
              </a:tabLst>
              <a:defRPr>
                <a:solidFill>
                  <a:schemeClr val="tx1"/>
                </a:solidFill>
                <a:latin typeface="Arial" pitchFamily="34" charset="0"/>
              </a:defRPr>
            </a:lvl5pPr>
            <a:lvl6pPr fontAlgn="base">
              <a:spcBef>
                <a:spcPct val="0"/>
              </a:spcBef>
              <a:spcAft>
                <a:spcPct val="0"/>
              </a:spcAft>
              <a:buFont typeface="Arial" pitchFamily="34" charset="0"/>
              <a:tabLst>
                <a:tab pos="533400" algn="l"/>
                <a:tab pos="711200" algn="l"/>
              </a:tabLst>
              <a:defRPr>
                <a:solidFill>
                  <a:schemeClr val="tx1"/>
                </a:solidFill>
                <a:latin typeface="Arial" pitchFamily="34" charset="0"/>
              </a:defRPr>
            </a:lvl6pPr>
            <a:lvl7pPr fontAlgn="base">
              <a:spcBef>
                <a:spcPct val="0"/>
              </a:spcBef>
              <a:spcAft>
                <a:spcPct val="0"/>
              </a:spcAft>
              <a:buFont typeface="Arial" pitchFamily="34" charset="0"/>
              <a:tabLst>
                <a:tab pos="533400" algn="l"/>
                <a:tab pos="711200" algn="l"/>
              </a:tabLst>
              <a:defRPr>
                <a:solidFill>
                  <a:schemeClr val="tx1"/>
                </a:solidFill>
                <a:latin typeface="Arial" pitchFamily="34" charset="0"/>
              </a:defRPr>
            </a:lvl7pPr>
            <a:lvl8pPr fontAlgn="base">
              <a:spcBef>
                <a:spcPct val="0"/>
              </a:spcBef>
              <a:spcAft>
                <a:spcPct val="0"/>
              </a:spcAft>
              <a:buFont typeface="Arial" pitchFamily="34" charset="0"/>
              <a:tabLst>
                <a:tab pos="533400" algn="l"/>
                <a:tab pos="711200" algn="l"/>
              </a:tabLst>
              <a:defRPr>
                <a:solidFill>
                  <a:schemeClr val="tx1"/>
                </a:solidFill>
                <a:latin typeface="Arial" pitchFamily="34" charset="0"/>
              </a:defRPr>
            </a:lvl8pPr>
            <a:lvl9pPr fontAlgn="base">
              <a:spcBef>
                <a:spcPct val="0"/>
              </a:spcBef>
              <a:spcAft>
                <a:spcPct val="0"/>
              </a:spcAft>
              <a:buFont typeface="Arial" pitchFamily="34" charset="0"/>
              <a:tabLst>
                <a:tab pos="533400" algn="l"/>
                <a:tab pos="711200" algn="l"/>
              </a:tabLst>
              <a:defRPr>
                <a:solidFill>
                  <a:schemeClr val="tx1"/>
                </a:solidFill>
                <a:latin typeface="Arial" pitchFamily="34" charset="0"/>
              </a:defRPr>
            </a:lvl9pPr>
          </a:lstStyle>
          <a:p>
            <a:pPr>
              <a:lnSpc>
                <a:spcPts val="3200"/>
              </a:lnSpc>
            </a:pPr>
            <a:r>
              <a:rPr lang="en-US" altLang="zh-CN" dirty="0">
                <a:solidFill>
                  <a:srgbClr val="000000"/>
                </a:solidFill>
                <a:latin typeface="Calibri" pitchFamily="34" charset="0"/>
                <a:ea typeface="Calibri" pitchFamily="34" charset="0"/>
                <a:cs typeface="Calibri" pitchFamily="34" charset="0"/>
                <a:sym typeface="Calibri" pitchFamily="34" charset="0"/>
              </a:rPr>
              <a:t>	</a:t>
            </a:r>
            <a:r>
              <a:rPr lang="en-US" altLang="zh-CN" sz="3200" dirty="0" err="1">
                <a:solidFill>
                  <a:srgbClr val="FFFFFF"/>
                </a:solidFill>
                <a:latin typeface="黑体" pitchFamily="49" charset="-122"/>
                <a:sym typeface="黑体" pitchFamily="49" charset="-122"/>
              </a:rPr>
              <a:t>大数据的“快”说的是两个层面</a:t>
            </a:r>
            <a:endParaRPr lang="zh-CN" altLang="en-US" sz="3200" dirty="0">
              <a:solidFill>
                <a:srgbClr val="FFFFFF"/>
              </a:solidFill>
              <a:latin typeface="黑体" pitchFamily="49" charset="-122"/>
              <a:sym typeface="黑体" pitchFamily="49" charset="-122"/>
            </a:endParaRPr>
          </a:p>
          <a:p>
            <a:pPr>
              <a:lnSpc>
                <a:spcPts val="1000"/>
              </a:lnSpc>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3500"/>
              </a:lnSpc>
            </a:pPr>
            <a:r>
              <a:rPr lang="en-US" altLang="zh-CN" sz="2400" dirty="0">
                <a:solidFill>
                  <a:srgbClr val="000000"/>
                </a:solidFill>
                <a:latin typeface="Times New Roman" pitchFamily="18" charset="0"/>
                <a:sym typeface="Times New Roman" pitchFamily="18" charset="0"/>
              </a:rPr>
              <a:t>•   </a:t>
            </a:r>
            <a:r>
              <a:rPr lang="en-US" altLang="zh-CN" sz="2400" b="1" dirty="0">
                <a:solidFill>
                  <a:srgbClr val="000000"/>
                </a:solidFill>
                <a:latin typeface="Times New Roman" pitchFamily="18" charset="0"/>
                <a:sym typeface="Times New Roman" pitchFamily="18" charset="0"/>
              </a:rPr>
              <a:t>“</a:t>
            </a:r>
            <a:r>
              <a:rPr lang="en-US" altLang="zh-CN" sz="2400" dirty="0" err="1">
                <a:solidFill>
                  <a:srgbClr val="000000"/>
                </a:solidFill>
                <a:latin typeface="Times New Roman" pitchFamily="18" charset="0"/>
                <a:sym typeface="Times New Roman" pitchFamily="18" charset="0"/>
              </a:rPr>
              <a:t>动态数据</a:t>
            </a:r>
            <a:r>
              <a:rPr lang="en-US" altLang="zh-CN" sz="2400" b="1" dirty="0" err="1">
                <a:solidFill>
                  <a:srgbClr val="000000"/>
                </a:solidFill>
                <a:latin typeface="Times New Roman" pitchFamily="18" charset="0"/>
                <a:sym typeface="Times New Roman" pitchFamily="18" charset="0"/>
              </a:rPr>
              <a:t>”</a:t>
            </a:r>
            <a:r>
              <a:rPr lang="en-US" altLang="zh-CN" sz="2400" dirty="0" err="1">
                <a:solidFill>
                  <a:srgbClr val="000000"/>
                </a:solidFill>
                <a:latin typeface="Times New Roman" pitchFamily="18" charset="0"/>
                <a:sym typeface="Times New Roman" pitchFamily="18" charset="0"/>
              </a:rPr>
              <a:t>来得快</a:t>
            </a:r>
            <a:endParaRPr lang="zh-CN" altLang="en-US" sz="2400" dirty="0">
              <a:solidFill>
                <a:srgbClr val="000000"/>
              </a:solidFill>
              <a:latin typeface="Times New Roman" pitchFamily="18" charset="0"/>
              <a:sym typeface="Times New Roman" pitchFamily="18" charset="0"/>
            </a:endParaRPr>
          </a:p>
          <a:p>
            <a:pPr>
              <a:lnSpc>
                <a:spcPts val="2800"/>
              </a:lnSpc>
            </a:pPr>
            <a:r>
              <a:rPr lang="en-US" altLang="zh-CN" dirty="0">
                <a:solidFill>
                  <a:srgbClr val="000000"/>
                </a:solidFill>
                <a:latin typeface="Calibri" pitchFamily="34" charset="0"/>
                <a:ea typeface="Calibri" pitchFamily="34" charset="0"/>
                <a:cs typeface="Calibri" pitchFamily="34" charset="0"/>
                <a:sym typeface="Calibri" pitchFamily="34" charset="0"/>
              </a:rPr>
              <a:t>		</a:t>
            </a:r>
            <a:r>
              <a:rPr lang="en-US" altLang="zh-CN" sz="2400" dirty="0" err="1">
                <a:solidFill>
                  <a:srgbClr val="000000"/>
                </a:solidFill>
                <a:latin typeface="Times New Roman" pitchFamily="18" charset="0"/>
                <a:sym typeface="Times New Roman" pitchFamily="18" charset="0"/>
              </a:rPr>
              <a:t>动态数据有不同的产生模式。有的是burst模式，极</a:t>
            </a:r>
            <a:endParaRPr lang="zh-CN" altLang="en-US" sz="2400" dirty="0">
              <a:solidFill>
                <a:srgbClr val="000000"/>
              </a:solidFill>
              <a:latin typeface="Times New Roman" pitchFamily="18" charset="0"/>
              <a:sym typeface="Times New Roman" pitchFamily="18" charset="0"/>
            </a:endParaRPr>
          </a:p>
          <a:p>
            <a:pPr>
              <a:lnSpc>
                <a:spcPts val="2800"/>
              </a:lnSpc>
            </a:pPr>
            <a:r>
              <a:rPr lang="en-US" altLang="zh-CN" sz="2400" dirty="0" err="1">
                <a:solidFill>
                  <a:srgbClr val="000000"/>
                </a:solidFill>
                <a:latin typeface="Times New Roman" pitchFamily="18" charset="0"/>
                <a:sym typeface="Times New Roman" pitchFamily="18" charset="0"/>
              </a:rPr>
              <a:t>端的例子如欧洲核子研究中心（CERN）的大型强子对撞</a:t>
            </a:r>
            <a:endParaRPr lang="zh-CN" altLang="en-US" sz="2400" dirty="0">
              <a:solidFill>
                <a:srgbClr val="000000"/>
              </a:solidFill>
              <a:latin typeface="Times New Roman" pitchFamily="18" charset="0"/>
              <a:sym typeface="Times New Roman" pitchFamily="18" charset="0"/>
            </a:endParaRPr>
          </a:p>
          <a:p>
            <a:pPr>
              <a:lnSpc>
                <a:spcPts val="2800"/>
              </a:lnSpc>
            </a:pPr>
            <a:r>
              <a:rPr lang="en-US" altLang="zh-CN" sz="2400" dirty="0">
                <a:solidFill>
                  <a:srgbClr val="000000"/>
                </a:solidFill>
                <a:latin typeface="Times New Roman" pitchFamily="18" charset="0"/>
                <a:sym typeface="Times New Roman" pitchFamily="18" charset="0"/>
              </a:rPr>
              <a:t>机(Large Hadron </a:t>
            </a:r>
            <a:r>
              <a:rPr lang="en-US" altLang="zh-CN" sz="2400" dirty="0" err="1">
                <a:solidFill>
                  <a:srgbClr val="000000"/>
                </a:solidFill>
                <a:latin typeface="Times New Roman" pitchFamily="18" charset="0"/>
                <a:sym typeface="Times New Roman" pitchFamily="18" charset="0"/>
              </a:rPr>
              <a:t>Collider，简称LHC</a:t>
            </a:r>
            <a:r>
              <a:rPr lang="en-US" altLang="zh-CN" sz="2400" dirty="0" smtClean="0">
                <a:solidFill>
                  <a:srgbClr val="000000"/>
                </a:solidFill>
                <a:latin typeface="Times New Roman" pitchFamily="18" charset="0"/>
                <a:sym typeface="Times New Roman" pitchFamily="18" charset="0"/>
              </a:rPr>
              <a:t>)，</a:t>
            </a:r>
            <a:r>
              <a:rPr lang="en-US" altLang="zh-CN" sz="2400" dirty="0" err="1" smtClean="0">
                <a:solidFill>
                  <a:srgbClr val="000000"/>
                </a:solidFill>
                <a:latin typeface="Times New Roman" pitchFamily="18" charset="0"/>
                <a:sym typeface="Times New Roman" pitchFamily="18" charset="0"/>
              </a:rPr>
              <a:t>此机不撞则已</a:t>
            </a:r>
            <a:r>
              <a:rPr lang="en-US" altLang="zh-CN" sz="2400" dirty="0" smtClean="0">
                <a:solidFill>
                  <a:srgbClr val="000000"/>
                </a:solidFill>
                <a:latin typeface="Times New Roman" pitchFamily="18" charset="0"/>
                <a:sym typeface="Times New Roman" pitchFamily="18" charset="0"/>
              </a:rPr>
              <a:t>，</a:t>
            </a:r>
            <a:endParaRPr lang="zh-CN" altLang="en-US" sz="2400" dirty="0" smtClean="0">
              <a:solidFill>
                <a:srgbClr val="000000"/>
              </a:solidFill>
              <a:latin typeface="Times New Roman" pitchFamily="18" charset="0"/>
              <a:sym typeface="Times New Roman" pitchFamily="18" charset="0"/>
            </a:endParaRPr>
          </a:p>
          <a:p>
            <a:pPr>
              <a:lnSpc>
                <a:spcPts val="2800"/>
              </a:lnSpc>
            </a:pPr>
            <a:r>
              <a:rPr lang="en-US" altLang="zh-CN" sz="2400" dirty="0" err="1" smtClean="0">
                <a:solidFill>
                  <a:srgbClr val="000000"/>
                </a:solidFill>
                <a:latin typeface="Times New Roman" pitchFamily="18" charset="0"/>
                <a:sym typeface="Times New Roman" pitchFamily="18" charset="0"/>
              </a:rPr>
              <a:t>一撞惊人，工作状态下每秒产生PB级的数据。也有的动态</a:t>
            </a:r>
            <a:endParaRPr lang="zh-CN" altLang="en-US" sz="2400" dirty="0" smtClean="0">
              <a:solidFill>
                <a:srgbClr val="000000"/>
              </a:solidFill>
              <a:latin typeface="Times New Roman" pitchFamily="18" charset="0"/>
              <a:sym typeface="Times New Roman" pitchFamily="18" charset="0"/>
            </a:endParaRPr>
          </a:p>
          <a:p>
            <a:pPr>
              <a:lnSpc>
                <a:spcPts val="2800"/>
              </a:lnSpc>
            </a:pPr>
            <a:r>
              <a:rPr lang="en-US" altLang="zh-CN" sz="2400" dirty="0" err="1" smtClean="0">
                <a:solidFill>
                  <a:srgbClr val="000000"/>
                </a:solidFill>
                <a:latin typeface="Times New Roman" pitchFamily="18" charset="0"/>
                <a:sym typeface="Times New Roman" pitchFamily="18" charset="0"/>
              </a:rPr>
              <a:t>数据是涓涓细流的模式</a:t>
            </a:r>
            <a:r>
              <a:rPr lang="en-US" altLang="zh-CN" sz="2400" dirty="0" err="1">
                <a:solidFill>
                  <a:srgbClr val="000000"/>
                </a:solidFill>
                <a:latin typeface="Times New Roman" pitchFamily="18" charset="0"/>
                <a:sym typeface="Times New Roman" pitchFamily="18" charset="0"/>
              </a:rPr>
              <a:t>，典型的如</a:t>
            </a:r>
            <a:r>
              <a:rPr lang="en-US" altLang="zh-CN" sz="2400" dirty="0">
                <a:solidFill>
                  <a:srgbClr val="000000"/>
                </a:solidFill>
                <a:latin typeface="Times New Roman" pitchFamily="18" charset="0"/>
                <a:sym typeface="Times New Roman" pitchFamily="18" charset="0"/>
              </a:rPr>
              <a:t> </a:t>
            </a:r>
            <a:r>
              <a:rPr lang="en-US" altLang="zh-CN" sz="2400" dirty="0" err="1">
                <a:solidFill>
                  <a:srgbClr val="000000"/>
                </a:solidFill>
                <a:latin typeface="Times New Roman" pitchFamily="18" charset="0"/>
                <a:sym typeface="Times New Roman" pitchFamily="18" charset="0"/>
              </a:rPr>
              <a:t>clickstream，日志</a:t>
            </a:r>
            <a:r>
              <a:rPr lang="en-US" altLang="zh-CN" sz="2400" dirty="0">
                <a:solidFill>
                  <a:srgbClr val="000000"/>
                </a:solidFill>
                <a:latin typeface="Times New Roman" pitchFamily="18" charset="0"/>
                <a:sym typeface="Times New Roman" pitchFamily="18" charset="0"/>
              </a:rPr>
              <a:t>，</a:t>
            </a:r>
            <a:endParaRPr lang="zh-CN" altLang="en-US" sz="2400" dirty="0">
              <a:solidFill>
                <a:srgbClr val="000000"/>
              </a:solidFill>
              <a:latin typeface="Times New Roman" pitchFamily="18" charset="0"/>
              <a:sym typeface="Times New Roman" pitchFamily="18" charset="0"/>
            </a:endParaRPr>
          </a:p>
          <a:p>
            <a:pPr>
              <a:lnSpc>
                <a:spcPts val="2800"/>
              </a:lnSpc>
            </a:pPr>
            <a:r>
              <a:rPr lang="en-US" altLang="zh-CN" sz="2400" dirty="0" err="1">
                <a:solidFill>
                  <a:srgbClr val="000000"/>
                </a:solidFill>
                <a:latin typeface="Times New Roman" pitchFamily="18" charset="0"/>
                <a:sym typeface="Times New Roman" pitchFamily="18" charset="0"/>
              </a:rPr>
              <a:t>RFID数据，GPS位置信息，Twitter的firehose流数据等</a:t>
            </a:r>
            <a:r>
              <a:rPr lang="en-US" altLang="zh-CN" sz="2400" dirty="0">
                <a:solidFill>
                  <a:srgbClr val="000000"/>
                </a:solidFill>
                <a:latin typeface="Times New Roman" pitchFamily="18" charset="0"/>
                <a:sym typeface="Times New Roman" pitchFamily="18" charset="0"/>
              </a:rPr>
              <a:t>。</a:t>
            </a:r>
            <a:endParaRPr lang="zh-CN" altLang="en-US" sz="2400" dirty="0">
              <a:solidFill>
                <a:srgbClr val="000000"/>
              </a:solidFill>
              <a:latin typeface="Times New Roman" pitchFamily="18" charset="0"/>
              <a:sym typeface="Times New Roman" pitchFamily="18" charset="0"/>
            </a:endParaRPr>
          </a:p>
          <a:p>
            <a:pPr>
              <a:lnSpc>
                <a:spcPts val="1000"/>
              </a:lnSpc>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3000"/>
              </a:lnSpc>
            </a:pPr>
            <a:r>
              <a:rPr lang="en-US" altLang="zh-CN" sz="2400" dirty="0">
                <a:solidFill>
                  <a:srgbClr val="000000"/>
                </a:solidFill>
                <a:latin typeface="Times New Roman" pitchFamily="18" charset="0"/>
                <a:sym typeface="Times New Roman" pitchFamily="18" charset="0"/>
              </a:rPr>
              <a:t>•   </a:t>
            </a:r>
            <a:r>
              <a:rPr lang="en-US" altLang="zh-CN" sz="2400" b="1" dirty="0">
                <a:solidFill>
                  <a:srgbClr val="000000"/>
                </a:solidFill>
                <a:latin typeface="Times New Roman" pitchFamily="18" charset="0"/>
                <a:sym typeface="Times New Roman" pitchFamily="18" charset="0"/>
              </a:rPr>
              <a:t>“</a:t>
            </a:r>
            <a:r>
              <a:rPr lang="en-US" altLang="zh-CN" sz="2400" dirty="0" err="1">
                <a:solidFill>
                  <a:srgbClr val="000000"/>
                </a:solidFill>
                <a:latin typeface="Times New Roman" pitchFamily="18" charset="0"/>
                <a:sym typeface="Times New Roman" pitchFamily="18" charset="0"/>
              </a:rPr>
              <a:t>正使用数据</a:t>
            </a:r>
            <a:r>
              <a:rPr lang="en-US" altLang="zh-CN" sz="2400" b="1" dirty="0" err="1">
                <a:solidFill>
                  <a:srgbClr val="000000"/>
                </a:solidFill>
                <a:latin typeface="Times New Roman" pitchFamily="18" charset="0"/>
                <a:sym typeface="Times New Roman" pitchFamily="18" charset="0"/>
              </a:rPr>
              <a:t>”</a:t>
            </a:r>
            <a:r>
              <a:rPr lang="en-US" altLang="zh-CN" sz="2400" dirty="0" err="1">
                <a:solidFill>
                  <a:srgbClr val="000000"/>
                </a:solidFill>
                <a:latin typeface="Times New Roman" pitchFamily="18" charset="0"/>
                <a:sym typeface="Times New Roman" pitchFamily="18" charset="0"/>
              </a:rPr>
              <a:t>处理得快</a:t>
            </a:r>
            <a:endParaRPr lang="zh-CN" altLang="en-US" sz="2400" dirty="0">
              <a:solidFill>
                <a:srgbClr val="000000"/>
              </a:solidFill>
              <a:latin typeface="Times New Roman" pitchFamily="18" charset="0"/>
              <a:sym typeface="Times New Roman" pitchFamily="18" charset="0"/>
            </a:endParaRPr>
          </a:p>
          <a:p>
            <a:pPr>
              <a:lnSpc>
                <a:spcPts val="2800"/>
              </a:lnSpc>
            </a:pPr>
            <a:r>
              <a:rPr lang="en-US" altLang="zh-CN" dirty="0">
                <a:solidFill>
                  <a:srgbClr val="000000"/>
                </a:solidFill>
                <a:latin typeface="Calibri" pitchFamily="34" charset="0"/>
                <a:ea typeface="Calibri" pitchFamily="34" charset="0"/>
                <a:cs typeface="Calibri" pitchFamily="34" charset="0"/>
                <a:sym typeface="Calibri" pitchFamily="34" charset="0"/>
              </a:rPr>
              <a:t>		</a:t>
            </a:r>
            <a:r>
              <a:rPr lang="en-US" altLang="zh-CN" sz="2400" dirty="0" err="1">
                <a:solidFill>
                  <a:srgbClr val="000000"/>
                </a:solidFill>
                <a:latin typeface="Times New Roman" pitchFamily="18" charset="0"/>
                <a:sym typeface="Times New Roman" pitchFamily="18" charset="0"/>
              </a:rPr>
              <a:t>水处理系统可以从水库调出水来进行处理</a:t>
            </a:r>
            <a:r>
              <a:rPr lang="en-US" altLang="zh-CN" sz="2400" dirty="0">
                <a:solidFill>
                  <a:srgbClr val="000000"/>
                </a:solidFill>
                <a:latin typeface="Times New Roman" pitchFamily="18" charset="0"/>
                <a:sym typeface="Times New Roman" pitchFamily="18" charset="0"/>
              </a:rPr>
              <a:t>（“</a:t>
            </a:r>
            <a:r>
              <a:rPr lang="en-US" altLang="zh-CN" sz="2400" dirty="0" err="1">
                <a:solidFill>
                  <a:srgbClr val="000000"/>
                </a:solidFill>
                <a:latin typeface="Times New Roman" pitchFamily="18" charset="0"/>
                <a:sym typeface="Times New Roman" pitchFamily="18" charset="0"/>
              </a:rPr>
              <a:t>静止数</a:t>
            </a:r>
            <a:endParaRPr lang="zh-CN" altLang="en-US" sz="2400" dirty="0">
              <a:solidFill>
                <a:srgbClr val="000000"/>
              </a:solidFill>
              <a:latin typeface="Times New Roman" pitchFamily="18" charset="0"/>
              <a:sym typeface="Times New Roman" pitchFamily="18" charset="0"/>
            </a:endParaRPr>
          </a:p>
          <a:p>
            <a:pPr>
              <a:lnSpc>
                <a:spcPts val="2800"/>
              </a:lnSpc>
            </a:pPr>
            <a:r>
              <a:rPr lang="en-US" altLang="zh-CN" sz="2400" dirty="0" err="1">
                <a:solidFill>
                  <a:srgbClr val="000000"/>
                </a:solidFill>
                <a:latin typeface="Times New Roman" pitchFamily="18" charset="0"/>
                <a:sym typeface="Times New Roman" pitchFamily="18" charset="0"/>
              </a:rPr>
              <a:t>据”转变为“正使用数据</a:t>
            </a:r>
            <a:r>
              <a:rPr lang="en-US" altLang="zh-CN" sz="2400" dirty="0">
                <a:solidFill>
                  <a:srgbClr val="000000"/>
                </a:solidFill>
                <a:latin typeface="Times New Roman" pitchFamily="18" charset="0"/>
                <a:sym typeface="Times New Roman" pitchFamily="18" charset="0"/>
              </a:rPr>
              <a:t>”），</a:t>
            </a:r>
            <a:r>
              <a:rPr lang="en-US" altLang="zh-CN" sz="2400" dirty="0" err="1">
                <a:solidFill>
                  <a:srgbClr val="000000"/>
                </a:solidFill>
                <a:latin typeface="Times New Roman" pitchFamily="18" charset="0"/>
                <a:sym typeface="Times New Roman" pitchFamily="18" charset="0"/>
              </a:rPr>
              <a:t>也可以直接对涌进来的新水流</a:t>
            </a:r>
            <a:endParaRPr lang="zh-CN" altLang="en-US" sz="2400" dirty="0">
              <a:solidFill>
                <a:srgbClr val="000000"/>
              </a:solidFill>
              <a:latin typeface="Times New Roman" pitchFamily="18" charset="0"/>
              <a:sym typeface="Times New Roman" pitchFamily="18" charset="0"/>
            </a:endParaRPr>
          </a:p>
          <a:p>
            <a:pPr>
              <a:lnSpc>
                <a:spcPts val="2800"/>
              </a:lnSpc>
            </a:pPr>
            <a:r>
              <a:rPr lang="en-US" altLang="zh-CN" sz="2400" dirty="0" err="1">
                <a:solidFill>
                  <a:srgbClr val="000000"/>
                </a:solidFill>
                <a:latin typeface="Times New Roman" pitchFamily="18" charset="0"/>
                <a:sym typeface="Times New Roman" pitchFamily="18" charset="0"/>
              </a:rPr>
              <a:t>处理</a:t>
            </a:r>
            <a:r>
              <a:rPr lang="en-US" altLang="zh-CN" sz="2400" dirty="0">
                <a:solidFill>
                  <a:srgbClr val="000000"/>
                </a:solidFill>
                <a:latin typeface="Times New Roman" pitchFamily="18" charset="0"/>
                <a:sym typeface="Times New Roman" pitchFamily="18" charset="0"/>
              </a:rPr>
              <a:t>（“</a:t>
            </a:r>
            <a:r>
              <a:rPr lang="en-US" altLang="zh-CN" sz="2400" dirty="0" err="1">
                <a:solidFill>
                  <a:srgbClr val="000000"/>
                </a:solidFill>
                <a:latin typeface="Times New Roman" pitchFamily="18" charset="0"/>
                <a:sym typeface="Times New Roman" pitchFamily="18" charset="0"/>
              </a:rPr>
              <a:t>动态数据”转变为“正使用数据</a:t>
            </a:r>
            <a:r>
              <a:rPr lang="en-US" altLang="zh-CN" sz="2400" dirty="0">
                <a:solidFill>
                  <a:srgbClr val="000000"/>
                </a:solidFill>
                <a:latin typeface="Times New Roman" pitchFamily="18" charset="0"/>
                <a:sym typeface="Times New Roman" pitchFamily="18" charset="0"/>
              </a:rPr>
              <a:t>”）。</a:t>
            </a:r>
            <a:r>
              <a:rPr lang="en-US" altLang="zh-CN" sz="2400" dirty="0" err="1">
                <a:solidFill>
                  <a:srgbClr val="000000"/>
                </a:solidFill>
                <a:latin typeface="Times New Roman" pitchFamily="18" charset="0"/>
                <a:sym typeface="Times New Roman" pitchFamily="18" charset="0"/>
              </a:rPr>
              <a:t>这对应着两种大</a:t>
            </a:r>
            <a:endParaRPr lang="zh-CN" altLang="en-US" sz="2400" dirty="0">
              <a:solidFill>
                <a:srgbClr val="000000"/>
              </a:solidFill>
              <a:latin typeface="Times New Roman" pitchFamily="18" charset="0"/>
              <a:sym typeface="Times New Roman" pitchFamily="18" charset="0"/>
            </a:endParaRPr>
          </a:p>
          <a:p>
            <a:pPr>
              <a:lnSpc>
                <a:spcPts val="2700"/>
              </a:lnSpc>
            </a:pPr>
            <a:r>
              <a:rPr lang="en-US" altLang="zh-CN" sz="2400" dirty="0" err="1">
                <a:solidFill>
                  <a:srgbClr val="000000"/>
                </a:solidFill>
                <a:latin typeface="Times New Roman" pitchFamily="18" charset="0"/>
                <a:sym typeface="Times New Roman" pitchFamily="18" charset="0"/>
              </a:rPr>
              <a:t>相迥异的处理范式：批处理和流处理</a:t>
            </a:r>
            <a:r>
              <a:rPr lang="en-US" altLang="zh-CN" sz="2400" dirty="0">
                <a:solidFill>
                  <a:srgbClr val="000000"/>
                </a:solidFill>
                <a:latin typeface="Times New Roman" pitchFamily="18" charset="0"/>
                <a:sym typeface="Times New Roman" pitchFamily="18" charset="0"/>
              </a:rPr>
              <a:t>。</a:t>
            </a:r>
            <a:endParaRPr lang="zh-CN" altLang="en-US"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zh-CN" altLang="en-US" smtClean="0"/>
              <a:t>噪声数据</a:t>
            </a:r>
          </a:p>
        </p:txBody>
      </p:sp>
      <p:sp>
        <p:nvSpPr>
          <p:cNvPr id="9219" name="Rectangle 3"/>
          <p:cNvSpPr>
            <a:spLocks noGrp="1" noChangeArrowheads="1"/>
          </p:cNvSpPr>
          <p:nvPr>
            <p:ph type="body" idx="1"/>
          </p:nvPr>
        </p:nvSpPr>
        <p:spPr/>
        <p:txBody>
          <a:bodyPr/>
          <a:lstStyle/>
          <a:p>
            <a:pPr eaLnBrk="1" hangingPunct="1"/>
            <a:r>
              <a:rPr lang="zh-CN" altLang="en-US" smtClean="0"/>
              <a:t>噪声：一个测量变量中的随机错误或偏差</a:t>
            </a:r>
          </a:p>
          <a:p>
            <a:pPr eaLnBrk="1" hangingPunct="1"/>
            <a:r>
              <a:rPr lang="zh-CN" altLang="en-US" smtClean="0"/>
              <a:t>引起噪声数据的原因</a:t>
            </a:r>
          </a:p>
          <a:p>
            <a:pPr lvl="1" eaLnBrk="1" hangingPunct="1"/>
            <a:r>
              <a:rPr lang="zh-CN" altLang="en-US" smtClean="0"/>
              <a:t>数据收集工具的问题</a:t>
            </a:r>
          </a:p>
          <a:p>
            <a:pPr lvl="1" eaLnBrk="1" hangingPunct="1"/>
            <a:r>
              <a:rPr lang="zh-CN" altLang="en-US" smtClean="0"/>
              <a:t>数据输入错误</a:t>
            </a:r>
          </a:p>
          <a:p>
            <a:pPr lvl="1" eaLnBrk="1" hangingPunct="1"/>
            <a:r>
              <a:rPr lang="zh-CN" altLang="en-US" smtClean="0"/>
              <a:t>数据传输错误</a:t>
            </a:r>
          </a:p>
          <a:p>
            <a:pPr lvl="1" eaLnBrk="1" hangingPunct="1"/>
            <a:r>
              <a:rPr lang="zh-CN" altLang="en-US" smtClean="0"/>
              <a:t>技术限制</a:t>
            </a:r>
          </a:p>
          <a:p>
            <a:pPr lvl="1" eaLnBrk="1" hangingPunct="1"/>
            <a:r>
              <a:rPr lang="zh-CN" altLang="en-US" smtClean="0"/>
              <a:t>命名规则的不一致</a:t>
            </a:r>
          </a:p>
        </p:txBody>
      </p:sp>
      <p:sp>
        <p:nvSpPr>
          <p:cNvPr id="2" name="日期占位符 1"/>
          <p:cNvSpPr>
            <a:spLocks noGrp="1"/>
          </p:cNvSpPr>
          <p:nvPr>
            <p:ph type="dt" sz="quarter" idx="10"/>
          </p:nvPr>
        </p:nvSpPr>
        <p:spPr/>
        <p:txBody>
          <a:bodyPr/>
          <a:lstStyle/>
          <a:p>
            <a:pPr>
              <a:defRPr/>
            </a:pPr>
            <a:fld id="{C398E107-9D35-443C-B292-AAAF969C5F4D}" type="datetime1">
              <a:rPr lang="zh-CN" altLang="en-US">
                <a:solidFill>
                  <a:srgbClr val="000000"/>
                </a:solidFill>
              </a:rPr>
              <a:pPr>
                <a:defRPr/>
              </a:pPr>
              <a:t>2019/12/16</a:t>
            </a:fld>
            <a:endParaRPr lang="en-US" altLang="zh-CN">
              <a:solidFill>
                <a:srgbClr val="000000"/>
              </a:solidFill>
            </a:endParaRPr>
          </a:p>
        </p:txBody>
      </p:sp>
      <p:sp>
        <p:nvSpPr>
          <p:cNvPr id="3" name="灯片编号占位符 2"/>
          <p:cNvSpPr>
            <a:spLocks noGrp="1"/>
          </p:cNvSpPr>
          <p:nvPr>
            <p:ph type="sldNum" sz="quarter" idx="12"/>
          </p:nvPr>
        </p:nvSpPr>
        <p:spPr/>
        <p:txBody>
          <a:bodyPr/>
          <a:lstStyle/>
          <a:p>
            <a:pPr>
              <a:defRPr/>
            </a:pPr>
            <a:fld id="{63C141AB-2D18-4D90-8058-666AA0BA1ECA}" type="slidenum">
              <a:rPr lang="en-US" altLang="zh-CN">
                <a:solidFill>
                  <a:srgbClr val="000000"/>
                </a:solidFill>
              </a:rPr>
              <a:pPr>
                <a:defRPr/>
              </a:pPr>
              <a:t>100</a:t>
            </a:fld>
            <a:endParaRPr lang="en-US" altLang="zh-CN">
              <a:solidFill>
                <a:srgbClr val="000000"/>
              </a:solidFill>
            </a:endParaRPr>
          </a:p>
        </p:txBody>
      </p:sp>
    </p:spTree>
    <p:extLst>
      <p:ext uri="{BB962C8B-B14F-4D97-AF65-F5344CB8AC3E}">
        <p14:creationId xmlns:p14="http://schemas.microsoft.com/office/powerpoint/2010/main" val="300940200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zh-CN" altLang="en-US" smtClean="0"/>
              <a:t>如何处理噪声数据 </a:t>
            </a:r>
          </a:p>
        </p:txBody>
      </p:sp>
      <p:sp>
        <p:nvSpPr>
          <p:cNvPr id="10243" name="Rectangle 3"/>
          <p:cNvSpPr>
            <a:spLocks noGrp="1" noChangeArrowheads="1"/>
          </p:cNvSpPr>
          <p:nvPr>
            <p:ph type="body" idx="1"/>
          </p:nvPr>
        </p:nvSpPr>
        <p:spPr/>
        <p:txBody>
          <a:bodyPr/>
          <a:lstStyle/>
          <a:p>
            <a:pPr eaLnBrk="1" hangingPunct="1"/>
            <a:r>
              <a:rPr lang="zh-CN" altLang="en-US" sz="2600" smtClean="0"/>
              <a:t>分箱</a:t>
            </a:r>
            <a:r>
              <a:rPr lang="en-US" altLang="zh-CN" sz="2600" smtClean="0"/>
              <a:t>(binning):</a:t>
            </a:r>
          </a:p>
          <a:p>
            <a:pPr lvl="1" eaLnBrk="1" hangingPunct="1"/>
            <a:r>
              <a:rPr lang="zh-CN" altLang="en-US" sz="2200" smtClean="0"/>
              <a:t>首先排序数据，并将他们分到等深的箱中</a:t>
            </a:r>
          </a:p>
          <a:p>
            <a:pPr lvl="1" eaLnBrk="1" hangingPunct="1"/>
            <a:r>
              <a:rPr lang="zh-CN" altLang="en-US" sz="2200" smtClean="0"/>
              <a:t>然后可以按箱的平均值平滑、按箱中值平滑、按箱的边界平滑等等</a:t>
            </a:r>
          </a:p>
          <a:p>
            <a:pPr eaLnBrk="1" hangingPunct="1"/>
            <a:r>
              <a:rPr lang="zh-CN" altLang="en-US" sz="2600" smtClean="0"/>
              <a:t>聚类：</a:t>
            </a:r>
          </a:p>
          <a:p>
            <a:pPr lvl="1" eaLnBrk="1" hangingPunct="1"/>
            <a:r>
              <a:rPr lang="zh-CN" altLang="en-US" sz="2200" smtClean="0"/>
              <a:t>监测并且去除孤立点</a:t>
            </a:r>
          </a:p>
          <a:p>
            <a:pPr eaLnBrk="1" hangingPunct="1"/>
            <a:r>
              <a:rPr lang="zh-CN" altLang="en-US" sz="2600" smtClean="0"/>
              <a:t>计算机和人工检查结合</a:t>
            </a:r>
          </a:p>
          <a:p>
            <a:pPr lvl="1" eaLnBrk="1" hangingPunct="1"/>
            <a:r>
              <a:rPr lang="zh-CN" altLang="en-US" sz="2200" smtClean="0"/>
              <a:t>计算机检测可疑数据，然后对它们进行人工判断</a:t>
            </a:r>
          </a:p>
          <a:p>
            <a:pPr eaLnBrk="1" hangingPunct="1"/>
            <a:r>
              <a:rPr lang="zh-CN" altLang="en-US" sz="2600" smtClean="0"/>
              <a:t>回归</a:t>
            </a:r>
          </a:p>
          <a:p>
            <a:pPr lvl="1" eaLnBrk="1" hangingPunct="1"/>
            <a:r>
              <a:rPr lang="zh-CN" altLang="en-US" sz="2200" smtClean="0"/>
              <a:t>通过让数据适应回归函数来平滑数据</a:t>
            </a:r>
          </a:p>
        </p:txBody>
      </p:sp>
      <p:sp>
        <p:nvSpPr>
          <p:cNvPr id="2" name="日期占位符 1"/>
          <p:cNvSpPr>
            <a:spLocks noGrp="1"/>
          </p:cNvSpPr>
          <p:nvPr>
            <p:ph type="dt" sz="quarter" idx="10"/>
          </p:nvPr>
        </p:nvSpPr>
        <p:spPr/>
        <p:txBody>
          <a:bodyPr/>
          <a:lstStyle/>
          <a:p>
            <a:pPr>
              <a:defRPr/>
            </a:pPr>
            <a:fld id="{B1F5E9BD-0C62-4A6B-AD89-50C02917CAF1}" type="datetime1">
              <a:rPr lang="zh-CN" altLang="en-US">
                <a:solidFill>
                  <a:srgbClr val="000000"/>
                </a:solidFill>
              </a:rPr>
              <a:pPr>
                <a:defRPr/>
              </a:pPr>
              <a:t>2019/12/16</a:t>
            </a:fld>
            <a:endParaRPr lang="en-US" altLang="zh-CN">
              <a:solidFill>
                <a:srgbClr val="000000"/>
              </a:solidFill>
            </a:endParaRPr>
          </a:p>
        </p:txBody>
      </p:sp>
      <p:sp>
        <p:nvSpPr>
          <p:cNvPr id="3" name="灯片编号占位符 2"/>
          <p:cNvSpPr>
            <a:spLocks noGrp="1"/>
          </p:cNvSpPr>
          <p:nvPr>
            <p:ph type="sldNum" sz="quarter" idx="12"/>
          </p:nvPr>
        </p:nvSpPr>
        <p:spPr/>
        <p:txBody>
          <a:bodyPr/>
          <a:lstStyle/>
          <a:p>
            <a:pPr>
              <a:defRPr/>
            </a:pPr>
            <a:fld id="{A3155325-47CE-4A06-A655-4AF2F981B7CF}" type="slidenum">
              <a:rPr lang="en-US" altLang="zh-CN">
                <a:solidFill>
                  <a:srgbClr val="000000"/>
                </a:solidFill>
              </a:rPr>
              <a:pPr>
                <a:defRPr/>
              </a:pPr>
              <a:t>101</a:t>
            </a:fld>
            <a:endParaRPr lang="en-US" altLang="zh-CN">
              <a:solidFill>
                <a:srgbClr val="000000"/>
              </a:solidFill>
            </a:endParaRPr>
          </a:p>
        </p:txBody>
      </p:sp>
    </p:spTree>
    <p:extLst>
      <p:ext uri="{BB962C8B-B14F-4D97-AF65-F5344CB8AC3E}">
        <p14:creationId xmlns:p14="http://schemas.microsoft.com/office/powerpoint/2010/main" val="400325958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zh-CN" altLang="en-US" smtClean="0"/>
              <a:t>数据平滑的分箱方法</a:t>
            </a:r>
          </a:p>
        </p:txBody>
      </p:sp>
      <p:sp>
        <p:nvSpPr>
          <p:cNvPr id="11267" name="Rectangle 3"/>
          <p:cNvSpPr>
            <a:spLocks noGrp="1" noChangeArrowheads="1"/>
          </p:cNvSpPr>
          <p:nvPr>
            <p:ph type="body" idx="1"/>
          </p:nvPr>
        </p:nvSpPr>
        <p:spPr/>
        <p:txBody>
          <a:bodyPr/>
          <a:lstStyle/>
          <a:p>
            <a:pPr eaLnBrk="1" hangingPunct="1">
              <a:lnSpc>
                <a:spcPct val="80000"/>
              </a:lnSpc>
            </a:pPr>
            <a:r>
              <a:rPr lang="en-US" altLang="zh-CN" sz="2100" smtClean="0"/>
              <a:t>price</a:t>
            </a:r>
            <a:r>
              <a:rPr lang="zh-CN" altLang="en-US" sz="2100" smtClean="0"/>
              <a:t>的排序后数据（单位：美元）：</a:t>
            </a:r>
            <a:r>
              <a:rPr lang="en-US" altLang="zh-CN" sz="2100" smtClean="0"/>
              <a:t>4</a:t>
            </a:r>
            <a:r>
              <a:rPr lang="zh-CN" altLang="en-US" sz="2100" smtClean="0"/>
              <a:t>，</a:t>
            </a:r>
            <a:r>
              <a:rPr lang="en-US" altLang="zh-CN" sz="2100" smtClean="0"/>
              <a:t>8</a:t>
            </a:r>
            <a:r>
              <a:rPr lang="zh-CN" altLang="en-US" sz="2100" smtClean="0"/>
              <a:t>，</a:t>
            </a:r>
            <a:r>
              <a:rPr lang="en-US" altLang="zh-CN" sz="2100" smtClean="0"/>
              <a:t>15</a:t>
            </a:r>
            <a:r>
              <a:rPr lang="zh-CN" altLang="en-US" sz="2100" smtClean="0"/>
              <a:t>，</a:t>
            </a:r>
            <a:r>
              <a:rPr lang="en-US" altLang="zh-CN" sz="2100" smtClean="0"/>
              <a:t>21</a:t>
            </a:r>
            <a:r>
              <a:rPr lang="zh-CN" altLang="en-US" sz="2100" smtClean="0"/>
              <a:t>，</a:t>
            </a:r>
            <a:r>
              <a:rPr lang="en-US" altLang="zh-CN" sz="2100" smtClean="0"/>
              <a:t>21</a:t>
            </a:r>
            <a:r>
              <a:rPr lang="zh-CN" altLang="en-US" sz="2100" smtClean="0"/>
              <a:t>，</a:t>
            </a:r>
            <a:r>
              <a:rPr lang="en-US" altLang="zh-CN" sz="2100" smtClean="0"/>
              <a:t>24</a:t>
            </a:r>
            <a:r>
              <a:rPr lang="zh-CN" altLang="en-US" sz="2100" smtClean="0"/>
              <a:t>，</a:t>
            </a:r>
            <a:r>
              <a:rPr lang="en-US" altLang="zh-CN" sz="2100" smtClean="0"/>
              <a:t>25</a:t>
            </a:r>
            <a:r>
              <a:rPr lang="zh-CN" altLang="en-US" sz="2100" smtClean="0"/>
              <a:t>，</a:t>
            </a:r>
            <a:r>
              <a:rPr lang="en-US" altLang="zh-CN" sz="2100" smtClean="0"/>
              <a:t>28</a:t>
            </a:r>
            <a:r>
              <a:rPr lang="zh-CN" altLang="en-US" sz="2100" smtClean="0"/>
              <a:t>，</a:t>
            </a:r>
            <a:r>
              <a:rPr lang="en-US" altLang="zh-CN" sz="2100" smtClean="0"/>
              <a:t>34</a:t>
            </a:r>
          </a:p>
          <a:p>
            <a:pPr eaLnBrk="1" hangingPunct="1">
              <a:lnSpc>
                <a:spcPct val="80000"/>
              </a:lnSpc>
            </a:pPr>
            <a:r>
              <a:rPr lang="zh-CN" altLang="en-US" sz="2100" smtClean="0"/>
              <a:t>划分为（等深的）箱：</a:t>
            </a:r>
          </a:p>
          <a:p>
            <a:pPr lvl="1" eaLnBrk="1" hangingPunct="1">
              <a:lnSpc>
                <a:spcPct val="80000"/>
              </a:lnSpc>
            </a:pPr>
            <a:r>
              <a:rPr lang="zh-CN" altLang="en-US" sz="2000" smtClean="0"/>
              <a:t>箱</a:t>
            </a:r>
            <a:r>
              <a:rPr lang="en-US" altLang="zh-CN" sz="2000" smtClean="0"/>
              <a:t>1</a:t>
            </a:r>
            <a:r>
              <a:rPr lang="zh-CN" altLang="en-US" sz="2000" smtClean="0"/>
              <a:t>：</a:t>
            </a:r>
            <a:r>
              <a:rPr lang="en-US" altLang="zh-CN" sz="2000" smtClean="0"/>
              <a:t>4</a:t>
            </a:r>
            <a:r>
              <a:rPr lang="zh-CN" altLang="en-US" sz="2000" smtClean="0"/>
              <a:t>，</a:t>
            </a:r>
            <a:r>
              <a:rPr lang="en-US" altLang="zh-CN" sz="2000" smtClean="0"/>
              <a:t>8</a:t>
            </a:r>
            <a:r>
              <a:rPr lang="zh-CN" altLang="en-US" sz="2000" smtClean="0"/>
              <a:t>，</a:t>
            </a:r>
            <a:r>
              <a:rPr lang="en-US" altLang="zh-CN" sz="2000" smtClean="0"/>
              <a:t>15</a:t>
            </a:r>
          </a:p>
          <a:p>
            <a:pPr lvl="1" eaLnBrk="1" hangingPunct="1">
              <a:lnSpc>
                <a:spcPct val="80000"/>
              </a:lnSpc>
            </a:pPr>
            <a:r>
              <a:rPr lang="zh-CN" altLang="en-US" sz="2000" smtClean="0"/>
              <a:t>箱</a:t>
            </a:r>
            <a:r>
              <a:rPr lang="en-US" altLang="zh-CN" sz="2000" smtClean="0"/>
              <a:t>2</a:t>
            </a:r>
            <a:r>
              <a:rPr lang="zh-CN" altLang="en-US" sz="2000" smtClean="0"/>
              <a:t>：</a:t>
            </a:r>
            <a:r>
              <a:rPr lang="en-US" altLang="zh-CN" sz="2000" smtClean="0"/>
              <a:t>21</a:t>
            </a:r>
            <a:r>
              <a:rPr lang="zh-CN" altLang="en-US" sz="2000" smtClean="0"/>
              <a:t>，</a:t>
            </a:r>
            <a:r>
              <a:rPr lang="en-US" altLang="zh-CN" sz="2000" smtClean="0"/>
              <a:t>21</a:t>
            </a:r>
            <a:r>
              <a:rPr lang="zh-CN" altLang="en-US" sz="2000" smtClean="0"/>
              <a:t>，</a:t>
            </a:r>
            <a:r>
              <a:rPr lang="en-US" altLang="zh-CN" sz="2000" smtClean="0"/>
              <a:t>24</a:t>
            </a:r>
          </a:p>
          <a:p>
            <a:pPr lvl="1" eaLnBrk="1" hangingPunct="1">
              <a:lnSpc>
                <a:spcPct val="80000"/>
              </a:lnSpc>
            </a:pPr>
            <a:r>
              <a:rPr lang="zh-CN" altLang="en-US" sz="2000" smtClean="0"/>
              <a:t>箱</a:t>
            </a:r>
            <a:r>
              <a:rPr lang="en-US" altLang="zh-CN" sz="2000" smtClean="0"/>
              <a:t>3</a:t>
            </a:r>
            <a:r>
              <a:rPr lang="zh-CN" altLang="en-US" sz="2000" smtClean="0"/>
              <a:t>：</a:t>
            </a:r>
            <a:r>
              <a:rPr lang="en-US" altLang="zh-CN" sz="2000" smtClean="0"/>
              <a:t>25</a:t>
            </a:r>
            <a:r>
              <a:rPr lang="zh-CN" altLang="en-US" sz="2000" smtClean="0"/>
              <a:t>，</a:t>
            </a:r>
            <a:r>
              <a:rPr lang="en-US" altLang="zh-CN" sz="2000" smtClean="0"/>
              <a:t>28</a:t>
            </a:r>
            <a:r>
              <a:rPr lang="zh-CN" altLang="en-US" sz="2000" smtClean="0"/>
              <a:t>，</a:t>
            </a:r>
            <a:r>
              <a:rPr lang="en-US" altLang="zh-CN" sz="2000" smtClean="0"/>
              <a:t>34</a:t>
            </a:r>
          </a:p>
          <a:p>
            <a:pPr eaLnBrk="1" hangingPunct="1">
              <a:lnSpc>
                <a:spcPct val="80000"/>
              </a:lnSpc>
            </a:pPr>
            <a:r>
              <a:rPr lang="zh-CN" altLang="en-US" sz="2100" smtClean="0"/>
              <a:t>用箱平均值平滑：</a:t>
            </a:r>
          </a:p>
          <a:p>
            <a:pPr lvl="1" eaLnBrk="1" hangingPunct="1">
              <a:lnSpc>
                <a:spcPct val="80000"/>
              </a:lnSpc>
            </a:pPr>
            <a:r>
              <a:rPr lang="zh-CN" altLang="en-US" sz="2000" smtClean="0"/>
              <a:t>箱</a:t>
            </a:r>
            <a:r>
              <a:rPr lang="en-US" altLang="zh-CN" sz="2000" smtClean="0"/>
              <a:t>1</a:t>
            </a:r>
            <a:r>
              <a:rPr lang="zh-CN" altLang="en-US" sz="2000" smtClean="0"/>
              <a:t>：</a:t>
            </a:r>
            <a:r>
              <a:rPr lang="en-US" altLang="zh-CN" sz="2000" smtClean="0"/>
              <a:t>9</a:t>
            </a:r>
            <a:r>
              <a:rPr lang="zh-CN" altLang="en-US" sz="2000" smtClean="0"/>
              <a:t>，</a:t>
            </a:r>
            <a:r>
              <a:rPr lang="en-US" altLang="zh-CN" sz="2000" smtClean="0"/>
              <a:t>9</a:t>
            </a:r>
            <a:r>
              <a:rPr lang="zh-CN" altLang="en-US" sz="2000" smtClean="0"/>
              <a:t>，</a:t>
            </a:r>
            <a:r>
              <a:rPr lang="en-US" altLang="zh-CN" sz="2000" smtClean="0"/>
              <a:t>9</a:t>
            </a:r>
          </a:p>
          <a:p>
            <a:pPr lvl="1" eaLnBrk="1" hangingPunct="1">
              <a:lnSpc>
                <a:spcPct val="80000"/>
              </a:lnSpc>
            </a:pPr>
            <a:r>
              <a:rPr lang="zh-CN" altLang="en-US" sz="2000" smtClean="0"/>
              <a:t>箱</a:t>
            </a:r>
            <a:r>
              <a:rPr lang="en-US" altLang="zh-CN" sz="2000" smtClean="0"/>
              <a:t>2</a:t>
            </a:r>
            <a:r>
              <a:rPr lang="zh-CN" altLang="en-US" sz="2000" smtClean="0"/>
              <a:t>：</a:t>
            </a:r>
            <a:r>
              <a:rPr lang="en-US" altLang="zh-CN" sz="2000" smtClean="0"/>
              <a:t>22</a:t>
            </a:r>
            <a:r>
              <a:rPr lang="zh-CN" altLang="en-US" sz="2000" smtClean="0"/>
              <a:t>，</a:t>
            </a:r>
            <a:r>
              <a:rPr lang="en-US" altLang="zh-CN" sz="2000" smtClean="0"/>
              <a:t>22</a:t>
            </a:r>
            <a:r>
              <a:rPr lang="zh-CN" altLang="en-US" sz="2000" smtClean="0"/>
              <a:t>，</a:t>
            </a:r>
            <a:r>
              <a:rPr lang="en-US" altLang="zh-CN" sz="2000" smtClean="0"/>
              <a:t>22</a:t>
            </a:r>
          </a:p>
          <a:p>
            <a:pPr lvl="1" eaLnBrk="1" hangingPunct="1">
              <a:lnSpc>
                <a:spcPct val="80000"/>
              </a:lnSpc>
            </a:pPr>
            <a:r>
              <a:rPr lang="zh-CN" altLang="en-US" sz="2000" smtClean="0"/>
              <a:t>箱</a:t>
            </a:r>
            <a:r>
              <a:rPr lang="en-US" altLang="zh-CN" sz="2000" smtClean="0"/>
              <a:t>3</a:t>
            </a:r>
            <a:r>
              <a:rPr lang="zh-CN" altLang="en-US" sz="2000" smtClean="0"/>
              <a:t>：</a:t>
            </a:r>
            <a:r>
              <a:rPr lang="en-US" altLang="zh-CN" sz="2000" smtClean="0"/>
              <a:t>29</a:t>
            </a:r>
            <a:r>
              <a:rPr lang="zh-CN" altLang="en-US" sz="2000" smtClean="0"/>
              <a:t>，</a:t>
            </a:r>
            <a:r>
              <a:rPr lang="en-US" altLang="zh-CN" sz="2000" smtClean="0"/>
              <a:t>29</a:t>
            </a:r>
            <a:r>
              <a:rPr lang="zh-CN" altLang="en-US" sz="2000" smtClean="0"/>
              <a:t>，</a:t>
            </a:r>
            <a:r>
              <a:rPr lang="en-US" altLang="zh-CN" sz="2000" smtClean="0"/>
              <a:t>29</a:t>
            </a:r>
          </a:p>
          <a:p>
            <a:pPr eaLnBrk="1" hangingPunct="1">
              <a:lnSpc>
                <a:spcPct val="80000"/>
              </a:lnSpc>
            </a:pPr>
            <a:r>
              <a:rPr lang="zh-CN" altLang="en-US" sz="2100" smtClean="0"/>
              <a:t>用箱边界平滑：</a:t>
            </a:r>
          </a:p>
          <a:p>
            <a:pPr lvl="1" eaLnBrk="1" hangingPunct="1">
              <a:lnSpc>
                <a:spcPct val="80000"/>
              </a:lnSpc>
            </a:pPr>
            <a:r>
              <a:rPr lang="zh-CN" altLang="en-US" sz="2000" smtClean="0"/>
              <a:t>箱</a:t>
            </a:r>
            <a:r>
              <a:rPr lang="en-US" altLang="zh-CN" sz="2000" smtClean="0"/>
              <a:t>1</a:t>
            </a:r>
            <a:r>
              <a:rPr lang="zh-CN" altLang="en-US" sz="2000" smtClean="0"/>
              <a:t>：</a:t>
            </a:r>
            <a:r>
              <a:rPr lang="en-US" altLang="zh-CN" sz="2000" smtClean="0"/>
              <a:t>4</a:t>
            </a:r>
            <a:r>
              <a:rPr lang="zh-CN" altLang="en-US" sz="2000" smtClean="0"/>
              <a:t>，</a:t>
            </a:r>
            <a:r>
              <a:rPr lang="en-US" altLang="zh-CN" sz="2000" smtClean="0"/>
              <a:t>4</a:t>
            </a:r>
            <a:r>
              <a:rPr lang="zh-CN" altLang="en-US" sz="2000" smtClean="0"/>
              <a:t>，</a:t>
            </a:r>
            <a:r>
              <a:rPr lang="en-US" altLang="zh-CN" sz="2000" smtClean="0"/>
              <a:t>15</a:t>
            </a:r>
          </a:p>
          <a:p>
            <a:pPr lvl="1" eaLnBrk="1" hangingPunct="1">
              <a:lnSpc>
                <a:spcPct val="80000"/>
              </a:lnSpc>
            </a:pPr>
            <a:r>
              <a:rPr lang="zh-CN" altLang="en-US" sz="2000" smtClean="0"/>
              <a:t>箱</a:t>
            </a:r>
            <a:r>
              <a:rPr lang="en-US" altLang="zh-CN" sz="2000" smtClean="0"/>
              <a:t>2</a:t>
            </a:r>
            <a:r>
              <a:rPr lang="zh-CN" altLang="en-US" sz="2000" smtClean="0"/>
              <a:t>：</a:t>
            </a:r>
            <a:r>
              <a:rPr lang="en-US" altLang="zh-CN" sz="2000" smtClean="0"/>
              <a:t>21</a:t>
            </a:r>
            <a:r>
              <a:rPr lang="zh-CN" altLang="en-US" sz="2000" smtClean="0"/>
              <a:t>，</a:t>
            </a:r>
            <a:r>
              <a:rPr lang="en-US" altLang="zh-CN" sz="2000" smtClean="0"/>
              <a:t>21</a:t>
            </a:r>
            <a:r>
              <a:rPr lang="zh-CN" altLang="en-US" sz="2000" smtClean="0"/>
              <a:t>，</a:t>
            </a:r>
            <a:r>
              <a:rPr lang="en-US" altLang="zh-CN" sz="2000" smtClean="0"/>
              <a:t>24</a:t>
            </a:r>
          </a:p>
          <a:p>
            <a:pPr lvl="1" eaLnBrk="1" hangingPunct="1">
              <a:lnSpc>
                <a:spcPct val="80000"/>
              </a:lnSpc>
            </a:pPr>
            <a:r>
              <a:rPr lang="zh-CN" altLang="en-US" sz="2000" smtClean="0"/>
              <a:t>箱</a:t>
            </a:r>
            <a:r>
              <a:rPr lang="en-US" altLang="zh-CN" sz="2000" smtClean="0"/>
              <a:t>3</a:t>
            </a:r>
            <a:r>
              <a:rPr lang="zh-CN" altLang="en-US" sz="2000" smtClean="0"/>
              <a:t>：</a:t>
            </a:r>
            <a:r>
              <a:rPr lang="en-US" altLang="zh-CN" sz="2000" smtClean="0"/>
              <a:t>25</a:t>
            </a:r>
            <a:r>
              <a:rPr lang="zh-CN" altLang="en-US" sz="2000" smtClean="0"/>
              <a:t>，</a:t>
            </a:r>
            <a:r>
              <a:rPr lang="en-US" altLang="zh-CN" sz="2000" smtClean="0"/>
              <a:t>25</a:t>
            </a:r>
            <a:r>
              <a:rPr lang="zh-CN" altLang="en-US" sz="2000" smtClean="0"/>
              <a:t>，</a:t>
            </a:r>
            <a:r>
              <a:rPr lang="en-US" altLang="zh-CN" sz="2000" smtClean="0"/>
              <a:t>34</a:t>
            </a:r>
          </a:p>
        </p:txBody>
      </p:sp>
      <p:sp>
        <p:nvSpPr>
          <p:cNvPr id="2" name="日期占位符 1"/>
          <p:cNvSpPr>
            <a:spLocks noGrp="1"/>
          </p:cNvSpPr>
          <p:nvPr>
            <p:ph type="dt" sz="quarter" idx="10"/>
          </p:nvPr>
        </p:nvSpPr>
        <p:spPr/>
        <p:txBody>
          <a:bodyPr/>
          <a:lstStyle/>
          <a:p>
            <a:pPr>
              <a:defRPr/>
            </a:pPr>
            <a:fld id="{390DE70D-2D37-443E-92D6-DF746FA2C3C5}" type="datetime1">
              <a:rPr lang="zh-CN" altLang="en-US">
                <a:solidFill>
                  <a:srgbClr val="000000"/>
                </a:solidFill>
              </a:rPr>
              <a:pPr>
                <a:defRPr/>
              </a:pPr>
              <a:t>2019/12/16</a:t>
            </a:fld>
            <a:endParaRPr lang="en-US" altLang="zh-CN">
              <a:solidFill>
                <a:srgbClr val="000000"/>
              </a:solidFill>
            </a:endParaRPr>
          </a:p>
        </p:txBody>
      </p:sp>
      <p:sp>
        <p:nvSpPr>
          <p:cNvPr id="3" name="灯片编号占位符 2"/>
          <p:cNvSpPr>
            <a:spLocks noGrp="1"/>
          </p:cNvSpPr>
          <p:nvPr>
            <p:ph type="sldNum" sz="quarter" idx="12"/>
          </p:nvPr>
        </p:nvSpPr>
        <p:spPr/>
        <p:txBody>
          <a:bodyPr/>
          <a:lstStyle/>
          <a:p>
            <a:pPr>
              <a:defRPr/>
            </a:pPr>
            <a:fld id="{7AA03D3F-2154-47FF-806B-95AED271696F}" type="slidenum">
              <a:rPr lang="en-US" altLang="zh-CN">
                <a:solidFill>
                  <a:srgbClr val="000000"/>
                </a:solidFill>
              </a:rPr>
              <a:pPr>
                <a:defRPr/>
              </a:pPr>
              <a:t>102</a:t>
            </a:fld>
            <a:endParaRPr lang="en-US" altLang="zh-CN">
              <a:solidFill>
                <a:srgbClr val="000000"/>
              </a:solidFill>
            </a:endParaRPr>
          </a:p>
        </p:txBody>
      </p:sp>
    </p:spTree>
    <p:extLst>
      <p:ext uri="{BB962C8B-B14F-4D97-AF65-F5344CB8AC3E}">
        <p14:creationId xmlns:p14="http://schemas.microsoft.com/office/powerpoint/2010/main" val="161190805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zh-CN" altLang="en-US" smtClean="0"/>
              <a:t>聚类</a:t>
            </a:r>
          </a:p>
        </p:txBody>
      </p:sp>
      <p:sp>
        <p:nvSpPr>
          <p:cNvPr id="12291" name="AutoShape 4"/>
          <p:cNvSpPr>
            <a:spLocks noChangeArrowheads="1"/>
          </p:cNvSpPr>
          <p:nvPr/>
        </p:nvSpPr>
        <p:spPr bwMode="auto">
          <a:xfrm>
            <a:off x="5795963" y="4076700"/>
            <a:ext cx="142875" cy="146050"/>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12292" name="AutoShape 5"/>
          <p:cNvSpPr>
            <a:spLocks noChangeArrowheads="1"/>
          </p:cNvSpPr>
          <p:nvPr/>
        </p:nvSpPr>
        <p:spPr bwMode="auto">
          <a:xfrm>
            <a:off x="2195513" y="4221163"/>
            <a:ext cx="142875" cy="146050"/>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12293" name="AutoShape 6"/>
          <p:cNvSpPr>
            <a:spLocks noChangeArrowheads="1"/>
          </p:cNvSpPr>
          <p:nvPr/>
        </p:nvSpPr>
        <p:spPr bwMode="auto">
          <a:xfrm>
            <a:off x="6084888" y="2349500"/>
            <a:ext cx="142875" cy="146050"/>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grpSp>
        <p:nvGrpSpPr>
          <p:cNvPr id="12294" name="Group 7"/>
          <p:cNvGrpSpPr>
            <a:grpSpLocks/>
          </p:cNvGrpSpPr>
          <p:nvPr/>
        </p:nvGrpSpPr>
        <p:grpSpPr bwMode="auto">
          <a:xfrm>
            <a:off x="3678238" y="3500438"/>
            <a:ext cx="173037" cy="173037"/>
            <a:chOff x="1900" y="3589"/>
            <a:chExt cx="109" cy="109"/>
          </a:xfrm>
        </p:grpSpPr>
        <p:sp>
          <p:nvSpPr>
            <p:cNvPr id="12336" name="Line 8"/>
            <p:cNvSpPr>
              <a:spLocks noChangeShapeType="1"/>
            </p:cNvSpPr>
            <p:nvPr/>
          </p:nvSpPr>
          <p:spPr bwMode="auto">
            <a:xfrm>
              <a:off x="1900" y="3637"/>
              <a:ext cx="10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endParaRPr lang="zh-CN" altLang="en-US" smtClean="0">
                <a:solidFill>
                  <a:srgbClr val="000000"/>
                </a:solidFill>
                <a:latin typeface="Arial" charset="0"/>
                <a:ea typeface="宋体" charset="-122"/>
              </a:endParaRPr>
            </a:p>
          </p:txBody>
        </p:sp>
        <p:sp>
          <p:nvSpPr>
            <p:cNvPr id="12337" name="Line 9"/>
            <p:cNvSpPr>
              <a:spLocks noChangeShapeType="1"/>
            </p:cNvSpPr>
            <p:nvPr/>
          </p:nvSpPr>
          <p:spPr bwMode="auto">
            <a:xfrm rot="-5400000">
              <a:off x="1896" y="3644"/>
              <a:ext cx="10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endParaRPr lang="zh-CN" altLang="en-US" smtClean="0">
                <a:solidFill>
                  <a:srgbClr val="000000"/>
                </a:solidFill>
                <a:latin typeface="Arial" charset="0"/>
                <a:ea typeface="宋体" charset="-122"/>
              </a:endParaRPr>
            </a:p>
          </p:txBody>
        </p:sp>
      </p:grpSp>
      <p:grpSp>
        <p:nvGrpSpPr>
          <p:cNvPr id="12295" name="Group 10"/>
          <p:cNvGrpSpPr>
            <a:grpSpLocks/>
          </p:cNvGrpSpPr>
          <p:nvPr/>
        </p:nvGrpSpPr>
        <p:grpSpPr bwMode="auto">
          <a:xfrm>
            <a:off x="4686300" y="2679700"/>
            <a:ext cx="173038" cy="173038"/>
            <a:chOff x="1900" y="3589"/>
            <a:chExt cx="109" cy="109"/>
          </a:xfrm>
        </p:grpSpPr>
        <p:sp>
          <p:nvSpPr>
            <p:cNvPr id="12334" name="Line 11"/>
            <p:cNvSpPr>
              <a:spLocks noChangeShapeType="1"/>
            </p:cNvSpPr>
            <p:nvPr/>
          </p:nvSpPr>
          <p:spPr bwMode="auto">
            <a:xfrm>
              <a:off x="1900" y="3637"/>
              <a:ext cx="10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endParaRPr lang="zh-CN" altLang="en-US" smtClean="0">
                <a:solidFill>
                  <a:srgbClr val="000000"/>
                </a:solidFill>
                <a:latin typeface="Arial" charset="0"/>
                <a:ea typeface="宋体" charset="-122"/>
              </a:endParaRPr>
            </a:p>
          </p:txBody>
        </p:sp>
        <p:sp>
          <p:nvSpPr>
            <p:cNvPr id="12335" name="Line 12"/>
            <p:cNvSpPr>
              <a:spLocks noChangeShapeType="1"/>
            </p:cNvSpPr>
            <p:nvPr/>
          </p:nvSpPr>
          <p:spPr bwMode="auto">
            <a:xfrm rot="-5400000">
              <a:off x="1896" y="3644"/>
              <a:ext cx="10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endParaRPr lang="zh-CN" altLang="en-US" smtClean="0">
                <a:solidFill>
                  <a:srgbClr val="000000"/>
                </a:solidFill>
                <a:latin typeface="Arial" charset="0"/>
                <a:ea typeface="宋体" charset="-122"/>
              </a:endParaRPr>
            </a:p>
          </p:txBody>
        </p:sp>
      </p:grpSp>
      <p:grpSp>
        <p:nvGrpSpPr>
          <p:cNvPr id="12296" name="Group 13"/>
          <p:cNvGrpSpPr>
            <a:grpSpLocks/>
          </p:cNvGrpSpPr>
          <p:nvPr/>
        </p:nvGrpSpPr>
        <p:grpSpPr bwMode="auto">
          <a:xfrm>
            <a:off x="2627313" y="2708275"/>
            <a:ext cx="173037" cy="173038"/>
            <a:chOff x="1900" y="3589"/>
            <a:chExt cx="109" cy="109"/>
          </a:xfrm>
        </p:grpSpPr>
        <p:sp>
          <p:nvSpPr>
            <p:cNvPr id="12332" name="Line 14"/>
            <p:cNvSpPr>
              <a:spLocks noChangeShapeType="1"/>
            </p:cNvSpPr>
            <p:nvPr/>
          </p:nvSpPr>
          <p:spPr bwMode="auto">
            <a:xfrm>
              <a:off x="1900" y="3637"/>
              <a:ext cx="10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endParaRPr lang="zh-CN" altLang="en-US" smtClean="0">
                <a:solidFill>
                  <a:srgbClr val="000000"/>
                </a:solidFill>
                <a:latin typeface="Arial" charset="0"/>
                <a:ea typeface="宋体" charset="-122"/>
              </a:endParaRPr>
            </a:p>
          </p:txBody>
        </p:sp>
        <p:sp>
          <p:nvSpPr>
            <p:cNvPr id="12333" name="Line 15"/>
            <p:cNvSpPr>
              <a:spLocks noChangeShapeType="1"/>
            </p:cNvSpPr>
            <p:nvPr/>
          </p:nvSpPr>
          <p:spPr bwMode="auto">
            <a:xfrm rot="-5400000">
              <a:off x="1896" y="3644"/>
              <a:ext cx="10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endParaRPr lang="zh-CN" altLang="en-US" smtClean="0">
                <a:solidFill>
                  <a:srgbClr val="000000"/>
                </a:solidFill>
                <a:latin typeface="Arial" charset="0"/>
                <a:ea typeface="宋体" charset="-122"/>
              </a:endParaRPr>
            </a:p>
          </p:txBody>
        </p:sp>
      </p:grpSp>
      <p:grpSp>
        <p:nvGrpSpPr>
          <p:cNvPr id="12297" name="Group 16"/>
          <p:cNvGrpSpPr>
            <a:grpSpLocks/>
          </p:cNvGrpSpPr>
          <p:nvPr/>
        </p:nvGrpSpPr>
        <p:grpSpPr bwMode="auto">
          <a:xfrm>
            <a:off x="1403350" y="1341438"/>
            <a:ext cx="5461000" cy="3455987"/>
            <a:chOff x="1028" y="1418"/>
            <a:chExt cx="3790" cy="2591"/>
          </a:xfrm>
        </p:grpSpPr>
        <p:sp>
          <p:nvSpPr>
            <p:cNvPr id="12301" name="AutoShape 17"/>
            <p:cNvSpPr>
              <a:spLocks noChangeArrowheads="1"/>
            </p:cNvSpPr>
            <p:nvPr/>
          </p:nvSpPr>
          <p:spPr bwMode="auto">
            <a:xfrm>
              <a:off x="1755" y="2737"/>
              <a:ext cx="90" cy="92"/>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12302" name="AutoShape 18"/>
            <p:cNvSpPr>
              <a:spLocks noChangeArrowheads="1"/>
            </p:cNvSpPr>
            <p:nvPr/>
          </p:nvSpPr>
          <p:spPr bwMode="auto">
            <a:xfrm>
              <a:off x="1633" y="2615"/>
              <a:ext cx="90" cy="92"/>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12303" name="AutoShape 19"/>
            <p:cNvSpPr>
              <a:spLocks noChangeArrowheads="1"/>
            </p:cNvSpPr>
            <p:nvPr/>
          </p:nvSpPr>
          <p:spPr bwMode="auto">
            <a:xfrm>
              <a:off x="1948" y="2630"/>
              <a:ext cx="90" cy="92"/>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12304" name="AutoShape 20"/>
            <p:cNvSpPr>
              <a:spLocks noChangeArrowheads="1"/>
            </p:cNvSpPr>
            <p:nvPr/>
          </p:nvSpPr>
          <p:spPr bwMode="auto">
            <a:xfrm>
              <a:off x="1797" y="2416"/>
              <a:ext cx="90" cy="92"/>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12305" name="AutoShape 21"/>
            <p:cNvSpPr>
              <a:spLocks noChangeArrowheads="1"/>
            </p:cNvSpPr>
            <p:nvPr/>
          </p:nvSpPr>
          <p:spPr bwMode="auto">
            <a:xfrm>
              <a:off x="1575" y="2757"/>
              <a:ext cx="90" cy="92"/>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12306" name="AutoShape 22"/>
            <p:cNvSpPr>
              <a:spLocks noChangeArrowheads="1"/>
            </p:cNvSpPr>
            <p:nvPr/>
          </p:nvSpPr>
          <p:spPr bwMode="auto">
            <a:xfrm>
              <a:off x="1662" y="2462"/>
              <a:ext cx="90" cy="92"/>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12307" name="AutoShape 23"/>
            <p:cNvSpPr>
              <a:spLocks noChangeArrowheads="1"/>
            </p:cNvSpPr>
            <p:nvPr/>
          </p:nvSpPr>
          <p:spPr bwMode="auto">
            <a:xfrm>
              <a:off x="3169" y="2124"/>
              <a:ext cx="90" cy="92"/>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12308" name="AutoShape 24"/>
            <p:cNvSpPr>
              <a:spLocks noChangeArrowheads="1"/>
            </p:cNvSpPr>
            <p:nvPr/>
          </p:nvSpPr>
          <p:spPr bwMode="auto">
            <a:xfrm>
              <a:off x="3100" y="2521"/>
              <a:ext cx="90" cy="92"/>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12309" name="AutoShape 25"/>
            <p:cNvSpPr>
              <a:spLocks noChangeArrowheads="1"/>
            </p:cNvSpPr>
            <p:nvPr/>
          </p:nvSpPr>
          <p:spPr bwMode="auto">
            <a:xfrm>
              <a:off x="3333" y="2298"/>
              <a:ext cx="90" cy="92"/>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12310" name="AutoShape 26"/>
            <p:cNvSpPr>
              <a:spLocks noChangeArrowheads="1"/>
            </p:cNvSpPr>
            <p:nvPr/>
          </p:nvSpPr>
          <p:spPr bwMode="auto">
            <a:xfrm>
              <a:off x="3010" y="2339"/>
              <a:ext cx="90" cy="92"/>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12311" name="AutoShape 27"/>
            <p:cNvSpPr>
              <a:spLocks noChangeArrowheads="1"/>
            </p:cNvSpPr>
            <p:nvPr/>
          </p:nvSpPr>
          <p:spPr bwMode="auto">
            <a:xfrm>
              <a:off x="3706" y="2372"/>
              <a:ext cx="90" cy="92"/>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12312" name="AutoShape 28"/>
            <p:cNvSpPr>
              <a:spLocks noChangeArrowheads="1"/>
            </p:cNvSpPr>
            <p:nvPr/>
          </p:nvSpPr>
          <p:spPr bwMode="auto">
            <a:xfrm>
              <a:off x="3594" y="2568"/>
              <a:ext cx="90" cy="92"/>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12313" name="Rectangle 29"/>
            <p:cNvSpPr>
              <a:spLocks noChangeArrowheads="1"/>
            </p:cNvSpPr>
            <p:nvPr/>
          </p:nvSpPr>
          <p:spPr bwMode="auto">
            <a:xfrm>
              <a:off x="1028" y="1418"/>
              <a:ext cx="3790" cy="259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12314" name="AutoShape 30"/>
            <p:cNvSpPr>
              <a:spLocks noChangeArrowheads="1"/>
            </p:cNvSpPr>
            <p:nvPr/>
          </p:nvSpPr>
          <p:spPr bwMode="auto">
            <a:xfrm>
              <a:off x="1963" y="2828"/>
              <a:ext cx="90" cy="92"/>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12315" name="AutoShape 31"/>
            <p:cNvSpPr>
              <a:spLocks noChangeArrowheads="1"/>
            </p:cNvSpPr>
            <p:nvPr/>
          </p:nvSpPr>
          <p:spPr bwMode="auto">
            <a:xfrm>
              <a:off x="2359" y="2851"/>
              <a:ext cx="90" cy="92"/>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12316" name="AutoShape 32"/>
            <p:cNvSpPr>
              <a:spLocks noChangeArrowheads="1"/>
            </p:cNvSpPr>
            <p:nvPr/>
          </p:nvSpPr>
          <p:spPr bwMode="auto">
            <a:xfrm>
              <a:off x="3380" y="2616"/>
              <a:ext cx="90" cy="92"/>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12317" name="AutoShape 33"/>
            <p:cNvSpPr>
              <a:spLocks noChangeArrowheads="1"/>
            </p:cNvSpPr>
            <p:nvPr/>
          </p:nvSpPr>
          <p:spPr bwMode="auto">
            <a:xfrm>
              <a:off x="2819" y="2928"/>
              <a:ext cx="90" cy="92"/>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12318" name="AutoShape 34"/>
            <p:cNvSpPr>
              <a:spLocks noChangeArrowheads="1"/>
            </p:cNvSpPr>
            <p:nvPr/>
          </p:nvSpPr>
          <p:spPr bwMode="auto">
            <a:xfrm>
              <a:off x="2651" y="3242"/>
              <a:ext cx="90" cy="92"/>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12319" name="AutoShape 35"/>
            <p:cNvSpPr>
              <a:spLocks noChangeArrowheads="1"/>
            </p:cNvSpPr>
            <p:nvPr/>
          </p:nvSpPr>
          <p:spPr bwMode="auto">
            <a:xfrm>
              <a:off x="2746" y="3110"/>
              <a:ext cx="90" cy="92"/>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12320" name="AutoShape 36"/>
            <p:cNvSpPr>
              <a:spLocks noChangeArrowheads="1"/>
            </p:cNvSpPr>
            <p:nvPr/>
          </p:nvSpPr>
          <p:spPr bwMode="auto">
            <a:xfrm>
              <a:off x="2070" y="2452"/>
              <a:ext cx="90" cy="92"/>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12321" name="AutoShape 37"/>
            <p:cNvSpPr>
              <a:spLocks noChangeArrowheads="1"/>
            </p:cNvSpPr>
            <p:nvPr/>
          </p:nvSpPr>
          <p:spPr bwMode="auto">
            <a:xfrm>
              <a:off x="2466" y="3057"/>
              <a:ext cx="90" cy="92"/>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12322" name="AutoShape 38"/>
            <p:cNvSpPr>
              <a:spLocks noChangeArrowheads="1"/>
            </p:cNvSpPr>
            <p:nvPr/>
          </p:nvSpPr>
          <p:spPr bwMode="auto">
            <a:xfrm>
              <a:off x="2462" y="3208"/>
              <a:ext cx="90" cy="92"/>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12323" name="AutoShape 39"/>
            <p:cNvSpPr>
              <a:spLocks noChangeArrowheads="1"/>
            </p:cNvSpPr>
            <p:nvPr/>
          </p:nvSpPr>
          <p:spPr bwMode="auto">
            <a:xfrm>
              <a:off x="2082" y="2246"/>
              <a:ext cx="90" cy="92"/>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12324" name="AutoShape 40"/>
            <p:cNvSpPr>
              <a:spLocks noChangeArrowheads="1"/>
            </p:cNvSpPr>
            <p:nvPr/>
          </p:nvSpPr>
          <p:spPr bwMode="auto">
            <a:xfrm>
              <a:off x="2887" y="1942"/>
              <a:ext cx="90" cy="92"/>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12325" name="AutoShape 41"/>
            <p:cNvSpPr>
              <a:spLocks noChangeArrowheads="1"/>
            </p:cNvSpPr>
            <p:nvPr/>
          </p:nvSpPr>
          <p:spPr bwMode="auto">
            <a:xfrm>
              <a:off x="2001" y="2066"/>
              <a:ext cx="90" cy="92"/>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12326" name="AutoShape 42"/>
            <p:cNvSpPr>
              <a:spLocks noChangeArrowheads="1"/>
            </p:cNvSpPr>
            <p:nvPr/>
          </p:nvSpPr>
          <p:spPr bwMode="auto">
            <a:xfrm>
              <a:off x="2552" y="2752"/>
              <a:ext cx="90" cy="92"/>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12327" name="AutoShape 43"/>
            <p:cNvSpPr>
              <a:spLocks noChangeArrowheads="1"/>
            </p:cNvSpPr>
            <p:nvPr/>
          </p:nvSpPr>
          <p:spPr bwMode="auto">
            <a:xfrm>
              <a:off x="2656" y="2904"/>
              <a:ext cx="90" cy="92"/>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12328" name="AutoShape 44"/>
            <p:cNvSpPr>
              <a:spLocks noChangeArrowheads="1"/>
            </p:cNvSpPr>
            <p:nvPr/>
          </p:nvSpPr>
          <p:spPr bwMode="auto">
            <a:xfrm>
              <a:off x="2880" y="3217"/>
              <a:ext cx="90" cy="92"/>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12329" name="Freeform 45"/>
            <p:cNvSpPr>
              <a:spLocks/>
            </p:cNvSpPr>
            <p:nvPr/>
          </p:nvSpPr>
          <p:spPr bwMode="auto">
            <a:xfrm>
              <a:off x="2795" y="1842"/>
              <a:ext cx="1101" cy="1077"/>
            </a:xfrm>
            <a:custGeom>
              <a:avLst/>
              <a:gdLst>
                <a:gd name="T0" fmla="*/ 1041 w 1101"/>
                <a:gd name="T1" fmla="*/ 294 h 1077"/>
                <a:gd name="T2" fmla="*/ 1077 w 1101"/>
                <a:gd name="T3" fmla="*/ 485 h 1077"/>
                <a:gd name="T4" fmla="*/ 1013 w 1101"/>
                <a:gd name="T5" fmla="*/ 930 h 1077"/>
                <a:gd name="T6" fmla="*/ 950 w 1101"/>
                <a:gd name="T7" fmla="*/ 1040 h 1077"/>
                <a:gd name="T8" fmla="*/ 850 w 1101"/>
                <a:gd name="T9" fmla="*/ 1076 h 1077"/>
                <a:gd name="T10" fmla="*/ 595 w 1101"/>
                <a:gd name="T11" fmla="*/ 1040 h 1077"/>
                <a:gd name="T12" fmla="*/ 486 w 1101"/>
                <a:gd name="T13" fmla="*/ 994 h 1077"/>
                <a:gd name="T14" fmla="*/ 459 w 1101"/>
                <a:gd name="T15" fmla="*/ 985 h 1077"/>
                <a:gd name="T16" fmla="*/ 322 w 1101"/>
                <a:gd name="T17" fmla="*/ 876 h 1077"/>
                <a:gd name="T18" fmla="*/ 232 w 1101"/>
                <a:gd name="T19" fmla="*/ 803 h 1077"/>
                <a:gd name="T20" fmla="*/ 104 w 1101"/>
                <a:gd name="T21" fmla="*/ 685 h 1077"/>
                <a:gd name="T22" fmla="*/ 4 w 1101"/>
                <a:gd name="T23" fmla="*/ 449 h 1077"/>
                <a:gd name="T24" fmla="*/ 13 w 1101"/>
                <a:gd name="T25" fmla="*/ 130 h 1077"/>
                <a:gd name="T26" fmla="*/ 186 w 1101"/>
                <a:gd name="T27" fmla="*/ 21 h 1077"/>
                <a:gd name="T28" fmla="*/ 222 w 1101"/>
                <a:gd name="T29" fmla="*/ 12 h 1077"/>
                <a:gd name="T30" fmla="*/ 422 w 1101"/>
                <a:gd name="T31" fmla="*/ 30 h 1077"/>
                <a:gd name="T32" fmla="*/ 577 w 1101"/>
                <a:gd name="T33" fmla="*/ 103 h 1077"/>
                <a:gd name="T34" fmla="*/ 695 w 1101"/>
                <a:gd name="T35" fmla="*/ 176 h 1077"/>
                <a:gd name="T36" fmla="*/ 768 w 1101"/>
                <a:gd name="T37" fmla="*/ 203 h 1077"/>
                <a:gd name="T38" fmla="*/ 1041 w 1101"/>
                <a:gd name="T39" fmla="*/ 294 h 107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101" h="1077">
                  <a:moveTo>
                    <a:pt x="1041" y="294"/>
                  </a:moveTo>
                  <a:cubicBezTo>
                    <a:pt x="1062" y="357"/>
                    <a:pt x="1070" y="419"/>
                    <a:pt x="1077" y="485"/>
                  </a:cubicBezTo>
                  <a:cubicBezTo>
                    <a:pt x="1072" y="641"/>
                    <a:pt x="1101" y="797"/>
                    <a:pt x="1013" y="930"/>
                  </a:cubicBezTo>
                  <a:cubicBezTo>
                    <a:pt x="1001" y="966"/>
                    <a:pt x="984" y="1017"/>
                    <a:pt x="950" y="1040"/>
                  </a:cubicBezTo>
                  <a:cubicBezTo>
                    <a:pt x="920" y="1060"/>
                    <a:pt x="884" y="1065"/>
                    <a:pt x="850" y="1076"/>
                  </a:cubicBezTo>
                  <a:cubicBezTo>
                    <a:pt x="677" y="1068"/>
                    <a:pt x="701" y="1077"/>
                    <a:pt x="595" y="1040"/>
                  </a:cubicBezTo>
                  <a:cubicBezTo>
                    <a:pt x="556" y="1026"/>
                    <a:pt x="527" y="1007"/>
                    <a:pt x="486" y="994"/>
                  </a:cubicBezTo>
                  <a:cubicBezTo>
                    <a:pt x="477" y="991"/>
                    <a:pt x="459" y="985"/>
                    <a:pt x="459" y="985"/>
                  </a:cubicBezTo>
                  <a:cubicBezTo>
                    <a:pt x="417" y="943"/>
                    <a:pt x="369" y="911"/>
                    <a:pt x="322" y="876"/>
                  </a:cubicBezTo>
                  <a:cubicBezTo>
                    <a:pt x="287" y="850"/>
                    <a:pt x="271" y="816"/>
                    <a:pt x="232" y="803"/>
                  </a:cubicBezTo>
                  <a:cubicBezTo>
                    <a:pt x="196" y="768"/>
                    <a:pt x="131" y="726"/>
                    <a:pt x="104" y="685"/>
                  </a:cubicBezTo>
                  <a:cubicBezTo>
                    <a:pt x="56" y="611"/>
                    <a:pt x="21" y="536"/>
                    <a:pt x="4" y="449"/>
                  </a:cubicBezTo>
                  <a:cubicBezTo>
                    <a:pt x="7" y="343"/>
                    <a:pt x="0" y="236"/>
                    <a:pt x="13" y="130"/>
                  </a:cubicBezTo>
                  <a:cubicBezTo>
                    <a:pt x="22" y="60"/>
                    <a:pt x="139" y="33"/>
                    <a:pt x="186" y="21"/>
                  </a:cubicBezTo>
                  <a:cubicBezTo>
                    <a:pt x="198" y="18"/>
                    <a:pt x="222" y="12"/>
                    <a:pt x="222" y="12"/>
                  </a:cubicBezTo>
                  <a:cubicBezTo>
                    <a:pt x="289" y="15"/>
                    <a:pt x="362" y="0"/>
                    <a:pt x="422" y="30"/>
                  </a:cubicBezTo>
                  <a:cubicBezTo>
                    <a:pt x="473" y="56"/>
                    <a:pt x="525" y="77"/>
                    <a:pt x="577" y="103"/>
                  </a:cubicBezTo>
                  <a:cubicBezTo>
                    <a:pt x="619" y="124"/>
                    <a:pt x="655" y="153"/>
                    <a:pt x="695" y="176"/>
                  </a:cubicBezTo>
                  <a:cubicBezTo>
                    <a:pt x="718" y="189"/>
                    <a:pt x="745" y="192"/>
                    <a:pt x="768" y="203"/>
                  </a:cubicBezTo>
                  <a:cubicBezTo>
                    <a:pt x="844" y="240"/>
                    <a:pt x="955" y="294"/>
                    <a:pt x="1041" y="294"/>
                  </a:cubicBezTo>
                  <a:close/>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endParaRPr lang="zh-CN" altLang="en-US" smtClean="0">
                <a:solidFill>
                  <a:srgbClr val="000000"/>
                </a:solidFill>
                <a:latin typeface="Arial" charset="0"/>
                <a:ea typeface="宋体" charset="-122"/>
              </a:endParaRPr>
            </a:p>
          </p:txBody>
        </p:sp>
        <p:sp>
          <p:nvSpPr>
            <p:cNvPr id="12330" name="Freeform 46"/>
            <p:cNvSpPr>
              <a:spLocks/>
            </p:cNvSpPr>
            <p:nvPr/>
          </p:nvSpPr>
          <p:spPr bwMode="auto">
            <a:xfrm>
              <a:off x="2291" y="2591"/>
              <a:ext cx="918" cy="965"/>
            </a:xfrm>
            <a:custGeom>
              <a:avLst/>
              <a:gdLst>
                <a:gd name="T0" fmla="*/ 227 w 918"/>
                <a:gd name="T1" fmla="*/ 818 h 965"/>
                <a:gd name="T2" fmla="*/ 191 w 918"/>
                <a:gd name="T3" fmla="*/ 782 h 965"/>
                <a:gd name="T4" fmla="*/ 118 w 918"/>
                <a:gd name="T5" fmla="*/ 737 h 965"/>
                <a:gd name="T6" fmla="*/ 81 w 918"/>
                <a:gd name="T7" fmla="*/ 700 h 965"/>
                <a:gd name="T8" fmla="*/ 45 w 918"/>
                <a:gd name="T9" fmla="*/ 646 h 965"/>
                <a:gd name="T10" fmla="*/ 0 w 918"/>
                <a:gd name="T11" fmla="*/ 464 h 965"/>
                <a:gd name="T12" fmla="*/ 9 w 918"/>
                <a:gd name="T13" fmla="*/ 200 h 965"/>
                <a:gd name="T14" fmla="*/ 81 w 918"/>
                <a:gd name="T15" fmla="*/ 136 h 965"/>
                <a:gd name="T16" fmla="*/ 291 w 918"/>
                <a:gd name="T17" fmla="*/ 0 h 965"/>
                <a:gd name="T18" fmla="*/ 391 w 918"/>
                <a:gd name="T19" fmla="*/ 18 h 965"/>
                <a:gd name="T20" fmla="*/ 491 w 918"/>
                <a:gd name="T21" fmla="*/ 55 h 965"/>
                <a:gd name="T22" fmla="*/ 691 w 918"/>
                <a:gd name="T23" fmla="*/ 164 h 965"/>
                <a:gd name="T24" fmla="*/ 718 w 918"/>
                <a:gd name="T25" fmla="*/ 218 h 965"/>
                <a:gd name="T26" fmla="*/ 745 w 918"/>
                <a:gd name="T27" fmla="*/ 246 h 965"/>
                <a:gd name="T28" fmla="*/ 809 w 918"/>
                <a:gd name="T29" fmla="*/ 346 h 965"/>
                <a:gd name="T30" fmla="*/ 845 w 918"/>
                <a:gd name="T31" fmla="*/ 427 h 965"/>
                <a:gd name="T32" fmla="*/ 863 w 918"/>
                <a:gd name="T33" fmla="*/ 518 h 965"/>
                <a:gd name="T34" fmla="*/ 890 w 918"/>
                <a:gd name="T35" fmla="*/ 609 h 965"/>
                <a:gd name="T36" fmla="*/ 918 w 918"/>
                <a:gd name="T37" fmla="*/ 773 h 965"/>
                <a:gd name="T38" fmla="*/ 827 w 918"/>
                <a:gd name="T39" fmla="*/ 927 h 965"/>
                <a:gd name="T40" fmla="*/ 754 w 918"/>
                <a:gd name="T41" fmla="*/ 946 h 965"/>
                <a:gd name="T42" fmla="*/ 718 w 918"/>
                <a:gd name="T43" fmla="*/ 955 h 965"/>
                <a:gd name="T44" fmla="*/ 354 w 918"/>
                <a:gd name="T45" fmla="*/ 937 h 965"/>
                <a:gd name="T46" fmla="*/ 245 w 918"/>
                <a:gd name="T47" fmla="*/ 864 h 965"/>
                <a:gd name="T48" fmla="*/ 227 w 918"/>
                <a:gd name="T49" fmla="*/ 818 h 96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918" h="965">
                  <a:moveTo>
                    <a:pt x="227" y="818"/>
                  </a:moveTo>
                  <a:cubicBezTo>
                    <a:pt x="178" y="802"/>
                    <a:pt x="216" y="822"/>
                    <a:pt x="191" y="782"/>
                  </a:cubicBezTo>
                  <a:cubicBezTo>
                    <a:pt x="176" y="757"/>
                    <a:pt x="144" y="746"/>
                    <a:pt x="118" y="737"/>
                  </a:cubicBezTo>
                  <a:cubicBezTo>
                    <a:pt x="106" y="724"/>
                    <a:pt x="92" y="714"/>
                    <a:pt x="81" y="700"/>
                  </a:cubicBezTo>
                  <a:cubicBezTo>
                    <a:pt x="68" y="683"/>
                    <a:pt x="45" y="646"/>
                    <a:pt x="45" y="646"/>
                  </a:cubicBezTo>
                  <a:cubicBezTo>
                    <a:pt x="30" y="585"/>
                    <a:pt x="10" y="526"/>
                    <a:pt x="0" y="464"/>
                  </a:cubicBezTo>
                  <a:cubicBezTo>
                    <a:pt x="3" y="376"/>
                    <a:pt x="1" y="288"/>
                    <a:pt x="9" y="200"/>
                  </a:cubicBezTo>
                  <a:cubicBezTo>
                    <a:pt x="11" y="175"/>
                    <a:pt x="74" y="139"/>
                    <a:pt x="81" y="136"/>
                  </a:cubicBezTo>
                  <a:cubicBezTo>
                    <a:pt x="153" y="101"/>
                    <a:pt x="222" y="22"/>
                    <a:pt x="291" y="0"/>
                  </a:cubicBezTo>
                  <a:cubicBezTo>
                    <a:pt x="314" y="3"/>
                    <a:pt x="364" y="5"/>
                    <a:pt x="391" y="18"/>
                  </a:cubicBezTo>
                  <a:cubicBezTo>
                    <a:pt x="430" y="37"/>
                    <a:pt x="446" y="46"/>
                    <a:pt x="491" y="55"/>
                  </a:cubicBezTo>
                  <a:cubicBezTo>
                    <a:pt x="555" y="98"/>
                    <a:pt x="638" y="100"/>
                    <a:pt x="691" y="164"/>
                  </a:cubicBezTo>
                  <a:cubicBezTo>
                    <a:pt x="760" y="248"/>
                    <a:pt x="665" y="138"/>
                    <a:pt x="718" y="218"/>
                  </a:cubicBezTo>
                  <a:cubicBezTo>
                    <a:pt x="725" y="229"/>
                    <a:pt x="737" y="236"/>
                    <a:pt x="745" y="246"/>
                  </a:cubicBezTo>
                  <a:cubicBezTo>
                    <a:pt x="770" y="278"/>
                    <a:pt x="782" y="319"/>
                    <a:pt x="809" y="346"/>
                  </a:cubicBezTo>
                  <a:cubicBezTo>
                    <a:pt x="830" y="410"/>
                    <a:pt x="816" y="384"/>
                    <a:pt x="845" y="427"/>
                  </a:cubicBezTo>
                  <a:cubicBezTo>
                    <a:pt x="851" y="457"/>
                    <a:pt x="856" y="488"/>
                    <a:pt x="863" y="518"/>
                  </a:cubicBezTo>
                  <a:cubicBezTo>
                    <a:pt x="871" y="549"/>
                    <a:pt x="884" y="578"/>
                    <a:pt x="890" y="609"/>
                  </a:cubicBezTo>
                  <a:cubicBezTo>
                    <a:pt x="902" y="666"/>
                    <a:pt x="900" y="718"/>
                    <a:pt x="918" y="773"/>
                  </a:cubicBezTo>
                  <a:cubicBezTo>
                    <a:pt x="910" y="845"/>
                    <a:pt x="904" y="901"/>
                    <a:pt x="827" y="927"/>
                  </a:cubicBezTo>
                  <a:cubicBezTo>
                    <a:pt x="803" y="935"/>
                    <a:pt x="778" y="940"/>
                    <a:pt x="754" y="946"/>
                  </a:cubicBezTo>
                  <a:cubicBezTo>
                    <a:pt x="742" y="949"/>
                    <a:pt x="718" y="955"/>
                    <a:pt x="718" y="955"/>
                  </a:cubicBezTo>
                  <a:cubicBezTo>
                    <a:pt x="668" y="954"/>
                    <a:pt x="462" y="965"/>
                    <a:pt x="354" y="937"/>
                  </a:cubicBezTo>
                  <a:cubicBezTo>
                    <a:pt x="316" y="927"/>
                    <a:pt x="272" y="891"/>
                    <a:pt x="245" y="864"/>
                  </a:cubicBezTo>
                  <a:cubicBezTo>
                    <a:pt x="231" y="850"/>
                    <a:pt x="192" y="818"/>
                    <a:pt x="227" y="818"/>
                  </a:cubicBezTo>
                  <a:close/>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endParaRPr lang="zh-CN" altLang="en-US" smtClean="0">
                <a:solidFill>
                  <a:srgbClr val="000000"/>
                </a:solidFill>
                <a:latin typeface="Arial" charset="0"/>
                <a:ea typeface="宋体" charset="-122"/>
              </a:endParaRPr>
            </a:p>
          </p:txBody>
        </p:sp>
        <p:sp>
          <p:nvSpPr>
            <p:cNvPr id="12331" name="Freeform 47"/>
            <p:cNvSpPr>
              <a:spLocks/>
            </p:cNvSpPr>
            <p:nvPr/>
          </p:nvSpPr>
          <p:spPr bwMode="auto">
            <a:xfrm>
              <a:off x="1473" y="1882"/>
              <a:ext cx="869" cy="1173"/>
            </a:xfrm>
            <a:custGeom>
              <a:avLst/>
              <a:gdLst>
                <a:gd name="T0" fmla="*/ 754 w 869"/>
                <a:gd name="T1" fmla="*/ 791 h 1173"/>
                <a:gd name="T2" fmla="*/ 699 w 869"/>
                <a:gd name="T3" fmla="*/ 945 h 1173"/>
                <a:gd name="T4" fmla="*/ 654 w 869"/>
                <a:gd name="T5" fmla="*/ 1082 h 1173"/>
                <a:gd name="T6" fmla="*/ 636 w 869"/>
                <a:gd name="T7" fmla="*/ 1136 h 1173"/>
                <a:gd name="T8" fmla="*/ 618 w 869"/>
                <a:gd name="T9" fmla="*/ 1155 h 1173"/>
                <a:gd name="T10" fmla="*/ 563 w 869"/>
                <a:gd name="T11" fmla="*/ 1173 h 1173"/>
                <a:gd name="T12" fmla="*/ 290 w 869"/>
                <a:gd name="T13" fmla="*/ 1145 h 1173"/>
                <a:gd name="T14" fmla="*/ 127 w 869"/>
                <a:gd name="T15" fmla="*/ 1073 h 1173"/>
                <a:gd name="T16" fmla="*/ 36 w 869"/>
                <a:gd name="T17" fmla="*/ 1009 h 1173"/>
                <a:gd name="T18" fmla="*/ 0 w 869"/>
                <a:gd name="T19" fmla="*/ 955 h 1173"/>
                <a:gd name="T20" fmla="*/ 81 w 869"/>
                <a:gd name="T21" fmla="*/ 500 h 1173"/>
                <a:gd name="T22" fmla="*/ 109 w 869"/>
                <a:gd name="T23" fmla="*/ 236 h 1173"/>
                <a:gd name="T24" fmla="*/ 154 w 869"/>
                <a:gd name="T25" fmla="*/ 164 h 1173"/>
                <a:gd name="T26" fmla="*/ 200 w 869"/>
                <a:gd name="T27" fmla="*/ 136 h 1173"/>
                <a:gd name="T28" fmla="*/ 309 w 869"/>
                <a:gd name="T29" fmla="*/ 73 h 1173"/>
                <a:gd name="T30" fmla="*/ 354 w 869"/>
                <a:gd name="T31" fmla="*/ 45 h 1173"/>
                <a:gd name="T32" fmla="*/ 427 w 869"/>
                <a:gd name="T33" fmla="*/ 0 h 1173"/>
                <a:gd name="T34" fmla="*/ 709 w 869"/>
                <a:gd name="T35" fmla="*/ 82 h 1173"/>
                <a:gd name="T36" fmla="*/ 809 w 869"/>
                <a:gd name="T37" fmla="*/ 200 h 1173"/>
                <a:gd name="T38" fmla="*/ 845 w 869"/>
                <a:gd name="T39" fmla="*/ 255 h 1173"/>
                <a:gd name="T40" fmla="*/ 863 w 869"/>
                <a:gd name="T41" fmla="*/ 309 h 1173"/>
                <a:gd name="T42" fmla="*/ 790 w 869"/>
                <a:gd name="T43" fmla="*/ 709 h 1173"/>
                <a:gd name="T44" fmla="*/ 754 w 869"/>
                <a:gd name="T45" fmla="*/ 791 h 11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69" h="1173">
                  <a:moveTo>
                    <a:pt x="754" y="791"/>
                  </a:moveTo>
                  <a:cubicBezTo>
                    <a:pt x="743" y="846"/>
                    <a:pt x="731" y="899"/>
                    <a:pt x="699" y="945"/>
                  </a:cubicBezTo>
                  <a:cubicBezTo>
                    <a:pt x="684" y="991"/>
                    <a:pt x="669" y="1036"/>
                    <a:pt x="654" y="1082"/>
                  </a:cubicBezTo>
                  <a:cubicBezTo>
                    <a:pt x="648" y="1100"/>
                    <a:pt x="649" y="1122"/>
                    <a:pt x="636" y="1136"/>
                  </a:cubicBezTo>
                  <a:cubicBezTo>
                    <a:pt x="630" y="1142"/>
                    <a:pt x="626" y="1151"/>
                    <a:pt x="618" y="1155"/>
                  </a:cubicBezTo>
                  <a:cubicBezTo>
                    <a:pt x="601" y="1164"/>
                    <a:pt x="563" y="1173"/>
                    <a:pt x="563" y="1173"/>
                  </a:cubicBezTo>
                  <a:cubicBezTo>
                    <a:pt x="471" y="1168"/>
                    <a:pt x="379" y="1170"/>
                    <a:pt x="290" y="1145"/>
                  </a:cubicBezTo>
                  <a:cubicBezTo>
                    <a:pt x="231" y="1129"/>
                    <a:pt x="182" y="1097"/>
                    <a:pt x="127" y="1073"/>
                  </a:cubicBezTo>
                  <a:cubicBezTo>
                    <a:pt x="93" y="1058"/>
                    <a:pt x="60" y="1039"/>
                    <a:pt x="36" y="1009"/>
                  </a:cubicBezTo>
                  <a:cubicBezTo>
                    <a:pt x="23" y="992"/>
                    <a:pt x="0" y="955"/>
                    <a:pt x="0" y="955"/>
                  </a:cubicBezTo>
                  <a:cubicBezTo>
                    <a:pt x="11" y="805"/>
                    <a:pt x="33" y="644"/>
                    <a:pt x="81" y="500"/>
                  </a:cubicBezTo>
                  <a:cubicBezTo>
                    <a:pt x="92" y="412"/>
                    <a:pt x="99" y="324"/>
                    <a:pt x="109" y="236"/>
                  </a:cubicBezTo>
                  <a:cubicBezTo>
                    <a:pt x="113" y="197"/>
                    <a:pt x="118" y="176"/>
                    <a:pt x="154" y="164"/>
                  </a:cubicBezTo>
                  <a:cubicBezTo>
                    <a:pt x="193" y="123"/>
                    <a:pt x="147" y="165"/>
                    <a:pt x="200" y="136"/>
                  </a:cubicBezTo>
                  <a:cubicBezTo>
                    <a:pt x="241" y="114"/>
                    <a:pt x="266" y="87"/>
                    <a:pt x="309" y="73"/>
                  </a:cubicBezTo>
                  <a:cubicBezTo>
                    <a:pt x="343" y="37"/>
                    <a:pt x="308" y="68"/>
                    <a:pt x="354" y="45"/>
                  </a:cubicBezTo>
                  <a:cubicBezTo>
                    <a:pt x="383" y="30"/>
                    <a:pt x="395" y="11"/>
                    <a:pt x="427" y="0"/>
                  </a:cubicBezTo>
                  <a:cubicBezTo>
                    <a:pt x="520" y="23"/>
                    <a:pt x="626" y="29"/>
                    <a:pt x="709" y="82"/>
                  </a:cubicBezTo>
                  <a:cubicBezTo>
                    <a:pt x="738" y="125"/>
                    <a:pt x="765" y="172"/>
                    <a:pt x="809" y="200"/>
                  </a:cubicBezTo>
                  <a:cubicBezTo>
                    <a:pt x="821" y="218"/>
                    <a:pt x="838" y="234"/>
                    <a:pt x="845" y="255"/>
                  </a:cubicBezTo>
                  <a:cubicBezTo>
                    <a:pt x="851" y="273"/>
                    <a:pt x="863" y="309"/>
                    <a:pt x="863" y="309"/>
                  </a:cubicBezTo>
                  <a:cubicBezTo>
                    <a:pt x="858" y="436"/>
                    <a:pt x="869" y="596"/>
                    <a:pt x="790" y="709"/>
                  </a:cubicBezTo>
                  <a:cubicBezTo>
                    <a:pt x="787" y="717"/>
                    <a:pt x="776" y="791"/>
                    <a:pt x="754" y="791"/>
                  </a:cubicBezTo>
                  <a:close/>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endParaRPr lang="zh-CN" altLang="en-US" smtClean="0">
                <a:solidFill>
                  <a:srgbClr val="000000"/>
                </a:solidFill>
                <a:latin typeface="Arial" charset="0"/>
                <a:ea typeface="宋体" charset="-122"/>
              </a:endParaRPr>
            </a:p>
          </p:txBody>
        </p:sp>
      </p:grpSp>
      <p:sp>
        <p:nvSpPr>
          <p:cNvPr id="12298" name="Rectangle 48"/>
          <p:cNvSpPr>
            <a:spLocks noGrp="1" noChangeArrowheads="1"/>
          </p:cNvSpPr>
          <p:nvPr>
            <p:ph type="body" idx="1"/>
          </p:nvPr>
        </p:nvSpPr>
        <p:spPr>
          <a:xfrm>
            <a:off x="468313" y="5300663"/>
            <a:ext cx="8229600" cy="719137"/>
          </a:xfrm>
          <a:noFill/>
        </p:spPr>
        <p:txBody>
          <a:bodyPr/>
          <a:lstStyle/>
          <a:p>
            <a:pPr eaLnBrk="1" hangingPunct="1"/>
            <a:r>
              <a:rPr lang="zh-CN" altLang="en-US" sz="3400" smtClean="0"/>
              <a:t>通过聚类分析查找孤立点，消除噪声</a:t>
            </a:r>
          </a:p>
        </p:txBody>
      </p:sp>
      <p:sp>
        <p:nvSpPr>
          <p:cNvPr id="2" name="日期占位符 1"/>
          <p:cNvSpPr>
            <a:spLocks noGrp="1"/>
          </p:cNvSpPr>
          <p:nvPr>
            <p:ph type="dt" sz="quarter" idx="10"/>
          </p:nvPr>
        </p:nvSpPr>
        <p:spPr/>
        <p:txBody>
          <a:bodyPr/>
          <a:lstStyle/>
          <a:p>
            <a:pPr>
              <a:defRPr/>
            </a:pPr>
            <a:fld id="{E2AC8375-DB19-48D1-A184-1BDA164E6E3A}" type="datetime1">
              <a:rPr lang="zh-CN" altLang="en-US">
                <a:solidFill>
                  <a:srgbClr val="000000"/>
                </a:solidFill>
              </a:rPr>
              <a:pPr>
                <a:defRPr/>
              </a:pPr>
              <a:t>2019/12/16</a:t>
            </a:fld>
            <a:endParaRPr lang="en-US" altLang="zh-CN">
              <a:solidFill>
                <a:srgbClr val="000000"/>
              </a:solidFill>
            </a:endParaRPr>
          </a:p>
        </p:txBody>
      </p:sp>
      <p:sp>
        <p:nvSpPr>
          <p:cNvPr id="3" name="灯片编号占位符 2"/>
          <p:cNvSpPr>
            <a:spLocks noGrp="1"/>
          </p:cNvSpPr>
          <p:nvPr>
            <p:ph type="sldNum" sz="quarter" idx="12"/>
          </p:nvPr>
        </p:nvSpPr>
        <p:spPr/>
        <p:txBody>
          <a:bodyPr/>
          <a:lstStyle/>
          <a:p>
            <a:pPr>
              <a:defRPr/>
            </a:pPr>
            <a:fld id="{737AA199-1A81-4983-9CA2-433EC1142412}" type="slidenum">
              <a:rPr lang="en-US" altLang="zh-CN">
                <a:solidFill>
                  <a:srgbClr val="000000"/>
                </a:solidFill>
              </a:rPr>
              <a:pPr>
                <a:defRPr/>
              </a:pPr>
              <a:t>103</a:t>
            </a:fld>
            <a:endParaRPr lang="en-US" altLang="zh-CN">
              <a:solidFill>
                <a:srgbClr val="000000"/>
              </a:solidFill>
            </a:endParaRPr>
          </a:p>
        </p:txBody>
      </p:sp>
    </p:spTree>
    <p:extLst>
      <p:ext uri="{BB962C8B-B14F-4D97-AF65-F5344CB8AC3E}">
        <p14:creationId xmlns:p14="http://schemas.microsoft.com/office/powerpoint/2010/main" val="153360307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zh-CN" altLang="en-US" smtClean="0"/>
              <a:t>数据集成</a:t>
            </a:r>
          </a:p>
        </p:txBody>
      </p:sp>
      <p:sp>
        <p:nvSpPr>
          <p:cNvPr id="13315" name="Rectangle 3"/>
          <p:cNvSpPr>
            <a:spLocks noGrp="1" noChangeArrowheads="1"/>
          </p:cNvSpPr>
          <p:nvPr>
            <p:ph type="body" idx="1"/>
          </p:nvPr>
        </p:nvSpPr>
        <p:spPr/>
        <p:txBody>
          <a:bodyPr/>
          <a:lstStyle/>
          <a:p>
            <a:pPr eaLnBrk="1" hangingPunct="1">
              <a:lnSpc>
                <a:spcPct val="90000"/>
              </a:lnSpc>
            </a:pPr>
            <a:r>
              <a:rPr lang="zh-CN" altLang="en-US" smtClean="0"/>
              <a:t>数据集成：</a:t>
            </a:r>
          </a:p>
          <a:p>
            <a:pPr lvl="1" eaLnBrk="1" hangingPunct="1">
              <a:lnSpc>
                <a:spcPct val="90000"/>
              </a:lnSpc>
            </a:pPr>
            <a:r>
              <a:rPr lang="zh-CN" altLang="en-US" smtClean="0"/>
              <a:t>将多个数据源中的数据整合到一个一致的存储中</a:t>
            </a:r>
          </a:p>
          <a:p>
            <a:pPr eaLnBrk="1" hangingPunct="1">
              <a:lnSpc>
                <a:spcPct val="90000"/>
              </a:lnSpc>
            </a:pPr>
            <a:r>
              <a:rPr lang="zh-CN" altLang="en-US" smtClean="0"/>
              <a:t>模式集成：</a:t>
            </a:r>
          </a:p>
          <a:p>
            <a:pPr lvl="1" eaLnBrk="1" hangingPunct="1">
              <a:lnSpc>
                <a:spcPct val="90000"/>
              </a:lnSpc>
            </a:pPr>
            <a:r>
              <a:rPr lang="zh-CN" altLang="en-US" smtClean="0"/>
              <a:t>整合不同数据源中的元数据</a:t>
            </a:r>
          </a:p>
          <a:p>
            <a:pPr lvl="1" eaLnBrk="1" hangingPunct="1">
              <a:lnSpc>
                <a:spcPct val="90000"/>
              </a:lnSpc>
            </a:pPr>
            <a:r>
              <a:rPr lang="zh-CN" altLang="en-US" smtClean="0"/>
              <a:t>实体识别问题：匹配来自不同数据源的现实世界的实体，比如：</a:t>
            </a:r>
            <a:r>
              <a:rPr lang="en-US" altLang="zh-CN" smtClean="0"/>
              <a:t>A.cust-id=B.customer_no</a:t>
            </a:r>
          </a:p>
          <a:p>
            <a:pPr eaLnBrk="1" hangingPunct="1">
              <a:lnSpc>
                <a:spcPct val="90000"/>
              </a:lnSpc>
            </a:pPr>
            <a:r>
              <a:rPr lang="zh-CN" altLang="en-US" smtClean="0"/>
              <a:t>检测并解决数据值的冲突</a:t>
            </a:r>
          </a:p>
          <a:p>
            <a:pPr lvl="1" eaLnBrk="1" hangingPunct="1">
              <a:lnSpc>
                <a:spcPct val="90000"/>
              </a:lnSpc>
            </a:pPr>
            <a:r>
              <a:rPr lang="zh-CN" altLang="en-US" smtClean="0"/>
              <a:t>对现实世界中的同一实体，来自不同数据源的属性值可能是不同的</a:t>
            </a:r>
          </a:p>
          <a:p>
            <a:pPr lvl="1" eaLnBrk="1" hangingPunct="1">
              <a:lnSpc>
                <a:spcPct val="90000"/>
              </a:lnSpc>
            </a:pPr>
            <a:r>
              <a:rPr lang="zh-CN" altLang="en-US" smtClean="0"/>
              <a:t>可能的原因：不同的数据表示，不同的度量等等</a:t>
            </a:r>
          </a:p>
        </p:txBody>
      </p:sp>
      <p:sp>
        <p:nvSpPr>
          <p:cNvPr id="2" name="日期占位符 1"/>
          <p:cNvSpPr>
            <a:spLocks noGrp="1"/>
          </p:cNvSpPr>
          <p:nvPr>
            <p:ph type="dt" sz="quarter" idx="10"/>
          </p:nvPr>
        </p:nvSpPr>
        <p:spPr/>
        <p:txBody>
          <a:bodyPr/>
          <a:lstStyle/>
          <a:p>
            <a:pPr>
              <a:defRPr/>
            </a:pPr>
            <a:fld id="{1D05963E-5BC8-486F-8FC4-41CD9AF67461}" type="datetime1">
              <a:rPr lang="zh-CN" altLang="en-US">
                <a:solidFill>
                  <a:srgbClr val="000000"/>
                </a:solidFill>
              </a:rPr>
              <a:pPr>
                <a:defRPr/>
              </a:pPr>
              <a:t>2019/12/16</a:t>
            </a:fld>
            <a:endParaRPr lang="en-US" altLang="zh-CN">
              <a:solidFill>
                <a:srgbClr val="000000"/>
              </a:solidFill>
            </a:endParaRPr>
          </a:p>
        </p:txBody>
      </p:sp>
      <p:sp>
        <p:nvSpPr>
          <p:cNvPr id="3" name="灯片编号占位符 2"/>
          <p:cNvSpPr>
            <a:spLocks noGrp="1"/>
          </p:cNvSpPr>
          <p:nvPr>
            <p:ph type="sldNum" sz="quarter" idx="12"/>
          </p:nvPr>
        </p:nvSpPr>
        <p:spPr/>
        <p:txBody>
          <a:bodyPr/>
          <a:lstStyle/>
          <a:p>
            <a:pPr>
              <a:defRPr/>
            </a:pPr>
            <a:fld id="{BE86B546-D896-450E-8DA5-951AD89FBAD1}" type="slidenum">
              <a:rPr lang="en-US" altLang="zh-CN">
                <a:solidFill>
                  <a:srgbClr val="000000"/>
                </a:solidFill>
              </a:rPr>
              <a:pPr>
                <a:defRPr/>
              </a:pPr>
              <a:t>104</a:t>
            </a:fld>
            <a:endParaRPr lang="en-US" altLang="zh-CN">
              <a:solidFill>
                <a:srgbClr val="000000"/>
              </a:solidFill>
            </a:endParaRPr>
          </a:p>
        </p:txBody>
      </p:sp>
    </p:spTree>
    <p:extLst>
      <p:ext uri="{BB962C8B-B14F-4D97-AF65-F5344CB8AC3E}">
        <p14:creationId xmlns:p14="http://schemas.microsoft.com/office/powerpoint/2010/main" val="147638437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zh-CN" altLang="en-US" smtClean="0"/>
              <a:t>处理数据集成中的冗余数据</a:t>
            </a:r>
          </a:p>
        </p:txBody>
      </p:sp>
      <p:sp>
        <p:nvSpPr>
          <p:cNvPr id="14339" name="Rectangle 3"/>
          <p:cNvSpPr>
            <a:spLocks noGrp="1" noChangeArrowheads="1"/>
          </p:cNvSpPr>
          <p:nvPr>
            <p:ph type="body" idx="1"/>
          </p:nvPr>
        </p:nvSpPr>
        <p:spPr/>
        <p:txBody>
          <a:bodyPr/>
          <a:lstStyle/>
          <a:p>
            <a:pPr eaLnBrk="1" hangingPunct="1">
              <a:lnSpc>
                <a:spcPct val="90000"/>
              </a:lnSpc>
            </a:pPr>
            <a:r>
              <a:rPr lang="zh-CN" altLang="en-US" smtClean="0"/>
              <a:t>集成多个数据库时，经常会出现冗余数据</a:t>
            </a:r>
          </a:p>
          <a:p>
            <a:pPr lvl="1" eaLnBrk="1" hangingPunct="1">
              <a:lnSpc>
                <a:spcPct val="90000"/>
              </a:lnSpc>
            </a:pPr>
            <a:r>
              <a:rPr lang="zh-CN" altLang="en-US" smtClean="0"/>
              <a:t>同一属性在不同的数据库中会有不同的字段名</a:t>
            </a:r>
          </a:p>
          <a:p>
            <a:pPr lvl="1" eaLnBrk="1" hangingPunct="1">
              <a:lnSpc>
                <a:spcPct val="90000"/>
              </a:lnSpc>
            </a:pPr>
            <a:r>
              <a:rPr lang="zh-CN" altLang="en-US" smtClean="0"/>
              <a:t>一个属性可以由另外一个表导出，如“年薪”</a:t>
            </a:r>
          </a:p>
          <a:p>
            <a:pPr eaLnBrk="1" hangingPunct="1">
              <a:lnSpc>
                <a:spcPct val="90000"/>
              </a:lnSpc>
            </a:pPr>
            <a:r>
              <a:rPr lang="zh-CN" altLang="en-US" smtClean="0"/>
              <a:t>有些冗余可以被相关分析检测到</a:t>
            </a:r>
          </a:p>
          <a:p>
            <a:pPr eaLnBrk="1" hangingPunct="1">
              <a:lnSpc>
                <a:spcPct val="90000"/>
              </a:lnSpc>
            </a:pPr>
            <a:endParaRPr lang="zh-CN" altLang="en-US" smtClean="0"/>
          </a:p>
          <a:p>
            <a:pPr eaLnBrk="1" hangingPunct="1">
              <a:lnSpc>
                <a:spcPct val="90000"/>
              </a:lnSpc>
            </a:pPr>
            <a:endParaRPr lang="zh-CN" altLang="en-US" smtClean="0"/>
          </a:p>
          <a:p>
            <a:pPr eaLnBrk="1" hangingPunct="1">
              <a:lnSpc>
                <a:spcPct val="90000"/>
              </a:lnSpc>
            </a:pPr>
            <a:r>
              <a:rPr lang="zh-CN" altLang="en-US" smtClean="0"/>
              <a:t>仔细将多个数据源中的数据集成起来，能够减少或避免结果数据中的冗余与不一致性，从而可以提高挖掘的速度和质量。</a:t>
            </a:r>
          </a:p>
        </p:txBody>
      </p:sp>
      <p:sp>
        <p:nvSpPr>
          <p:cNvPr id="14340" name="Rectangle 5"/>
          <p:cNvSpPr>
            <a:spLocks noChangeArrowheads="1"/>
          </p:cNvSpPr>
          <p:nvPr/>
        </p:nvSpPr>
        <p:spPr bwMode="auto">
          <a:xfrm>
            <a:off x="0" y="31861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graphicFrame>
        <p:nvGraphicFramePr>
          <p:cNvPr id="14341" name="Object 4"/>
          <p:cNvGraphicFramePr>
            <a:graphicFrameLocks noChangeAspect="1"/>
          </p:cNvGraphicFramePr>
          <p:nvPr/>
        </p:nvGraphicFramePr>
        <p:xfrm>
          <a:off x="1619250" y="3500438"/>
          <a:ext cx="3168650" cy="992187"/>
        </p:xfrm>
        <a:graphic>
          <a:graphicData uri="http://schemas.openxmlformats.org/presentationml/2006/ole">
            <mc:AlternateContent xmlns:mc="http://schemas.openxmlformats.org/markup-compatibility/2006">
              <mc:Choice xmlns:v="urn:schemas-microsoft-com:vml" Requires="v">
                <p:oleObj spid="_x0000_s19458" name="公式" r:id="rId3" imgW="1548728" imgH="482391" progId="Equation.3">
                  <p:embed/>
                </p:oleObj>
              </mc:Choice>
              <mc:Fallback>
                <p:oleObj name="公式" r:id="rId3" imgW="1548728" imgH="48239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3500438"/>
                        <a:ext cx="3168650" cy="99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日期占位符 1"/>
          <p:cNvSpPr>
            <a:spLocks noGrp="1"/>
          </p:cNvSpPr>
          <p:nvPr>
            <p:ph type="dt" sz="quarter" idx="10"/>
          </p:nvPr>
        </p:nvSpPr>
        <p:spPr/>
        <p:txBody>
          <a:bodyPr/>
          <a:lstStyle/>
          <a:p>
            <a:pPr>
              <a:defRPr/>
            </a:pPr>
            <a:fld id="{D3EA3FA5-94B8-476E-A498-158294DCDD70}" type="datetime1">
              <a:rPr lang="zh-CN" altLang="en-US">
                <a:solidFill>
                  <a:srgbClr val="000000"/>
                </a:solidFill>
              </a:rPr>
              <a:pPr>
                <a:defRPr/>
              </a:pPr>
              <a:t>2019/12/16</a:t>
            </a:fld>
            <a:endParaRPr lang="en-US" altLang="zh-CN">
              <a:solidFill>
                <a:srgbClr val="000000"/>
              </a:solidFill>
            </a:endParaRPr>
          </a:p>
        </p:txBody>
      </p:sp>
      <p:sp>
        <p:nvSpPr>
          <p:cNvPr id="3" name="灯片编号占位符 2"/>
          <p:cNvSpPr>
            <a:spLocks noGrp="1"/>
          </p:cNvSpPr>
          <p:nvPr>
            <p:ph type="sldNum" sz="quarter" idx="12"/>
          </p:nvPr>
        </p:nvSpPr>
        <p:spPr/>
        <p:txBody>
          <a:bodyPr/>
          <a:lstStyle/>
          <a:p>
            <a:pPr>
              <a:defRPr/>
            </a:pPr>
            <a:fld id="{D24201AA-6238-4AE8-AEF7-6DC02F611DC6}" type="slidenum">
              <a:rPr lang="en-US" altLang="zh-CN">
                <a:solidFill>
                  <a:srgbClr val="000000"/>
                </a:solidFill>
              </a:rPr>
              <a:pPr>
                <a:defRPr/>
              </a:pPr>
              <a:t>105</a:t>
            </a:fld>
            <a:endParaRPr lang="en-US" altLang="zh-CN">
              <a:solidFill>
                <a:srgbClr val="000000"/>
              </a:solidFill>
            </a:endParaRPr>
          </a:p>
        </p:txBody>
      </p:sp>
    </p:spTree>
    <p:extLst>
      <p:ext uri="{BB962C8B-B14F-4D97-AF65-F5344CB8AC3E}">
        <p14:creationId xmlns:p14="http://schemas.microsoft.com/office/powerpoint/2010/main" val="24178691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zh-CN" altLang="en-US" smtClean="0"/>
              <a:t>数据变换	</a:t>
            </a:r>
          </a:p>
        </p:txBody>
      </p:sp>
      <p:sp>
        <p:nvSpPr>
          <p:cNvPr id="15363" name="Rectangle 3"/>
          <p:cNvSpPr>
            <a:spLocks noGrp="1" noChangeArrowheads="1"/>
          </p:cNvSpPr>
          <p:nvPr>
            <p:ph type="body" idx="1"/>
          </p:nvPr>
        </p:nvSpPr>
        <p:spPr/>
        <p:txBody>
          <a:bodyPr/>
          <a:lstStyle/>
          <a:p>
            <a:pPr eaLnBrk="1" hangingPunct="1">
              <a:lnSpc>
                <a:spcPct val="90000"/>
              </a:lnSpc>
            </a:pPr>
            <a:r>
              <a:rPr lang="zh-CN" altLang="en-US" sz="2600" smtClean="0"/>
              <a:t>平滑：去除数据中的噪声 （分箱、聚类、回归）</a:t>
            </a:r>
          </a:p>
          <a:p>
            <a:pPr eaLnBrk="1" hangingPunct="1">
              <a:lnSpc>
                <a:spcPct val="90000"/>
              </a:lnSpc>
            </a:pPr>
            <a:r>
              <a:rPr lang="zh-CN" altLang="en-US" sz="2600" smtClean="0"/>
              <a:t>聚集：汇总，数据立方体的构建</a:t>
            </a:r>
          </a:p>
          <a:p>
            <a:pPr eaLnBrk="1" hangingPunct="1">
              <a:lnSpc>
                <a:spcPct val="90000"/>
              </a:lnSpc>
            </a:pPr>
            <a:r>
              <a:rPr lang="zh-CN" altLang="en-US" sz="2600" smtClean="0"/>
              <a:t>数据概化：沿概念分层向上概化</a:t>
            </a:r>
          </a:p>
          <a:p>
            <a:pPr eaLnBrk="1" hangingPunct="1">
              <a:lnSpc>
                <a:spcPct val="90000"/>
              </a:lnSpc>
            </a:pPr>
            <a:r>
              <a:rPr lang="zh-CN" altLang="en-US" sz="2600" b="1" i="1" smtClean="0"/>
              <a:t>规范化</a:t>
            </a:r>
            <a:r>
              <a:rPr lang="zh-CN" altLang="en-US" sz="2600" smtClean="0"/>
              <a:t>：将数据按比例缩放，使之落入一个小的特定区间</a:t>
            </a:r>
          </a:p>
          <a:p>
            <a:pPr lvl="1" eaLnBrk="1" hangingPunct="1">
              <a:lnSpc>
                <a:spcPct val="90000"/>
              </a:lnSpc>
            </a:pPr>
            <a:r>
              <a:rPr lang="zh-CN" altLang="en-US" sz="2200" smtClean="0"/>
              <a:t>最小－最大规范化</a:t>
            </a:r>
          </a:p>
          <a:p>
            <a:pPr lvl="1" eaLnBrk="1" hangingPunct="1">
              <a:lnSpc>
                <a:spcPct val="90000"/>
              </a:lnSpc>
            </a:pPr>
            <a:r>
              <a:rPr lang="en-US" altLang="zh-CN" sz="2200" smtClean="0"/>
              <a:t>z-score</a:t>
            </a:r>
            <a:r>
              <a:rPr lang="zh-CN" altLang="en-US" sz="2200" smtClean="0"/>
              <a:t>规范化</a:t>
            </a:r>
          </a:p>
          <a:p>
            <a:pPr lvl="1" eaLnBrk="1" hangingPunct="1">
              <a:lnSpc>
                <a:spcPct val="90000"/>
              </a:lnSpc>
            </a:pPr>
            <a:r>
              <a:rPr lang="zh-CN" altLang="en-US" sz="2200" smtClean="0"/>
              <a:t>小数定标规范化</a:t>
            </a:r>
          </a:p>
          <a:p>
            <a:pPr eaLnBrk="1" hangingPunct="1">
              <a:lnSpc>
                <a:spcPct val="90000"/>
              </a:lnSpc>
            </a:pPr>
            <a:r>
              <a:rPr lang="zh-CN" altLang="en-US" sz="2600" smtClean="0"/>
              <a:t>属性构造</a:t>
            </a:r>
          </a:p>
          <a:p>
            <a:pPr lvl="1" eaLnBrk="1" hangingPunct="1">
              <a:lnSpc>
                <a:spcPct val="90000"/>
              </a:lnSpc>
            </a:pPr>
            <a:r>
              <a:rPr lang="zh-CN" altLang="en-US" sz="2200" smtClean="0"/>
              <a:t>通过现有属性构造新的属性，并添加到属性集中；以增加对高维数据的结构的理解和精确度</a:t>
            </a:r>
          </a:p>
        </p:txBody>
      </p:sp>
      <p:sp>
        <p:nvSpPr>
          <p:cNvPr id="2" name="日期占位符 1"/>
          <p:cNvSpPr>
            <a:spLocks noGrp="1"/>
          </p:cNvSpPr>
          <p:nvPr>
            <p:ph type="dt" sz="quarter" idx="10"/>
          </p:nvPr>
        </p:nvSpPr>
        <p:spPr/>
        <p:txBody>
          <a:bodyPr/>
          <a:lstStyle/>
          <a:p>
            <a:pPr>
              <a:defRPr/>
            </a:pPr>
            <a:fld id="{272AF6B6-EC54-49A7-9172-D78B3EF9DDDB}" type="datetime1">
              <a:rPr lang="zh-CN" altLang="en-US">
                <a:solidFill>
                  <a:srgbClr val="000000"/>
                </a:solidFill>
              </a:rPr>
              <a:pPr>
                <a:defRPr/>
              </a:pPr>
              <a:t>2019/12/16</a:t>
            </a:fld>
            <a:endParaRPr lang="en-US" altLang="zh-CN">
              <a:solidFill>
                <a:srgbClr val="000000"/>
              </a:solidFill>
            </a:endParaRPr>
          </a:p>
        </p:txBody>
      </p:sp>
      <p:sp>
        <p:nvSpPr>
          <p:cNvPr id="3" name="灯片编号占位符 2"/>
          <p:cNvSpPr>
            <a:spLocks noGrp="1"/>
          </p:cNvSpPr>
          <p:nvPr>
            <p:ph type="sldNum" sz="quarter" idx="12"/>
          </p:nvPr>
        </p:nvSpPr>
        <p:spPr/>
        <p:txBody>
          <a:bodyPr/>
          <a:lstStyle/>
          <a:p>
            <a:pPr>
              <a:defRPr/>
            </a:pPr>
            <a:fld id="{FEEC3D6A-8F60-4B47-B1A7-FE3AFDB5FCEB}" type="slidenum">
              <a:rPr lang="en-US" altLang="zh-CN">
                <a:solidFill>
                  <a:srgbClr val="000000"/>
                </a:solidFill>
              </a:rPr>
              <a:pPr>
                <a:defRPr/>
              </a:pPr>
              <a:t>106</a:t>
            </a:fld>
            <a:endParaRPr lang="en-US" altLang="zh-CN">
              <a:solidFill>
                <a:srgbClr val="000000"/>
              </a:solidFill>
            </a:endParaRPr>
          </a:p>
        </p:txBody>
      </p:sp>
    </p:spTree>
    <p:extLst>
      <p:ext uri="{BB962C8B-B14F-4D97-AF65-F5344CB8AC3E}">
        <p14:creationId xmlns:p14="http://schemas.microsoft.com/office/powerpoint/2010/main" val="96577287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zh-CN" altLang="en-US" smtClean="0"/>
              <a:t>数据变换</a:t>
            </a:r>
            <a:r>
              <a:rPr lang="en-US" altLang="zh-CN" smtClean="0">
                <a:latin typeface="Arial" charset="0"/>
              </a:rPr>
              <a:t>——</a:t>
            </a:r>
            <a:r>
              <a:rPr lang="zh-CN" altLang="en-US" smtClean="0"/>
              <a:t>规范化</a:t>
            </a:r>
          </a:p>
        </p:txBody>
      </p:sp>
      <p:sp>
        <p:nvSpPr>
          <p:cNvPr id="16387" name="Rectangle 4"/>
          <p:cNvSpPr>
            <a:spLocks noGrp="1" noChangeArrowheads="1"/>
          </p:cNvSpPr>
          <p:nvPr>
            <p:ph type="body" idx="1"/>
          </p:nvPr>
        </p:nvSpPr>
        <p:spPr>
          <a:xfrm>
            <a:off x="539750" y="1525588"/>
            <a:ext cx="8077200" cy="4495800"/>
          </a:xfrm>
          <a:noFill/>
        </p:spPr>
        <p:txBody>
          <a:bodyPr/>
          <a:lstStyle/>
          <a:p>
            <a:pPr eaLnBrk="1" hangingPunct="1"/>
            <a:r>
              <a:rPr lang="zh-CN" altLang="en-US" sz="2600" smtClean="0"/>
              <a:t>最小－最大规范化</a:t>
            </a:r>
            <a:endParaRPr lang="zh-CN" altLang="en-US" smtClean="0"/>
          </a:p>
          <a:p>
            <a:pPr marL="742950" lvl="1" indent="-285750" eaLnBrk="1" hangingPunct="1"/>
            <a:endParaRPr lang="zh-CN" altLang="en-US" smtClean="0"/>
          </a:p>
          <a:p>
            <a:pPr marL="742950" lvl="1" indent="-285750" eaLnBrk="1" hangingPunct="1"/>
            <a:endParaRPr lang="zh-CN" altLang="en-US" smtClean="0"/>
          </a:p>
          <a:p>
            <a:pPr eaLnBrk="1" hangingPunct="1"/>
            <a:r>
              <a:rPr lang="en-US" altLang="zh-CN" sz="2600" smtClean="0"/>
              <a:t>z-score</a:t>
            </a:r>
            <a:r>
              <a:rPr lang="zh-CN" altLang="en-US" sz="2600" smtClean="0"/>
              <a:t>规范化</a:t>
            </a:r>
            <a:endParaRPr lang="zh-CN" altLang="en-US" smtClean="0"/>
          </a:p>
          <a:p>
            <a:pPr marL="742950" lvl="1" indent="-285750" eaLnBrk="1" hangingPunct="1"/>
            <a:endParaRPr lang="zh-CN" altLang="en-US" smtClean="0"/>
          </a:p>
          <a:p>
            <a:pPr marL="742950" lvl="1" indent="-285750" eaLnBrk="1" hangingPunct="1"/>
            <a:endParaRPr lang="zh-CN" altLang="en-US" smtClean="0"/>
          </a:p>
          <a:p>
            <a:pPr eaLnBrk="1" hangingPunct="1"/>
            <a:r>
              <a:rPr lang="zh-CN" altLang="en-US" sz="2600" smtClean="0"/>
              <a:t>小数定标规范化</a:t>
            </a:r>
            <a:endParaRPr lang="zh-CN" altLang="en-US" smtClean="0"/>
          </a:p>
          <a:p>
            <a:pPr marL="742950" lvl="1" indent="-285750" eaLnBrk="1" hangingPunct="1"/>
            <a:endParaRPr lang="zh-CN" altLang="en-US" smtClean="0"/>
          </a:p>
          <a:p>
            <a:pPr marL="742950" lvl="1" indent="-285750" eaLnBrk="1" hangingPunct="1">
              <a:buFont typeface="Wingdings" pitchFamily="2" charset="2"/>
              <a:buNone/>
            </a:pPr>
            <a:endParaRPr lang="en-US" altLang="zh-CN" sz="2200" smtClean="0"/>
          </a:p>
        </p:txBody>
      </p:sp>
      <p:graphicFrame>
        <p:nvGraphicFramePr>
          <p:cNvPr id="16388" name="Object 5"/>
          <p:cNvGraphicFramePr>
            <a:graphicFrameLocks noChangeAspect="1"/>
          </p:cNvGraphicFramePr>
          <p:nvPr/>
        </p:nvGraphicFramePr>
        <p:xfrm>
          <a:off x="1073150" y="1982788"/>
          <a:ext cx="7321550" cy="873125"/>
        </p:xfrm>
        <a:graphic>
          <a:graphicData uri="http://schemas.openxmlformats.org/presentationml/2006/ole">
            <mc:AlternateContent xmlns:mc="http://schemas.openxmlformats.org/markup-compatibility/2006">
              <mc:Choice xmlns:v="urn:schemas-microsoft-com:vml" Requires="v">
                <p:oleObj spid="_x0000_s20482" name="Equation" r:id="rId3" imgW="3340100" imgH="393700" progId="Equation.3">
                  <p:embed/>
                </p:oleObj>
              </mc:Choice>
              <mc:Fallback>
                <p:oleObj name="Equation" r:id="rId3" imgW="3340100" imgH="393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3150" y="1982788"/>
                        <a:ext cx="7321550" cy="873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9" name="Object 6"/>
          <p:cNvGraphicFramePr>
            <a:graphicFrameLocks noChangeAspect="1"/>
          </p:cNvGraphicFramePr>
          <p:nvPr/>
        </p:nvGraphicFramePr>
        <p:xfrm>
          <a:off x="2259013" y="3278188"/>
          <a:ext cx="3573462" cy="939800"/>
        </p:xfrm>
        <a:graphic>
          <a:graphicData uri="http://schemas.openxmlformats.org/presentationml/2006/ole">
            <mc:AlternateContent xmlns:mc="http://schemas.openxmlformats.org/markup-compatibility/2006">
              <mc:Choice xmlns:v="urn:schemas-microsoft-com:vml" Requires="v">
                <p:oleObj spid="_x0000_s20483" name="Equation" r:id="rId5" imgW="1206500" imgH="419100" progId="Equation.DSMT4">
                  <p:embed/>
                </p:oleObj>
              </mc:Choice>
              <mc:Fallback>
                <p:oleObj name="Equation" r:id="rId5" imgW="1206500" imgH="4191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9013" y="3278188"/>
                        <a:ext cx="3573462"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0" name="Object 7"/>
          <p:cNvGraphicFramePr>
            <a:graphicFrameLocks noChangeAspect="1"/>
          </p:cNvGraphicFramePr>
          <p:nvPr/>
        </p:nvGraphicFramePr>
        <p:xfrm>
          <a:off x="1073150" y="4725988"/>
          <a:ext cx="1066800" cy="847725"/>
        </p:xfrm>
        <a:graphic>
          <a:graphicData uri="http://schemas.openxmlformats.org/presentationml/2006/ole">
            <mc:AlternateContent xmlns:mc="http://schemas.openxmlformats.org/markup-compatibility/2006">
              <mc:Choice xmlns:v="urn:schemas-microsoft-com:vml" Requires="v">
                <p:oleObj spid="_x0000_s20484" name="Equation" r:id="rId7" imgW="495085" imgH="393529" progId="Equation.3">
                  <p:embed/>
                </p:oleObj>
              </mc:Choice>
              <mc:Fallback>
                <p:oleObj name="Equation" r:id="rId7" imgW="495085" imgH="39352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3150" y="4725988"/>
                        <a:ext cx="1066800" cy="847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1" name="Object 8"/>
          <p:cNvGraphicFramePr>
            <a:graphicFrameLocks noChangeAspect="1"/>
          </p:cNvGraphicFramePr>
          <p:nvPr/>
        </p:nvGraphicFramePr>
        <p:xfrm>
          <a:off x="4368800" y="3094038"/>
          <a:ext cx="112713" cy="214312"/>
        </p:xfrm>
        <a:graphic>
          <a:graphicData uri="http://schemas.openxmlformats.org/presentationml/2006/ole">
            <mc:AlternateContent xmlns:mc="http://schemas.openxmlformats.org/markup-compatibility/2006">
              <mc:Choice xmlns:v="urn:schemas-microsoft-com:vml" Requires="v">
                <p:oleObj spid="_x0000_s20485" name="Equation" r:id="rId9" imgW="114151" imgH="215619" progId="Equation.3">
                  <p:embed/>
                </p:oleObj>
              </mc:Choice>
              <mc:Fallback>
                <p:oleObj name="Equation" r:id="rId9" imgW="114151" imgH="21561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68800" y="3094038"/>
                        <a:ext cx="11271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92" name="Text Box 9"/>
          <p:cNvSpPr txBox="1">
            <a:spLocks noChangeArrowheads="1"/>
          </p:cNvSpPr>
          <p:nvPr/>
        </p:nvSpPr>
        <p:spPr bwMode="auto">
          <a:xfrm>
            <a:off x="2368550" y="4954588"/>
            <a:ext cx="61261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spcBef>
                <a:spcPct val="0"/>
              </a:spcBef>
              <a:buClrTx/>
              <a:buSzTx/>
              <a:buFontTx/>
              <a:buNone/>
            </a:pPr>
            <a:r>
              <a:rPr lang="zh-CN" altLang="en-US" sz="2000" smtClean="0">
                <a:solidFill>
                  <a:srgbClr val="000000"/>
                </a:solidFill>
                <a:latin typeface="Times New Roman" pitchFamily="18" charset="0"/>
              </a:rPr>
              <a:t>其中，</a:t>
            </a:r>
            <a:r>
              <a:rPr lang="en-US" altLang="zh-CN" sz="2000" smtClean="0">
                <a:solidFill>
                  <a:srgbClr val="000000"/>
                </a:solidFill>
                <a:latin typeface="Times New Roman" pitchFamily="18" charset="0"/>
              </a:rPr>
              <a:t>j</a:t>
            </a:r>
            <a:r>
              <a:rPr lang="zh-CN" altLang="en-US" sz="2000" smtClean="0">
                <a:solidFill>
                  <a:srgbClr val="000000"/>
                </a:solidFill>
                <a:latin typeface="Times New Roman" pitchFamily="18" charset="0"/>
              </a:rPr>
              <a:t>是使 </a:t>
            </a:r>
            <a:r>
              <a:rPr lang="en-US" altLang="zh-CN" sz="2000" smtClean="0">
                <a:solidFill>
                  <a:srgbClr val="000000"/>
                </a:solidFill>
                <a:latin typeface="Times New Roman" pitchFamily="18" charset="0"/>
              </a:rPr>
              <a:t>Max(|     |)&lt;1</a:t>
            </a:r>
            <a:r>
              <a:rPr lang="zh-CN" altLang="en-US" sz="2000" smtClean="0">
                <a:solidFill>
                  <a:srgbClr val="000000"/>
                </a:solidFill>
                <a:latin typeface="Times New Roman" pitchFamily="18" charset="0"/>
              </a:rPr>
              <a:t>的最小整数</a:t>
            </a:r>
            <a:endParaRPr lang="zh-CN" altLang="en-US" sz="2400" smtClean="0">
              <a:solidFill>
                <a:srgbClr val="000000"/>
              </a:solidFill>
              <a:latin typeface="Times New Roman" pitchFamily="18" charset="0"/>
            </a:endParaRPr>
          </a:p>
        </p:txBody>
      </p:sp>
      <p:graphicFrame>
        <p:nvGraphicFramePr>
          <p:cNvPr id="16393" name="Object 10"/>
          <p:cNvGraphicFramePr>
            <a:graphicFrameLocks noChangeAspect="1"/>
          </p:cNvGraphicFramePr>
          <p:nvPr/>
        </p:nvGraphicFramePr>
        <p:xfrm>
          <a:off x="4467225" y="4954588"/>
          <a:ext cx="320675" cy="404812"/>
        </p:xfrm>
        <a:graphic>
          <a:graphicData uri="http://schemas.openxmlformats.org/presentationml/2006/ole">
            <mc:AlternateContent xmlns:mc="http://schemas.openxmlformats.org/markup-compatibility/2006">
              <mc:Choice xmlns:v="urn:schemas-microsoft-com:vml" Requires="v">
                <p:oleObj spid="_x0000_s20486" name="Equation" r:id="rId11" imgW="139579" imgH="177646" progId="Equation.3">
                  <p:embed/>
                </p:oleObj>
              </mc:Choice>
              <mc:Fallback>
                <p:oleObj name="Equation" r:id="rId11" imgW="139579" imgH="177646"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67225" y="4954588"/>
                        <a:ext cx="320675" cy="40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p:cNvSpPr>
            <a:spLocks noGrp="1"/>
          </p:cNvSpPr>
          <p:nvPr>
            <p:ph type="dt" sz="quarter" idx="10"/>
          </p:nvPr>
        </p:nvSpPr>
        <p:spPr/>
        <p:txBody>
          <a:bodyPr/>
          <a:lstStyle/>
          <a:p>
            <a:pPr>
              <a:defRPr/>
            </a:pPr>
            <a:fld id="{686ECAE7-28BF-4A11-A845-13E1377EF3CE}" type="datetime1">
              <a:rPr lang="zh-CN" altLang="en-US">
                <a:solidFill>
                  <a:srgbClr val="000000"/>
                </a:solidFill>
              </a:rPr>
              <a:pPr>
                <a:defRPr/>
              </a:pPr>
              <a:t>2019/12/16</a:t>
            </a:fld>
            <a:endParaRPr lang="en-US" altLang="zh-CN">
              <a:solidFill>
                <a:srgbClr val="000000"/>
              </a:solidFill>
            </a:endParaRPr>
          </a:p>
        </p:txBody>
      </p:sp>
      <p:sp>
        <p:nvSpPr>
          <p:cNvPr id="3" name="灯片编号占位符 2"/>
          <p:cNvSpPr>
            <a:spLocks noGrp="1"/>
          </p:cNvSpPr>
          <p:nvPr>
            <p:ph type="sldNum" sz="quarter" idx="12"/>
          </p:nvPr>
        </p:nvSpPr>
        <p:spPr/>
        <p:txBody>
          <a:bodyPr/>
          <a:lstStyle/>
          <a:p>
            <a:pPr>
              <a:defRPr/>
            </a:pPr>
            <a:fld id="{4D5EFABA-376E-4177-A420-E60549F1F4A2}" type="slidenum">
              <a:rPr lang="en-US" altLang="zh-CN">
                <a:solidFill>
                  <a:srgbClr val="000000"/>
                </a:solidFill>
              </a:rPr>
              <a:pPr>
                <a:defRPr/>
              </a:pPr>
              <a:t>107</a:t>
            </a:fld>
            <a:endParaRPr lang="en-US" altLang="zh-CN">
              <a:solidFill>
                <a:srgbClr val="000000"/>
              </a:solidFill>
            </a:endParaRPr>
          </a:p>
        </p:txBody>
      </p:sp>
    </p:spTree>
    <p:extLst>
      <p:ext uri="{BB962C8B-B14F-4D97-AF65-F5344CB8AC3E}">
        <p14:creationId xmlns:p14="http://schemas.microsoft.com/office/powerpoint/2010/main" val="64184290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zh-CN" altLang="en-US" smtClean="0"/>
              <a:t>数据归约策略</a:t>
            </a:r>
          </a:p>
        </p:txBody>
      </p:sp>
      <p:sp>
        <p:nvSpPr>
          <p:cNvPr id="17411" name="Rectangle 3"/>
          <p:cNvSpPr>
            <a:spLocks noGrp="1" noChangeArrowheads="1"/>
          </p:cNvSpPr>
          <p:nvPr>
            <p:ph type="body" idx="1"/>
          </p:nvPr>
        </p:nvSpPr>
        <p:spPr/>
        <p:txBody>
          <a:bodyPr/>
          <a:lstStyle/>
          <a:p>
            <a:pPr eaLnBrk="1" hangingPunct="1">
              <a:lnSpc>
                <a:spcPct val="80000"/>
              </a:lnSpc>
            </a:pPr>
            <a:r>
              <a:rPr lang="zh-CN" altLang="en-US" sz="2600" smtClean="0"/>
              <a:t>数据仓库中往往存有海量数据，在其上进行复杂的数据分析与挖掘需要很长的时间</a:t>
            </a:r>
          </a:p>
          <a:p>
            <a:pPr eaLnBrk="1" hangingPunct="1">
              <a:lnSpc>
                <a:spcPct val="80000"/>
              </a:lnSpc>
            </a:pPr>
            <a:r>
              <a:rPr lang="zh-CN" altLang="en-US" sz="2600" smtClean="0"/>
              <a:t>数据归约</a:t>
            </a:r>
          </a:p>
          <a:p>
            <a:pPr lvl="1" eaLnBrk="1" hangingPunct="1">
              <a:lnSpc>
                <a:spcPct val="80000"/>
              </a:lnSpc>
            </a:pPr>
            <a:r>
              <a:rPr lang="zh-CN" altLang="en-US" sz="2200" smtClean="0"/>
              <a:t>数据归约可以用来得到数据集的归约表示，它小得多，但可以产生相同的（或几乎相同的）分析结果</a:t>
            </a:r>
          </a:p>
          <a:p>
            <a:pPr eaLnBrk="1" hangingPunct="1">
              <a:lnSpc>
                <a:spcPct val="80000"/>
              </a:lnSpc>
            </a:pPr>
            <a:r>
              <a:rPr lang="zh-CN" altLang="en-US" sz="2600" smtClean="0"/>
              <a:t>数据归约策略</a:t>
            </a:r>
          </a:p>
          <a:p>
            <a:pPr lvl="1" eaLnBrk="1" hangingPunct="1">
              <a:lnSpc>
                <a:spcPct val="80000"/>
              </a:lnSpc>
            </a:pPr>
            <a:r>
              <a:rPr lang="zh-CN" altLang="en-US" sz="2200" smtClean="0"/>
              <a:t>数据立方体聚集</a:t>
            </a:r>
          </a:p>
          <a:p>
            <a:pPr lvl="1" eaLnBrk="1" hangingPunct="1">
              <a:lnSpc>
                <a:spcPct val="80000"/>
              </a:lnSpc>
            </a:pPr>
            <a:r>
              <a:rPr lang="zh-CN" altLang="en-US" sz="2200" smtClean="0"/>
              <a:t>维归约</a:t>
            </a:r>
          </a:p>
          <a:p>
            <a:pPr lvl="1" eaLnBrk="1" hangingPunct="1">
              <a:lnSpc>
                <a:spcPct val="80000"/>
              </a:lnSpc>
            </a:pPr>
            <a:r>
              <a:rPr lang="zh-CN" altLang="en-US" sz="2200" smtClean="0"/>
              <a:t>数据压缩</a:t>
            </a:r>
          </a:p>
          <a:p>
            <a:pPr lvl="1" eaLnBrk="1" hangingPunct="1">
              <a:lnSpc>
                <a:spcPct val="80000"/>
              </a:lnSpc>
            </a:pPr>
            <a:r>
              <a:rPr lang="zh-CN" altLang="en-US" sz="2200" smtClean="0"/>
              <a:t>数值归约</a:t>
            </a:r>
          </a:p>
          <a:p>
            <a:pPr lvl="1" eaLnBrk="1" hangingPunct="1">
              <a:lnSpc>
                <a:spcPct val="80000"/>
              </a:lnSpc>
            </a:pPr>
            <a:r>
              <a:rPr lang="zh-CN" altLang="en-US" sz="2200" smtClean="0"/>
              <a:t>离散化和概念分层产生</a:t>
            </a:r>
          </a:p>
          <a:p>
            <a:pPr eaLnBrk="1" hangingPunct="1">
              <a:lnSpc>
                <a:spcPct val="80000"/>
              </a:lnSpc>
            </a:pPr>
            <a:r>
              <a:rPr lang="zh-CN" altLang="en-US" sz="2600" smtClean="0"/>
              <a:t>用于数据归约的时间不应当超过或“抵消”在归约后的数据上挖掘节省的时间。</a:t>
            </a:r>
          </a:p>
        </p:txBody>
      </p:sp>
      <p:sp>
        <p:nvSpPr>
          <p:cNvPr id="2" name="日期占位符 1"/>
          <p:cNvSpPr>
            <a:spLocks noGrp="1"/>
          </p:cNvSpPr>
          <p:nvPr>
            <p:ph type="dt" sz="quarter" idx="10"/>
          </p:nvPr>
        </p:nvSpPr>
        <p:spPr/>
        <p:txBody>
          <a:bodyPr/>
          <a:lstStyle/>
          <a:p>
            <a:pPr>
              <a:defRPr/>
            </a:pPr>
            <a:fld id="{431B7285-5FC7-4A78-9E40-A92BB5B23BAB}" type="datetime1">
              <a:rPr lang="zh-CN" altLang="en-US">
                <a:solidFill>
                  <a:srgbClr val="000000"/>
                </a:solidFill>
              </a:rPr>
              <a:pPr>
                <a:defRPr/>
              </a:pPr>
              <a:t>2019/12/16</a:t>
            </a:fld>
            <a:endParaRPr lang="en-US" altLang="zh-CN">
              <a:solidFill>
                <a:srgbClr val="000000"/>
              </a:solidFill>
            </a:endParaRPr>
          </a:p>
        </p:txBody>
      </p:sp>
      <p:sp>
        <p:nvSpPr>
          <p:cNvPr id="3" name="灯片编号占位符 2"/>
          <p:cNvSpPr>
            <a:spLocks noGrp="1"/>
          </p:cNvSpPr>
          <p:nvPr>
            <p:ph type="sldNum" sz="quarter" idx="12"/>
          </p:nvPr>
        </p:nvSpPr>
        <p:spPr/>
        <p:txBody>
          <a:bodyPr/>
          <a:lstStyle/>
          <a:p>
            <a:pPr>
              <a:defRPr/>
            </a:pPr>
            <a:fld id="{D41B4319-E330-4135-BCFF-D3F149683A6B}" type="slidenum">
              <a:rPr lang="en-US" altLang="zh-CN">
                <a:solidFill>
                  <a:srgbClr val="000000"/>
                </a:solidFill>
              </a:rPr>
              <a:pPr>
                <a:defRPr/>
              </a:pPr>
              <a:t>108</a:t>
            </a:fld>
            <a:endParaRPr lang="en-US" altLang="zh-CN">
              <a:solidFill>
                <a:srgbClr val="000000"/>
              </a:solidFill>
            </a:endParaRPr>
          </a:p>
        </p:txBody>
      </p:sp>
    </p:spTree>
    <p:extLst>
      <p:ext uri="{BB962C8B-B14F-4D97-AF65-F5344CB8AC3E}">
        <p14:creationId xmlns:p14="http://schemas.microsoft.com/office/powerpoint/2010/main" val="341460155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zh-CN" altLang="en-US" smtClean="0"/>
              <a:t>数据立方体聚集</a:t>
            </a:r>
          </a:p>
        </p:txBody>
      </p:sp>
      <p:sp>
        <p:nvSpPr>
          <p:cNvPr id="18435" name="Rectangle 3"/>
          <p:cNvSpPr>
            <a:spLocks noGrp="1" noChangeArrowheads="1"/>
          </p:cNvSpPr>
          <p:nvPr>
            <p:ph type="body" idx="1"/>
          </p:nvPr>
        </p:nvSpPr>
        <p:spPr/>
        <p:txBody>
          <a:bodyPr/>
          <a:lstStyle/>
          <a:p>
            <a:pPr eaLnBrk="1" hangingPunct="1">
              <a:lnSpc>
                <a:spcPct val="90000"/>
              </a:lnSpc>
            </a:pPr>
            <a:r>
              <a:rPr lang="zh-CN" altLang="en-US" smtClean="0"/>
              <a:t>最底层的方体对应于基本方体</a:t>
            </a:r>
          </a:p>
          <a:p>
            <a:pPr lvl="1" eaLnBrk="1" hangingPunct="1">
              <a:lnSpc>
                <a:spcPct val="90000"/>
              </a:lnSpc>
            </a:pPr>
            <a:r>
              <a:rPr lang="zh-CN" altLang="en-US" smtClean="0"/>
              <a:t>基本方体对应于感兴趣的实体</a:t>
            </a:r>
          </a:p>
          <a:p>
            <a:pPr eaLnBrk="1" hangingPunct="1">
              <a:lnSpc>
                <a:spcPct val="90000"/>
              </a:lnSpc>
            </a:pPr>
            <a:r>
              <a:rPr lang="zh-CN" altLang="en-US" smtClean="0"/>
              <a:t>在数据立方体中存在着不同级别的汇总</a:t>
            </a:r>
          </a:p>
          <a:p>
            <a:pPr lvl="1" eaLnBrk="1" hangingPunct="1">
              <a:lnSpc>
                <a:spcPct val="90000"/>
              </a:lnSpc>
            </a:pPr>
            <a:r>
              <a:rPr lang="zh-CN" altLang="en-US" smtClean="0"/>
              <a:t>数据立方体可以看成方体的格</a:t>
            </a:r>
          </a:p>
          <a:p>
            <a:pPr lvl="1" eaLnBrk="1" hangingPunct="1">
              <a:lnSpc>
                <a:spcPct val="90000"/>
              </a:lnSpc>
            </a:pPr>
            <a:r>
              <a:rPr lang="zh-CN" altLang="en-US" smtClean="0"/>
              <a:t>每个较高层次的抽象将进一步减少结果数据</a:t>
            </a:r>
          </a:p>
          <a:p>
            <a:pPr eaLnBrk="1" hangingPunct="1">
              <a:lnSpc>
                <a:spcPct val="90000"/>
              </a:lnSpc>
            </a:pPr>
            <a:r>
              <a:rPr lang="zh-CN" altLang="en-US" smtClean="0"/>
              <a:t>数据立方体提供了对预计算的汇总数据的快速访问</a:t>
            </a:r>
          </a:p>
          <a:p>
            <a:pPr lvl="1" eaLnBrk="1" hangingPunct="1">
              <a:lnSpc>
                <a:spcPct val="90000"/>
              </a:lnSpc>
            </a:pPr>
            <a:r>
              <a:rPr lang="zh-CN" altLang="en-US" smtClean="0"/>
              <a:t>使用与给定任务相关的最小方体</a:t>
            </a:r>
          </a:p>
          <a:p>
            <a:pPr lvl="1" eaLnBrk="1" hangingPunct="1">
              <a:lnSpc>
                <a:spcPct val="90000"/>
              </a:lnSpc>
            </a:pPr>
            <a:r>
              <a:rPr lang="zh-CN" altLang="en-US" smtClean="0"/>
              <a:t>在可能的情况下，对于汇总数据的查询应当使用数据立方体</a:t>
            </a:r>
          </a:p>
        </p:txBody>
      </p:sp>
      <p:sp>
        <p:nvSpPr>
          <p:cNvPr id="2" name="日期占位符 1"/>
          <p:cNvSpPr>
            <a:spLocks noGrp="1"/>
          </p:cNvSpPr>
          <p:nvPr>
            <p:ph type="dt" sz="quarter" idx="10"/>
          </p:nvPr>
        </p:nvSpPr>
        <p:spPr/>
        <p:txBody>
          <a:bodyPr/>
          <a:lstStyle/>
          <a:p>
            <a:pPr>
              <a:defRPr/>
            </a:pPr>
            <a:fld id="{73097A06-F152-45A2-BB28-D8A6F0930715}" type="datetime1">
              <a:rPr lang="zh-CN" altLang="en-US">
                <a:solidFill>
                  <a:srgbClr val="000000"/>
                </a:solidFill>
              </a:rPr>
              <a:pPr>
                <a:defRPr/>
              </a:pPr>
              <a:t>2019/12/16</a:t>
            </a:fld>
            <a:endParaRPr lang="en-US" altLang="zh-CN">
              <a:solidFill>
                <a:srgbClr val="000000"/>
              </a:solidFill>
            </a:endParaRPr>
          </a:p>
        </p:txBody>
      </p:sp>
      <p:sp>
        <p:nvSpPr>
          <p:cNvPr id="3" name="灯片编号占位符 2"/>
          <p:cNvSpPr>
            <a:spLocks noGrp="1"/>
          </p:cNvSpPr>
          <p:nvPr>
            <p:ph type="sldNum" sz="quarter" idx="12"/>
          </p:nvPr>
        </p:nvSpPr>
        <p:spPr/>
        <p:txBody>
          <a:bodyPr/>
          <a:lstStyle/>
          <a:p>
            <a:pPr>
              <a:defRPr/>
            </a:pPr>
            <a:fld id="{ADFFD381-73FE-4D92-A660-4D8A880BE8C4}" type="slidenum">
              <a:rPr lang="en-US" altLang="zh-CN">
                <a:solidFill>
                  <a:srgbClr val="000000"/>
                </a:solidFill>
              </a:rPr>
              <a:pPr>
                <a:defRPr/>
              </a:pPr>
              <a:t>109</a:t>
            </a:fld>
            <a:endParaRPr lang="en-US" altLang="zh-CN">
              <a:solidFill>
                <a:srgbClr val="000000"/>
              </a:solidFill>
            </a:endParaRPr>
          </a:p>
        </p:txBody>
      </p:sp>
    </p:spTree>
    <p:extLst>
      <p:ext uri="{BB962C8B-B14F-4D97-AF65-F5344CB8AC3E}">
        <p14:creationId xmlns:p14="http://schemas.microsoft.com/office/powerpoint/2010/main" val="39670515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Freeform 3"/>
          <p:cNvSpPr>
            <a:spLocks noChangeArrowheads="1"/>
          </p:cNvSpPr>
          <p:nvPr/>
        </p:nvSpPr>
        <p:spPr bwMode="auto">
          <a:xfrm>
            <a:off x="0" y="0"/>
            <a:ext cx="9144000" cy="6858000"/>
          </a:xfrm>
          <a:custGeom>
            <a:avLst/>
            <a:gdLst>
              <a:gd name="T0" fmla="*/ 0 w 9144000"/>
              <a:gd name="T1" fmla="*/ 6858000 h 6858000"/>
              <a:gd name="T2" fmla="*/ 9144000 w 9144000"/>
              <a:gd name="T3" fmla="*/ 6858000 h 6858000"/>
              <a:gd name="T4" fmla="*/ 9144000 w 9144000"/>
              <a:gd name="T5" fmla="*/ 0 h 6858000"/>
              <a:gd name="T6" fmla="*/ 0 w 9144000"/>
              <a:gd name="T7" fmla="*/ 0 h 6858000"/>
              <a:gd name="T8" fmla="*/ 0 w 9144000"/>
              <a:gd name="T9" fmla="*/ 6858000 h 6858000"/>
              <a:gd name="T10" fmla="*/ 0 60000 65536"/>
              <a:gd name="T11" fmla="*/ 0 60000 65536"/>
              <a:gd name="T12" fmla="*/ 0 60000 65536"/>
              <a:gd name="T13" fmla="*/ 0 60000 65536"/>
              <a:gd name="T14" fmla="*/ 0 60000 65536"/>
              <a:gd name="T15" fmla="*/ 0 w 9144000"/>
              <a:gd name="T16" fmla="*/ 0 h 6858000"/>
              <a:gd name="T17" fmla="*/ 9144000 w 9144000"/>
              <a:gd name="T18" fmla="*/ 6858000 h 6858000"/>
            </a:gdLst>
            <a:ahLst/>
            <a:cxnLst>
              <a:cxn ang="T10">
                <a:pos x="T0" y="T1"/>
              </a:cxn>
              <a:cxn ang="T11">
                <a:pos x="T2" y="T3"/>
              </a:cxn>
              <a:cxn ang="T12">
                <a:pos x="T4" y="T5"/>
              </a:cxn>
              <a:cxn ang="T13">
                <a:pos x="T6" y="T7"/>
              </a:cxn>
              <a:cxn ang="T14">
                <a:pos x="T8" y="T9"/>
              </a:cxn>
            </a:cxnLst>
            <a:rect l="T15" t="T16" r="T17" b="T18"/>
            <a:pathLst>
              <a:path w="9144000" h="6858000">
                <a:moveTo>
                  <a:pt x="0" y="6858000"/>
                </a:moveTo>
                <a:lnTo>
                  <a:pt x="9144000" y="6858000"/>
                </a:lnTo>
                <a:lnTo>
                  <a:pt x="9144000" y="0"/>
                </a:lnTo>
                <a:lnTo>
                  <a:pt x="0" y="0"/>
                </a:lnTo>
                <a:lnTo>
                  <a:pt x="0" y="6858000"/>
                </a:lnTo>
              </a:path>
            </a:pathLst>
          </a:custGeom>
          <a:solidFill>
            <a:srgbClr val="FFFFFF"/>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13315" name="Freeform 3"/>
          <p:cNvSpPr>
            <a:spLocks noChangeArrowheads="1"/>
          </p:cNvSpPr>
          <p:nvPr/>
        </p:nvSpPr>
        <p:spPr bwMode="auto">
          <a:xfrm>
            <a:off x="0" y="0"/>
            <a:ext cx="9144000" cy="1066800"/>
          </a:xfrm>
          <a:custGeom>
            <a:avLst/>
            <a:gdLst>
              <a:gd name="T0" fmla="*/ 0 w 9144000"/>
              <a:gd name="T1" fmla="*/ 1066800 h 1066800"/>
              <a:gd name="T2" fmla="*/ 9144000 w 9144000"/>
              <a:gd name="T3" fmla="*/ 1066800 h 1066800"/>
              <a:gd name="T4" fmla="*/ 9144000 w 9144000"/>
              <a:gd name="T5" fmla="*/ 0 h 1066800"/>
              <a:gd name="T6" fmla="*/ 0 w 9144000"/>
              <a:gd name="T7" fmla="*/ 0 h 1066800"/>
              <a:gd name="T8" fmla="*/ 0 w 9144000"/>
              <a:gd name="T9" fmla="*/ 1066800 h 1066800"/>
              <a:gd name="T10" fmla="*/ 0 60000 65536"/>
              <a:gd name="T11" fmla="*/ 0 60000 65536"/>
              <a:gd name="T12" fmla="*/ 0 60000 65536"/>
              <a:gd name="T13" fmla="*/ 0 60000 65536"/>
              <a:gd name="T14" fmla="*/ 0 60000 65536"/>
              <a:gd name="T15" fmla="*/ 0 w 9144000"/>
              <a:gd name="T16" fmla="*/ 0 h 1066800"/>
              <a:gd name="T17" fmla="*/ 9144000 w 9144000"/>
              <a:gd name="T18" fmla="*/ 1066800 h 1066800"/>
            </a:gdLst>
            <a:ahLst/>
            <a:cxnLst>
              <a:cxn ang="T10">
                <a:pos x="T0" y="T1"/>
              </a:cxn>
              <a:cxn ang="T11">
                <a:pos x="T2" y="T3"/>
              </a:cxn>
              <a:cxn ang="T12">
                <a:pos x="T4" y="T5"/>
              </a:cxn>
              <a:cxn ang="T13">
                <a:pos x="T6" y="T7"/>
              </a:cxn>
              <a:cxn ang="T14">
                <a:pos x="T8" y="T9"/>
              </a:cxn>
            </a:cxnLst>
            <a:rect l="T15" t="T16" r="T17" b="T18"/>
            <a:pathLst>
              <a:path w="9144000" h="1066800">
                <a:moveTo>
                  <a:pt x="0" y="1066800"/>
                </a:moveTo>
                <a:lnTo>
                  <a:pt x="9144000" y="1066800"/>
                </a:lnTo>
                <a:lnTo>
                  <a:pt x="9144000" y="0"/>
                </a:lnTo>
                <a:lnTo>
                  <a:pt x="0" y="0"/>
                </a:lnTo>
                <a:lnTo>
                  <a:pt x="0" y="1066800"/>
                </a:lnTo>
              </a:path>
            </a:pathLst>
          </a:custGeom>
          <a:solidFill>
            <a:srgbClr val="0056AC"/>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13316" name="Freeform 3"/>
          <p:cNvSpPr>
            <a:spLocks noChangeArrowheads="1"/>
          </p:cNvSpPr>
          <p:nvPr/>
        </p:nvSpPr>
        <p:spPr bwMode="auto">
          <a:xfrm>
            <a:off x="-3175" y="-3175"/>
            <a:ext cx="9153525" cy="1076325"/>
          </a:xfrm>
          <a:custGeom>
            <a:avLst/>
            <a:gdLst>
              <a:gd name="T0" fmla="*/ 6350 w 9156700"/>
              <a:gd name="T1" fmla="*/ 1073150 h 1079500"/>
              <a:gd name="T2" fmla="*/ 9150350 w 9156700"/>
              <a:gd name="T3" fmla="*/ 1073150 h 1079500"/>
              <a:gd name="T4" fmla="*/ 9150350 w 9156700"/>
              <a:gd name="T5" fmla="*/ 6350 h 1079500"/>
              <a:gd name="T6" fmla="*/ 6350 w 9156700"/>
              <a:gd name="T7" fmla="*/ 6350 h 1079500"/>
              <a:gd name="T8" fmla="*/ 6350 w 9156700"/>
              <a:gd name="T9" fmla="*/ 1073150 h 1079500"/>
              <a:gd name="T10" fmla="*/ 0 60000 65536"/>
              <a:gd name="T11" fmla="*/ 0 60000 65536"/>
              <a:gd name="T12" fmla="*/ 0 60000 65536"/>
              <a:gd name="T13" fmla="*/ 0 60000 65536"/>
              <a:gd name="T14" fmla="*/ 0 60000 65536"/>
              <a:gd name="T15" fmla="*/ 0 w 9156700"/>
              <a:gd name="T16" fmla="*/ 0 h 1079500"/>
              <a:gd name="T17" fmla="*/ 9156700 w 9156700"/>
              <a:gd name="T18" fmla="*/ 1079500 h 1079500"/>
            </a:gdLst>
            <a:ahLst/>
            <a:cxnLst>
              <a:cxn ang="T10">
                <a:pos x="T0" y="T1"/>
              </a:cxn>
              <a:cxn ang="T11">
                <a:pos x="T2" y="T3"/>
              </a:cxn>
              <a:cxn ang="T12">
                <a:pos x="T4" y="T5"/>
              </a:cxn>
              <a:cxn ang="T13">
                <a:pos x="T6" y="T7"/>
              </a:cxn>
              <a:cxn ang="T14">
                <a:pos x="T8" y="T9"/>
              </a:cxn>
            </a:cxnLst>
            <a:rect l="T15" t="T16" r="T17" b="T18"/>
            <a:pathLst>
              <a:path w="9156700" h="1079500">
                <a:moveTo>
                  <a:pt x="6350" y="1073150"/>
                </a:moveTo>
                <a:lnTo>
                  <a:pt x="9150350" y="1073150"/>
                </a:lnTo>
                <a:lnTo>
                  <a:pt x="9150350" y="6350"/>
                </a:lnTo>
                <a:lnTo>
                  <a:pt x="6350" y="6350"/>
                </a:lnTo>
                <a:lnTo>
                  <a:pt x="6350" y="1073150"/>
                </a:lnTo>
              </a:path>
            </a:pathLst>
          </a:custGeom>
          <a:solidFill>
            <a:srgbClr val="000000">
              <a:alpha val="0"/>
            </a:srgbClr>
          </a:solidFill>
          <a:ln w="12700" cap="flat" cmpd="sng">
            <a:solidFill>
              <a:srgbClr val="000000"/>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pic>
        <p:nvPicPr>
          <p:cNvPr id="1331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6100" y="1092200"/>
            <a:ext cx="5054600" cy="356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616700"/>
            <a:ext cx="91440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9" name="TextBox 1"/>
          <p:cNvSpPr>
            <a:spLocks noChangeArrowheads="1"/>
          </p:cNvSpPr>
          <p:nvPr/>
        </p:nvSpPr>
        <p:spPr bwMode="auto">
          <a:xfrm>
            <a:off x="584200" y="6667500"/>
            <a:ext cx="13716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200"/>
              </a:lnSpc>
            </a:pPr>
            <a:r>
              <a:rPr lang="en-US" altLang="zh-CN" sz="1200">
                <a:solidFill>
                  <a:srgbClr val="FFFFFF"/>
                </a:solidFill>
                <a:latin typeface="Times New Roman" pitchFamily="18" charset="0"/>
                <a:sym typeface="Times New Roman" pitchFamily="18" charset="0"/>
              </a:rPr>
              <a:t>《大数据技术基础》</a:t>
            </a:r>
            <a:endParaRPr lang="zh-CN" altLang="en-US"/>
          </a:p>
        </p:txBody>
      </p:sp>
      <p:sp>
        <p:nvSpPr>
          <p:cNvPr id="13320" name="TextBox 1"/>
          <p:cNvSpPr>
            <a:spLocks noChangeArrowheads="1"/>
          </p:cNvSpPr>
          <p:nvPr/>
        </p:nvSpPr>
        <p:spPr bwMode="auto">
          <a:xfrm>
            <a:off x="241300" y="546100"/>
            <a:ext cx="8534400" cy="596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673100" algn="l"/>
                <a:tab pos="990600" algn="l"/>
              </a:tabLst>
              <a:defRPr>
                <a:solidFill>
                  <a:schemeClr val="tx1"/>
                </a:solidFill>
                <a:latin typeface="Arial" pitchFamily="34" charset="0"/>
              </a:defRPr>
            </a:lvl1pPr>
            <a:lvl2pPr>
              <a:tabLst>
                <a:tab pos="673100" algn="l"/>
                <a:tab pos="990600" algn="l"/>
              </a:tabLst>
              <a:defRPr>
                <a:solidFill>
                  <a:schemeClr val="tx1"/>
                </a:solidFill>
                <a:latin typeface="Arial" pitchFamily="34" charset="0"/>
              </a:defRPr>
            </a:lvl2pPr>
            <a:lvl3pPr>
              <a:tabLst>
                <a:tab pos="673100" algn="l"/>
                <a:tab pos="990600" algn="l"/>
              </a:tabLst>
              <a:defRPr>
                <a:solidFill>
                  <a:schemeClr val="tx1"/>
                </a:solidFill>
                <a:latin typeface="Arial" pitchFamily="34" charset="0"/>
              </a:defRPr>
            </a:lvl3pPr>
            <a:lvl4pPr>
              <a:tabLst>
                <a:tab pos="673100" algn="l"/>
                <a:tab pos="990600" algn="l"/>
              </a:tabLst>
              <a:defRPr>
                <a:solidFill>
                  <a:schemeClr val="tx1"/>
                </a:solidFill>
                <a:latin typeface="Arial" pitchFamily="34" charset="0"/>
              </a:defRPr>
            </a:lvl4pPr>
            <a:lvl5pPr>
              <a:tabLst>
                <a:tab pos="673100" algn="l"/>
                <a:tab pos="990600" algn="l"/>
              </a:tabLst>
              <a:defRPr>
                <a:solidFill>
                  <a:schemeClr val="tx1"/>
                </a:solidFill>
                <a:latin typeface="Arial" pitchFamily="34" charset="0"/>
              </a:defRPr>
            </a:lvl5pPr>
            <a:lvl6pPr fontAlgn="base">
              <a:spcBef>
                <a:spcPct val="0"/>
              </a:spcBef>
              <a:spcAft>
                <a:spcPct val="0"/>
              </a:spcAft>
              <a:buFont typeface="Arial" pitchFamily="34" charset="0"/>
              <a:tabLst>
                <a:tab pos="673100" algn="l"/>
                <a:tab pos="990600" algn="l"/>
              </a:tabLst>
              <a:defRPr>
                <a:solidFill>
                  <a:schemeClr val="tx1"/>
                </a:solidFill>
                <a:latin typeface="Arial" pitchFamily="34" charset="0"/>
              </a:defRPr>
            </a:lvl6pPr>
            <a:lvl7pPr fontAlgn="base">
              <a:spcBef>
                <a:spcPct val="0"/>
              </a:spcBef>
              <a:spcAft>
                <a:spcPct val="0"/>
              </a:spcAft>
              <a:buFont typeface="Arial" pitchFamily="34" charset="0"/>
              <a:tabLst>
                <a:tab pos="673100" algn="l"/>
                <a:tab pos="990600" algn="l"/>
              </a:tabLst>
              <a:defRPr>
                <a:solidFill>
                  <a:schemeClr val="tx1"/>
                </a:solidFill>
                <a:latin typeface="Arial" pitchFamily="34" charset="0"/>
              </a:defRPr>
            </a:lvl7pPr>
            <a:lvl8pPr fontAlgn="base">
              <a:spcBef>
                <a:spcPct val="0"/>
              </a:spcBef>
              <a:spcAft>
                <a:spcPct val="0"/>
              </a:spcAft>
              <a:buFont typeface="Arial" pitchFamily="34" charset="0"/>
              <a:tabLst>
                <a:tab pos="673100" algn="l"/>
                <a:tab pos="990600" algn="l"/>
              </a:tabLst>
              <a:defRPr>
                <a:solidFill>
                  <a:schemeClr val="tx1"/>
                </a:solidFill>
                <a:latin typeface="Arial" pitchFamily="34" charset="0"/>
              </a:defRPr>
            </a:lvl8pPr>
            <a:lvl9pPr fontAlgn="base">
              <a:spcBef>
                <a:spcPct val="0"/>
              </a:spcBef>
              <a:spcAft>
                <a:spcPct val="0"/>
              </a:spcAft>
              <a:buFont typeface="Arial" pitchFamily="34" charset="0"/>
              <a:tabLst>
                <a:tab pos="673100" algn="l"/>
                <a:tab pos="990600" algn="l"/>
              </a:tabLst>
              <a:defRPr>
                <a:solidFill>
                  <a:schemeClr val="tx1"/>
                </a:solidFill>
                <a:latin typeface="Arial" pitchFamily="34" charset="0"/>
              </a:defRPr>
            </a:lvl9pPr>
          </a:lstStyle>
          <a:p>
            <a:pPr>
              <a:lnSpc>
                <a:spcPts val="32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3200">
                <a:solidFill>
                  <a:srgbClr val="FFFFFF"/>
                </a:solidFill>
                <a:latin typeface="黑体" pitchFamily="49" charset="-122"/>
                <a:sym typeface="黑体" pitchFamily="49" charset="-122"/>
              </a:rPr>
              <a:t>批处理与流处理</a:t>
            </a:r>
            <a:endParaRPr lang="zh-CN" altLang="en-US" sz="3200">
              <a:solidFill>
                <a:srgbClr val="FFFFFF"/>
              </a:solidFill>
              <a:latin typeface="黑体" pitchFamily="49" charset="-122"/>
              <a:sym typeface="黑体" pitchFamily="49" charset="-122"/>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31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2400">
                <a:solidFill>
                  <a:srgbClr val="000000"/>
                </a:solidFill>
                <a:latin typeface="Times New Roman" pitchFamily="18" charset="0"/>
                <a:sym typeface="Times New Roman" pitchFamily="18" charset="0"/>
              </a:rPr>
              <a:t>左半部是批处理：以“静止数据”为出发点，数据是任尔东西</a:t>
            </a:r>
            <a:endParaRPr lang="zh-CN" altLang="en-US" sz="2400">
              <a:solidFill>
                <a:srgbClr val="000000"/>
              </a:solidFill>
              <a:latin typeface="Times New Roman" pitchFamily="18" charset="0"/>
              <a:sym typeface="Times New Roman" pitchFamily="18" charset="0"/>
            </a:endParaRPr>
          </a:p>
          <a:p>
            <a:pPr>
              <a:lnSpc>
                <a:spcPts val="2700"/>
              </a:lnSpc>
            </a:pPr>
            <a:r>
              <a:rPr lang="en-US" altLang="zh-CN" sz="2400">
                <a:solidFill>
                  <a:srgbClr val="000000"/>
                </a:solidFill>
                <a:latin typeface="Times New Roman" pitchFamily="18" charset="0"/>
                <a:sym typeface="Times New Roman" pitchFamily="18" charset="0"/>
              </a:rPr>
              <a:t>南北风、我自岿然不动，处理逻辑进来，算完后价值出去。右半</a:t>
            </a:r>
            <a:endParaRPr lang="zh-CN" altLang="en-US" sz="2400">
              <a:solidFill>
                <a:srgbClr val="000000"/>
              </a:solidFill>
              <a:latin typeface="Times New Roman" pitchFamily="18" charset="0"/>
              <a:sym typeface="Times New Roman" pitchFamily="18" charset="0"/>
            </a:endParaRPr>
          </a:p>
          <a:p>
            <a:pPr>
              <a:lnSpc>
                <a:spcPts val="3000"/>
              </a:lnSpc>
            </a:pPr>
            <a:r>
              <a:rPr lang="en-US" altLang="zh-CN" sz="2400">
                <a:solidFill>
                  <a:srgbClr val="000000"/>
                </a:solidFill>
                <a:latin typeface="Times New Roman" pitchFamily="18" charset="0"/>
                <a:sym typeface="Times New Roman" pitchFamily="18" charset="0"/>
              </a:rPr>
              <a:t>部则是流数据处理范式。这次不动的是逻辑，“动态数据”进来，</a:t>
            </a:r>
            <a:endParaRPr lang="zh-CN" altLang="en-US" sz="2400">
              <a:solidFill>
                <a:srgbClr val="000000"/>
              </a:solidFill>
              <a:latin typeface="Times New Roman" pitchFamily="18" charset="0"/>
              <a:sym typeface="Times New Roman" pitchFamily="18" charset="0"/>
            </a:endParaRPr>
          </a:p>
          <a:p>
            <a:pPr>
              <a:lnSpc>
                <a:spcPts val="2800"/>
              </a:lnSpc>
            </a:pPr>
            <a:r>
              <a:rPr lang="en-US" altLang="zh-CN" sz="2400">
                <a:solidFill>
                  <a:srgbClr val="000000"/>
                </a:solidFill>
                <a:latin typeface="Times New Roman" pitchFamily="18" charset="0"/>
                <a:sym typeface="Times New Roman" pitchFamily="18" charset="0"/>
              </a:rPr>
              <a:t>计算完后价值留下，原始数据加入“静止数据”，或索性丢弃。</a:t>
            </a:r>
            <a:endParaRPr lang="zh-CN" altLang="en-US"/>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zh-CN" altLang="en-US" smtClean="0"/>
              <a:t>维归约</a:t>
            </a:r>
          </a:p>
        </p:txBody>
      </p:sp>
      <p:sp>
        <p:nvSpPr>
          <p:cNvPr id="19459" name="Rectangle 3"/>
          <p:cNvSpPr>
            <a:spLocks noGrp="1" noChangeArrowheads="1"/>
          </p:cNvSpPr>
          <p:nvPr>
            <p:ph type="body" idx="1"/>
          </p:nvPr>
        </p:nvSpPr>
        <p:spPr/>
        <p:txBody>
          <a:bodyPr/>
          <a:lstStyle/>
          <a:p>
            <a:pPr eaLnBrk="1" hangingPunct="1"/>
            <a:r>
              <a:rPr lang="zh-CN" altLang="en-US" sz="2600" smtClean="0"/>
              <a:t>通过删除不相干的属性或维减少数据量</a:t>
            </a:r>
          </a:p>
          <a:p>
            <a:pPr eaLnBrk="1" hangingPunct="1"/>
            <a:r>
              <a:rPr lang="zh-CN" altLang="en-US" sz="2600" smtClean="0"/>
              <a:t>属性子集选择</a:t>
            </a:r>
          </a:p>
          <a:p>
            <a:pPr lvl="1" eaLnBrk="1" hangingPunct="1"/>
            <a:r>
              <a:rPr lang="zh-CN" altLang="en-US" sz="2200" smtClean="0"/>
              <a:t>找出最小属性集，使得数据类的概率分布尽可能的接近使用所有属性的原分布</a:t>
            </a:r>
          </a:p>
          <a:p>
            <a:pPr lvl="1" eaLnBrk="1" hangingPunct="1"/>
            <a:r>
              <a:rPr lang="zh-CN" altLang="en-US" sz="2200" smtClean="0"/>
              <a:t>减少出现在发现模式上的属性的数目，使得模式更易于理解</a:t>
            </a:r>
          </a:p>
          <a:p>
            <a:pPr eaLnBrk="1" hangingPunct="1"/>
            <a:r>
              <a:rPr lang="zh-CN" altLang="en-US" sz="2600" smtClean="0"/>
              <a:t>启发式的（探索性的）方法</a:t>
            </a:r>
          </a:p>
          <a:p>
            <a:pPr lvl="1" eaLnBrk="1" hangingPunct="1"/>
            <a:r>
              <a:rPr lang="zh-CN" altLang="en-US" sz="2200" smtClean="0"/>
              <a:t>逐步向前选择</a:t>
            </a:r>
          </a:p>
          <a:p>
            <a:pPr lvl="1" eaLnBrk="1" hangingPunct="1"/>
            <a:r>
              <a:rPr lang="zh-CN" altLang="en-US" sz="2200" smtClean="0"/>
              <a:t>逐步向后删除</a:t>
            </a:r>
          </a:p>
          <a:p>
            <a:pPr lvl="1" eaLnBrk="1" hangingPunct="1"/>
            <a:r>
              <a:rPr lang="zh-CN" altLang="en-US" sz="2200" smtClean="0"/>
              <a:t>向前选择和向后删除相结合</a:t>
            </a:r>
          </a:p>
          <a:p>
            <a:pPr lvl="1" eaLnBrk="1" hangingPunct="1"/>
            <a:r>
              <a:rPr lang="zh-CN" altLang="en-US" sz="2200" smtClean="0"/>
              <a:t>判定归纳树</a:t>
            </a:r>
          </a:p>
        </p:txBody>
      </p:sp>
      <p:sp>
        <p:nvSpPr>
          <p:cNvPr id="2" name="日期占位符 1"/>
          <p:cNvSpPr>
            <a:spLocks noGrp="1"/>
          </p:cNvSpPr>
          <p:nvPr>
            <p:ph type="dt" sz="quarter" idx="10"/>
          </p:nvPr>
        </p:nvSpPr>
        <p:spPr/>
        <p:txBody>
          <a:bodyPr/>
          <a:lstStyle/>
          <a:p>
            <a:pPr>
              <a:defRPr/>
            </a:pPr>
            <a:fld id="{76FFCFAC-CF36-4703-ADA9-AAB721317A51}" type="datetime1">
              <a:rPr lang="zh-CN" altLang="en-US">
                <a:solidFill>
                  <a:srgbClr val="000000"/>
                </a:solidFill>
              </a:rPr>
              <a:pPr>
                <a:defRPr/>
              </a:pPr>
              <a:t>2019/12/16</a:t>
            </a:fld>
            <a:endParaRPr lang="en-US" altLang="zh-CN">
              <a:solidFill>
                <a:srgbClr val="000000"/>
              </a:solidFill>
            </a:endParaRPr>
          </a:p>
        </p:txBody>
      </p:sp>
      <p:sp>
        <p:nvSpPr>
          <p:cNvPr id="3" name="灯片编号占位符 2"/>
          <p:cNvSpPr>
            <a:spLocks noGrp="1"/>
          </p:cNvSpPr>
          <p:nvPr>
            <p:ph type="sldNum" sz="quarter" idx="12"/>
          </p:nvPr>
        </p:nvSpPr>
        <p:spPr/>
        <p:txBody>
          <a:bodyPr/>
          <a:lstStyle/>
          <a:p>
            <a:pPr>
              <a:defRPr/>
            </a:pPr>
            <a:fld id="{7A6E176C-DB21-40AD-93E9-9CF4AD6EB496}" type="slidenum">
              <a:rPr lang="en-US" altLang="zh-CN">
                <a:solidFill>
                  <a:srgbClr val="000000"/>
                </a:solidFill>
              </a:rPr>
              <a:pPr>
                <a:defRPr/>
              </a:pPr>
              <a:t>110</a:t>
            </a:fld>
            <a:endParaRPr lang="en-US" altLang="zh-CN">
              <a:solidFill>
                <a:srgbClr val="000000"/>
              </a:solidFill>
            </a:endParaRPr>
          </a:p>
        </p:txBody>
      </p:sp>
    </p:spTree>
    <p:extLst>
      <p:ext uri="{BB962C8B-B14F-4D97-AF65-F5344CB8AC3E}">
        <p14:creationId xmlns:p14="http://schemas.microsoft.com/office/powerpoint/2010/main" val="234878999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zh-CN" altLang="en-US" smtClean="0"/>
              <a:t>数据压缩</a:t>
            </a:r>
          </a:p>
        </p:txBody>
      </p:sp>
      <p:sp>
        <p:nvSpPr>
          <p:cNvPr id="20483" name="Rectangle 3"/>
          <p:cNvSpPr>
            <a:spLocks noGrp="1" noChangeArrowheads="1"/>
          </p:cNvSpPr>
          <p:nvPr>
            <p:ph type="body" idx="1"/>
          </p:nvPr>
        </p:nvSpPr>
        <p:spPr/>
        <p:txBody>
          <a:bodyPr/>
          <a:lstStyle/>
          <a:p>
            <a:pPr eaLnBrk="1" hangingPunct="1"/>
            <a:r>
              <a:rPr lang="zh-CN" altLang="en-US" sz="2600" smtClean="0"/>
              <a:t>有损压缩 </a:t>
            </a:r>
            <a:r>
              <a:rPr lang="en-US" altLang="zh-CN" sz="2600" smtClean="0"/>
              <a:t>VS. </a:t>
            </a:r>
            <a:r>
              <a:rPr lang="zh-CN" altLang="en-US" sz="2600" smtClean="0"/>
              <a:t>无损压缩</a:t>
            </a:r>
          </a:p>
          <a:p>
            <a:pPr eaLnBrk="1" hangingPunct="1"/>
            <a:r>
              <a:rPr lang="zh-CN" altLang="en-US" sz="2600" smtClean="0"/>
              <a:t>字符串压缩</a:t>
            </a:r>
          </a:p>
          <a:p>
            <a:pPr lvl="1" eaLnBrk="1" hangingPunct="1"/>
            <a:r>
              <a:rPr lang="zh-CN" altLang="en-US" sz="2200" smtClean="0"/>
              <a:t>有广泛的理论基础和精妙的算法</a:t>
            </a:r>
          </a:p>
          <a:p>
            <a:pPr lvl="1" eaLnBrk="1" hangingPunct="1"/>
            <a:r>
              <a:rPr lang="zh-CN" altLang="en-US" sz="2200" smtClean="0"/>
              <a:t>通常是无损压缩</a:t>
            </a:r>
          </a:p>
          <a:p>
            <a:pPr lvl="1" eaLnBrk="1" hangingPunct="1"/>
            <a:r>
              <a:rPr lang="zh-CN" altLang="en-US" sz="2200" smtClean="0"/>
              <a:t>在解压缩前对字符串的操作非常有限</a:t>
            </a:r>
          </a:p>
          <a:p>
            <a:pPr eaLnBrk="1" hangingPunct="1"/>
            <a:r>
              <a:rPr lang="zh-CN" altLang="en-US" sz="2600" smtClean="0"/>
              <a:t>音频</a:t>
            </a:r>
            <a:r>
              <a:rPr lang="en-US" altLang="zh-CN" sz="2600" smtClean="0"/>
              <a:t>/</a:t>
            </a:r>
            <a:r>
              <a:rPr lang="zh-CN" altLang="en-US" sz="2600" smtClean="0"/>
              <a:t>视频压缩</a:t>
            </a:r>
          </a:p>
          <a:p>
            <a:pPr lvl="1" eaLnBrk="1" hangingPunct="1"/>
            <a:r>
              <a:rPr lang="zh-CN" altLang="en-US" sz="2200" smtClean="0"/>
              <a:t>通常是有损压缩，压缩精度可以递进选择</a:t>
            </a:r>
          </a:p>
          <a:p>
            <a:pPr lvl="1" eaLnBrk="1" hangingPunct="1"/>
            <a:r>
              <a:rPr lang="zh-CN" altLang="en-US" sz="2200" smtClean="0"/>
              <a:t>有时可以在不解压整体数据的情况下，重构某个片断</a:t>
            </a:r>
          </a:p>
          <a:p>
            <a:pPr eaLnBrk="1" hangingPunct="1"/>
            <a:r>
              <a:rPr lang="zh-CN" altLang="en-US" sz="2600" smtClean="0"/>
              <a:t>两种有损数据压缩的方法：小波变换和主要成分分析</a:t>
            </a:r>
          </a:p>
        </p:txBody>
      </p:sp>
      <p:sp>
        <p:nvSpPr>
          <p:cNvPr id="2" name="日期占位符 1"/>
          <p:cNvSpPr>
            <a:spLocks noGrp="1"/>
          </p:cNvSpPr>
          <p:nvPr>
            <p:ph type="dt" sz="quarter" idx="10"/>
          </p:nvPr>
        </p:nvSpPr>
        <p:spPr/>
        <p:txBody>
          <a:bodyPr/>
          <a:lstStyle/>
          <a:p>
            <a:pPr>
              <a:defRPr/>
            </a:pPr>
            <a:fld id="{B93A31E2-19C2-496E-8F56-6B5EEE7955AA}" type="datetime1">
              <a:rPr lang="zh-CN" altLang="en-US">
                <a:solidFill>
                  <a:srgbClr val="000000"/>
                </a:solidFill>
              </a:rPr>
              <a:pPr>
                <a:defRPr/>
              </a:pPr>
              <a:t>2019/12/16</a:t>
            </a:fld>
            <a:endParaRPr lang="en-US" altLang="zh-CN">
              <a:solidFill>
                <a:srgbClr val="000000"/>
              </a:solidFill>
            </a:endParaRPr>
          </a:p>
        </p:txBody>
      </p:sp>
      <p:sp>
        <p:nvSpPr>
          <p:cNvPr id="3" name="灯片编号占位符 2"/>
          <p:cNvSpPr>
            <a:spLocks noGrp="1"/>
          </p:cNvSpPr>
          <p:nvPr>
            <p:ph type="sldNum" sz="quarter" idx="12"/>
          </p:nvPr>
        </p:nvSpPr>
        <p:spPr/>
        <p:txBody>
          <a:bodyPr/>
          <a:lstStyle/>
          <a:p>
            <a:pPr>
              <a:defRPr/>
            </a:pPr>
            <a:fld id="{36420818-BAB0-438B-B7A4-9705E07D7AE7}" type="slidenum">
              <a:rPr lang="en-US" altLang="zh-CN">
                <a:solidFill>
                  <a:srgbClr val="000000"/>
                </a:solidFill>
              </a:rPr>
              <a:pPr>
                <a:defRPr/>
              </a:pPr>
              <a:t>111</a:t>
            </a:fld>
            <a:endParaRPr lang="en-US" altLang="zh-CN">
              <a:solidFill>
                <a:srgbClr val="000000"/>
              </a:solidFill>
            </a:endParaRPr>
          </a:p>
        </p:txBody>
      </p:sp>
    </p:spTree>
    <p:extLst>
      <p:ext uri="{BB962C8B-B14F-4D97-AF65-F5344CB8AC3E}">
        <p14:creationId xmlns:p14="http://schemas.microsoft.com/office/powerpoint/2010/main" val="428620785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zh-CN" altLang="en-US" smtClean="0"/>
              <a:t>数值归约</a:t>
            </a:r>
          </a:p>
        </p:txBody>
      </p:sp>
      <p:sp>
        <p:nvSpPr>
          <p:cNvPr id="21507" name="Rectangle 3"/>
          <p:cNvSpPr>
            <a:spLocks noGrp="1" noChangeArrowheads="1"/>
          </p:cNvSpPr>
          <p:nvPr>
            <p:ph type="body" idx="1"/>
          </p:nvPr>
        </p:nvSpPr>
        <p:spPr/>
        <p:txBody>
          <a:bodyPr/>
          <a:lstStyle/>
          <a:p>
            <a:pPr eaLnBrk="1" hangingPunct="1"/>
            <a:r>
              <a:rPr lang="zh-CN" altLang="en-US" sz="2600" smtClean="0"/>
              <a:t>通过选择替代的、较小的数据表示形式来减少数据量</a:t>
            </a:r>
          </a:p>
          <a:p>
            <a:pPr eaLnBrk="1" hangingPunct="1"/>
            <a:r>
              <a:rPr lang="zh-CN" altLang="en-US" sz="2600" smtClean="0"/>
              <a:t>有参方法：使用一个参数模型估计数据，最后只要存储参数即可。</a:t>
            </a:r>
          </a:p>
          <a:p>
            <a:pPr lvl="1" eaLnBrk="1" hangingPunct="1"/>
            <a:r>
              <a:rPr lang="zh-CN" altLang="en-US" sz="2200" smtClean="0"/>
              <a:t>线性回归方法：</a:t>
            </a:r>
            <a:r>
              <a:rPr lang="en-US" altLang="zh-CN" sz="2200" smtClean="0"/>
              <a:t>Y=</a:t>
            </a:r>
            <a:r>
              <a:rPr lang="el-GR" altLang="zh-CN" sz="2200" smtClean="0">
                <a:cs typeface="Arial" charset="0"/>
              </a:rPr>
              <a:t>α</a:t>
            </a:r>
            <a:r>
              <a:rPr lang="en-US" altLang="zh-CN" sz="2200" smtClean="0">
                <a:cs typeface="Arial" charset="0"/>
              </a:rPr>
              <a:t>+</a:t>
            </a:r>
            <a:r>
              <a:rPr lang="el-GR" altLang="zh-CN" sz="2200" smtClean="0">
                <a:cs typeface="Arial" charset="0"/>
              </a:rPr>
              <a:t>β</a:t>
            </a:r>
            <a:r>
              <a:rPr lang="en-US" altLang="zh-CN" sz="2200" smtClean="0">
                <a:cs typeface="Arial" charset="0"/>
              </a:rPr>
              <a:t>X</a:t>
            </a:r>
          </a:p>
          <a:p>
            <a:pPr lvl="1" eaLnBrk="1" hangingPunct="1"/>
            <a:r>
              <a:rPr lang="zh-CN" altLang="en-US" sz="2200" smtClean="0">
                <a:cs typeface="Arial" charset="0"/>
              </a:rPr>
              <a:t>多元回归：线性回归的扩充</a:t>
            </a:r>
          </a:p>
          <a:p>
            <a:pPr lvl="1" eaLnBrk="1" hangingPunct="1"/>
            <a:r>
              <a:rPr lang="zh-CN" altLang="en-US" sz="2200" smtClean="0">
                <a:cs typeface="Arial" charset="0"/>
              </a:rPr>
              <a:t>对数线性模型：近似离散的多维数据概率分布</a:t>
            </a:r>
            <a:endParaRPr lang="zh-CN" altLang="el-GR" sz="2200" smtClean="0">
              <a:cs typeface="Arial" charset="0"/>
            </a:endParaRPr>
          </a:p>
          <a:p>
            <a:pPr eaLnBrk="1" hangingPunct="1"/>
            <a:r>
              <a:rPr lang="zh-CN" altLang="en-US" sz="2600" smtClean="0"/>
              <a:t>无参方法：</a:t>
            </a:r>
          </a:p>
          <a:p>
            <a:pPr lvl="1" eaLnBrk="1" hangingPunct="1"/>
            <a:r>
              <a:rPr lang="zh-CN" altLang="en-US" sz="2200" smtClean="0"/>
              <a:t>直方图</a:t>
            </a:r>
          </a:p>
          <a:p>
            <a:pPr lvl="1" eaLnBrk="1" hangingPunct="1"/>
            <a:r>
              <a:rPr lang="zh-CN" altLang="en-US" sz="2200" smtClean="0"/>
              <a:t>聚类</a:t>
            </a:r>
          </a:p>
          <a:p>
            <a:pPr lvl="1" eaLnBrk="1" hangingPunct="1"/>
            <a:r>
              <a:rPr lang="zh-CN" altLang="en-US" sz="2200" smtClean="0"/>
              <a:t>选样</a:t>
            </a:r>
          </a:p>
        </p:txBody>
      </p:sp>
      <p:sp>
        <p:nvSpPr>
          <p:cNvPr id="2" name="日期占位符 1"/>
          <p:cNvSpPr>
            <a:spLocks noGrp="1"/>
          </p:cNvSpPr>
          <p:nvPr>
            <p:ph type="dt" sz="quarter" idx="10"/>
          </p:nvPr>
        </p:nvSpPr>
        <p:spPr/>
        <p:txBody>
          <a:bodyPr/>
          <a:lstStyle/>
          <a:p>
            <a:pPr>
              <a:defRPr/>
            </a:pPr>
            <a:fld id="{CBABCD61-633E-4203-BB63-F4013A8AF705}" type="datetime1">
              <a:rPr lang="zh-CN" altLang="en-US">
                <a:solidFill>
                  <a:srgbClr val="000000"/>
                </a:solidFill>
              </a:rPr>
              <a:pPr>
                <a:defRPr/>
              </a:pPr>
              <a:t>2019/12/16</a:t>
            </a:fld>
            <a:endParaRPr lang="en-US" altLang="zh-CN">
              <a:solidFill>
                <a:srgbClr val="000000"/>
              </a:solidFill>
            </a:endParaRPr>
          </a:p>
        </p:txBody>
      </p:sp>
      <p:sp>
        <p:nvSpPr>
          <p:cNvPr id="3" name="灯片编号占位符 2"/>
          <p:cNvSpPr>
            <a:spLocks noGrp="1"/>
          </p:cNvSpPr>
          <p:nvPr>
            <p:ph type="sldNum" sz="quarter" idx="12"/>
          </p:nvPr>
        </p:nvSpPr>
        <p:spPr/>
        <p:txBody>
          <a:bodyPr/>
          <a:lstStyle/>
          <a:p>
            <a:pPr>
              <a:defRPr/>
            </a:pPr>
            <a:fld id="{0396540A-B50A-4B26-BB7F-079718146036}" type="slidenum">
              <a:rPr lang="en-US" altLang="zh-CN">
                <a:solidFill>
                  <a:srgbClr val="000000"/>
                </a:solidFill>
              </a:rPr>
              <a:pPr>
                <a:defRPr/>
              </a:pPr>
              <a:t>112</a:t>
            </a:fld>
            <a:endParaRPr lang="en-US" altLang="zh-CN">
              <a:solidFill>
                <a:srgbClr val="000000"/>
              </a:solidFill>
            </a:endParaRPr>
          </a:p>
        </p:txBody>
      </p:sp>
    </p:spTree>
    <p:extLst>
      <p:ext uri="{BB962C8B-B14F-4D97-AF65-F5344CB8AC3E}">
        <p14:creationId xmlns:p14="http://schemas.microsoft.com/office/powerpoint/2010/main" val="184610436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zh-CN" altLang="en-US" smtClean="0"/>
              <a:t>直方图</a:t>
            </a:r>
          </a:p>
        </p:txBody>
      </p:sp>
      <p:sp>
        <p:nvSpPr>
          <p:cNvPr id="22531" name="Rectangle 3"/>
          <p:cNvSpPr>
            <a:spLocks noGrp="1" noChangeArrowheads="1"/>
          </p:cNvSpPr>
          <p:nvPr>
            <p:ph type="body" sz="half" idx="1"/>
          </p:nvPr>
        </p:nvSpPr>
        <p:spPr>
          <a:xfrm>
            <a:off x="457200" y="1268413"/>
            <a:ext cx="8291513" cy="3313112"/>
          </a:xfrm>
        </p:spPr>
        <p:txBody>
          <a:bodyPr/>
          <a:lstStyle/>
          <a:p>
            <a:pPr eaLnBrk="1" hangingPunct="1">
              <a:lnSpc>
                <a:spcPct val="90000"/>
              </a:lnSpc>
            </a:pPr>
            <a:r>
              <a:rPr lang="zh-CN" altLang="en-US" sz="2600" smtClean="0"/>
              <a:t>一种流行的数据归约技术</a:t>
            </a:r>
          </a:p>
          <a:p>
            <a:pPr eaLnBrk="1" hangingPunct="1">
              <a:lnSpc>
                <a:spcPct val="90000"/>
              </a:lnSpc>
            </a:pPr>
            <a:r>
              <a:rPr lang="zh-CN" altLang="en-US" sz="2600" smtClean="0"/>
              <a:t>将某属性的数据划分为不相交的子集，或桶，桶中放置该值的出现频率</a:t>
            </a:r>
          </a:p>
          <a:p>
            <a:pPr eaLnBrk="1" hangingPunct="1">
              <a:lnSpc>
                <a:spcPct val="90000"/>
              </a:lnSpc>
            </a:pPr>
            <a:r>
              <a:rPr lang="zh-CN" altLang="en-US" sz="2600" smtClean="0"/>
              <a:t>桶和属性值的划分规则</a:t>
            </a:r>
          </a:p>
          <a:p>
            <a:pPr lvl="1" eaLnBrk="1" hangingPunct="1">
              <a:lnSpc>
                <a:spcPct val="90000"/>
              </a:lnSpc>
            </a:pPr>
            <a:r>
              <a:rPr lang="zh-CN" altLang="en-US" sz="2200" smtClean="0"/>
              <a:t>等宽</a:t>
            </a:r>
          </a:p>
          <a:p>
            <a:pPr lvl="1" eaLnBrk="1" hangingPunct="1">
              <a:lnSpc>
                <a:spcPct val="90000"/>
              </a:lnSpc>
            </a:pPr>
            <a:r>
              <a:rPr lang="zh-CN" altLang="en-US" sz="2200" smtClean="0"/>
              <a:t>等深</a:t>
            </a:r>
          </a:p>
          <a:p>
            <a:pPr lvl="1" eaLnBrk="1" hangingPunct="1">
              <a:lnSpc>
                <a:spcPct val="90000"/>
              </a:lnSpc>
            </a:pPr>
            <a:r>
              <a:rPr lang="en-US" altLang="zh-CN" sz="2200" smtClean="0"/>
              <a:t>V-</a:t>
            </a:r>
            <a:r>
              <a:rPr lang="zh-CN" altLang="en-US" sz="2200" smtClean="0"/>
              <a:t>最优</a:t>
            </a:r>
          </a:p>
          <a:p>
            <a:pPr lvl="1" eaLnBrk="1" hangingPunct="1">
              <a:lnSpc>
                <a:spcPct val="90000"/>
              </a:lnSpc>
            </a:pPr>
            <a:r>
              <a:rPr lang="en-US" altLang="zh-CN" sz="2200" smtClean="0"/>
              <a:t>MaxDiff</a:t>
            </a:r>
          </a:p>
        </p:txBody>
      </p:sp>
      <p:graphicFrame>
        <p:nvGraphicFramePr>
          <p:cNvPr id="22532" name="Object 4"/>
          <p:cNvGraphicFramePr>
            <a:graphicFrameLocks/>
          </p:cNvGraphicFramePr>
          <p:nvPr>
            <p:ph sz="half" idx="2"/>
          </p:nvPr>
        </p:nvGraphicFramePr>
        <p:xfrm>
          <a:off x="3060700" y="2924175"/>
          <a:ext cx="6083300" cy="3744913"/>
        </p:xfrm>
        <a:graphic>
          <a:graphicData uri="http://schemas.openxmlformats.org/presentationml/2006/ole">
            <mc:AlternateContent xmlns:mc="http://schemas.openxmlformats.org/markup-compatibility/2006">
              <mc:Choice xmlns:v="urn:schemas-microsoft-com:vml" Requires="v">
                <p:oleObj spid="_x0000_s21506" name="Chart" r:id="rId3" imgW="7917272" imgH="3848040" progId="MSGraph.Chart.8">
                  <p:embed followColorScheme="full"/>
                </p:oleObj>
              </mc:Choice>
              <mc:Fallback>
                <p:oleObj name="Chart" r:id="rId3" imgW="7917272" imgH="3848040" progId="MSGraph.Chart.8">
                  <p:embed followColorScheme="full"/>
                  <p:pic>
                    <p:nvPicPr>
                      <p:cNvPr id="0" name=""/>
                      <p:cNvPicPr>
                        <a:picLocks noChangeArrowheads="1"/>
                      </p:cNvPicPr>
                      <p:nvPr/>
                    </p:nvPicPr>
                    <p:blipFill>
                      <a:blip r:embed="rId4"/>
                      <a:srcRect/>
                      <a:stretch>
                        <a:fillRect/>
                      </a:stretch>
                    </p:blipFill>
                    <p:spPr bwMode="auto">
                      <a:xfrm>
                        <a:off x="3060700" y="2924175"/>
                        <a:ext cx="6083300" cy="3744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p:cNvSpPr>
            <a:spLocks noGrp="1"/>
          </p:cNvSpPr>
          <p:nvPr>
            <p:ph type="dt" sz="quarter" idx="10"/>
          </p:nvPr>
        </p:nvSpPr>
        <p:spPr/>
        <p:txBody>
          <a:bodyPr/>
          <a:lstStyle/>
          <a:p>
            <a:pPr>
              <a:defRPr/>
            </a:pPr>
            <a:fld id="{475D0F48-3F98-47C4-A426-48F4595C96BE}" type="datetime1">
              <a:rPr lang="zh-CN" altLang="en-US">
                <a:solidFill>
                  <a:srgbClr val="000000"/>
                </a:solidFill>
              </a:rPr>
              <a:pPr>
                <a:defRPr/>
              </a:pPr>
              <a:t>2019/12/16</a:t>
            </a:fld>
            <a:endParaRPr lang="en-US" altLang="zh-CN">
              <a:solidFill>
                <a:srgbClr val="000000"/>
              </a:solidFill>
            </a:endParaRPr>
          </a:p>
        </p:txBody>
      </p:sp>
      <p:sp>
        <p:nvSpPr>
          <p:cNvPr id="3" name="灯片编号占位符 2"/>
          <p:cNvSpPr>
            <a:spLocks noGrp="1"/>
          </p:cNvSpPr>
          <p:nvPr>
            <p:ph type="sldNum" sz="quarter" idx="12"/>
          </p:nvPr>
        </p:nvSpPr>
        <p:spPr/>
        <p:txBody>
          <a:bodyPr/>
          <a:lstStyle/>
          <a:p>
            <a:pPr>
              <a:defRPr/>
            </a:pPr>
            <a:fld id="{71F1E3E1-D5D3-476C-9228-0EFE2C64FCCE}" type="slidenum">
              <a:rPr lang="en-US" altLang="zh-CN">
                <a:solidFill>
                  <a:srgbClr val="000000"/>
                </a:solidFill>
              </a:rPr>
              <a:pPr>
                <a:defRPr/>
              </a:pPr>
              <a:t>113</a:t>
            </a:fld>
            <a:endParaRPr lang="en-US" altLang="zh-CN">
              <a:solidFill>
                <a:srgbClr val="000000"/>
              </a:solidFill>
            </a:endParaRPr>
          </a:p>
        </p:txBody>
      </p:sp>
    </p:spTree>
    <p:extLst>
      <p:ext uri="{BB962C8B-B14F-4D97-AF65-F5344CB8AC3E}">
        <p14:creationId xmlns:p14="http://schemas.microsoft.com/office/powerpoint/2010/main" val="125883212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zh-CN" altLang="en-US" smtClean="0"/>
              <a:t>聚类</a:t>
            </a:r>
          </a:p>
        </p:txBody>
      </p:sp>
      <p:sp>
        <p:nvSpPr>
          <p:cNvPr id="23555" name="Rectangle 3"/>
          <p:cNvSpPr>
            <a:spLocks noGrp="1" noChangeArrowheads="1"/>
          </p:cNvSpPr>
          <p:nvPr>
            <p:ph type="body" idx="1"/>
          </p:nvPr>
        </p:nvSpPr>
        <p:spPr/>
        <p:txBody>
          <a:bodyPr/>
          <a:lstStyle/>
          <a:p>
            <a:pPr eaLnBrk="1" hangingPunct="1"/>
            <a:r>
              <a:rPr lang="zh-CN" altLang="en-US" smtClean="0"/>
              <a:t>将数据集划分为聚类，然后通过聚类来表示数据集</a:t>
            </a:r>
          </a:p>
          <a:p>
            <a:pPr eaLnBrk="1" hangingPunct="1"/>
            <a:r>
              <a:rPr lang="zh-CN" altLang="en-US" smtClean="0"/>
              <a:t>如果数据可以组成各种不同的聚类，则该技术非常有效，反之如果数据界线模糊，则方法无效</a:t>
            </a:r>
          </a:p>
          <a:p>
            <a:pPr eaLnBrk="1" hangingPunct="1"/>
            <a:r>
              <a:rPr lang="zh-CN" altLang="en-US" smtClean="0"/>
              <a:t>数据可以分层聚类，并被存储在多层索引树中</a:t>
            </a:r>
          </a:p>
          <a:p>
            <a:pPr eaLnBrk="1" hangingPunct="1"/>
            <a:r>
              <a:rPr lang="zh-CN" altLang="en-US" smtClean="0"/>
              <a:t>聚类的定义和算法都有很多选择</a:t>
            </a:r>
          </a:p>
        </p:txBody>
      </p:sp>
      <p:sp>
        <p:nvSpPr>
          <p:cNvPr id="2" name="日期占位符 1"/>
          <p:cNvSpPr>
            <a:spLocks noGrp="1"/>
          </p:cNvSpPr>
          <p:nvPr>
            <p:ph type="dt" sz="quarter" idx="10"/>
          </p:nvPr>
        </p:nvSpPr>
        <p:spPr/>
        <p:txBody>
          <a:bodyPr/>
          <a:lstStyle/>
          <a:p>
            <a:pPr>
              <a:defRPr/>
            </a:pPr>
            <a:fld id="{4B1FB27A-F929-4F39-9475-8A5A299DD9E7}" type="datetime1">
              <a:rPr lang="zh-CN" altLang="en-US">
                <a:solidFill>
                  <a:srgbClr val="000000"/>
                </a:solidFill>
              </a:rPr>
              <a:pPr>
                <a:defRPr/>
              </a:pPr>
              <a:t>2019/12/16</a:t>
            </a:fld>
            <a:endParaRPr lang="en-US" altLang="zh-CN">
              <a:solidFill>
                <a:srgbClr val="000000"/>
              </a:solidFill>
            </a:endParaRPr>
          </a:p>
        </p:txBody>
      </p:sp>
      <p:sp>
        <p:nvSpPr>
          <p:cNvPr id="3" name="灯片编号占位符 2"/>
          <p:cNvSpPr>
            <a:spLocks noGrp="1"/>
          </p:cNvSpPr>
          <p:nvPr>
            <p:ph type="sldNum" sz="quarter" idx="12"/>
          </p:nvPr>
        </p:nvSpPr>
        <p:spPr/>
        <p:txBody>
          <a:bodyPr/>
          <a:lstStyle/>
          <a:p>
            <a:pPr>
              <a:defRPr/>
            </a:pPr>
            <a:fld id="{7971D836-FFF8-4296-8264-56EAACBB592E}" type="slidenum">
              <a:rPr lang="en-US" altLang="zh-CN">
                <a:solidFill>
                  <a:srgbClr val="000000"/>
                </a:solidFill>
              </a:rPr>
              <a:pPr>
                <a:defRPr/>
              </a:pPr>
              <a:t>114</a:t>
            </a:fld>
            <a:endParaRPr lang="en-US" altLang="zh-CN">
              <a:solidFill>
                <a:srgbClr val="000000"/>
              </a:solidFill>
            </a:endParaRPr>
          </a:p>
        </p:txBody>
      </p:sp>
    </p:spTree>
    <p:extLst>
      <p:ext uri="{BB962C8B-B14F-4D97-AF65-F5344CB8AC3E}">
        <p14:creationId xmlns:p14="http://schemas.microsoft.com/office/powerpoint/2010/main" val="56317066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zh-CN" altLang="en-US" smtClean="0"/>
              <a:t>选样</a:t>
            </a:r>
          </a:p>
        </p:txBody>
      </p:sp>
      <p:sp>
        <p:nvSpPr>
          <p:cNvPr id="24579" name="Rectangle 3"/>
          <p:cNvSpPr>
            <a:spLocks noGrp="1" noChangeArrowheads="1"/>
          </p:cNvSpPr>
          <p:nvPr>
            <p:ph type="body" idx="1"/>
          </p:nvPr>
        </p:nvSpPr>
        <p:spPr/>
        <p:txBody>
          <a:bodyPr/>
          <a:lstStyle/>
          <a:p>
            <a:pPr eaLnBrk="1" hangingPunct="1"/>
            <a:r>
              <a:rPr lang="zh-CN" altLang="en-US" sz="2600" smtClean="0"/>
              <a:t>允许用数据的较小随机样本（子集）表示大的数据集</a:t>
            </a:r>
          </a:p>
          <a:p>
            <a:pPr eaLnBrk="1" hangingPunct="1"/>
            <a:r>
              <a:rPr lang="zh-CN" altLang="en-US" sz="2600" smtClean="0"/>
              <a:t>对数据集</a:t>
            </a:r>
            <a:r>
              <a:rPr lang="en-US" altLang="zh-CN" sz="2600" smtClean="0"/>
              <a:t>D</a:t>
            </a:r>
            <a:r>
              <a:rPr lang="zh-CN" altLang="en-US" sz="2600" smtClean="0"/>
              <a:t>的样本选择：</a:t>
            </a:r>
          </a:p>
          <a:p>
            <a:pPr lvl="1" eaLnBrk="1" hangingPunct="1"/>
            <a:r>
              <a:rPr lang="zh-CN" altLang="en-US" sz="2200" smtClean="0"/>
              <a:t>简单随机选择</a:t>
            </a:r>
            <a:r>
              <a:rPr lang="en-US" altLang="zh-CN" sz="2200" smtClean="0"/>
              <a:t>n</a:t>
            </a:r>
            <a:r>
              <a:rPr lang="zh-CN" altLang="en-US" sz="2200" smtClean="0"/>
              <a:t>个样本，不回放：由</a:t>
            </a:r>
            <a:r>
              <a:rPr lang="en-US" altLang="zh-CN" sz="2200" smtClean="0"/>
              <a:t>D</a:t>
            </a:r>
            <a:r>
              <a:rPr lang="zh-CN" altLang="en-US" sz="2200" smtClean="0"/>
              <a:t>的</a:t>
            </a:r>
            <a:r>
              <a:rPr lang="en-US" altLang="zh-CN" sz="2200" smtClean="0"/>
              <a:t>N</a:t>
            </a:r>
            <a:r>
              <a:rPr lang="zh-CN" altLang="en-US" sz="2200" smtClean="0"/>
              <a:t>个元组中抽取</a:t>
            </a:r>
            <a:r>
              <a:rPr lang="en-US" altLang="zh-CN" sz="2200" smtClean="0"/>
              <a:t>n</a:t>
            </a:r>
            <a:r>
              <a:rPr lang="zh-CN" altLang="en-US" sz="2200" smtClean="0"/>
              <a:t>个样本</a:t>
            </a:r>
          </a:p>
          <a:p>
            <a:pPr lvl="1" eaLnBrk="1" hangingPunct="1"/>
            <a:r>
              <a:rPr lang="zh-CN" altLang="en-US" sz="2200" smtClean="0"/>
              <a:t>简单随机选择</a:t>
            </a:r>
            <a:r>
              <a:rPr lang="en-US" altLang="zh-CN" sz="2200" smtClean="0"/>
              <a:t>n</a:t>
            </a:r>
            <a:r>
              <a:rPr lang="zh-CN" altLang="en-US" sz="2200" smtClean="0"/>
              <a:t>个样本，回放：过程同上，只是元组被抽取后，将被回放，可能再次被抽取</a:t>
            </a:r>
          </a:p>
          <a:p>
            <a:pPr lvl="1" eaLnBrk="1" hangingPunct="1"/>
            <a:r>
              <a:rPr lang="zh-CN" altLang="en-US" sz="2200" smtClean="0"/>
              <a:t>聚类选样：</a:t>
            </a:r>
            <a:r>
              <a:rPr lang="en-US" altLang="zh-CN" sz="2200" smtClean="0"/>
              <a:t>D</a:t>
            </a:r>
            <a:r>
              <a:rPr lang="zh-CN" altLang="en-US" sz="2200" smtClean="0"/>
              <a:t>中元组被分入</a:t>
            </a:r>
            <a:r>
              <a:rPr lang="en-US" altLang="zh-CN" sz="2200" smtClean="0"/>
              <a:t>M</a:t>
            </a:r>
            <a:r>
              <a:rPr lang="zh-CN" altLang="en-US" sz="2200" smtClean="0"/>
              <a:t>个互不相交的聚类中，可在其中的</a:t>
            </a:r>
            <a:r>
              <a:rPr lang="en-US" altLang="zh-CN" sz="2200" smtClean="0"/>
              <a:t>m</a:t>
            </a:r>
            <a:r>
              <a:rPr lang="zh-CN" altLang="en-US" sz="2200" smtClean="0"/>
              <a:t>个聚类上进行简单随机选择（</a:t>
            </a:r>
            <a:r>
              <a:rPr lang="en-US" altLang="zh-CN" sz="2200" smtClean="0"/>
              <a:t>m&lt;M</a:t>
            </a:r>
            <a:r>
              <a:rPr lang="zh-CN" altLang="en-US" sz="2200" smtClean="0"/>
              <a:t>）</a:t>
            </a:r>
          </a:p>
          <a:p>
            <a:pPr lvl="1" eaLnBrk="1" hangingPunct="1"/>
            <a:r>
              <a:rPr lang="zh-CN" altLang="en-US" sz="2200" smtClean="0"/>
              <a:t>分层选样：</a:t>
            </a:r>
            <a:r>
              <a:rPr lang="en-US" altLang="zh-CN" sz="2200" smtClean="0"/>
              <a:t>D</a:t>
            </a:r>
            <a:r>
              <a:rPr lang="zh-CN" altLang="en-US" sz="2200" smtClean="0"/>
              <a:t>被划分为互不相交的“层”，则可通过对每一层的简单随机选样得到</a:t>
            </a:r>
            <a:r>
              <a:rPr lang="en-US" altLang="zh-CN" sz="2200" smtClean="0"/>
              <a:t>D</a:t>
            </a:r>
            <a:r>
              <a:rPr lang="zh-CN" altLang="en-US" sz="2200" smtClean="0"/>
              <a:t>的分层选样</a:t>
            </a:r>
          </a:p>
        </p:txBody>
      </p:sp>
      <p:sp>
        <p:nvSpPr>
          <p:cNvPr id="2" name="日期占位符 1"/>
          <p:cNvSpPr>
            <a:spLocks noGrp="1"/>
          </p:cNvSpPr>
          <p:nvPr>
            <p:ph type="dt" sz="quarter" idx="10"/>
          </p:nvPr>
        </p:nvSpPr>
        <p:spPr/>
        <p:txBody>
          <a:bodyPr/>
          <a:lstStyle/>
          <a:p>
            <a:pPr>
              <a:defRPr/>
            </a:pPr>
            <a:fld id="{0E986F0F-1585-495D-B50B-DCE41B8FAF10}" type="datetime1">
              <a:rPr lang="zh-CN" altLang="en-US">
                <a:solidFill>
                  <a:srgbClr val="000000"/>
                </a:solidFill>
              </a:rPr>
              <a:pPr>
                <a:defRPr/>
              </a:pPr>
              <a:t>2019/12/16</a:t>
            </a:fld>
            <a:endParaRPr lang="en-US" altLang="zh-CN">
              <a:solidFill>
                <a:srgbClr val="000000"/>
              </a:solidFill>
            </a:endParaRPr>
          </a:p>
        </p:txBody>
      </p:sp>
      <p:sp>
        <p:nvSpPr>
          <p:cNvPr id="3" name="灯片编号占位符 2"/>
          <p:cNvSpPr>
            <a:spLocks noGrp="1"/>
          </p:cNvSpPr>
          <p:nvPr>
            <p:ph type="sldNum" sz="quarter" idx="12"/>
          </p:nvPr>
        </p:nvSpPr>
        <p:spPr/>
        <p:txBody>
          <a:bodyPr/>
          <a:lstStyle/>
          <a:p>
            <a:pPr>
              <a:defRPr/>
            </a:pPr>
            <a:fld id="{1C9E8C92-6E25-469D-B5AD-D36E41E45BE5}" type="slidenum">
              <a:rPr lang="en-US" altLang="zh-CN">
                <a:solidFill>
                  <a:srgbClr val="000000"/>
                </a:solidFill>
              </a:rPr>
              <a:pPr>
                <a:defRPr/>
              </a:pPr>
              <a:t>115</a:t>
            </a:fld>
            <a:endParaRPr lang="en-US" altLang="zh-CN">
              <a:solidFill>
                <a:srgbClr val="000000"/>
              </a:solidFill>
            </a:endParaRPr>
          </a:p>
        </p:txBody>
      </p:sp>
    </p:spTree>
    <p:extLst>
      <p:ext uri="{BB962C8B-B14F-4D97-AF65-F5344CB8AC3E}">
        <p14:creationId xmlns:p14="http://schemas.microsoft.com/office/powerpoint/2010/main" val="401096725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zh-CN" altLang="en-US" smtClean="0"/>
              <a:t>选样</a:t>
            </a:r>
            <a:r>
              <a:rPr lang="en-US" altLang="zh-CN" smtClean="0">
                <a:latin typeface="Arial" charset="0"/>
              </a:rPr>
              <a:t>——</a:t>
            </a:r>
            <a:r>
              <a:rPr lang="en-US" altLang="zh-CN" smtClean="0"/>
              <a:t>SRS</a:t>
            </a:r>
          </a:p>
        </p:txBody>
      </p:sp>
      <p:sp>
        <p:nvSpPr>
          <p:cNvPr id="25603" name="Text Box 4"/>
          <p:cNvSpPr txBox="1">
            <a:spLocks noChangeArrowheads="1"/>
          </p:cNvSpPr>
          <p:nvPr/>
        </p:nvSpPr>
        <p:spPr bwMode="auto">
          <a:xfrm rot="-1013563">
            <a:off x="3689350" y="2597150"/>
            <a:ext cx="180975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spcBef>
                <a:spcPct val="0"/>
              </a:spcBef>
              <a:buClrTx/>
              <a:buSzTx/>
              <a:buFontTx/>
              <a:buNone/>
            </a:pPr>
            <a:r>
              <a:rPr lang="en-US" altLang="zh-CN" sz="2400" smtClean="0">
                <a:solidFill>
                  <a:srgbClr val="000000"/>
                </a:solidFill>
                <a:latin typeface="Times New Roman" pitchFamily="18" charset="0"/>
              </a:rPr>
              <a:t>SRSWOR</a:t>
            </a:r>
          </a:p>
          <a:p>
            <a:pPr>
              <a:spcBef>
                <a:spcPct val="0"/>
              </a:spcBef>
              <a:buClrTx/>
              <a:buSzTx/>
              <a:buFontTx/>
              <a:buNone/>
            </a:pPr>
            <a:r>
              <a:rPr lang="en-US" altLang="zh-CN" sz="2400" smtClean="0">
                <a:solidFill>
                  <a:srgbClr val="000000"/>
                </a:solidFill>
                <a:latin typeface="Times New Roman" pitchFamily="18" charset="0"/>
              </a:rPr>
              <a:t>(</a:t>
            </a:r>
            <a:r>
              <a:rPr lang="zh-CN" altLang="en-US" sz="2400" smtClean="0">
                <a:solidFill>
                  <a:srgbClr val="000000"/>
                </a:solidFill>
                <a:latin typeface="Times New Roman" pitchFamily="18" charset="0"/>
              </a:rPr>
              <a:t>简单随机选</a:t>
            </a:r>
          </a:p>
          <a:p>
            <a:pPr>
              <a:spcBef>
                <a:spcPct val="0"/>
              </a:spcBef>
              <a:buClrTx/>
              <a:buSzTx/>
              <a:buFontTx/>
              <a:buNone/>
            </a:pPr>
            <a:r>
              <a:rPr lang="zh-CN" altLang="en-US" sz="2400" smtClean="0">
                <a:solidFill>
                  <a:srgbClr val="000000"/>
                </a:solidFill>
                <a:latin typeface="Times New Roman" pitchFamily="18" charset="0"/>
              </a:rPr>
              <a:t>样，不回放</a:t>
            </a:r>
            <a:r>
              <a:rPr lang="en-US" altLang="zh-CN" sz="2400" smtClean="0">
                <a:solidFill>
                  <a:srgbClr val="000000"/>
                </a:solidFill>
                <a:latin typeface="Times New Roman" pitchFamily="18" charset="0"/>
              </a:rPr>
              <a:t>)</a:t>
            </a:r>
          </a:p>
        </p:txBody>
      </p:sp>
      <p:grpSp>
        <p:nvGrpSpPr>
          <p:cNvPr id="25604" name="Group 5"/>
          <p:cNvGrpSpPr>
            <a:grpSpLocks/>
          </p:cNvGrpSpPr>
          <p:nvPr/>
        </p:nvGrpSpPr>
        <p:grpSpPr bwMode="auto">
          <a:xfrm>
            <a:off x="5695950" y="1484313"/>
            <a:ext cx="2438400" cy="1676400"/>
            <a:chOff x="3588" y="1116"/>
            <a:chExt cx="1536" cy="1056"/>
          </a:xfrm>
        </p:grpSpPr>
        <p:sp>
          <p:nvSpPr>
            <p:cNvPr id="25627" name="AutoShape 6"/>
            <p:cNvSpPr>
              <a:spLocks noChangeArrowheads="1"/>
            </p:cNvSpPr>
            <p:nvPr/>
          </p:nvSpPr>
          <p:spPr bwMode="auto">
            <a:xfrm>
              <a:off x="3588" y="1116"/>
              <a:ext cx="1536" cy="1056"/>
            </a:xfrm>
            <a:prstGeom prst="can">
              <a:avLst>
                <a:gd name="adj" fmla="val 25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25628" name="Oval 7"/>
            <p:cNvSpPr>
              <a:spLocks noChangeArrowheads="1"/>
            </p:cNvSpPr>
            <p:nvPr/>
          </p:nvSpPr>
          <p:spPr bwMode="auto">
            <a:xfrm>
              <a:off x="4092" y="1788"/>
              <a:ext cx="540" cy="36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25629" name="Oval 8"/>
            <p:cNvSpPr>
              <a:spLocks noChangeArrowheads="1"/>
            </p:cNvSpPr>
            <p:nvPr/>
          </p:nvSpPr>
          <p:spPr bwMode="auto">
            <a:xfrm>
              <a:off x="4632" y="1632"/>
              <a:ext cx="492" cy="3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25630" name="Oval 9"/>
            <p:cNvSpPr>
              <a:spLocks noChangeArrowheads="1"/>
            </p:cNvSpPr>
            <p:nvPr/>
          </p:nvSpPr>
          <p:spPr bwMode="auto">
            <a:xfrm>
              <a:off x="3588" y="1668"/>
              <a:ext cx="540" cy="36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grpSp>
      <p:sp>
        <p:nvSpPr>
          <p:cNvPr id="25605" name="Text Box 10"/>
          <p:cNvSpPr txBox="1">
            <a:spLocks noChangeArrowheads="1"/>
          </p:cNvSpPr>
          <p:nvPr/>
        </p:nvSpPr>
        <p:spPr bwMode="auto">
          <a:xfrm rot="848056">
            <a:off x="3862388" y="4878388"/>
            <a:ext cx="180975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spcBef>
                <a:spcPct val="0"/>
              </a:spcBef>
              <a:buClrTx/>
              <a:buSzTx/>
              <a:buFontTx/>
              <a:buNone/>
            </a:pPr>
            <a:r>
              <a:rPr lang="en-US" altLang="zh-CN" sz="2400" smtClean="0">
                <a:solidFill>
                  <a:srgbClr val="000000"/>
                </a:solidFill>
                <a:latin typeface="Times New Roman" pitchFamily="18" charset="0"/>
              </a:rPr>
              <a:t>SRSWR</a:t>
            </a:r>
          </a:p>
          <a:p>
            <a:pPr eaLnBrk="1" hangingPunct="1">
              <a:spcBef>
                <a:spcPct val="0"/>
              </a:spcBef>
              <a:buClrTx/>
              <a:buSzTx/>
              <a:buFontTx/>
              <a:buNone/>
            </a:pPr>
            <a:r>
              <a:rPr lang="en-US" altLang="zh-CN" sz="2400" smtClean="0">
                <a:solidFill>
                  <a:srgbClr val="000000"/>
                </a:solidFill>
              </a:rPr>
              <a:t>(</a:t>
            </a:r>
            <a:r>
              <a:rPr lang="zh-CN" altLang="en-US" sz="2400" smtClean="0">
                <a:solidFill>
                  <a:srgbClr val="000000"/>
                </a:solidFill>
              </a:rPr>
              <a:t>简单随机选</a:t>
            </a:r>
          </a:p>
          <a:p>
            <a:pPr eaLnBrk="1" hangingPunct="1">
              <a:spcBef>
                <a:spcPct val="0"/>
              </a:spcBef>
              <a:buClrTx/>
              <a:buSzTx/>
              <a:buFontTx/>
              <a:buNone/>
            </a:pPr>
            <a:r>
              <a:rPr lang="zh-CN" altLang="en-US" sz="2400" smtClean="0">
                <a:solidFill>
                  <a:srgbClr val="000000"/>
                </a:solidFill>
              </a:rPr>
              <a:t>样，回放</a:t>
            </a:r>
            <a:r>
              <a:rPr lang="en-US" altLang="zh-CN" sz="2400" smtClean="0">
                <a:solidFill>
                  <a:srgbClr val="000000"/>
                </a:solidFill>
              </a:rPr>
              <a:t>)</a:t>
            </a:r>
          </a:p>
        </p:txBody>
      </p:sp>
      <p:grpSp>
        <p:nvGrpSpPr>
          <p:cNvPr id="25606" name="Group 11"/>
          <p:cNvGrpSpPr>
            <a:grpSpLocks/>
          </p:cNvGrpSpPr>
          <p:nvPr/>
        </p:nvGrpSpPr>
        <p:grpSpPr bwMode="auto">
          <a:xfrm>
            <a:off x="5772150" y="4170363"/>
            <a:ext cx="2438400" cy="1676400"/>
            <a:chOff x="3636" y="2808"/>
            <a:chExt cx="1536" cy="1056"/>
          </a:xfrm>
        </p:grpSpPr>
        <p:sp>
          <p:nvSpPr>
            <p:cNvPr id="25623" name="AutoShape 12"/>
            <p:cNvSpPr>
              <a:spLocks noChangeArrowheads="1"/>
            </p:cNvSpPr>
            <p:nvPr/>
          </p:nvSpPr>
          <p:spPr bwMode="auto">
            <a:xfrm>
              <a:off x="3636" y="2808"/>
              <a:ext cx="1536" cy="1056"/>
            </a:xfrm>
            <a:prstGeom prst="can">
              <a:avLst>
                <a:gd name="adj" fmla="val 25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25624" name="Oval 13"/>
            <p:cNvSpPr>
              <a:spLocks noChangeArrowheads="1"/>
            </p:cNvSpPr>
            <p:nvPr/>
          </p:nvSpPr>
          <p:spPr bwMode="auto">
            <a:xfrm>
              <a:off x="3648" y="3372"/>
              <a:ext cx="540" cy="36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25625" name="Oval 14"/>
            <p:cNvSpPr>
              <a:spLocks noChangeArrowheads="1"/>
            </p:cNvSpPr>
            <p:nvPr/>
          </p:nvSpPr>
          <p:spPr bwMode="auto">
            <a:xfrm>
              <a:off x="4188" y="3480"/>
              <a:ext cx="540" cy="36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25626" name="Oval 15"/>
            <p:cNvSpPr>
              <a:spLocks noChangeArrowheads="1"/>
            </p:cNvSpPr>
            <p:nvPr/>
          </p:nvSpPr>
          <p:spPr bwMode="auto">
            <a:xfrm>
              <a:off x="4656" y="3288"/>
              <a:ext cx="516" cy="396"/>
            </a:xfrm>
            <a:prstGeom prst="ellipse">
              <a:avLst/>
            </a:prstGeom>
            <a:solidFill>
              <a:srgbClr val="FAE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grpSp>
      <p:grpSp>
        <p:nvGrpSpPr>
          <p:cNvPr id="25607" name="Group 16"/>
          <p:cNvGrpSpPr>
            <a:grpSpLocks/>
          </p:cNvGrpSpPr>
          <p:nvPr/>
        </p:nvGrpSpPr>
        <p:grpSpPr bwMode="auto">
          <a:xfrm>
            <a:off x="876300" y="1617663"/>
            <a:ext cx="2724150" cy="4535487"/>
            <a:chOff x="564" y="1284"/>
            <a:chExt cx="1716" cy="2857"/>
          </a:xfrm>
        </p:grpSpPr>
        <p:sp>
          <p:nvSpPr>
            <p:cNvPr id="25612" name="AutoShape 17"/>
            <p:cNvSpPr>
              <a:spLocks noChangeArrowheads="1"/>
            </p:cNvSpPr>
            <p:nvPr/>
          </p:nvSpPr>
          <p:spPr bwMode="auto">
            <a:xfrm>
              <a:off x="564" y="1284"/>
              <a:ext cx="1716" cy="2616"/>
            </a:xfrm>
            <a:prstGeom prst="can">
              <a:avLst>
                <a:gd name="adj" fmla="val 38112"/>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25613" name="Oval 18"/>
            <p:cNvSpPr>
              <a:spLocks noChangeArrowheads="1"/>
            </p:cNvSpPr>
            <p:nvPr/>
          </p:nvSpPr>
          <p:spPr bwMode="auto">
            <a:xfrm>
              <a:off x="672" y="3336"/>
              <a:ext cx="516" cy="396"/>
            </a:xfrm>
            <a:prstGeom prst="ellipse">
              <a:avLst/>
            </a:prstGeom>
            <a:solidFill>
              <a:srgbClr val="FAE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25614" name="Oval 19"/>
            <p:cNvSpPr>
              <a:spLocks noChangeArrowheads="1"/>
            </p:cNvSpPr>
            <p:nvPr/>
          </p:nvSpPr>
          <p:spPr bwMode="auto">
            <a:xfrm>
              <a:off x="660" y="2916"/>
              <a:ext cx="540" cy="360"/>
            </a:xfrm>
            <a:prstGeom prst="ellipse">
              <a:avLst/>
            </a:prstGeom>
            <a:solidFill>
              <a:srgbClr val="006666"/>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25615" name="Oval 20"/>
            <p:cNvSpPr>
              <a:spLocks noChangeArrowheads="1"/>
            </p:cNvSpPr>
            <p:nvPr/>
          </p:nvSpPr>
          <p:spPr bwMode="auto">
            <a:xfrm>
              <a:off x="1236" y="3468"/>
              <a:ext cx="564" cy="396"/>
            </a:xfrm>
            <a:prstGeom prst="ellipse">
              <a:avLst/>
            </a:prstGeom>
            <a:solidFill>
              <a:srgbClr val="121328"/>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25616" name="Oval 21"/>
            <p:cNvSpPr>
              <a:spLocks noChangeArrowheads="1"/>
            </p:cNvSpPr>
            <p:nvPr/>
          </p:nvSpPr>
          <p:spPr bwMode="auto">
            <a:xfrm>
              <a:off x="1764" y="3240"/>
              <a:ext cx="492" cy="3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25617" name="Oval 22"/>
            <p:cNvSpPr>
              <a:spLocks noChangeArrowheads="1"/>
            </p:cNvSpPr>
            <p:nvPr/>
          </p:nvSpPr>
          <p:spPr bwMode="auto">
            <a:xfrm>
              <a:off x="1236" y="3084"/>
              <a:ext cx="468" cy="372"/>
            </a:xfrm>
            <a:prstGeom prst="ellipse">
              <a:avLst/>
            </a:prstGeom>
            <a:solidFill>
              <a:srgbClr val="CC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25618" name="Oval 23"/>
            <p:cNvSpPr>
              <a:spLocks noChangeArrowheads="1"/>
            </p:cNvSpPr>
            <p:nvPr/>
          </p:nvSpPr>
          <p:spPr bwMode="auto">
            <a:xfrm>
              <a:off x="1680" y="2808"/>
              <a:ext cx="540" cy="360"/>
            </a:xfrm>
            <a:prstGeom prst="ellipse">
              <a:avLst/>
            </a:prstGeom>
            <a:solidFill>
              <a:schemeClr val="hlink"/>
            </a:solidFill>
            <a:ln w="952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25619" name="Oval 24"/>
            <p:cNvSpPr>
              <a:spLocks noChangeArrowheads="1"/>
            </p:cNvSpPr>
            <p:nvPr/>
          </p:nvSpPr>
          <p:spPr bwMode="auto">
            <a:xfrm>
              <a:off x="1092" y="2664"/>
              <a:ext cx="540" cy="36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25620" name="Oval 25"/>
            <p:cNvSpPr>
              <a:spLocks noChangeArrowheads="1"/>
            </p:cNvSpPr>
            <p:nvPr/>
          </p:nvSpPr>
          <p:spPr bwMode="auto">
            <a:xfrm>
              <a:off x="564" y="2556"/>
              <a:ext cx="540" cy="36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25621" name="Oval 26"/>
            <p:cNvSpPr>
              <a:spLocks noChangeArrowheads="1"/>
            </p:cNvSpPr>
            <p:nvPr/>
          </p:nvSpPr>
          <p:spPr bwMode="auto">
            <a:xfrm>
              <a:off x="1620" y="2424"/>
              <a:ext cx="540" cy="360"/>
            </a:xfrm>
            <a:prstGeom prst="ellipse">
              <a:avLst/>
            </a:prstGeom>
            <a:solidFill>
              <a:srgbClr val="423E78"/>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25622" name="Text Box 27"/>
            <p:cNvSpPr txBox="1">
              <a:spLocks noChangeArrowheads="1"/>
            </p:cNvSpPr>
            <p:nvPr/>
          </p:nvSpPr>
          <p:spPr bwMode="auto">
            <a:xfrm>
              <a:off x="974" y="3853"/>
              <a:ext cx="8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spcBef>
                  <a:spcPct val="0"/>
                </a:spcBef>
                <a:buClrTx/>
                <a:buSzTx/>
                <a:buFontTx/>
                <a:buNone/>
              </a:pPr>
              <a:r>
                <a:rPr lang="zh-CN" altLang="en-US" sz="2400" smtClean="0">
                  <a:solidFill>
                    <a:srgbClr val="000000"/>
                  </a:solidFill>
                  <a:latin typeface="Times New Roman" pitchFamily="18" charset="0"/>
                </a:rPr>
                <a:t>原始数据</a:t>
              </a:r>
            </a:p>
          </p:txBody>
        </p:sp>
      </p:grpSp>
      <p:sp>
        <p:nvSpPr>
          <p:cNvPr id="25608" name="Line 28"/>
          <p:cNvSpPr>
            <a:spLocks noChangeShapeType="1"/>
          </p:cNvSpPr>
          <p:nvPr/>
        </p:nvSpPr>
        <p:spPr bwMode="auto">
          <a:xfrm flipV="1">
            <a:off x="3810000" y="2684463"/>
            <a:ext cx="1657350" cy="5524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endParaRPr lang="zh-CN" altLang="en-US" smtClean="0">
              <a:solidFill>
                <a:srgbClr val="000000"/>
              </a:solidFill>
              <a:latin typeface="Arial" charset="0"/>
              <a:ea typeface="宋体" charset="-122"/>
            </a:endParaRPr>
          </a:p>
        </p:txBody>
      </p:sp>
      <p:sp>
        <p:nvSpPr>
          <p:cNvPr id="25609" name="Line 29"/>
          <p:cNvSpPr>
            <a:spLocks noChangeShapeType="1"/>
          </p:cNvSpPr>
          <p:nvPr/>
        </p:nvSpPr>
        <p:spPr bwMode="auto">
          <a:xfrm>
            <a:off x="3829050" y="4608513"/>
            <a:ext cx="1790700" cy="4953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endParaRPr lang="zh-CN" altLang="en-US" smtClean="0">
              <a:solidFill>
                <a:srgbClr val="000000"/>
              </a:solidFill>
              <a:latin typeface="Arial" charset="0"/>
              <a:ea typeface="宋体" charset="-122"/>
            </a:endParaRPr>
          </a:p>
        </p:txBody>
      </p:sp>
      <p:sp>
        <p:nvSpPr>
          <p:cNvPr id="2" name="日期占位符 1"/>
          <p:cNvSpPr>
            <a:spLocks noGrp="1"/>
          </p:cNvSpPr>
          <p:nvPr>
            <p:ph type="dt" sz="quarter" idx="10"/>
          </p:nvPr>
        </p:nvSpPr>
        <p:spPr/>
        <p:txBody>
          <a:bodyPr/>
          <a:lstStyle/>
          <a:p>
            <a:pPr>
              <a:defRPr/>
            </a:pPr>
            <a:fld id="{6A623378-4483-4A29-9F55-03174C931F34}" type="datetime1">
              <a:rPr lang="zh-CN" altLang="en-US">
                <a:solidFill>
                  <a:srgbClr val="000000"/>
                </a:solidFill>
              </a:rPr>
              <a:pPr>
                <a:defRPr/>
              </a:pPr>
              <a:t>2019/12/16</a:t>
            </a:fld>
            <a:endParaRPr lang="en-US" altLang="zh-CN">
              <a:solidFill>
                <a:srgbClr val="000000"/>
              </a:solidFill>
            </a:endParaRPr>
          </a:p>
        </p:txBody>
      </p:sp>
      <p:sp>
        <p:nvSpPr>
          <p:cNvPr id="3" name="灯片编号占位符 2"/>
          <p:cNvSpPr>
            <a:spLocks noGrp="1"/>
          </p:cNvSpPr>
          <p:nvPr>
            <p:ph type="sldNum" sz="quarter" idx="12"/>
          </p:nvPr>
        </p:nvSpPr>
        <p:spPr/>
        <p:txBody>
          <a:bodyPr/>
          <a:lstStyle/>
          <a:p>
            <a:pPr>
              <a:defRPr/>
            </a:pPr>
            <a:fld id="{D0C0E9A7-6E87-4938-A09A-BB311A432BB5}" type="slidenum">
              <a:rPr lang="en-US" altLang="zh-CN">
                <a:solidFill>
                  <a:srgbClr val="000000"/>
                </a:solidFill>
              </a:rPr>
              <a:pPr>
                <a:defRPr/>
              </a:pPr>
              <a:t>116</a:t>
            </a:fld>
            <a:endParaRPr lang="en-US" altLang="zh-CN">
              <a:solidFill>
                <a:srgbClr val="000000"/>
              </a:solidFill>
            </a:endParaRPr>
          </a:p>
        </p:txBody>
      </p:sp>
    </p:spTree>
    <p:extLst>
      <p:ext uri="{BB962C8B-B14F-4D97-AF65-F5344CB8AC3E}">
        <p14:creationId xmlns:p14="http://schemas.microsoft.com/office/powerpoint/2010/main" val="141393696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zh-CN" altLang="en-US" smtClean="0"/>
              <a:t>选样</a:t>
            </a:r>
            <a:r>
              <a:rPr lang="en-US" altLang="zh-CN" smtClean="0">
                <a:latin typeface="Arial" charset="0"/>
              </a:rPr>
              <a:t>——</a:t>
            </a:r>
            <a:r>
              <a:rPr lang="zh-CN" altLang="en-US" smtClean="0"/>
              <a:t>聚类</a:t>
            </a:r>
            <a:r>
              <a:rPr lang="en-US" altLang="zh-CN" smtClean="0"/>
              <a:t>/</a:t>
            </a:r>
            <a:r>
              <a:rPr lang="zh-CN" altLang="en-US" smtClean="0"/>
              <a:t>分层选样</a:t>
            </a:r>
          </a:p>
        </p:txBody>
      </p:sp>
      <p:grpSp>
        <p:nvGrpSpPr>
          <p:cNvPr id="26627" name="Group 4"/>
          <p:cNvGrpSpPr>
            <a:grpSpLocks/>
          </p:cNvGrpSpPr>
          <p:nvPr/>
        </p:nvGrpSpPr>
        <p:grpSpPr bwMode="auto">
          <a:xfrm>
            <a:off x="736600" y="2774950"/>
            <a:ext cx="3751263" cy="3348038"/>
            <a:chOff x="274" y="1418"/>
            <a:chExt cx="2363" cy="2109"/>
          </a:xfrm>
        </p:grpSpPr>
        <p:sp>
          <p:nvSpPr>
            <p:cNvPr id="26650" name="Rectangle 5"/>
            <p:cNvSpPr>
              <a:spLocks noChangeArrowheads="1"/>
            </p:cNvSpPr>
            <p:nvPr/>
          </p:nvSpPr>
          <p:spPr bwMode="auto">
            <a:xfrm>
              <a:off x="274" y="1418"/>
              <a:ext cx="2363" cy="210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26651" name="AutoShape 6"/>
            <p:cNvSpPr>
              <a:spLocks noChangeArrowheads="1"/>
            </p:cNvSpPr>
            <p:nvPr/>
          </p:nvSpPr>
          <p:spPr bwMode="auto">
            <a:xfrm>
              <a:off x="1609" y="1993"/>
              <a:ext cx="56" cy="75"/>
            </a:xfrm>
            <a:prstGeom prst="flowChartConnector">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26652" name="AutoShape 7"/>
            <p:cNvSpPr>
              <a:spLocks noChangeArrowheads="1"/>
            </p:cNvSpPr>
            <p:nvPr/>
          </p:nvSpPr>
          <p:spPr bwMode="auto">
            <a:xfrm>
              <a:off x="1566" y="2316"/>
              <a:ext cx="56" cy="75"/>
            </a:xfrm>
            <a:prstGeom prst="flowChartConnector">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26653" name="AutoShape 8"/>
            <p:cNvSpPr>
              <a:spLocks noChangeArrowheads="1"/>
            </p:cNvSpPr>
            <p:nvPr/>
          </p:nvSpPr>
          <p:spPr bwMode="auto">
            <a:xfrm>
              <a:off x="1711" y="2134"/>
              <a:ext cx="56" cy="75"/>
            </a:xfrm>
            <a:prstGeom prst="flowChartConnector">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26654" name="AutoShape 9"/>
            <p:cNvSpPr>
              <a:spLocks noChangeArrowheads="1"/>
            </p:cNvSpPr>
            <p:nvPr/>
          </p:nvSpPr>
          <p:spPr bwMode="auto">
            <a:xfrm>
              <a:off x="1510" y="2168"/>
              <a:ext cx="56" cy="75"/>
            </a:xfrm>
            <a:prstGeom prst="flowChartConnector">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26655" name="AutoShape 10"/>
            <p:cNvSpPr>
              <a:spLocks noChangeArrowheads="1"/>
            </p:cNvSpPr>
            <p:nvPr/>
          </p:nvSpPr>
          <p:spPr bwMode="auto">
            <a:xfrm>
              <a:off x="1944" y="2195"/>
              <a:ext cx="56" cy="74"/>
            </a:xfrm>
            <a:prstGeom prst="flowChartConnector">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26656" name="AutoShape 11"/>
            <p:cNvSpPr>
              <a:spLocks noChangeArrowheads="1"/>
            </p:cNvSpPr>
            <p:nvPr/>
          </p:nvSpPr>
          <p:spPr bwMode="auto">
            <a:xfrm>
              <a:off x="1874" y="2354"/>
              <a:ext cx="56" cy="75"/>
            </a:xfrm>
            <a:prstGeom prst="flowChartConnector">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26657" name="AutoShape 12"/>
            <p:cNvSpPr>
              <a:spLocks noChangeArrowheads="1"/>
            </p:cNvSpPr>
            <p:nvPr/>
          </p:nvSpPr>
          <p:spPr bwMode="auto">
            <a:xfrm>
              <a:off x="1740" y="2393"/>
              <a:ext cx="57" cy="75"/>
            </a:xfrm>
            <a:prstGeom prst="flowChartConnector">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26658" name="AutoShape 13"/>
            <p:cNvSpPr>
              <a:spLocks noChangeArrowheads="1"/>
            </p:cNvSpPr>
            <p:nvPr/>
          </p:nvSpPr>
          <p:spPr bwMode="auto">
            <a:xfrm>
              <a:off x="1433" y="1845"/>
              <a:ext cx="56" cy="74"/>
            </a:xfrm>
            <a:prstGeom prst="flowChartConnector">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26659" name="Freeform 14"/>
            <p:cNvSpPr>
              <a:spLocks/>
            </p:cNvSpPr>
            <p:nvPr/>
          </p:nvSpPr>
          <p:spPr bwMode="auto">
            <a:xfrm>
              <a:off x="1376" y="1763"/>
              <a:ext cx="686" cy="877"/>
            </a:xfrm>
            <a:custGeom>
              <a:avLst/>
              <a:gdLst>
                <a:gd name="T0" fmla="*/ 404 w 1101"/>
                <a:gd name="T1" fmla="*/ 195 h 1077"/>
                <a:gd name="T2" fmla="*/ 418 w 1101"/>
                <a:gd name="T3" fmla="*/ 322 h 1077"/>
                <a:gd name="T4" fmla="*/ 393 w 1101"/>
                <a:gd name="T5" fmla="*/ 616 h 1077"/>
                <a:gd name="T6" fmla="*/ 369 w 1101"/>
                <a:gd name="T7" fmla="*/ 690 h 1077"/>
                <a:gd name="T8" fmla="*/ 330 w 1101"/>
                <a:gd name="T9" fmla="*/ 713 h 1077"/>
                <a:gd name="T10" fmla="*/ 231 w 1101"/>
                <a:gd name="T11" fmla="*/ 690 h 1077"/>
                <a:gd name="T12" fmla="*/ 189 w 1101"/>
                <a:gd name="T13" fmla="*/ 659 h 1077"/>
                <a:gd name="T14" fmla="*/ 178 w 1101"/>
                <a:gd name="T15" fmla="*/ 653 h 1077"/>
                <a:gd name="T16" fmla="*/ 125 w 1101"/>
                <a:gd name="T17" fmla="*/ 581 h 1077"/>
                <a:gd name="T18" fmla="*/ 90 w 1101"/>
                <a:gd name="T19" fmla="*/ 533 h 1077"/>
                <a:gd name="T20" fmla="*/ 40 w 1101"/>
                <a:gd name="T21" fmla="*/ 454 h 1077"/>
                <a:gd name="T22" fmla="*/ 1 w 1101"/>
                <a:gd name="T23" fmla="*/ 298 h 1077"/>
                <a:gd name="T24" fmla="*/ 5 w 1101"/>
                <a:gd name="T25" fmla="*/ 86 h 1077"/>
                <a:gd name="T26" fmla="*/ 72 w 1101"/>
                <a:gd name="T27" fmla="*/ 14 h 1077"/>
                <a:gd name="T28" fmla="*/ 86 w 1101"/>
                <a:gd name="T29" fmla="*/ 8 h 1077"/>
                <a:gd name="T30" fmla="*/ 164 w 1101"/>
                <a:gd name="T31" fmla="*/ 20 h 1077"/>
                <a:gd name="T32" fmla="*/ 224 w 1101"/>
                <a:gd name="T33" fmla="*/ 68 h 1077"/>
                <a:gd name="T34" fmla="*/ 270 w 1101"/>
                <a:gd name="T35" fmla="*/ 116 h 1077"/>
                <a:gd name="T36" fmla="*/ 298 w 1101"/>
                <a:gd name="T37" fmla="*/ 134 h 1077"/>
                <a:gd name="T38" fmla="*/ 404 w 1101"/>
                <a:gd name="T39" fmla="*/ 195 h 107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101" h="1077">
                  <a:moveTo>
                    <a:pt x="1041" y="294"/>
                  </a:moveTo>
                  <a:cubicBezTo>
                    <a:pt x="1062" y="357"/>
                    <a:pt x="1070" y="419"/>
                    <a:pt x="1077" y="485"/>
                  </a:cubicBezTo>
                  <a:cubicBezTo>
                    <a:pt x="1072" y="641"/>
                    <a:pt x="1101" y="797"/>
                    <a:pt x="1013" y="930"/>
                  </a:cubicBezTo>
                  <a:cubicBezTo>
                    <a:pt x="1001" y="966"/>
                    <a:pt x="984" y="1017"/>
                    <a:pt x="950" y="1040"/>
                  </a:cubicBezTo>
                  <a:cubicBezTo>
                    <a:pt x="920" y="1060"/>
                    <a:pt x="884" y="1065"/>
                    <a:pt x="850" y="1076"/>
                  </a:cubicBezTo>
                  <a:cubicBezTo>
                    <a:pt x="677" y="1068"/>
                    <a:pt x="701" y="1077"/>
                    <a:pt x="595" y="1040"/>
                  </a:cubicBezTo>
                  <a:cubicBezTo>
                    <a:pt x="556" y="1026"/>
                    <a:pt x="527" y="1007"/>
                    <a:pt x="486" y="994"/>
                  </a:cubicBezTo>
                  <a:cubicBezTo>
                    <a:pt x="477" y="991"/>
                    <a:pt x="459" y="985"/>
                    <a:pt x="459" y="985"/>
                  </a:cubicBezTo>
                  <a:cubicBezTo>
                    <a:pt x="417" y="943"/>
                    <a:pt x="369" y="911"/>
                    <a:pt x="322" y="876"/>
                  </a:cubicBezTo>
                  <a:cubicBezTo>
                    <a:pt x="287" y="850"/>
                    <a:pt x="271" y="816"/>
                    <a:pt x="232" y="803"/>
                  </a:cubicBezTo>
                  <a:cubicBezTo>
                    <a:pt x="196" y="768"/>
                    <a:pt x="131" y="726"/>
                    <a:pt x="104" y="685"/>
                  </a:cubicBezTo>
                  <a:cubicBezTo>
                    <a:pt x="56" y="611"/>
                    <a:pt x="21" y="536"/>
                    <a:pt x="4" y="449"/>
                  </a:cubicBezTo>
                  <a:cubicBezTo>
                    <a:pt x="7" y="343"/>
                    <a:pt x="0" y="236"/>
                    <a:pt x="13" y="130"/>
                  </a:cubicBezTo>
                  <a:cubicBezTo>
                    <a:pt x="22" y="60"/>
                    <a:pt x="139" y="33"/>
                    <a:pt x="186" y="21"/>
                  </a:cubicBezTo>
                  <a:cubicBezTo>
                    <a:pt x="198" y="18"/>
                    <a:pt x="222" y="12"/>
                    <a:pt x="222" y="12"/>
                  </a:cubicBezTo>
                  <a:cubicBezTo>
                    <a:pt x="289" y="15"/>
                    <a:pt x="362" y="0"/>
                    <a:pt x="422" y="30"/>
                  </a:cubicBezTo>
                  <a:cubicBezTo>
                    <a:pt x="473" y="56"/>
                    <a:pt x="525" y="77"/>
                    <a:pt x="577" y="103"/>
                  </a:cubicBezTo>
                  <a:cubicBezTo>
                    <a:pt x="619" y="124"/>
                    <a:pt x="655" y="153"/>
                    <a:pt x="695" y="176"/>
                  </a:cubicBezTo>
                  <a:cubicBezTo>
                    <a:pt x="718" y="189"/>
                    <a:pt x="745" y="192"/>
                    <a:pt x="768" y="203"/>
                  </a:cubicBezTo>
                  <a:cubicBezTo>
                    <a:pt x="844" y="240"/>
                    <a:pt x="955" y="294"/>
                    <a:pt x="1041" y="294"/>
                  </a:cubicBezTo>
                  <a:close/>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endParaRPr lang="zh-CN" altLang="en-US" smtClean="0">
                <a:solidFill>
                  <a:srgbClr val="000000"/>
                </a:solidFill>
                <a:latin typeface="Arial" charset="0"/>
                <a:ea typeface="宋体" charset="-122"/>
              </a:endParaRPr>
            </a:p>
          </p:txBody>
        </p:sp>
        <p:sp>
          <p:nvSpPr>
            <p:cNvPr id="26660" name="AutoShape 15"/>
            <p:cNvSpPr>
              <a:spLocks noChangeArrowheads="1"/>
            </p:cNvSpPr>
            <p:nvPr/>
          </p:nvSpPr>
          <p:spPr bwMode="auto">
            <a:xfrm>
              <a:off x="1104" y="2584"/>
              <a:ext cx="56" cy="75"/>
            </a:xfrm>
            <a:prstGeom prst="flowChartConnector">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26661" name="AutoShape 16"/>
            <p:cNvSpPr>
              <a:spLocks noChangeArrowheads="1"/>
            </p:cNvSpPr>
            <p:nvPr/>
          </p:nvSpPr>
          <p:spPr bwMode="auto">
            <a:xfrm>
              <a:off x="1391" y="2647"/>
              <a:ext cx="56" cy="75"/>
            </a:xfrm>
            <a:prstGeom prst="flowChartConnector">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26662" name="AutoShape 17"/>
            <p:cNvSpPr>
              <a:spLocks noChangeArrowheads="1"/>
            </p:cNvSpPr>
            <p:nvPr/>
          </p:nvSpPr>
          <p:spPr bwMode="auto">
            <a:xfrm>
              <a:off x="1286" y="2903"/>
              <a:ext cx="56" cy="75"/>
            </a:xfrm>
            <a:prstGeom prst="flowChartConnector">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26663" name="AutoShape 18"/>
            <p:cNvSpPr>
              <a:spLocks noChangeArrowheads="1"/>
            </p:cNvSpPr>
            <p:nvPr/>
          </p:nvSpPr>
          <p:spPr bwMode="auto">
            <a:xfrm>
              <a:off x="1345" y="2795"/>
              <a:ext cx="56" cy="75"/>
            </a:xfrm>
            <a:prstGeom prst="flowChartConnector">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26664" name="AutoShape 19"/>
            <p:cNvSpPr>
              <a:spLocks noChangeArrowheads="1"/>
            </p:cNvSpPr>
            <p:nvPr/>
          </p:nvSpPr>
          <p:spPr bwMode="auto">
            <a:xfrm>
              <a:off x="1171" y="2752"/>
              <a:ext cx="56" cy="75"/>
            </a:xfrm>
            <a:prstGeom prst="flowChartConnector">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26665" name="AutoShape 20"/>
            <p:cNvSpPr>
              <a:spLocks noChangeArrowheads="1"/>
            </p:cNvSpPr>
            <p:nvPr/>
          </p:nvSpPr>
          <p:spPr bwMode="auto">
            <a:xfrm>
              <a:off x="1168" y="2875"/>
              <a:ext cx="56" cy="75"/>
            </a:xfrm>
            <a:prstGeom prst="flowChartConnector">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26666" name="AutoShape 21"/>
            <p:cNvSpPr>
              <a:spLocks noChangeArrowheads="1"/>
            </p:cNvSpPr>
            <p:nvPr/>
          </p:nvSpPr>
          <p:spPr bwMode="auto">
            <a:xfrm>
              <a:off x="1224" y="2504"/>
              <a:ext cx="56" cy="75"/>
            </a:xfrm>
            <a:prstGeom prst="flowChartConnector">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26667" name="AutoShape 22"/>
            <p:cNvSpPr>
              <a:spLocks noChangeArrowheads="1"/>
            </p:cNvSpPr>
            <p:nvPr/>
          </p:nvSpPr>
          <p:spPr bwMode="auto">
            <a:xfrm>
              <a:off x="1289" y="2628"/>
              <a:ext cx="56" cy="74"/>
            </a:xfrm>
            <a:prstGeom prst="flowChartConnector">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26668" name="AutoShape 23"/>
            <p:cNvSpPr>
              <a:spLocks noChangeArrowheads="1"/>
            </p:cNvSpPr>
            <p:nvPr/>
          </p:nvSpPr>
          <p:spPr bwMode="auto">
            <a:xfrm>
              <a:off x="1429" y="2882"/>
              <a:ext cx="56" cy="75"/>
            </a:xfrm>
            <a:prstGeom prst="flowChartConnector">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26669" name="Freeform 24"/>
            <p:cNvSpPr>
              <a:spLocks/>
            </p:cNvSpPr>
            <p:nvPr/>
          </p:nvSpPr>
          <p:spPr bwMode="auto">
            <a:xfrm>
              <a:off x="1061" y="2373"/>
              <a:ext cx="573" cy="785"/>
            </a:xfrm>
            <a:custGeom>
              <a:avLst/>
              <a:gdLst>
                <a:gd name="T0" fmla="*/ 89 w 918"/>
                <a:gd name="T1" fmla="*/ 541 h 965"/>
                <a:gd name="T2" fmla="*/ 74 w 918"/>
                <a:gd name="T3" fmla="*/ 517 h 965"/>
                <a:gd name="T4" fmla="*/ 46 w 918"/>
                <a:gd name="T5" fmla="*/ 488 h 965"/>
                <a:gd name="T6" fmla="*/ 32 w 918"/>
                <a:gd name="T7" fmla="*/ 463 h 965"/>
                <a:gd name="T8" fmla="*/ 17 w 918"/>
                <a:gd name="T9" fmla="*/ 428 h 965"/>
                <a:gd name="T10" fmla="*/ 0 w 918"/>
                <a:gd name="T11" fmla="*/ 307 h 965"/>
                <a:gd name="T12" fmla="*/ 4 w 918"/>
                <a:gd name="T13" fmla="*/ 133 h 965"/>
                <a:gd name="T14" fmla="*/ 32 w 918"/>
                <a:gd name="T15" fmla="*/ 90 h 965"/>
                <a:gd name="T16" fmla="*/ 114 w 918"/>
                <a:gd name="T17" fmla="*/ 0 h 965"/>
                <a:gd name="T18" fmla="*/ 152 w 918"/>
                <a:gd name="T19" fmla="*/ 12 h 965"/>
                <a:gd name="T20" fmla="*/ 191 w 918"/>
                <a:gd name="T21" fmla="*/ 37 h 965"/>
                <a:gd name="T22" fmla="*/ 269 w 918"/>
                <a:gd name="T23" fmla="*/ 108 h 965"/>
                <a:gd name="T24" fmla="*/ 280 w 918"/>
                <a:gd name="T25" fmla="*/ 144 h 965"/>
                <a:gd name="T26" fmla="*/ 290 w 918"/>
                <a:gd name="T27" fmla="*/ 163 h 965"/>
                <a:gd name="T28" fmla="*/ 315 w 918"/>
                <a:gd name="T29" fmla="*/ 229 h 965"/>
                <a:gd name="T30" fmla="*/ 329 w 918"/>
                <a:gd name="T31" fmla="*/ 282 h 965"/>
                <a:gd name="T32" fmla="*/ 336 w 918"/>
                <a:gd name="T33" fmla="*/ 342 h 965"/>
                <a:gd name="T34" fmla="*/ 347 w 918"/>
                <a:gd name="T35" fmla="*/ 403 h 965"/>
                <a:gd name="T36" fmla="*/ 358 w 918"/>
                <a:gd name="T37" fmla="*/ 512 h 965"/>
                <a:gd name="T38" fmla="*/ 322 w 918"/>
                <a:gd name="T39" fmla="*/ 613 h 965"/>
                <a:gd name="T40" fmla="*/ 294 w 918"/>
                <a:gd name="T41" fmla="*/ 626 h 965"/>
                <a:gd name="T42" fmla="*/ 280 w 918"/>
                <a:gd name="T43" fmla="*/ 632 h 965"/>
                <a:gd name="T44" fmla="*/ 138 w 918"/>
                <a:gd name="T45" fmla="*/ 620 h 965"/>
                <a:gd name="T46" fmla="*/ 96 w 918"/>
                <a:gd name="T47" fmla="*/ 572 h 965"/>
                <a:gd name="T48" fmla="*/ 89 w 918"/>
                <a:gd name="T49" fmla="*/ 541 h 96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918" h="965">
                  <a:moveTo>
                    <a:pt x="227" y="818"/>
                  </a:moveTo>
                  <a:cubicBezTo>
                    <a:pt x="178" y="802"/>
                    <a:pt x="216" y="822"/>
                    <a:pt x="191" y="782"/>
                  </a:cubicBezTo>
                  <a:cubicBezTo>
                    <a:pt x="176" y="757"/>
                    <a:pt x="144" y="746"/>
                    <a:pt x="118" y="737"/>
                  </a:cubicBezTo>
                  <a:cubicBezTo>
                    <a:pt x="106" y="724"/>
                    <a:pt x="92" y="714"/>
                    <a:pt x="81" y="700"/>
                  </a:cubicBezTo>
                  <a:cubicBezTo>
                    <a:pt x="68" y="683"/>
                    <a:pt x="45" y="646"/>
                    <a:pt x="45" y="646"/>
                  </a:cubicBezTo>
                  <a:cubicBezTo>
                    <a:pt x="30" y="585"/>
                    <a:pt x="10" y="526"/>
                    <a:pt x="0" y="464"/>
                  </a:cubicBezTo>
                  <a:cubicBezTo>
                    <a:pt x="3" y="376"/>
                    <a:pt x="1" y="288"/>
                    <a:pt x="9" y="200"/>
                  </a:cubicBezTo>
                  <a:cubicBezTo>
                    <a:pt x="11" y="175"/>
                    <a:pt x="74" y="139"/>
                    <a:pt x="81" y="136"/>
                  </a:cubicBezTo>
                  <a:cubicBezTo>
                    <a:pt x="153" y="101"/>
                    <a:pt x="222" y="22"/>
                    <a:pt x="291" y="0"/>
                  </a:cubicBezTo>
                  <a:cubicBezTo>
                    <a:pt x="314" y="3"/>
                    <a:pt x="364" y="5"/>
                    <a:pt x="391" y="18"/>
                  </a:cubicBezTo>
                  <a:cubicBezTo>
                    <a:pt x="430" y="37"/>
                    <a:pt x="446" y="46"/>
                    <a:pt x="491" y="55"/>
                  </a:cubicBezTo>
                  <a:cubicBezTo>
                    <a:pt x="555" y="98"/>
                    <a:pt x="638" y="100"/>
                    <a:pt x="691" y="164"/>
                  </a:cubicBezTo>
                  <a:cubicBezTo>
                    <a:pt x="760" y="248"/>
                    <a:pt x="665" y="138"/>
                    <a:pt x="718" y="218"/>
                  </a:cubicBezTo>
                  <a:cubicBezTo>
                    <a:pt x="725" y="229"/>
                    <a:pt x="737" y="236"/>
                    <a:pt x="745" y="246"/>
                  </a:cubicBezTo>
                  <a:cubicBezTo>
                    <a:pt x="770" y="278"/>
                    <a:pt x="782" y="319"/>
                    <a:pt x="809" y="346"/>
                  </a:cubicBezTo>
                  <a:cubicBezTo>
                    <a:pt x="830" y="410"/>
                    <a:pt x="816" y="384"/>
                    <a:pt x="845" y="427"/>
                  </a:cubicBezTo>
                  <a:cubicBezTo>
                    <a:pt x="851" y="457"/>
                    <a:pt x="856" y="488"/>
                    <a:pt x="863" y="518"/>
                  </a:cubicBezTo>
                  <a:cubicBezTo>
                    <a:pt x="871" y="549"/>
                    <a:pt x="884" y="578"/>
                    <a:pt x="890" y="609"/>
                  </a:cubicBezTo>
                  <a:cubicBezTo>
                    <a:pt x="902" y="666"/>
                    <a:pt x="900" y="718"/>
                    <a:pt x="918" y="773"/>
                  </a:cubicBezTo>
                  <a:cubicBezTo>
                    <a:pt x="910" y="845"/>
                    <a:pt x="904" y="901"/>
                    <a:pt x="827" y="927"/>
                  </a:cubicBezTo>
                  <a:cubicBezTo>
                    <a:pt x="803" y="935"/>
                    <a:pt x="778" y="940"/>
                    <a:pt x="754" y="946"/>
                  </a:cubicBezTo>
                  <a:cubicBezTo>
                    <a:pt x="742" y="949"/>
                    <a:pt x="718" y="955"/>
                    <a:pt x="718" y="955"/>
                  </a:cubicBezTo>
                  <a:cubicBezTo>
                    <a:pt x="668" y="954"/>
                    <a:pt x="462" y="965"/>
                    <a:pt x="354" y="937"/>
                  </a:cubicBezTo>
                  <a:cubicBezTo>
                    <a:pt x="316" y="927"/>
                    <a:pt x="272" y="891"/>
                    <a:pt x="245" y="864"/>
                  </a:cubicBezTo>
                  <a:cubicBezTo>
                    <a:pt x="231" y="850"/>
                    <a:pt x="192" y="818"/>
                    <a:pt x="227" y="818"/>
                  </a:cubicBezTo>
                  <a:close/>
                </a:path>
              </a:pathLst>
            </a:custGeom>
            <a:noFill/>
            <a:ln w="9525">
              <a:solidFill>
                <a:schemeClr val="tx1"/>
              </a:solidFill>
              <a:round/>
              <a:headEnd/>
              <a:tailEnd/>
            </a:ln>
            <a:effectLst/>
            <a:extLst>
              <a:ext uri="{909E8E84-426E-40DD-AFC4-6F175D3DCCD1}">
                <a14:hiddenFill xmlns:a14="http://schemas.microsoft.com/office/drawing/2010/main">
                  <a:solidFill>
                    <a:srgbClr val="CC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endParaRPr lang="zh-CN" altLang="en-US" smtClean="0">
                <a:solidFill>
                  <a:srgbClr val="000000"/>
                </a:solidFill>
                <a:latin typeface="Arial" charset="0"/>
                <a:ea typeface="宋体" charset="-122"/>
              </a:endParaRPr>
            </a:p>
          </p:txBody>
        </p:sp>
        <p:grpSp>
          <p:nvGrpSpPr>
            <p:cNvPr id="26670" name="Group 25"/>
            <p:cNvGrpSpPr>
              <a:grpSpLocks/>
            </p:cNvGrpSpPr>
            <p:nvPr/>
          </p:nvGrpSpPr>
          <p:grpSpPr bwMode="auto">
            <a:xfrm>
              <a:off x="551" y="1796"/>
              <a:ext cx="542" cy="954"/>
              <a:chOff x="551" y="1796"/>
              <a:chExt cx="542" cy="954"/>
            </a:xfrm>
          </p:grpSpPr>
          <p:sp>
            <p:nvSpPr>
              <p:cNvPr id="26671" name="AutoShape 26"/>
              <p:cNvSpPr>
                <a:spLocks noChangeArrowheads="1"/>
              </p:cNvSpPr>
              <p:nvPr/>
            </p:nvSpPr>
            <p:spPr bwMode="auto">
              <a:xfrm>
                <a:off x="727" y="2492"/>
                <a:ext cx="56" cy="75"/>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26672" name="AutoShape 27"/>
              <p:cNvSpPr>
                <a:spLocks noChangeArrowheads="1"/>
              </p:cNvSpPr>
              <p:nvPr/>
            </p:nvSpPr>
            <p:spPr bwMode="auto">
              <a:xfrm>
                <a:off x="651" y="2392"/>
                <a:ext cx="56" cy="75"/>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26673" name="AutoShape 28"/>
              <p:cNvSpPr>
                <a:spLocks noChangeArrowheads="1"/>
              </p:cNvSpPr>
              <p:nvPr/>
            </p:nvSpPr>
            <p:spPr bwMode="auto">
              <a:xfrm>
                <a:off x="848" y="2405"/>
                <a:ext cx="56" cy="74"/>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26674" name="AutoShape 29"/>
              <p:cNvSpPr>
                <a:spLocks noChangeArrowheads="1"/>
              </p:cNvSpPr>
              <p:nvPr/>
            </p:nvSpPr>
            <p:spPr bwMode="auto">
              <a:xfrm>
                <a:off x="753" y="2230"/>
                <a:ext cx="57" cy="75"/>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26675" name="AutoShape 30"/>
              <p:cNvSpPr>
                <a:spLocks noChangeArrowheads="1"/>
              </p:cNvSpPr>
              <p:nvPr/>
            </p:nvSpPr>
            <p:spPr bwMode="auto">
              <a:xfrm>
                <a:off x="615" y="2508"/>
                <a:ext cx="56" cy="75"/>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26676" name="AutoShape 31"/>
              <p:cNvSpPr>
                <a:spLocks noChangeArrowheads="1"/>
              </p:cNvSpPr>
              <p:nvPr/>
            </p:nvSpPr>
            <p:spPr bwMode="auto">
              <a:xfrm>
                <a:off x="669" y="2268"/>
                <a:ext cx="56" cy="75"/>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26677" name="AutoShape 32"/>
              <p:cNvSpPr>
                <a:spLocks noChangeArrowheads="1"/>
              </p:cNvSpPr>
              <p:nvPr/>
            </p:nvSpPr>
            <p:spPr bwMode="auto">
              <a:xfrm>
                <a:off x="857" y="2566"/>
                <a:ext cx="56" cy="75"/>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26678" name="AutoShape 33"/>
              <p:cNvSpPr>
                <a:spLocks noChangeArrowheads="1"/>
              </p:cNvSpPr>
              <p:nvPr/>
            </p:nvSpPr>
            <p:spPr bwMode="auto">
              <a:xfrm>
                <a:off x="924" y="2260"/>
                <a:ext cx="56" cy="75"/>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26679" name="AutoShape 34"/>
              <p:cNvSpPr>
                <a:spLocks noChangeArrowheads="1"/>
              </p:cNvSpPr>
              <p:nvPr/>
            </p:nvSpPr>
            <p:spPr bwMode="auto">
              <a:xfrm>
                <a:off x="931" y="2092"/>
                <a:ext cx="56" cy="75"/>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26680" name="AutoShape 35"/>
              <p:cNvSpPr>
                <a:spLocks noChangeArrowheads="1"/>
              </p:cNvSpPr>
              <p:nvPr/>
            </p:nvSpPr>
            <p:spPr bwMode="auto">
              <a:xfrm>
                <a:off x="881" y="1945"/>
                <a:ext cx="56" cy="75"/>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26681" name="Freeform 36"/>
              <p:cNvSpPr>
                <a:spLocks/>
              </p:cNvSpPr>
              <p:nvPr/>
            </p:nvSpPr>
            <p:spPr bwMode="auto">
              <a:xfrm>
                <a:off x="551" y="1796"/>
                <a:ext cx="542" cy="954"/>
              </a:xfrm>
              <a:custGeom>
                <a:avLst/>
                <a:gdLst>
                  <a:gd name="T0" fmla="*/ 293 w 869"/>
                  <a:gd name="T1" fmla="*/ 523 h 1173"/>
                  <a:gd name="T2" fmla="*/ 272 w 869"/>
                  <a:gd name="T3" fmla="*/ 625 h 1173"/>
                  <a:gd name="T4" fmla="*/ 254 w 869"/>
                  <a:gd name="T5" fmla="*/ 716 h 1173"/>
                  <a:gd name="T6" fmla="*/ 248 w 869"/>
                  <a:gd name="T7" fmla="*/ 751 h 1173"/>
                  <a:gd name="T8" fmla="*/ 240 w 869"/>
                  <a:gd name="T9" fmla="*/ 764 h 1173"/>
                  <a:gd name="T10" fmla="*/ 219 w 869"/>
                  <a:gd name="T11" fmla="*/ 776 h 1173"/>
                  <a:gd name="T12" fmla="*/ 113 w 869"/>
                  <a:gd name="T13" fmla="*/ 757 h 1173"/>
                  <a:gd name="T14" fmla="*/ 49 w 869"/>
                  <a:gd name="T15" fmla="*/ 710 h 1173"/>
                  <a:gd name="T16" fmla="*/ 14 w 869"/>
                  <a:gd name="T17" fmla="*/ 668 h 1173"/>
                  <a:gd name="T18" fmla="*/ 0 w 869"/>
                  <a:gd name="T19" fmla="*/ 632 h 1173"/>
                  <a:gd name="T20" fmla="*/ 32 w 869"/>
                  <a:gd name="T21" fmla="*/ 331 h 1173"/>
                  <a:gd name="T22" fmla="*/ 42 w 869"/>
                  <a:gd name="T23" fmla="*/ 156 h 1173"/>
                  <a:gd name="T24" fmla="*/ 60 w 869"/>
                  <a:gd name="T25" fmla="*/ 108 h 1173"/>
                  <a:gd name="T26" fmla="*/ 78 w 869"/>
                  <a:gd name="T27" fmla="*/ 90 h 1173"/>
                  <a:gd name="T28" fmla="*/ 120 w 869"/>
                  <a:gd name="T29" fmla="*/ 48 h 1173"/>
                  <a:gd name="T30" fmla="*/ 138 w 869"/>
                  <a:gd name="T31" fmla="*/ 30 h 1173"/>
                  <a:gd name="T32" fmla="*/ 166 w 869"/>
                  <a:gd name="T33" fmla="*/ 0 h 1173"/>
                  <a:gd name="T34" fmla="*/ 276 w 869"/>
                  <a:gd name="T35" fmla="*/ 54 h 1173"/>
                  <a:gd name="T36" fmla="*/ 315 w 869"/>
                  <a:gd name="T37" fmla="*/ 133 h 1173"/>
                  <a:gd name="T38" fmla="*/ 329 w 869"/>
                  <a:gd name="T39" fmla="*/ 168 h 1173"/>
                  <a:gd name="T40" fmla="*/ 336 w 869"/>
                  <a:gd name="T41" fmla="*/ 204 h 1173"/>
                  <a:gd name="T42" fmla="*/ 307 w 869"/>
                  <a:gd name="T43" fmla="*/ 469 h 1173"/>
                  <a:gd name="T44" fmla="*/ 293 w 869"/>
                  <a:gd name="T45" fmla="*/ 523 h 11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69" h="1173">
                    <a:moveTo>
                      <a:pt x="754" y="791"/>
                    </a:moveTo>
                    <a:cubicBezTo>
                      <a:pt x="743" y="846"/>
                      <a:pt x="731" y="899"/>
                      <a:pt x="699" y="945"/>
                    </a:cubicBezTo>
                    <a:cubicBezTo>
                      <a:pt x="684" y="991"/>
                      <a:pt x="669" y="1036"/>
                      <a:pt x="654" y="1082"/>
                    </a:cubicBezTo>
                    <a:cubicBezTo>
                      <a:pt x="648" y="1100"/>
                      <a:pt x="649" y="1122"/>
                      <a:pt x="636" y="1136"/>
                    </a:cubicBezTo>
                    <a:cubicBezTo>
                      <a:pt x="630" y="1142"/>
                      <a:pt x="626" y="1151"/>
                      <a:pt x="618" y="1155"/>
                    </a:cubicBezTo>
                    <a:cubicBezTo>
                      <a:pt x="601" y="1164"/>
                      <a:pt x="563" y="1173"/>
                      <a:pt x="563" y="1173"/>
                    </a:cubicBezTo>
                    <a:cubicBezTo>
                      <a:pt x="471" y="1168"/>
                      <a:pt x="379" y="1170"/>
                      <a:pt x="290" y="1145"/>
                    </a:cubicBezTo>
                    <a:cubicBezTo>
                      <a:pt x="231" y="1129"/>
                      <a:pt x="182" y="1097"/>
                      <a:pt x="127" y="1073"/>
                    </a:cubicBezTo>
                    <a:cubicBezTo>
                      <a:pt x="93" y="1058"/>
                      <a:pt x="60" y="1039"/>
                      <a:pt x="36" y="1009"/>
                    </a:cubicBezTo>
                    <a:cubicBezTo>
                      <a:pt x="23" y="992"/>
                      <a:pt x="0" y="955"/>
                      <a:pt x="0" y="955"/>
                    </a:cubicBezTo>
                    <a:cubicBezTo>
                      <a:pt x="11" y="805"/>
                      <a:pt x="33" y="644"/>
                      <a:pt x="81" y="500"/>
                    </a:cubicBezTo>
                    <a:cubicBezTo>
                      <a:pt x="92" y="412"/>
                      <a:pt x="99" y="324"/>
                      <a:pt x="109" y="236"/>
                    </a:cubicBezTo>
                    <a:cubicBezTo>
                      <a:pt x="113" y="197"/>
                      <a:pt x="118" y="176"/>
                      <a:pt x="154" y="164"/>
                    </a:cubicBezTo>
                    <a:cubicBezTo>
                      <a:pt x="193" y="123"/>
                      <a:pt x="147" y="165"/>
                      <a:pt x="200" y="136"/>
                    </a:cubicBezTo>
                    <a:cubicBezTo>
                      <a:pt x="241" y="114"/>
                      <a:pt x="266" y="87"/>
                      <a:pt x="309" y="73"/>
                    </a:cubicBezTo>
                    <a:cubicBezTo>
                      <a:pt x="343" y="37"/>
                      <a:pt x="308" y="68"/>
                      <a:pt x="354" y="45"/>
                    </a:cubicBezTo>
                    <a:cubicBezTo>
                      <a:pt x="383" y="30"/>
                      <a:pt x="395" y="11"/>
                      <a:pt x="427" y="0"/>
                    </a:cubicBezTo>
                    <a:cubicBezTo>
                      <a:pt x="520" y="23"/>
                      <a:pt x="626" y="29"/>
                      <a:pt x="709" y="82"/>
                    </a:cubicBezTo>
                    <a:cubicBezTo>
                      <a:pt x="738" y="125"/>
                      <a:pt x="765" y="172"/>
                      <a:pt x="809" y="200"/>
                    </a:cubicBezTo>
                    <a:cubicBezTo>
                      <a:pt x="821" y="218"/>
                      <a:pt x="838" y="234"/>
                      <a:pt x="845" y="255"/>
                    </a:cubicBezTo>
                    <a:cubicBezTo>
                      <a:pt x="851" y="273"/>
                      <a:pt x="863" y="309"/>
                      <a:pt x="863" y="309"/>
                    </a:cubicBezTo>
                    <a:cubicBezTo>
                      <a:pt x="858" y="436"/>
                      <a:pt x="869" y="596"/>
                      <a:pt x="790" y="709"/>
                    </a:cubicBezTo>
                    <a:cubicBezTo>
                      <a:pt x="787" y="717"/>
                      <a:pt x="776" y="791"/>
                      <a:pt x="754" y="791"/>
                    </a:cubicBezTo>
                    <a:close/>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endParaRPr lang="zh-CN" altLang="en-US" smtClean="0">
                  <a:solidFill>
                    <a:srgbClr val="000000"/>
                  </a:solidFill>
                  <a:latin typeface="Arial" charset="0"/>
                  <a:ea typeface="宋体" charset="-122"/>
                </a:endParaRPr>
              </a:p>
            </p:txBody>
          </p:sp>
        </p:grpSp>
      </p:grpSp>
      <p:sp>
        <p:nvSpPr>
          <p:cNvPr id="26628" name="Rectangle 37"/>
          <p:cNvSpPr>
            <a:spLocks noChangeArrowheads="1"/>
          </p:cNvSpPr>
          <p:nvPr/>
        </p:nvSpPr>
        <p:spPr bwMode="auto">
          <a:xfrm>
            <a:off x="5018088" y="2754313"/>
            <a:ext cx="3751262" cy="33480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grpSp>
        <p:nvGrpSpPr>
          <p:cNvPr id="26629" name="Group 38"/>
          <p:cNvGrpSpPr>
            <a:grpSpLocks/>
          </p:cNvGrpSpPr>
          <p:nvPr/>
        </p:nvGrpSpPr>
        <p:grpSpPr bwMode="auto">
          <a:xfrm>
            <a:off x="5457825" y="3302000"/>
            <a:ext cx="2398713" cy="2214563"/>
            <a:chOff x="3302" y="2032"/>
            <a:chExt cx="1511" cy="1395"/>
          </a:xfrm>
        </p:grpSpPr>
        <p:sp>
          <p:nvSpPr>
            <p:cNvPr id="26634" name="AutoShape 39"/>
            <p:cNvSpPr>
              <a:spLocks noChangeArrowheads="1"/>
            </p:cNvSpPr>
            <p:nvPr/>
          </p:nvSpPr>
          <p:spPr bwMode="auto">
            <a:xfrm>
              <a:off x="3366" y="2777"/>
              <a:ext cx="56" cy="75"/>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26635" name="AutoShape 40"/>
            <p:cNvSpPr>
              <a:spLocks noChangeArrowheads="1"/>
            </p:cNvSpPr>
            <p:nvPr/>
          </p:nvSpPr>
          <p:spPr bwMode="auto">
            <a:xfrm>
              <a:off x="3420" y="2537"/>
              <a:ext cx="56" cy="75"/>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26636" name="AutoShape 41"/>
            <p:cNvSpPr>
              <a:spLocks noChangeArrowheads="1"/>
            </p:cNvSpPr>
            <p:nvPr/>
          </p:nvSpPr>
          <p:spPr bwMode="auto">
            <a:xfrm>
              <a:off x="4360" y="2262"/>
              <a:ext cx="56" cy="75"/>
            </a:xfrm>
            <a:prstGeom prst="flowChartConnector">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26637" name="AutoShape 42"/>
            <p:cNvSpPr>
              <a:spLocks noChangeArrowheads="1"/>
            </p:cNvSpPr>
            <p:nvPr/>
          </p:nvSpPr>
          <p:spPr bwMode="auto">
            <a:xfrm>
              <a:off x="4317" y="2585"/>
              <a:ext cx="56" cy="75"/>
            </a:xfrm>
            <a:prstGeom prst="flowChartConnector">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26638" name="AutoShape 43"/>
            <p:cNvSpPr>
              <a:spLocks noChangeArrowheads="1"/>
            </p:cNvSpPr>
            <p:nvPr/>
          </p:nvSpPr>
          <p:spPr bwMode="auto">
            <a:xfrm>
              <a:off x="4695" y="2464"/>
              <a:ext cx="56" cy="74"/>
            </a:xfrm>
            <a:prstGeom prst="flowChartConnector">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26639" name="AutoShape 44"/>
            <p:cNvSpPr>
              <a:spLocks noChangeArrowheads="1"/>
            </p:cNvSpPr>
            <p:nvPr/>
          </p:nvSpPr>
          <p:spPr bwMode="auto">
            <a:xfrm>
              <a:off x="3608" y="2835"/>
              <a:ext cx="56" cy="75"/>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26640" name="AutoShape 45"/>
            <p:cNvSpPr>
              <a:spLocks noChangeArrowheads="1"/>
            </p:cNvSpPr>
            <p:nvPr/>
          </p:nvSpPr>
          <p:spPr bwMode="auto">
            <a:xfrm>
              <a:off x="4037" y="3172"/>
              <a:ext cx="56" cy="75"/>
            </a:xfrm>
            <a:prstGeom prst="flowChartConnector">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26641" name="AutoShape 46"/>
            <p:cNvSpPr>
              <a:spLocks noChangeArrowheads="1"/>
            </p:cNvSpPr>
            <p:nvPr/>
          </p:nvSpPr>
          <p:spPr bwMode="auto">
            <a:xfrm>
              <a:off x="4096" y="3064"/>
              <a:ext cx="56" cy="75"/>
            </a:xfrm>
            <a:prstGeom prst="flowChartConnector">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26642" name="AutoShape 47"/>
            <p:cNvSpPr>
              <a:spLocks noChangeArrowheads="1"/>
            </p:cNvSpPr>
            <p:nvPr/>
          </p:nvSpPr>
          <p:spPr bwMode="auto">
            <a:xfrm>
              <a:off x="3675" y="2529"/>
              <a:ext cx="56" cy="75"/>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26643" name="AutoShape 48"/>
            <p:cNvSpPr>
              <a:spLocks noChangeArrowheads="1"/>
            </p:cNvSpPr>
            <p:nvPr/>
          </p:nvSpPr>
          <p:spPr bwMode="auto">
            <a:xfrm>
              <a:off x="3922" y="3021"/>
              <a:ext cx="56" cy="75"/>
            </a:xfrm>
            <a:prstGeom prst="flowChartConnector">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26644" name="AutoShape 49"/>
            <p:cNvSpPr>
              <a:spLocks noChangeArrowheads="1"/>
            </p:cNvSpPr>
            <p:nvPr/>
          </p:nvSpPr>
          <p:spPr bwMode="auto">
            <a:xfrm>
              <a:off x="3682" y="2361"/>
              <a:ext cx="56" cy="75"/>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26645" name="AutoShape 50"/>
            <p:cNvSpPr>
              <a:spLocks noChangeArrowheads="1"/>
            </p:cNvSpPr>
            <p:nvPr/>
          </p:nvSpPr>
          <p:spPr bwMode="auto">
            <a:xfrm>
              <a:off x="4184" y="2114"/>
              <a:ext cx="56" cy="74"/>
            </a:xfrm>
            <a:prstGeom prst="flowChartConnector">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26646" name="AutoShape 51"/>
            <p:cNvSpPr>
              <a:spLocks noChangeArrowheads="1"/>
            </p:cNvSpPr>
            <p:nvPr/>
          </p:nvSpPr>
          <p:spPr bwMode="auto">
            <a:xfrm>
              <a:off x="3975" y="2773"/>
              <a:ext cx="56" cy="75"/>
            </a:xfrm>
            <a:prstGeom prst="flowChartConnector">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smtClean="0">
                <a:solidFill>
                  <a:srgbClr val="000000"/>
                </a:solidFill>
              </a:endParaRPr>
            </a:p>
          </p:txBody>
        </p:sp>
        <p:sp>
          <p:nvSpPr>
            <p:cNvPr id="26647" name="Freeform 52"/>
            <p:cNvSpPr>
              <a:spLocks/>
            </p:cNvSpPr>
            <p:nvPr/>
          </p:nvSpPr>
          <p:spPr bwMode="auto">
            <a:xfrm>
              <a:off x="4127" y="2032"/>
              <a:ext cx="686" cy="877"/>
            </a:xfrm>
            <a:custGeom>
              <a:avLst/>
              <a:gdLst>
                <a:gd name="T0" fmla="*/ 404 w 1101"/>
                <a:gd name="T1" fmla="*/ 195 h 1077"/>
                <a:gd name="T2" fmla="*/ 418 w 1101"/>
                <a:gd name="T3" fmla="*/ 322 h 1077"/>
                <a:gd name="T4" fmla="*/ 393 w 1101"/>
                <a:gd name="T5" fmla="*/ 616 h 1077"/>
                <a:gd name="T6" fmla="*/ 369 w 1101"/>
                <a:gd name="T7" fmla="*/ 690 h 1077"/>
                <a:gd name="T8" fmla="*/ 330 w 1101"/>
                <a:gd name="T9" fmla="*/ 713 h 1077"/>
                <a:gd name="T10" fmla="*/ 231 w 1101"/>
                <a:gd name="T11" fmla="*/ 690 h 1077"/>
                <a:gd name="T12" fmla="*/ 189 w 1101"/>
                <a:gd name="T13" fmla="*/ 659 h 1077"/>
                <a:gd name="T14" fmla="*/ 178 w 1101"/>
                <a:gd name="T15" fmla="*/ 653 h 1077"/>
                <a:gd name="T16" fmla="*/ 125 w 1101"/>
                <a:gd name="T17" fmla="*/ 581 h 1077"/>
                <a:gd name="T18" fmla="*/ 90 w 1101"/>
                <a:gd name="T19" fmla="*/ 533 h 1077"/>
                <a:gd name="T20" fmla="*/ 40 w 1101"/>
                <a:gd name="T21" fmla="*/ 454 h 1077"/>
                <a:gd name="T22" fmla="*/ 1 w 1101"/>
                <a:gd name="T23" fmla="*/ 298 h 1077"/>
                <a:gd name="T24" fmla="*/ 5 w 1101"/>
                <a:gd name="T25" fmla="*/ 86 h 1077"/>
                <a:gd name="T26" fmla="*/ 72 w 1101"/>
                <a:gd name="T27" fmla="*/ 14 h 1077"/>
                <a:gd name="T28" fmla="*/ 86 w 1101"/>
                <a:gd name="T29" fmla="*/ 8 h 1077"/>
                <a:gd name="T30" fmla="*/ 164 w 1101"/>
                <a:gd name="T31" fmla="*/ 20 h 1077"/>
                <a:gd name="T32" fmla="*/ 224 w 1101"/>
                <a:gd name="T33" fmla="*/ 68 h 1077"/>
                <a:gd name="T34" fmla="*/ 270 w 1101"/>
                <a:gd name="T35" fmla="*/ 116 h 1077"/>
                <a:gd name="T36" fmla="*/ 298 w 1101"/>
                <a:gd name="T37" fmla="*/ 134 h 1077"/>
                <a:gd name="T38" fmla="*/ 404 w 1101"/>
                <a:gd name="T39" fmla="*/ 195 h 107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101" h="1077">
                  <a:moveTo>
                    <a:pt x="1041" y="294"/>
                  </a:moveTo>
                  <a:cubicBezTo>
                    <a:pt x="1062" y="357"/>
                    <a:pt x="1070" y="419"/>
                    <a:pt x="1077" y="485"/>
                  </a:cubicBezTo>
                  <a:cubicBezTo>
                    <a:pt x="1072" y="641"/>
                    <a:pt x="1101" y="797"/>
                    <a:pt x="1013" y="930"/>
                  </a:cubicBezTo>
                  <a:cubicBezTo>
                    <a:pt x="1001" y="966"/>
                    <a:pt x="984" y="1017"/>
                    <a:pt x="950" y="1040"/>
                  </a:cubicBezTo>
                  <a:cubicBezTo>
                    <a:pt x="920" y="1060"/>
                    <a:pt x="884" y="1065"/>
                    <a:pt x="850" y="1076"/>
                  </a:cubicBezTo>
                  <a:cubicBezTo>
                    <a:pt x="677" y="1068"/>
                    <a:pt x="701" y="1077"/>
                    <a:pt x="595" y="1040"/>
                  </a:cubicBezTo>
                  <a:cubicBezTo>
                    <a:pt x="556" y="1026"/>
                    <a:pt x="527" y="1007"/>
                    <a:pt x="486" y="994"/>
                  </a:cubicBezTo>
                  <a:cubicBezTo>
                    <a:pt x="477" y="991"/>
                    <a:pt x="459" y="985"/>
                    <a:pt x="459" y="985"/>
                  </a:cubicBezTo>
                  <a:cubicBezTo>
                    <a:pt x="417" y="943"/>
                    <a:pt x="369" y="911"/>
                    <a:pt x="322" y="876"/>
                  </a:cubicBezTo>
                  <a:cubicBezTo>
                    <a:pt x="287" y="850"/>
                    <a:pt x="271" y="816"/>
                    <a:pt x="232" y="803"/>
                  </a:cubicBezTo>
                  <a:cubicBezTo>
                    <a:pt x="196" y="768"/>
                    <a:pt x="131" y="726"/>
                    <a:pt x="104" y="685"/>
                  </a:cubicBezTo>
                  <a:cubicBezTo>
                    <a:pt x="56" y="611"/>
                    <a:pt x="21" y="536"/>
                    <a:pt x="4" y="449"/>
                  </a:cubicBezTo>
                  <a:cubicBezTo>
                    <a:pt x="7" y="343"/>
                    <a:pt x="0" y="236"/>
                    <a:pt x="13" y="130"/>
                  </a:cubicBezTo>
                  <a:cubicBezTo>
                    <a:pt x="22" y="60"/>
                    <a:pt x="139" y="33"/>
                    <a:pt x="186" y="21"/>
                  </a:cubicBezTo>
                  <a:cubicBezTo>
                    <a:pt x="198" y="18"/>
                    <a:pt x="222" y="12"/>
                    <a:pt x="222" y="12"/>
                  </a:cubicBezTo>
                  <a:cubicBezTo>
                    <a:pt x="289" y="15"/>
                    <a:pt x="362" y="0"/>
                    <a:pt x="422" y="30"/>
                  </a:cubicBezTo>
                  <a:cubicBezTo>
                    <a:pt x="473" y="56"/>
                    <a:pt x="525" y="77"/>
                    <a:pt x="577" y="103"/>
                  </a:cubicBezTo>
                  <a:cubicBezTo>
                    <a:pt x="619" y="124"/>
                    <a:pt x="655" y="153"/>
                    <a:pt x="695" y="176"/>
                  </a:cubicBezTo>
                  <a:cubicBezTo>
                    <a:pt x="718" y="189"/>
                    <a:pt x="745" y="192"/>
                    <a:pt x="768" y="203"/>
                  </a:cubicBezTo>
                  <a:cubicBezTo>
                    <a:pt x="844" y="240"/>
                    <a:pt x="955" y="294"/>
                    <a:pt x="1041" y="294"/>
                  </a:cubicBezTo>
                  <a:close/>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endParaRPr lang="zh-CN" altLang="en-US" smtClean="0">
                <a:solidFill>
                  <a:srgbClr val="000000"/>
                </a:solidFill>
                <a:latin typeface="Arial" charset="0"/>
                <a:ea typeface="宋体" charset="-122"/>
              </a:endParaRPr>
            </a:p>
          </p:txBody>
        </p:sp>
        <p:sp>
          <p:nvSpPr>
            <p:cNvPr id="26648" name="Freeform 53"/>
            <p:cNvSpPr>
              <a:spLocks/>
            </p:cNvSpPr>
            <p:nvPr/>
          </p:nvSpPr>
          <p:spPr bwMode="auto">
            <a:xfrm>
              <a:off x="3812" y="2642"/>
              <a:ext cx="573" cy="785"/>
            </a:xfrm>
            <a:custGeom>
              <a:avLst/>
              <a:gdLst>
                <a:gd name="T0" fmla="*/ 89 w 918"/>
                <a:gd name="T1" fmla="*/ 541 h 965"/>
                <a:gd name="T2" fmla="*/ 74 w 918"/>
                <a:gd name="T3" fmla="*/ 517 h 965"/>
                <a:gd name="T4" fmla="*/ 46 w 918"/>
                <a:gd name="T5" fmla="*/ 488 h 965"/>
                <a:gd name="T6" fmla="*/ 32 w 918"/>
                <a:gd name="T7" fmla="*/ 463 h 965"/>
                <a:gd name="T8" fmla="*/ 17 w 918"/>
                <a:gd name="T9" fmla="*/ 428 h 965"/>
                <a:gd name="T10" fmla="*/ 0 w 918"/>
                <a:gd name="T11" fmla="*/ 307 h 965"/>
                <a:gd name="T12" fmla="*/ 4 w 918"/>
                <a:gd name="T13" fmla="*/ 133 h 965"/>
                <a:gd name="T14" fmla="*/ 32 w 918"/>
                <a:gd name="T15" fmla="*/ 90 h 965"/>
                <a:gd name="T16" fmla="*/ 114 w 918"/>
                <a:gd name="T17" fmla="*/ 0 h 965"/>
                <a:gd name="T18" fmla="*/ 152 w 918"/>
                <a:gd name="T19" fmla="*/ 12 h 965"/>
                <a:gd name="T20" fmla="*/ 191 w 918"/>
                <a:gd name="T21" fmla="*/ 37 h 965"/>
                <a:gd name="T22" fmla="*/ 269 w 918"/>
                <a:gd name="T23" fmla="*/ 108 h 965"/>
                <a:gd name="T24" fmla="*/ 280 w 918"/>
                <a:gd name="T25" fmla="*/ 144 h 965"/>
                <a:gd name="T26" fmla="*/ 290 w 918"/>
                <a:gd name="T27" fmla="*/ 163 h 965"/>
                <a:gd name="T28" fmla="*/ 315 w 918"/>
                <a:gd name="T29" fmla="*/ 229 h 965"/>
                <a:gd name="T30" fmla="*/ 329 w 918"/>
                <a:gd name="T31" fmla="*/ 282 h 965"/>
                <a:gd name="T32" fmla="*/ 336 w 918"/>
                <a:gd name="T33" fmla="*/ 342 h 965"/>
                <a:gd name="T34" fmla="*/ 347 w 918"/>
                <a:gd name="T35" fmla="*/ 403 h 965"/>
                <a:gd name="T36" fmla="*/ 358 w 918"/>
                <a:gd name="T37" fmla="*/ 512 h 965"/>
                <a:gd name="T38" fmla="*/ 322 w 918"/>
                <a:gd name="T39" fmla="*/ 613 h 965"/>
                <a:gd name="T40" fmla="*/ 294 w 918"/>
                <a:gd name="T41" fmla="*/ 626 h 965"/>
                <a:gd name="T42" fmla="*/ 280 w 918"/>
                <a:gd name="T43" fmla="*/ 632 h 965"/>
                <a:gd name="T44" fmla="*/ 138 w 918"/>
                <a:gd name="T45" fmla="*/ 620 h 965"/>
                <a:gd name="T46" fmla="*/ 96 w 918"/>
                <a:gd name="T47" fmla="*/ 572 h 965"/>
                <a:gd name="T48" fmla="*/ 89 w 918"/>
                <a:gd name="T49" fmla="*/ 541 h 96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918" h="965">
                  <a:moveTo>
                    <a:pt x="227" y="818"/>
                  </a:moveTo>
                  <a:cubicBezTo>
                    <a:pt x="178" y="802"/>
                    <a:pt x="216" y="822"/>
                    <a:pt x="191" y="782"/>
                  </a:cubicBezTo>
                  <a:cubicBezTo>
                    <a:pt x="176" y="757"/>
                    <a:pt x="144" y="746"/>
                    <a:pt x="118" y="737"/>
                  </a:cubicBezTo>
                  <a:cubicBezTo>
                    <a:pt x="106" y="724"/>
                    <a:pt x="92" y="714"/>
                    <a:pt x="81" y="700"/>
                  </a:cubicBezTo>
                  <a:cubicBezTo>
                    <a:pt x="68" y="683"/>
                    <a:pt x="45" y="646"/>
                    <a:pt x="45" y="646"/>
                  </a:cubicBezTo>
                  <a:cubicBezTo>
                    <a:pt x="30" y="585"/>
                    <a:pt x="10" y="526"/>
                    <a:pt x="0" y="464"/>
                  </a:cubicBezTo>
                  <a:cubicBezTo>
                    <a:pt x="3" y="376"/>
                    <a:pt x="1" y="288"/>
                    <a:pt x="9" y="200"/>
                  </a:cubicBezTo>
                  <a:cubicBezTo>
                    <a:pt x="11" y="175"/>
                    <a:pt x="74" y="139"/>
                    <a:pt x="81" y="136"/>
                  </a:cubicBezTo>
                  <a:cubicBezTo>
                    <a:pt x="153" y="101"/>
                    <a:pt x="222" y="22"/>
                    <a:pt x="291" y="0"/>
                  </a:cubicBezTo>
                  <a:cubicBezTo>
                    <a:pt x="314" y="3"/>
                    <a:pt x="364" y="5"/>
                    <a:pt x="391" y="18"/>
                  </a:cubicBezTo>
                  <a:cubicBezTo>
                    <a:pt x="430" y="37"/>
                    <a:pt x="446" y="46"/>
                    <a:pt x="491" y="55"/>
                  </a:cubicBezTo>
                  <a:cubicBezTo>
                    <a:pt x="555" y="98"/>
                    <a:pt x="638" y="100"/>
                    <a:pt x="691" y="164"/>
                  </a:cubicBezTo>
                  <a:cubicBezTo>
                    <a:pt x="760" y="248"/>
                    <a:pt x="665" y="138"/>
                    <a:pt x="718" y="218"/>
                  </a:cubicBezTo>
                  <a:cubicBezTo>
                    <a:pt x="725" y="229"/>
                    <a:pt x="737" y="236"/>
                    <a:pt x="745" y="246"/>
                  </a:cubicBezTo>
                  <a:cubicBezTo>
                    <a:pt x="770" y="278"/>
                    <a:pt x="782" y="319"/>
                    <a:pt x="809" y="346"/>
                  </a:cubicBezTo>
                  <a:cubicBezTo>
                    <a:pt x="830" y="410"/>
                    <a:pt x="816" y="384"/>
                    <a:pt x="845" y="427"/>
                  </a:cubicBezTo>
                  <a:cubicBezTo>
                    <a:pt x="851" y="457"/>
                    <a:pt x="856" y="488"/>
                    <a:pt x="863" y="518"/>
                  </a:cubicBezTo>
                  <a:cubicBezTo>
                    <a:pt x="871" y="549"/>
                    <a:pt x="884" y="578"/>
                    <a:pt x="890" y="609"/>
                  </a:cubicBezTo>
                  <a:cubicBezTo>
                    <a:pt x="902" y="666"/>
                    <a:pt x="900" y="718"/>
                    <a:pt x="918" y="773"/>
                  </a:cubicBezTo>
                  <a:cubicBezTo>
                    <a:pt x="910" y="845"/>
                    <a:pt x="904" y="901"/>
                    <a:pt x="827" y="927"/>
                  </a:cubicBezTo>
                  <a:cubicBezTo>
                    <a:pt x="803" y="935"/>
                    <a:pt x="778" y="940"/>
                    <a:pt x="754" y="946"/>
                  </a:cubicBezTo>
                  <a:cubicBezTo>
                    <a:pt x="742" y="949"/>
                    <a:pt x="718" y="955"/>
                    <a:pt x="718" y="955"/>
                  </a:cubicBezTo>
                  <a:cubicBezTo>
                    <a:pt x="668" y="954"/>
                    <a:pt x="462" y="965"/>
                    <a:pt x="354" y="937"/>
                  </a:cubicBezTo>
                  <a:cubicBezTo>
                    <a:pt x="316" y="927"/>
                    <a:pt x="272" y="891"/>
                    <a:pt x="245" y="864"/>
                  </a:cubicBezTo>
                  <a:cubicBezTo>
                    <a:pt x="231" y="850"/>
                    <a:pt x="192" y="818"/>
                    <a:pt x="227" y="818"/>
                  </a:cubicBezTo>
                  <a:close/>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endParaRPr lang="zh-CN" altLang="en-US" smtClean="0">
                <a:solidFill>
                  <a:srgbClr val="000000"/>
                </a:solidFill>
                <a:latin typeface="Arial" charset="0"/>
                <a:ea typeface="宋体" charset="-122"/>
              </a:endParaRPr>
            </a:p>
          </p:txBody>
        </p:sp>
        <p:sp>
          <p:nvSpPr>
            <p:cNvPr id="26649" name="Freeform 54"/>
            <p:cNvSpPr>
              <a:spLocks/>
            </p:cNvSpPr>
            <p:nvPr/>
          </p:nvSpPr>
          <p:spPr bwMode="auto">
            <a:xfrm>
              <a:off x="3302" y="2065"/>
              <a:ext cx="542" cy="954"/>
            </a:xfrm>
            <a:custGeom>
              <a:avLst/>
              <a:gdLst>
                <a:gd name="T0" fmla="*/ 293 w 869"/>
                <a:gd name="T1" fmla="*/ 523 h 1173"/>
                <a:gd name="T2" fmla="*/ 272 w 869"/>
                <a:gd name="T3" fmla="*/ 625 h 1173"/>
                <a:gd name="T4" fmla="*/ 254 w 869"/>
                <a:gd name="T5" fmla="*/ 716 h 1173"/>
                <a:gd name="T6" fmla="*/ 248 w 869"/>
                <a:gd name="T7" fmla="*/ 751 h 1173"/>
                <a:gd name="T8" fmla="*/ 240 w 869"/>
                <a:gd name="T9" fmla="*/ 764 h 1173"/>
                <a:gd name="T10" fmla="*/ 219 w 869"/>
                <a:gd name="T11" fmla="*/ 776 h 1173"/>
                <a:gd name="T12" fmla="*/ 113 w 869"/>
                <a:gd name="T13" fmla="*/ 757 h 1173"/>
                <a:gd name="T14" fmla="*/ 49 w 869"/>
                <a:gd name="T15" fmla="*/ 710 h 1173"/>
                <a:gd name="T16" fmla="*/ 14 w 869"/>
                <a:gd name="T17" fmla="*/ 668 h 1173"/>
                <a:gd name="T18" fmla="*/ 0 w 869"/>
                <a:gd name="T19" fmla="*/ 632 h 1173"/>
                <a:gd name="T20" fmla="*/ 32 w 869"/>
                <a:gd name="T21" fmla="*/ 331 h 1173"/>
                <a:gd name="T22" fmla="*/ 42 w 869"/>
                <a:gd name="T23" fmla="*/ 156 h 1173"/>
                <a:gd name="T24" fmla="*/ 60 w 869"/>
                <a:gd name="T25" fmla="*/ 108 h 1173"/>
                <a:gd name="T26" fmla="*/ 78 w 869"/>
                <a:gd name="T27" fmla="*/ 90 h 1173"/>
                <a:gd name="T28" fmla="*/ 120 w 869"/>
                <a:gd name="T29" fmla="*/ 48 h 1173"/>
                <a:gd name="T30" fmla="*/ 138 w 869"/>
                <a:gd name="T31" fmla="*/ 30 h 1173"/>
                <a:gd name="T32" fmla="*/ 166 w 869"/>
                <a:gd name="T33" fmla="*/ 0 h 1173"/>
                <a:gd name="T34" fmla="*/ 276 w 869"/>
                <a:gd name="T35" fmla="*/ 54 h 1173"/>
                <a:gd name="T36" fmla="*/ 315 w 869"/>
                <a:gd name="T37" fmla="*/ 133 h 1173"/>
                <a:gd name="T38" fmla="*/ 329 w 869"/>
                <a:gd name="T39" fmla="*/ 168 h 1173"/>
                <a:gd name="T40" fmla="*/ 336 w 869"/>
                <a:gd name="T41" fmla="*/ 204 h 1173"/>
                <a:gd name="T42" fmla="*/ 307 w 869"/>
                <a:gd name="T43" fmla="*/ 469 h 1173"/>
                <a:gd name="T44" fmla="*/ 293 w 869"/>
                <a:gd name="T45" fmla="*/ 523 h 11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69" h="1173">
                  <a:moveTo>
                    <a:pt x="754" y="791"/>
                  </a:moveTo>
                  <a:cubicBezTo>
                    <a:pt x="743" y="846"/>
                    <a:pt x="731" y="899"/>
                    <a:pt x="699" y="945"/>
                  </a:cubicBezTo>
                  <a:cubicBezTo>
                    <a:pt x="684" y="991"/>
                    <a:pt x="669" y="1036"/>
                    <a:pt x="654" y="1082"/>
                  </a:cubicBezTo>
                  <a:cubicBezTo>
                    <a:pt x="648" y="1100"/>
                    <a:pt x="649" y="1122"/>
                    <a:pt x="636" y="1136"/>
                  </a:cubicBezTo>
                  <a:cubicBezTo>
                    <a:pt x="630" y="1142"/>
                    <a:pt x="626" y="1151"/>
                    <a:pt x="618" y="1155"/>
                  </a:cubicBezTo>
                  <a:cubicBezTo>
                    <a:pt x="601" y="1164"/>
                    <a:pt x="563" y="1173"/>
                    <a:pt x="563" y="1173"/>
                  </a:cubicBezTo>
                  <a:cubicBezTo>
                    <a:pt x="471" y="1168"/>
                    <a:pt x="379" y="1170"/>
                    <a:pt x="290" y="1145"/>
                  </a:cubicBezTo>
                  <a:cubicBezTo>
                    <a:pt x="231" y="1129"/>
                    <a:pt x="182" y="1097"/>
                    <a:pt x="127" y="1073"/>
                  </a:cubicBezTo>
                  <a:cubicBezTo>
                    <a:pt x="93" y="1058"/>
                    <a:pt x="60" y="1039"/>
                    <a:pt x="36" y="1009"/>
                  </a:cubicBezTo>
                  <a:cubicBezTo>
                    <a:pt x="23" y="992"/>
                    <a:pt x="0" y="955"/>
                    <a:pt x="0" y="955"/>
                  </a:cubicBezTo>
                  <a:cubicBezTo>
                    <a:pt x="11" y="805"/>
                    <a:pt x="33" y="644"/>
                    <a:pt x="81" y="500"/>
                  </a:cubicBezTo>
                  <a:cubicBezTo>
                    <a:pt x="92" y="412"/>
                    <a:pt x="99" y="324"/>
                    <a:pt x="109" y="236"/>
                  </a:cubicBezTo>
                  <a:cubicBezTo>
                    <a:pt x="113" y="197"/>
                    <a:pt x="118" y="176"/>
                    <a:pt x="154" y="164"/>
                  </a:cubicBezTo>
                  <a:cubicBezTo>
                    <a:pt x="193" y="123"/>
                    <a:pt x="147" y="165"/>
                    <a:pt x="200" y="136"/>
                  </a:cubicBezTo>
                  <a:cubicBezTo>
                    <a:pt x="241" y="114"/>
                    <a:pt x="266" y="87"/>
                    <a:pt x="309" y="73"/>
                  </a:cubicBezTo>
                  <a:cubicBezTo>
                    <a:pt x="343" y="37"/>
                    <a:pt x="308" y="68"/>
                    <a:pt x="354" y="45"/>
                  </a:cubicBezTo>
                  <a:cubicBezTo>
                    <a:pt x="383" y="30"/>
                    <a:pt x="395" y="11"/>
                    <a:pt x="427" y="0"/>
                  </a:cubicBezTo>
                  <a:cubicBezTo>
                    <a:pt x="520" y="23"/>
                    <a:pt x="626" y="29"/>
                    <a:pt x="709" y="82"/>
                  </a:cubicBezTo>
                  <a:cubicBezTo>
                    <a:pt x="738" y="125"/>
                    <a:pt x="765" y="172"/>
                    <a:pt x="809" y="200"/>
                  </a:cubicBezTo>
                  <a:cubicBezTo>
                    <a:pt x="821" y="218"/>
                    <a:pt x="838" y="234"/>
                    <a:pt x="845" y="255"/>
                  </a:cubicBezTo>
                  <a:cubicBezTo>
                    <a:pt x="851" y="273"/>
                    <a:pt x="863" y="309"/>
                    <a:pt x="863" y="309"/>
                  </a:cubicBezTo>
                  <a:cubicBezTo>
                    <a:pt x="858" y="436"/>
                    <a:pt x="869" y="596"/>
                    <a:pt x="790" y="709"/>
                  </a:cubicBezTo>
                  <a:cubicBezTo>
                    <a:pt x="787" y="717"/>
                    <a:pt x="776" y="791"/>
                    <a:pt x="754" y="791"/>
                  </a:cubicBezTo>
                  <a:close/>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endParaRPr lang="zh-CN" altLang="en-US" smtClean="0">
                <a:solidFill>
                  <a:srgbClr val="000000"/>
                </a:solidFill>
                <a:latin typeface="Arial" charset="0"/>
                <a:ea typeface="宋体" charset="-122"/>
              </a:endParaRPr>
            </a:p>
          </p:txBody>
        </p:sp>
      </p:grpSp>
      <p:sp>
        <p:nvSpPr>
          <p:cNvPr id="26630" name="Text Box 55"/>
          <p:cNvSpPr txBox="1">
            <a:spLocks noChangeArrowheads="1"/>
          </p:cNvSpPr>
          <p:nvPr/>
        </p:nvSpPr>
        <p:spPr bwMode="auto">
          <a:xfrm>
            <a:off x="1679575" y="1973263"/>
            <a:ext cx="1479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spcBef>
                <a:spcPct val="0"/>
              </a:spcBef>
              <a:buClrTx/>
              <a:buSzTx/>
              <a:buFontTx/>
              <a:buNone/>
            </a:pPr>
            <a:r>
              <a:rPr lang="zh-CN" altLang="en-US" sz="2400" smtClean="0">
                <a:solidFill>
                  <a:srgbClr val="000000"/>
                </a:solidFill>
                <a:latin typeface="Times New Roman" pitchFamily="18" charset="0"/>
              </a:rPr>
              <a:t>原始数据 </a:t>
            </a:r>
          </a:p>
        </p:txBody>
      </p:sp>
      <p:sp>
        <p:nvSpPr>
          <p:cNvPr id="26631" name="Text Box 56"/>
          <p:cNvSpPr txBox="1">
            <a:spLocks noChangeArrowheads="1"/>
          </p:cNvSpPr>
          <p:nvPr/>
        </p:nvSpPr>
        <p:spPr bwMode="auto">
          <a:xfrm>
            <a:off x="5259388" y="1916113"/>
            <a:ext cx="2097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spcBef>
                <a:spcPct val="0"/>
              </a:spcBef>
              <a:buClrTx/>
              <a:buSzTx/>
              <a:buFontTx/>
              <a:buNone/>
            </a:pPr>
            <a:r>
              <a:rPr lang="zh-CN" altLang="en-US" sz="2400" smtClean="0">
                <a:solidFill>
                  <a:srgbClr val="000000"/>
                </a:solidFill>
                <a:latin typeface="Times New Roman" pitchFamily="18" charset="0"/>
              </a:rPr>
              <a:t>聚类</a:t>
            </a:r>
            <a:r>
              <a:rPr lang="en-US" altLang="zh-CN" sz="2400" smtClean="0">
                <a:solidFill>
                  <a:srgbClr val="000000"/>
                </a:solidFill>
                <a:latin typeface="Times New Roman" pitchFamily="18" charset="0"/>
              </a:rPr>
              <a:t>/</a:t>
            </a:r>
            <a:r>
              <a:rPr lang="zh-CN" altLang="en-US" sz="2400" smtClean="0">
                <a:solidFill>
                  <a:srgbClr val="000000"/>
                </a:solidFill>
                <a:latin typeface="Times New Roman" pitchFamily="18" charset="0"/>
              </a:rPr>
              <a:t>分层选样</a:t>
            </a:r>
          </a:p>
        </p:txBody>
      </p:sp>
      <p:sp>
        <p:nvSpPr>
          <p:cNvPr id="2" name="日期占位符 1"/>
          <p:cNvSpPr>
            <a:spLocks noGrp="1"/>
          </p:cNvSpPr>
          <p:nvPr>
            <p:ph type="dt" sz="quarter" idx="10"/>
          </p:nvPr>
        </p:nvSpPr>
        <p:spPr/>
        <p:txBody>
          <a:bodyPr/>
          <a:lstStyle/>
          <a:p>
            <a:pPr>
              <a:defRPr/>
            </a:pPr>
            <a:fld id="{B63973BD-A3ED-4D66-82BA-EF742A84CDDB}" type="datetime1">
              <a:rPr lang="zh-CN" altLang="en-US">
                <a:solidFill>
                  <a:srgbClr val="000000"/>
                </a:solidFill>
              </a:rPr>
              <a:pPr>
                <a:defRPr/>
              </a:pPr>
              <a:t>2019/12/16</a:t>
            </a:fld>
            <a:endParaRPr lang="en-US" altLang="zh-CN">
              <a:solidFill>
                <a:srgbClr val="000000"/>
              </a:solidFill>
            </a:endParaRPr>
          </a:p>
        </p:txBody>
      </p:sp>
      <p:sp>
        <p:nvSpPr>
          <p:cNvPr id="3" name="灯片编号占位符 2"/>
          <p:cNvSpPr>
            <a:spLocks noGrp="1"/>
          </p:cNvSpPr>
          <p:nvPr>
            <p:ph type="sldNum" sz="quarter" idx="12"/>
          </p:nvPr>
        </p:nvSpPr>
        <p:spPr/>
        <p:txBody>
          <a:bodyPr/>
          <a:lstStyle/>
          <a:p>
            <a:pPr>
              <a:defRPr/>
            </a:pPr>
            <a:fld id="{3F35DB71-C99D-4F5B-9718-9843658070E8}" type="slidenum">
              <a:rPr lang="en-US" altLang="zh-CN">
                <a:solidFill>
                  <a:srgbClr val="000000"/>
                </a:solidFill>
              </a:rPr>
              <a:pPr>
                <a:defRPr/>
              </a:pPr>
              <a:t>117</a:t>
            </a:fld>
            <a:endParaRPr lang="en-US" altLang="zh-CN">
              <a:solidFill>
                <a:srgbClr val="000000"/>
              </a:solidFill>
            </a:endParaRPr>
          </a:p>
        </p:txBody>
      </p:sp>
    </p:spTree>
    <p:extLst>
      <p:ext uri="{BB962C8B-B14F-4D97-AF65-F5344CB8AC3E}">
        <p14:creationId xmlns:p14="http://schemas.microsoft.com/office/powerpoint/2010/main" val="148975430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zh-CN" altLang="en-US" smtClean="0"/>
              <a:t>离散化</a:t>
            </a:r>
          </a:p>
        </p:txBody>
      </p:sp>
      <p:sp>
        <p:nvSpPr>
          <p:cNvPr id="27651" name="Rectangle 3"/>
          <p:cNvSpPr>
            <a:spLocks noGrp="1" noChangeArrowheads="1"/>
          </p:cNvSpPr>
          <p:nvPr>
            <p:ph type="body" idx="1"/>
          </p:nvPr>
        </p:nvSpPr>
        <p:spPr/>
        <p:txBody>
          <a:bodyPr/>
          <a:lstStyle/>
          <a:p>
            <a:pPr eaLnBrk="1" hangingPunct="1"/>
            <a:r>
              <a:rPr lang="zh-CN" altLang="en-US" sz="2600" smtClean="0"/>
              <a:t>三种类型的属性值：</a:t>
            </a:r>
          </a:p>
          <a:p>
            <a:pPr lvl="1" eaLnBrk="1" hangingPunct="1"/>
            <a:r>
              <a:rPr lang="zh-CN" altLang="en-US" sz="2200" smtClean="0"/>
              <a:t>名称型</a:t>
            </a:r>
            <a:r>
              <a:rPr lang="en-US" altLang="zh-CN" sz="2200" smtClean="0"/>
              <a:t>——e.g. </a:t>
            </a:r>
            <a:r>
              <a:rPr lang="zh-CN" altLang="en-US" sz="2200" smtClean="0"/>
              <a:t>无序集合中的值</a:t>
            </a:r>
          </a:p>
          <a:p>
            <a:pPr lvl="1" eaLnBrk="1" hangingPunct="1"/>
            <a:r>
              <a:rPr lang="zh-CN" altLang="en-US" sz="2200" smtClean="0"/>
              <a:t>序数</a:t>
            </a:r>
            <a:r>
              <a:rPr lang="en-US" altLang="zh-CN" sz="2200" smtClean="0"/>
              <a:t>——e.g. </a:t>
            </a:r>
            <a:r>
              <a:rPr lang="zh-CN" altLang="en-US" sz="2200" smtClean="0"/>
              <a:t>有序集合中的值</a:t>
            </a:r>
          </a:p>
          <a:p>
            <a:pPr lvl="1" eaLnBrk="1" hangingPunct="1"/>
            <a:r>
              <a:rPr lang="zh-CN" altLang="en-US" sz="2200" smtClean="0"/>
              <a:t>连续值</a:t>
            </a:r>
            <a:r>
              <a:rPr lang="en-US" altLang="zh-CN" sz="2200" smtClean="0"/>
              <a:t>——e.g. </a:t>
            </a:r>
            <a:r>
              <a:rPr lang="zh-CN" altLang="en-US" sz="2200" smtClean="0"/>
              <a:t>实数</a:t>
            </a:r>
          </a:p>
          <a:p>
            <a:pPr eaLnBrk="1" hangingPunct="1"/>
            <a:r>
              <a:rPr lang="zh-CN" altLang="en-US" sz="2600" smtClean="0"/>
              <a:t>离散化</a:t>
            </a:r>
          </a:p>
          <a:p>
            <a:pPr lvl="1" eaLnBrk="1" hangingPunct="1"/>
            <a:r>
              <a:rPr lang="zh-CN" altLang="en-US" sz="2200" smtClean="0"/>
              <a:t>将连续属性的范围划分为区间</a:t>
            </a:r>
          </a:p>
          <a:p>
            <a:pPr lvl="1" eaLnBrk="1" hangingPunct="1"/>
            <a:r>
              <a:rPr lang="zh-CN" altLang="en-US" sz="2200" smtClean="0"/>
              <a:t>有效的规约数据</a:t>
            </a:r>
          </a:p>
          <a:p>
            <a:pPr lvl="2" eaLnBrk="1" hangingPunct="1"/>
            <a:r>
              <a:rPr lang="zh-CN" altLang="en-US" sz="2000" smtClean="0"/>
              <a:t>基于判定树的分类挖掘</a:t>
            </a:r>
          </a:p>
          <a:p>
            <a:pPr lvl="1" eaLnBrk="1" hangingPunct="1"/>
            <a:r>
              <a:rPr lang="zh-CN" altLang="en-US" sz="2200" smtClean="0"/>
              <a:t>离散化的数值用于进一步分析</a:t>
            </a:r>
          </a:p>
        </p:txBody>
      </p:sp>
      <p:sp>
        <p:nvSpPr>
          <p:cNvPr id="2" name="日期占位符 1"/>
          <p:cNvSpPr>
            <a:spLocks noGrp="1"/>
          </p:cNvSpPr>
          <p:nvPr>
            <p:ph type="dt" sz="quarter" idx="10"/>
          </p:nvPr>
        </p:nvSpPr>
        <p:spPr/>
        <p:txBody>
          <a:bodyPr/>
          <a:lstStyle/>
          <a:p>
            <a:pPr>
              <a:defRPr/>
            </a:pPr>
            <a:fld id="{10008AF6-3C88-42B9-93F5-57B1DD45EA0A}" type="datetime1">
              <a:rPr lang="zh-CN" altLang="en-US">
                <a:solidFill>
                  <a:srgbClr val="000000"/>
                </a:solidFill>
              </a:rPr>
              <a:pPr>
                <a:defRPr/>
              </a:pPr>
              <a:t>2019/12/16</a:t>
            </a:fld>
            <a:endParaRPr lang="en-US" altLang="zh-CN">
              <a:solidFill>
                <a:srgbClr val="000000"/>
              </a:solidFill>
            </a:endParaRPr>
          </a:p>
        </p:txBody>
      </p:sp>
      <p:sp>
        <p:nvSpPr>
          <p:cNvPr id="3" name="灯片编号占位符 2"/>
          <p:cNvSpPr>
            <a:spLocks noGrp="1"/>
          </p:cNvSpPr>
          <p:nvPr>
            <p:ph type="sldNum" sz="quarter" idx="12"/>
          </p:nvPr>
        </p:nvSpPr>
        <p:spPr/>
        <p:txBody>
          <a:bodyPr/>
          <a:lstStyle/>
          <a:p>
            <a:pPr>
              <a:defRPr/>
            </a:pPr>
            <a:fld id="{8FE29E1C-110D-40CA-8EC0-CB7BEA2C448B}" type="slidenum">
              <a:rPr lang="en-US" altLang="zh-CN">
                <a:solidFill>
                  <a:srgbClr val="000000"/>
                </a:solidFill>
              </a:rPr>
              <a:pPr>
                <a:defRPr/>
              </a:pPr>
              <a:t>118</a:t>
            </a:fld>
            <a:endParaRPr lang="en-US" altLang="zh-CN">
              <a:solidFill>
                <a:srgbClr val="000000"/>
              </a:solidFill>
            </a:endParaRPr>
          </a:p>
        </p:txBody>
      </p:sp>
    </p:spTree>
    <p:extLst>
      <p:ext uri="{BB962C8B-B14F-4D97-AF65-F5344CB8AC3E}">
        <p14:creationId xmlns:p14="http://schemas.microsoft.com/office/powerpoint/2010/main" val="70938415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zh-CN" altLang="en-US" smtClean="0"/>
              <a:t>离散化和概念分层</a:t>
            </a:r>
          </a:p>
        </p:txBody>
      </p:sp>
      <p:sp>
        <p:nvSpPr>
          <p:cNvPr id="28675" name="Rectangle 3"/>
          <p:cNvSpPr>
            <a:spLocks noGrp="1" noChangeArrowheads="1"/>
          </p:cNvSpPr>
          <p:nvPr>
            <p:ph type="body" idx="1"/>
          </p:nvPr>
        </p:nvSpPr>
        <p:spPr/>
        <p:txBody>
          <a:bodyPr/>
          <a:lstStyle/>
          <a:p>
            <a:pPr eaLnBrk="1" hangingPunct="1"/>
            <a:r>
              <a:rPr lang="zh-CN" altLang="en-US" smtClean="0"/>
              <a:t>离散化</a:t>
            </a:r>
          </a:p>
          <a:p>
            <a:pPr lvl="1" eaLnBrk="1" hangingPunct="1"/>
            <a:r>
              <a:rPr lang="zh-CN" altLang="en-US" smtClean="0"/>
              <a:t>通过将属性域划分为区间，减少给定连续属性值的个数。区间的标号可以代替实际的数据值。</a:t>
            </a:r>
          </a:p>
          <a:p>
            <a:pPr eaLnBrk="1" hangingPunct="1"/>
            <a:r>
              <a:rPr lang="zh-CN" altLang="en-US" smtClean="0"/>
              <a:t>概念分层</a:t>
            </a:r>
          </a:p>
          <a:p>
            <a:pPr lvl="1" eaLnBrk="1" hangingPunct="1"/>
            <a:r>
              <a:rPr lang="zh-CN" altLang="en-US" smtClean="0"/>
              <a:t>通过使用高层的概念（比如：青年、中年、老年）来替代底层的属性值（比如：实际的年龄数据值）来规约数据</a:t>
            </a:r>
          </a:p>
        </p:txBody>
      </p:sp>
      <p:sp>
        <p:nvSpPr>
          <p:cNvPr id="2" name="日期占位符 1"/>
          <p:cNvSpPr>
            <a:spLocks noGrp="1"/>
          </p:cNvSpPr>
          <p:nvPr>
            <p:ph type="dt" sz="quarter" idx="10"/>
          </p:nvPr>
        </p:nvSpPr>
        <p:spPr/>
        <p:txBody>
          <a:bodyPr/>
          <a:lstStyle/>
          <a:p>
            <a:pPr>
              <a:defRPr/>
            </a:pPr>
            <a:fld id="{66BE57DC-9DA0-46B3-B35F-5B190C1A7B9F}" type="datetime1">
              <a:rPr lang="zh-CN" altLang="en-US">
                <a:solidFill>
                  <a:srgbClr val="000000"/>
                </a:solidFill>
              </a:rPr>
              <a:pPr>
                <a:defRPr/>
              </a:pPr>
              <a:t>2019/12/16</a:t>
            </a:fld>
            <a:endParaRPr lang="en-US" altLang="zh-CN">
              <a:solidFill>
                <a:srgbClr val="000000"/>
              </a:solidFill>
            </a:endParaRPr>
          </a:p>
        </p:txBody>
      </p:sp>
      <p:sp>
        <p:nvSpPr>
          <p:cNvPr id="3" name="灯片编号占位符 2"/>
          <p:cNvSpPr>
            <a:spLocks noGrp="1"/>
          </p:cNvSpPr>
          <p:nvPr>
            <p:ph type="sldNum" sz="quarter" idx="12"/>
          </p:nvPr>
        </p:nvSpPr>
        <p:spPr/>
        <p:txBody>
          <a:bodyPr/>
          <a:lstStyle/>
          <a:p>
            <a:pPr>
              <a:defRPr/>
            </a:pPr>
            <a:fld id="{03F0D4A3-34AB-4AFB-9771-868BAAAB7CB0}" type="slidenum">
              <a:rPr lang="en-US" altLang="zh-CN">
                <a:solidFill>
                  <a:srgbClr val="000000"/>
                </a:solidFill>
              </a:rPr>
              <a:pPr>
                <a:defRPr/>
              </a:pPr>
              <a:t>119</a:t>
            </a:fld>
            <a:endParaRPr lang="en-US" altLang="zh-CN">
              <a:solidFill>
                <a:srgbClr val="000000"/>
              </a:solidFill>
            </a:endParaRPr>
          </a:p>
        </p:txBody>
      </p:sp>
    </p:spTree>
    <p:extLst>
      <p:ext uri="{BB962C8B-B14F-4D97-AF65-F5344CB8AC3E}">
        <p14:creationId xmlns:p14="http://schemas.microsoft.com/office/powerpoint/2010/main" val="30265564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reeform 3"/>
          <p:cNvSpPr>
            <a:spLocks noChangeArrowheads="1"/>
          </p:cNvSpPr>
          <p:nvPr/>
        </p:nvSpPr>
        <p:spPr bwMode="auto">
          <a:xfrm>
            <a:off x="0" y="0"/>
            <a:ext cx="9144000" cy="6858000"/>
          </a:xfrm>
          <a:custGeom>
            <a:avLst/>
            <a:gdLst>
              <a:gd name="T0" fmla="*/ 0 w 9144000"/>
              <a:gd name="T1" fmla="*/ 6858000 h 6858000"/>
              <a:gd name="T2" fmla="*/ 9144000 w 9144000"/>
              <a:gd name="T3" fmla="*/ 6858000 h 6858000"/>
              <a:gd name="T4" fmla="*/ 9144000 w 9144000"/>
              <a:gd name="T5" fmla="*/ 0 h 6858000"/>
              <a:gd name="T6" fmla="*/ 0 w 9144000"/>
              <a:gd name="T7" fmla="*/ 0 h 6858000"/>
              <a:gd name="T8" fmla="*/ 0 w 9144000"/>
              <a:gd name="T9" fmla="*/ 6858000 h 6858000"/>
              <a:gd name="T10" fmla="*/ 0 60000 65536"/>
              <a:gd name="T11" fmla="*/ 0 60000 65536"/>
              <a:gd name="T12" fmla="*/ 0 60000 65536"/>
              <a:gd name="T13" fmla="*/ 0 60000 65536"/>
              <a:gd name="T14" fmla="*/ 0 60000 65536"/>
              <a:gd name="T15" fmla="*/ 0 w 9144000"/>
              <a:gd name="T16" fmla="*/ 0 h 6858000"/>
              <a:gd name="T17" fmla="*/ 9144000 w 9144000"/>
              <a:gd name="T18" fmla="*/ 6858000 h 6858000"/>
            </a:gdLst>
            <a:ahLst/>
            <a:cxnLst>
              <a:cxn ang="T10">
                <a:pos x="T0" y="T1"/>
              </a:cxn>
              <a:cxn ang="T11">
                <a:pos x="T2" y="T3"/>
              </a:cxn>
              <a:cxn ang="T12">
                <a:pos x="T4" y="T5"/>
              </a:cxn>
              <a:cxn ang="T13">
                <a:pos x="T6" y="T7"/>
              </a:cxn>
              <a:cxn ang="T14">
                <a:pos x="T8" y="T9"/>
              </a:cxn>
            </a:cxnLst>
            <a:rect l="T15" t="T16" r="T17" b="T18"/>
            <a:pathLst>
              <a:path w="9144000" h="6858000">
                <a:moveTo>
                  <a:pt x="0" y="6858000"/>
                </a:moveTo>
                <a:lnTo>
                  <a:pt x="9144000" y="6858000"/>
                </a:lnTo>
                <a:lnTo>
                  <a:pt x="9144000" y="0"/>
                </a:lnTo>
                <a:lnTo>
                  <a:pt x="0" y="0"/>
                </a:lnTo>
                <a:lnTo>
                  <a:pt x="0" y="6858000"/>
                </a:lnTo>
              </a:path>
            </a:pathLst>
          </a:custGeom>
          <a:solidFill>
            <a:srgbClr val="FFFFFF"/>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14339" name="Freeform 3"/>
          <p:cNvSpPr>
            <a:spLocks noChangeArrowheads="1"/>
          </p:cNvSpPr>
          <p:nvPr/>
        </p:nvSpPr>
        <p:spPr bwMode="auto">
          <a:xfrm>
            <a:off x="0" y="0"/>
            <a:ext cx="9144000" cy="1066800"/>
          </a:xfrm>
          <a:custGeom>
            <a:avLst/>
            <a:gdLst>
              <a:gd name="T0" fmla="*/ 0 w 9144000"/>
              <a:gd name="T1" fmla="*/ 1066800 h 1066800"/>
              <a:gd name="T2" fmla="*/ 9144000 w 9144000"/>
              <a:gd name="T3" fmla="*/ 1066800 h 1066800"/>
              <a:gd name="T4" fmla="*/ 9144000 w 9144000"/>
              <a:gd name="T5" fmla="*/ 0 h 1066800"/>
              <a:gd name="T6" fmla="*/ 0 w 9144000"/>
              <a:gd name="T7" fmla="*/ 0 h 1066800"/>
              <a:gd name="T8" fmla="*/ 0 w 9144000"/>
              <a:gd name="T9" fmla="*/ 1066800 h 1066800"/>
              <a:gd name="T10" fmla="*/ 0 60000 65536"/>
              <a:gd name="T11" fmla="*/ 0 60000 65536"/>
              <a:gd name="T12" fmla="*/ 0 60000 65536"/>
              <a:gd name="T13" fmla="*/ 0 60000 65536"/>
              <a:gd name="T14" fmla="*/ 0 60000 65536"/>
              <a:gd name="T15" fmla="*/ 0 w 9144000"/>
              <a:gd name="T16" fmla="*/ 0 h 1066800"/>
              <a:gd name="T17" fmla="*/ 9144000 w 9144000"/>
              <a:gd name="T18" fmla="*/ 1066800 h 1066800"/>
            </a:gdLst>
            <a:ahLst/>
            <a:cxnLst>
              <a:cxn ang="T10">
                <a:pos x="T0" y="T1"/>
              </a:cxn>
              <a:cxn ang="T11">
                <a:pos x="T2" y="T3"/>
              </a:cxn>
              <a:cxn ang="T12">
                <a:pos x="T4" y="T5"/>
              </a:cxn>
              <a:cxn ang="T13">
                <a:pos x="T6" y="T7"/>
              </a:cxn>
              <a:cxn ang="T14">
                <a:pos x="T8" y="T9"/>
              </a:cxn>
            </a:cxnLst>
            <a:rect l="T15" t="T16" r="T17" b="T18"/>
            <a:pathLst>
              <a:path w="9144000" h="1066800">
                <a:moveTo>
                  <a:pt x="0" y="1066800"/>
                </a:moveTo>
                <a:lnTo>
                  <a:pt x="9144000" y="1066800"/>
                </a:lnTo>
                <a:lnTo>
                  <a:pt x="9144000" y="0"/>
                </a:lnTo>
                <a:lnTo>
                  <a:pt x="0" y="0"/>
                </a:lnTo>
                <a:lnTo>
                  <a:pt x="0" y="1066800"/>
                </a:lnTo>
              </a:path>
            </a:pathLst>
          </a:custGeom>
          <a:solidFill>
            <a:srgbClr val="0056AC"/>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14340" name="Freeform 3"/>
          <p:cNvSpPr>
            <a:spLocks noChangeArrowheads="1"/>
          </p:cNvSpPr>
          <p:nvPr/>
        </p:nvSpPr>
        <p:spPr bwMode="auto">
          <a:xfrm>
            <a:off x="-3175" y="-3175"/>
            <a:ext cx="9153525" cy="1076325"/>
          </a:xfrm>
          <a:custGeom>
            <a:avLst/>
            <a:gdLst>
              <a:gd name="T0" fmla="*/ 6350 w 9156700"/>
              <a:gd name="T1" fmla="*/ 1073150 h 1079500"/>
              <a:gd name="T2" fmla="*/ 9150350 w 9156700"/>
              <a:gd name="T3" fmla="*/ 1073150 h 1079500"/>
              <a:gd name="T4" fmla="*/ 9150350 w 9156700"/>
              <a:gd name="T5" fmla="*/ 6350 h 1079500"/>
              <a:gd name="T6" fmla="*/ 6350 w 9156700"/>
              <a:gd name="T7" fmla="*/ 6350 h 1079500"/>
              <a:gd name="T8" fmla="*/ 6350 w 9156700"/>
              <a:gd name="T9" fmla="*/ 1073150 h 1079500"/>
              <a:gd name="T10" fmla="*/ 0 60000 65536"/>
              <a:gd name="T11" fmla="*/ 0 60000 65536"/>
              <a:gd name="T12" fmla="*/ 0 60000 65536"/>
              <a:gd name="T13" fmla="*/ 0 60000 65536"/>
              <a:gd name="T14" fmla="*/ 0 60000 65536"/>
              <a:gd name="T15" fmla="*/ 0 w 9156700"/>
              <a:gd name="T16" fmla="*/ 0 h 1079500"/>
              <a:gd name="T17" fmla="*/ 9156700 w 9156700"/>
              <a:gd name="T18" fmla="*/ 1079500 h 1079500"/>
            </a:gdLst>
            <a:ahLst/>
            <a:cxnLst>
              <a:cxn ang="T10">
                <a:pos x="T0" y="T1"/>
              </a:cxn>
              <a:cxn ang="T11">
                <a:pos x="T2" y="T3"/>
              </a:cxn>
              <a:cxn ang="T12">
                <a:pos x="T4" y="T5"/>
              </a:cxn>
              <a:cxn ang="T13">
                <a:pos x="T6" y="T7"/>
              </a:cxn>
              <a:cxn ang="T14">
                <a:pos x="T8" y="T9"/>
              </a:cxn>
            </a:cxnLst>
            <a:rect l="T15" t="T16" r="T17" b="T18"/>
            <a:pathLst>
              <a:path w="9156700" h="1079500">
                <a:moveTo>
                  <a:pt x="6350" y="1073150"/>
                </a:moveTo>
                <a:lnTo>
                  <a:pt x="9150350" y="1073150"/>
                </a:lnTo>
                <a:lnTo>
                  <a:pt x="9150350" y="6350"/>
                </a:lnTo>
                <a:lnTo>
                  <a:pt x="6350" y="6350"/>
                </a:lnTo>
                <a:lnTo>
                  <a:pt x="6350" y="1073150"/>
                </a:lnTo>
              </a:path>
            </a:pathLst>
          </a:custGeom>
          <a:solidFill>
            <a:srgbClr val="000000">
              <a:alpha val="0"/>
            </a:srgbClr>
          </a:solidFill>
          <a:ln w="12700" cap="flat" cmpd="sng">
            <a:solidFill>
              <a:srgbClr val="000000"/>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pic>
        <p:nvPicPr>
          <p:cNvPr id="1434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616700"/>
            <a:ext cx="91440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Box 1"/>
          <p:cNvSpPr>
            <a:spLocks noChangeArrowheads="1"/>
          </p:cNvSpPr>
          <p:nvPr/>
        </p:nvSpPr>
        <p:spPr bwMode="auto">
          <a:xfrm>
            <a:off x="584200" y="6667500"/>
            <a:ext cx="13716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200"/>
              </a:lnSpc>
            </a:pPr>
            <a:r>
              <a:rPr lang="en-US" altLang="zh-CN" sz="1200">
                <a:solidFill>
                  <a:srgbClr val="FFFFFF"/>
                </a:solidFill>
                <a:latin typeface="Times New Roman" pitchFamily="18" charset="0"/>
                <a:sym typeface="Times New Roman" pitchFamily="18" charset="0"/>
              </a:rPr>
              <a:t>《大数据技术基础》</a:t>
            </a:r>
            <a:endParaRPr lang="zh-CN" altLang="en-US"/>
          </a:p>
        </p:txBody>
      </p:sp>
      <p:sp>
        <p:nvSpPr>
          <p:cNvPr id="14343" name="TextBox 1"/>
          <p:cNvSpPr>
            <a:spLocks noChangeArrowheads="1"/>
          </p:cNvSpPr>
          <p:nvPr/>
        </p:nvSpPr>
        <p:spPr bwMode="auto">
          <a:xfrm>
            <a:off x="546100" y="495300"/>
            <a:ext cx="8001000" cy="481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342900" algn="l"/>
                <a:tab pos="685800" algn="l"/>
              </a:tabLst>
              <a:defRPr>
                <a:solidFill>
                  <a:schemeClr val="tx1"/>
                </a:solidFill>
                <a:latin typeface="Arial" pitchFamily="34" charset="0"/>
              </a:defRPr>
            </a:lvl1pPr>
            <a:lvl2pPr>
              <a:tabLst>
                <a:tab pos="342900" algn="l"/>
                <a:tab pos="685800" algn="l"/>
              </a:tabLst>
              <a:defRPr>
                <a:solidFill>
                  <a:schemeClr val="tx1"/>
                </a:solidFill>
                <a:latin typeface="Arial" pitchFamily="34" charset="0"/>
              </a:defRPr>
            </a:lvl2pPr>
            <a:lvl3pPr>
              <a:tabLst>
                <a:tab pos="342900" algn="l"/>
                <a:tab pos="685800" algn="l"/>
              </a:tabLst>
              <a:defRPr>
                <a:solidFill>
                  <a:schemeClr val="tx1"/>
                </a:solidFill>
                <a:latin typeface="Arial" pitchFamily="34" charset="0"/>
              </a:defRPr>
            </a:lvl3pPr>
            <a:lvl4pPr>
              <a:tabLst>
                <a:tab pos="342900" algn="l"/>
                <a:tab pos="685800" algn="l"/>
              </a:tabLst>
              <a:defRPr>
                <a:solidFill>
                  <a:schemeClr val="tx1"/>
                </a:solidFill>
                <a:latin typeface="Arial" pitchFamily="34" charset="0"/>
              </a:defRPr>
            </a:lvl4pPr>
            <a:lvl5pPr>
              <a:tabLst>
                <a:tab pos="342900" algn="l"/>
                <a:tab pos="685800" algn="l"/>
              </a:tabLst>
              <a:defRPr>
                <a:solidFill>
                  <a:schemeClr val="tx1"/>
                </a:solidFill>
                <a:latin typeface="Arial" pitchFamily="34" charset="0"/>
              </a:defRPr>
            </a:lvl5pPr>
            <a:lvl6pPr fontAlgn="base">
              <a:spcBef>
                <a:spcPct val="0"/>
              </a:spcBef>
              <a:spcAft>
                <a:spcPct val="0"/>
              </a:spcAft>
              <a:buFont typeface="Arial" pitchFamily="34" charset="0"/>
              <a:tabLst>
                <a:tab pos="342900" algn="l"/>
                <a:tab pos="685800" algn="l"/>
              </a:tabLst>
              <a:defRPr>
                <a:solidFill>
                  <a:schemeClr val="tx1"/>
                </a:solidFill>
                <a:latin typeface="Arial" pitchFamily="34" charset="0"/>
              </a:defRPr>
            </a:lvl6pPr>
            <a:lvl7pPr fontAlgn="base">
              <a:spcBef>
                <a:spcPct val="0"/>
              </a:spcBef>
              <a:spcAft>
                <a:spcPct val="0"/>
              </a:spcAft>
              <a:buFont typeface="Arial" pitchFamily="34" charset="0"/>
              <a:tabLst>
                <a:tab pos="342900" algn="l"/>
                <a:tab pos="685800" algn="l"/>
              </a:tabLst>
              <a:defRPr>
                <a:solidFill>
                  <a:schemeClr val="tx1"/>
                </a:solidFill>
                <a:latin typeface="Arial" pitchFamily="34" charset="0"/>
              </a:defRPr>
            </a:lvl7pPr>
            <a:lvl8pPr fontAlgn="base">
              <a:spcBef>
                <a:spcPct val="0"/>
              </a:spcBef>
              <a:spcAft>
                <a:spcPct val="0"/>
              </a:spcAft>
              <a:buFont typeface="Arial" pitchFamily="34" charset="0"/>
              <a:tabLst>
                <a:tab pos="342900" algn="l"/>
                <a:tab pos="685800" algn="l"/>
              </a:tabLst>
              <a:defRPr>
                <a:solidFill>
                  <a:schemeClr val="tx1"/>
                </a:solidFill>
                <a:latin typeface="Arial" pitchFamily="34" charset="0"/>
              </a:defRPr>
            </a:lvl8pPr>
            <a:lvl9pPr fontAlgn="base">
              <a:spcBef>
                <a:spcPct val="0"/>
              </a:spcBef>
              <a:spcAft>
                <a:spcPct val="0"/>
              </a:spcAft>
              <a:buFont typeface="Arial" pitchFamily="34" charset="0"/>
              <a:tabLst>
                <a:tab pos="342900" algn="l"/>
                <a:tab pos="685800" algn="l"/>
              </a:tabLst>
              <a:defRPr>
                <a:solidFill>
                  <a:schemeClr val="tx1"/>
                </a:solidFill>
                <a:latin typeface="Arial" pitchFamily="34" charset="0"/>
              </a:defRPr>
            </a:lvl9pPr>
          </a:lstStyle>
          <a:p>
            <a:pPr>
              <a:lnSpc>
                <a:spcPts val="32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3200">
                <a:solidFill>
                  <a:srgbClr val="FFFFFF"/>
                </a:solidFill>
                <a:latin typeface="黑体" pitchFamily="49" charset="-122"/>
                <a:sym typeface="黑体" pitchFamily="49" charset="-122"/>
              </a:rPr>
              <a:t>批处理与流处理的组合</a:t>
            </a:r>
            <a:endParaRPr lang="zh-CN" altLang="en-US" sz="3200">
              <a:solidFill>
                <a:srgbClr val="FFFFFF"/>
              </a:solidFill>
              <a:latin typeface="黑体" pitchFamily="49" charset="-122"/>
              <a:sym typeface="黑体" pitchFamily="49" charset="-122"/>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3400"/>
              </a:lnSpc>
            </a:pPr>
            <a:r>
              <a:rPr lang="en-US" altLang="zh-CN" sz="3000">
                <a:solidFill>
                  <a:srgbClr val="000000"/>
                </a:solidFill>
                <a:latin typeface="Times New Roman" pitchFamily="18" charset="0"/>
                <a:sym typeface="Times New Roman" pitchFamily="18" charset="0"/>
              </a:rPr>
              <a:t>两种范式常常组合使用，而且形成了一些定式：</a:t>
            </a:r>
            <a:endParaRPr lang="zh-CN" altLang="en-US" sz="3000">
              <a:solidFill>
                <a:srgbClr val="000000"/>
              </a:solidFill>
              <a:latin typeface="Times New Roman" pitchFamily="18" charset="0"/>
              <a:sym typeface="Times New Roman" pitchFamily="18"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2700"/>
              </a:lnSpc>
            </a:pPr>
            <a:r>
              <a:rPr lang="en-US" altLang="zh-CN" sz="2400">
                <a:solidFill>
                  <a:srgbClr val="000000"/>
                </a:solidFill>
                <a:latin typeface="Times New Roman" pitchFamily="18" charset="0"/>
                <a:sym typeface="Times New Roman" pitchFamily="18" charset="0"/>
              </a:rPr>
              <a:t>•   流处理作为批处理的前端：比如大型强子对撞机，每秒</a:t>
            </a:r>
            <a:endParaRPr lang="zh-CN" altLang="en-US" sz="2400">
              <a:solidFill>
                <a:srgbClr val="000000"/>
              </a:solidFill>
              <a:latin typeface="Times New Roman" pitchFamily="18" charset="0"/>
              <a:sym typeface="Times New Roman" pitchFamily="18" charset="0"/>
            </a:endParaRPr>
          </a:p>
          <a:p>
            <a:pPr>
              <a:lnSpc>
                <a:spcPts val="27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2400">
                <a:solidFill>
                  <a:srgbClr val="000000"/>
                </a:solidFill>
                <a:latin typeface="Times New Roman" pitchFamily="18" charset="0"/>
                <a:sym typeface="Times New Roman" pitchFamily="18" charset="0"/>
              </a:rPr>
              <a:t>PB级的数据先经过流处理范式进行过滤，只有那些科学</a:t>
            </a:r>
            <a:endParaRPr lang="zh-CN" altLang="en-US" sz="2400">
              <a:solidFill>
                <a:srgbClr val="000000"/>
              </a:solidFill>
              <a:latin typeface="Times New Roman" pitchFamily="18" charset="0"/>
              <a:sym typeface="Times New Roman" pitchFamily="18" charset="0"/>
            </a:endParaRPr>
          </a:p>
          <a:p>
            <a:pPr>
              <a:lnSpc>
                <a:spcPts val="28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2400">
                <a:solidFill>
                  <a:srgbClr val="000000"/>
                </a:solidFill>
                <a:latin typeface="Times New Roman" pitchFamily="18" charset="0"/>
                <a:sym typeface="Times New Roman" pitchFamily="18" charset="0"/>
              </a:rPr>
              <a:t>家感兴趣的撞击数据保留下来进入存储系统，留待批处理</a:t>
            </a:r>
            <a:endParaRPr lang="zh-CN" altLang="en-US" sz="2400">
              <a:solidFill>
                <a:srgbClr val="000000"/>
              </a:solidFill>
              <a:latin typeface="Times New Roman" pitchFamily="18" charset="0"/>
              <a:sym typeface="Times New Roman" pitchFamily="18" charset="0"/>
            </a:endParaRPr>
          </a:p>
          <a:p>
            <a:pPr>
              <a:lnSpc>
                <a:spcPts val="28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2400">
                <a:solidFill>
                  <a:srgbClr val="000000"/>
                </a:solidFill>
                <a:latin typeface="Times New Roman" pitchFamily="18" charset="0"/>
                <a:sym typeface="Times New Roman" pitchFamily="18" charset="0"/>
              </a:rPr>
              <a:t>范式处理。这样，欧洲核子研究中心每年的新增存储存储</a:t>
            </a:r>
            <a:endParaRPr lang="zh-CN" altLang="en-US" sz="2400">
              <a:solidFill>
                <a:srgbClr val="000000"/>
              </a:solidFill>
              <a:latin typeface="Times New Roman" pitchFamily="18" charset="0"/>
              <a:sym typeface="Times New Roman" pitchFamily="18" charset="0"/>
            </a:endParaRPr>
          </a:p>
          <a:p>
            <a:pPr>
              <a:lnSpc>
                <a:spcPts val="29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2400">
                <a:solidFill>
                  <a:srgbClr val="000000"/>
                </a:solidFill>
                <a:latin typeface="Times New Roman" pitchFamily="18" charset="0"/>
                <a:sym typeface="Times New Roman" pitchFamily="18" charset="0"/>
              </a:rPr>
              <a:t>量可以减到25PB。</a:t>
            </a:r>
            <a:endParaRPr lang="zh-CN" altLang="en-US" sz="2400">
              <a:solidFill>
                <a:srgbClr val="000000"/>
              </a:solidFill>
              <a:latin typeface="Times New Roman" pitchFamily="18" charset="0"/>
              <a:sym typeface="Times New Roman" pitchFamily="18" charset="0"/>
            </a:endParaRPr>
          </a:p>
          <a:p>
            <a:pPr>
              <a:lnSpc>
                <a:spcPts val="3500"/>
              </a:lnSpc>
            </a:pPr>
            <a:r>
              <a:rPr lang="en-US" altLang="zh-CN" sz="2400">
                <a:solidFill>
                  <a:srgbClr val="000000"/>
                </a:solidFill>
                <a:latin typeface="Times New Roman" pitchFamily="18" charset="0"/>
                <a:sym typeface="Times New Roman" pitchFamily="18" charset="0"/>
              </a:rPr>
              <a:t>•   流处理与批处理肩并肩：流处理负责动态数据和实时智能</a:t>
            </a:r>
            <a:endParaRPr lang="zh-CN" altLang="en-US" sz="2400">
              <a:solidFill>
                <a:srgbClr val="000000"/>
              </a:solidFill>
              <a:latin typeface="Times New Roman" pitchFamily="18" charset="0"/>
              <a:sym typeface="Times New Roman" pitchFamily="18" charset="0"/>
            </a:endParaRPr>
          </a:p>
          <a:p>
            <a:pPr>
              <a:lnSpc>
                <a:spcPts val="27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2400">
                <a:solidFill>
                  <a:srgbClr val="000000"/>
                </a:solidFill>
                <a:latin typeface="Times New Roman" pitchFamily="18" charset="0"/>
                <a:sym typeface="Times New Roman" pitchFamily="18" charset="0"/>
              </a:rPr>
              <a:t>，批处理负责静止数据和历史智能，实时智能和历史智能</a:t>
            </a:r>
            <a:endParaRPr lang="zh-CN" altLang="en-US" sz="2400">
              <a:solidFill>
                <a:srgbClr val="000000"/>
              </a:solidFill>
              <a:latin typeface="Times New Roman" pitchFamily="18" charset="0"/>
              <a:sym typeface="Times New Roman" pitchFamily="18" charset="0"/>
            </a:endParaRPr>
          </a:p>
          <a:p>
            <a:pPr>
              <a:lnSpc>
                <a:spcPts val="27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2400">
                <a:solidFill>
                  <a:srgbClr val="000000"/>
                </a:solidFill>
                <a:latin typeface="Times New Roman" pitchFamily="18" charset="0"/>
                <a:sym typeface="Times New Roman" pitchFamily="18" charset="0"/>
              </a:rPr>
              <a:t>合并成为全时智能。</a:t>
            </a:r>
            <a:endParaRPr lang="zh-CN" altLang="en-US"/>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zh-CN" altLang="en-US" sz="3800" smtClean="0"/>
              <a:t>数据数值的离散化和概念分层生成</a:t>
            </a:r>
          </a:p>
        </p:txBody>
      </p:sp>
      <p:sp>
        <p:nvSpPr>
          <p:cNvPr id="29699" name="Rectangle 3"/>
          <p:cNvSpPr>
            <a:spLocks noGrp="1" noChangeArrowheads="1"/>
          </p:cNvSpPr>
          <p:nvPr>
            <p:ph type="body" idx="1"/>
          </p:nvPr>
        </p:nvSpPr>
        <p:spPr/>
        <p:txBody>
          <a:bodyPr/>
          <a:lstStyle/>
          <a:p>
            <a:pPr eaLnBrk="1" hangingPunct="1">
              <a:lnSpc>
                <a:spcPct val="90000"/>
              </a:lnSpc>
            </a:pPr>
            <a:r>
              <a:rPr lang="zh-CN" altLang="en-US" sz="2600" smtClean="0"/>
              <a:t>分箱（</a:t>
            </a:r>
            <a:r>
              <a:rPr lang="en-US" altLang="zh-CN" sz="2600" smtClean="0"/>
              <a:t>binning</a:t>
            </a:r>
            <a:r>
              <a:rPr lang="zh-CN" altLang="en-US" sz="2600" smtClean="0"/>
              <a:t>）</a:t>
            </a:r>
          </a:p>
          <a:p>
            <a:pPr lvl="1" eaLnBrk="1" hangingPunct="1">
              <a:lnSpc>
                <a:spcPct val="90000"/>
              </a:lnSpc>
            </a:pPr>
            <a:r>
              <a:rPr lang="zh-CN" altLang="en-US" sz="2200" smtClean="0"/>
              <a:t>分箱技术递归的用于结果划分，可以产生概念分层。</a:t>
            </a:r>
          </a:p>
          <a:p>
            <a:pPr eaLnBrk="1" hangingPunct="1">
              <a:lnSpc>
                <a:spcPct val="90000"/>
              </a:lnSpc>
            </a:pPr>
            <a:r>
              <a:rPr lang="zh-CN" altLang="en-US" sz="2600" smtClean="0"/>
              <a:t>直方图分析（</a:t>
            </a:r>
            <a:r>
              <a:rPr lang="en-US" altLang="zh-CN" sz="2600" smtClean="0"/>
              <a:t>histogram</a:t>
            </a:r>
            <a:r>
              <a:rPr lang="zh-CN" altLang="en-US" sz="2600" smtClean="0"/>
              <a:t>）</a:t>
            </a:r>
          </a:p>
          <a:p>
            <a:pPr lvl="1" eaLnBrk="1" hangingPunct="1">
              <a:lnSpc>
                <a:spcPct val="90000"/>
              </a:lnSpc>
            </a:pPr>
            <a:r>
              <a:rPr lang="zh-CN" altLang="en-US" sz="2200" smtClean="0"/>
              <a:t>直方图分析方法递归的应用于每一部分，可以自动产生多级概念分层。</a:t>
            </a:r>
          </a:p>
          <a:p>
            <a:pPr eaLnBrk="1" hangingPunct="1">
              <a:lnSpc>
                <a:spcPct val="90000"/>
              </a:lnSpc>
            </a:pPr>
            <a:r>
              <a:rPr lang="zh-CN" altLang="en-US" sz="2600" smtClean="0"/>
              <a:t>聚类分析</a:t>
            </a:r>
          </a:p>
          <a:p>
            <a:pPr lvl="1" eaLnBrk="1" hangingPunct="1">
              <a:lnSpc>
                <a:spcPct val="90000"/>
              </a:lnSpc>
            </a:pPr>
            <a:r>
              <a:rPr lang="zh-CN" altLang="en-US" sz="2200" smtClean="0"/>
              <a:t>将数据划分成簇，每个簇形成同一个概念层上的一个节点，每个簇可再分成多个子簇，形成子节点。</a:t>
            </a:r>
          </a:p>
          <a:p>
            <a:pPr eaLnBrk="1" hangingPunct="1">
              <a:lnSpc>
                <a:spcPct val="90000"/>
              </a:lnSpc>
            </a:pPr>
            <a:r>
              <a:rPr lang="zh-CN" altLang="en-US" sz="2600" smtClean="0"/>
              <a:t>基于熵的离散化</a:t>
            </a:r>
          </a:p>
          <a:p>
            <a:pPr eaLnBrk="1" hangingPunct="1">
              <a:lnSpc>
                <a:spcPct val="90000"/>
              </a:lnSpc>
            </a:pPr>
            <a:r>
              <a:rPr lang="zh-CN" altLang="en-US" sz="2600" smtClean="0"/>
              <a:t>通过自然划分分段</a:t>
            </a:r>
          </a:p>
        </p:txBody>
      </p:sp>
      <p:sp>
        <p:nvSpPr>
          <p:cNvPr id="2" name="日期占位符 1"/>
          <p:cNvSpPr>
            <a:spLocks noGrp="1"/>
          </p:cNvSpPr>
          <p:nvPr>
            <p:ph type="dt" sz="quarter" idx="10"/>
          </p:nvPr>
        </p:nvSpPr>
        <p:spPr/>
        <p:txBody>
          <a:bodyPr/>
          <a:lstStyle/>
          <a:p>
            <a:pPr>
              <a:defRPr/>
            </a:pPr>
            <a:fld id="{6BA404DB-BE48-433C-84AD-A0AB1D017FAB}" type="datetime1">
              <a:rPr lang="zh-CN" altLang="en-US">
                <a:solidFill>
                  <a:srgbClr val="000000"/>
                </a:solidFill>
              </a:rPr>
              <a:pPr>
                <a:defRPr/>
              </a:pPr>
              <a:t>2019/12/16</a:t>
            </a:fld>
            <a:endParaRPr lang="en-US" altLang="zh-CN">
              <a:solidFill>
                <a:srgbClr val="000000"/>
              </a:solidFill>
            </a:endParaRPr>
          </a:p>
        </p:txBody>
      </p:sp>
      <p:sp>
        <p:nvSpPr>
          <p:cNvPr id="3" name="灯片编号占位符 2"/>
          <p:cNvSpPr>
            <a:spLocks noGrp="1"/>
          </p:cNvSpPr>
          <p:nvPr>
            <p:ph type="sldNum" sz="quarter" idx="12"/>
          </p:nvPr>
        </p:nvSpPr>
        <p:spPr/>
        <p:txBody>
          <a:bodyPr/>
          <a:lstStyle/>
          <a:p>
            <a:pPr>
              <a:defRPr/>
            </a:pPr>
            <a:fld id="{EEBB00E7-8D20-46F1-8220-9001FA8F2D7D}" type="slidenum">
              <a:rPr lang="en-US" altLang="zh-CN">
                <a:solidFill>
                  <a:srgbClr val="000000"/>
                </a:solidFill>
              </a:rPr>
              <a:pPr>
                <a:defRPr/>
              </a:pPr>
              <a:t>120</a:t>
            </a:fld>
            <a:endParaRPr lang="en-US" altLang="zh-CN">
              <a:solidFill>
                <a:srgbClr val="000000"/>
              </a:solidFill>
            </a:endParaRPr>
          </a:p>
        </p:txBody>
      </p:sp>
    </p:spTree>
    <p:extLst>
      <p:ext uri="{BB962C8B-B14F-4D97-AF65-F5344CB8AC3E}">
        <p14:creationId xmlns:p14="http://schemas.microsoft.com/office/powerpoint/2010/main" val="4583531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zh-CN" altLang="en-US" smtClean="0"/>
              <a:t>通过自然划分分段</a:t>
            </a:r>
          </a:p>
        </p:txBody>
      </p:sp>
      <p:sp>
        <p:nvSpPr>
          <p:cNvPr id="30723" name="Rectangle 3"/>
          <p:cNvSpPr>
            <a:spLocks noGrp="1" noChangeArrowheads="1"/>
          </p:cNvSpPr>
          <p:nvPr>
            <p:ph type="body" idx="1"/>
          </p:nvPr>
        </p:nvSpPr>
        <p:spPr/>
        <p:txBody>
          <a:bodyPr/>
          <a:lstStyle/>
          <a:p>
            <a:pPr eaLnBrk="1" hangingPunct="1"/>
            <a:r>
              <a:rPr lang="zh-CN" altLang="en-US" smtClean="0"/>
              <a:t>将数值区域划分为相对一致的、易于阅读的、看上去更直观或自然的区间。</a:t>
            </a:r>
          </a:p>
          <a:p>
            <a:pPr lvl="1" eaLnBrk="1" hangingPunct="1"/>
            <a:r>
              <a:rPr lang="zh-CN" altLang="en-US" smtClean="0"/>
              <a:t>聚类分析产生概念分层可能会将一个工资区间划分为：</a:t>
            </a:r>
            <a:r>
              <a:rPr lang="en-US" altLang="zh-CN" smtClean="0"/>
              <a:t>[51263.98, 60872.34]</a:t>
            </a:r>
          </a:p>
          <a:p>
            <a:pPr lvl="1" eaLnBrk="1" hangingPunct="1"/>
            <a:r>
              <a:rPr lang="zh-CN" altLang="en-US" smtClean="0"/>
              <a:t>通常数据分析人员希望看到划分的形式为</a:t>
            </a:r>
            <a:r>
              <a:rPr lang="en-US" altLang="zh-CN" smtClean="0"/>
              <a:t>[50000</a:t>
            </a:r>
            <a:r>
              <a:rPr lang="zh-CN" altLang="en-US" smtClean="0"/>
              <a:t>，</a:t>
            </a:r>
            <a:r>
              <a:rPr lang="en-US" altLang="zh-CN" smtClean="0"/>
              <a:t>60000]</a:t>
            </a:r>
          </a:p>
          <a:p>
            <a:pPr eaLnBrk="1" hangingPunct="1"/>
            <a:r>
              <a:rPr lang="zh-CN" altLang="en-US" smtClean="0"/>
              <a:t>自然划分的</a:t>
            </a:r>
            <a:r>
              <a:rPr lang="en-US" altLang="zh-CN" smtClean="0"/>
              <a:t>3-4-5</a:t>
            </a:r>
            <a:r>
              <a:rPr lang="zh-CN" altLang="en-US" smtClean="0"/>
              <a:t>规则常被用来将数值数据划分为相对一致，“更自然”的区间</a:t>
            </a:r>
          </a:p>
        </p:txBody>
      </p:sp>
      <p:sp>
        <p:nvSpPr>
          <p:cNvPr id="2" name="日期占位符 1"/>
          <p:cNvSpPr>
            <a:spLocks noGrp="1"/>
          </p:cNvSpPr>
          <p:nvPr>
            <p:ph type="dt" sz="quarter" idx="10"/>
          </p:nvPr>
        </p:nvSpPr>
        <p:spPr/>
        <p:txBody>
          <a:bodyPr/>
          <a:lstStyle/>
          <a:p>
            <a:pPr>
              <a:defRPr/>
            </a:pPr>
            <a:fld id="{C6204EFC-EF62-46D0-B95F-E19B62B43E60}" type="datetime1">
              <a:rPr lang="zh-CN" altLang="en-US">
                <a:solidFill>
                  <a:srgbClr val="000000"/>
                </a:solidFill>
              </a:rPr>
              <a:pPr>
                <a:defRPr/>
              </a:pPr>
              <a:t>2019/12/16</a:t>
            </a:fld>
            <a:endParaRPr lang="en-US" altLang="zh-CN">
              <a:solidFill>
                <a:srgbClr val="000000"/>
              </a:solidFill>
            </a:endParaRPr>
          </a:p>
        </p:txBody>
      </p:sp>
      <p:sp>
        <p:nvSpPr>
          <p:cNvPr id="3" name="灯片编号占位符 2"/>
          <p:cNvSpPr>
            <a:spLocks noGrp="1"/>
          </p:cNvSpPr>
          <p:nvPr>
            <p:ph type="sldNum" sz="quarter" idx="12"/>
          </p:nvPr>
        </p:nvSpPr>
        <p:spPr/>
        <p:txBody>
          <a:bodyPr/>
          <a:lstStyle/>
          <a:p>
            <a:pPr>
              <a:defRPr/>
            </a:pPr>
            <a:fld id="{746C9B72-AF38-4217-A6B6-62D2F03FF780}" type="slidenum">
              <a:rPr lang="en-US" altLang="zh-CN">
                <a:solidFill>
                  <a:srgbClr val="000000"/>
                </a:solidFill>
              </a:rPr>
              <a:pPr>
                <a:defRPr/>
              </a:pPr>
              <a:t>121</a:t>
            </a:fld>
            <a:endParaRPr lang="en-US" altLang="zh-CN">
              <a:solidFill>
                <a:srgbClr val="000000"/>
              </a:solidFill>
            </a:endParaRPr>
          </a:p>
        </p:txBody>
      </p:sp>
    </p:spTree>
    <p:extLst>
      <p:ext uri="{BB962C8B-B14F-4D97-AF65-F5344CB8AC3E}">
        <p14:creationId xmlns:p14="http://schemas.microsoft.com/office/powerpoint/2010/main" val="319804570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zh-CN" altLang="en-US" sz="4100" smtClean="0"/>
              <a:t>自然划分的</a:t>
            </a:r>
            <a:r>
              <a:rPr lang="en-US" altLang="zh-CN" sz="4100" smtClean="0"/>
              <a:t>3-4-5</a:t>
            </a:r>
            <a:r>
              <a:rPr lang="zh-CN" altLang="en-US" sz="4100" smtClean="0"/>
              <a:t>规则</a:t>
            </a:r>
          </a:p>
        </p:txBody>
      </p:sp>
      <p:sp>
        <p:nvSpPr>
          <p:cNvPr id="31747" name="Rectangle 3"/>
          <p:cNvSpPr>
            <a:spLocks noGrp="1" noChangeArrowheads="1"/>
          </p:cNvSpPr>
          <p:nvPr>
            <p:ph type="body" idx="1"/>
          </p:nvPr>
        </p:nvSpPr>
        <p:spPr/>
        <p:txBody>
          <a:bodyPr/>
          <a:lstStyle/>
          <a:p>
            <a:pPr eaLnBrk="1" hangingPunct="1"/>
            <a:r>
              <a:rPr lang="zh-CN" altLang="en-US" sz="2600" smtClean="0"/>
              <a:t>规则的划分步骤：</a:t>
            </a:r>
          </a:p>
          <a:p>
            <a:pPr lvl="1" eaLnBrk="1" hangingPunct="1"/>
            <a:r>
              <a:rPr lang="zh-CN" altLang="en-US" sz="2200" smtClean="0"/>
              <a:t>如果一个区间最高有效位上包含</a:t>
            </a:r>
            <a:r>
              <a:rPr lang="en-US" altLang="zh-CN" sz="2200" smtClean="0"/>
              <a:t>3</a:t>
            </a:r>
            <a:r>
              <a:rPr lang="zh-CN" altLang="en-US" sz="2200" smtClean="0"/>
              <a:t>，</a:t>
            </a:r>
            <a:r>
              <a:rPr lang="en-US" altLang="zh-CN" sz="2200" smtClean="0"/>
              <a:t>6</a:t>
            </a:r>
            <a:r>
              <a:rPr lang="zh-CN" altLang="en-US" sz="2200" smtClean="0"/>
              <a:t>，</a:t>
            </a:r>
            <a:r>
              <a:rPr lang="en-US" altLang="zh-CN" sz="2200" smtClean="0"/>
              <a:t>7</a:t>
            </a:r>
            <a:r>
              <a:rPr lang="zh-CN" altLang="en-US" sz="2200" smtClean="0"/>
              <a:t>或</a:t>
            </a:r>
            <a:r>
              <a:rPr lang="en-US" altLang="zh-CN" sz="2200" smtClean="0"/>
              <a:t>9</a:t>
            </a:r>
            <a:r>
              <a:rPr lang="zh-CN" altLang="en-US" sz="2200" smtClean="0"/>
              <a:t>个不同的值，就将该区间划分为</a:t>
            </a:r>
            <a:r>
              <a:rPr lang="en-US" altLang="zh-CN" sz="2200" smtClean="0"/>
              <a:t>3</a:t>
            </a:r>
            <a:r>
              <a:rPr lang="zh-CN" altLang="en-US" sz="2200" smtClean="0"/>
              <a:t>个等宽子区间；</a:t>
            </a:r>
            <a:r>
              <a:rPr lang="en-US" altLang="zh-CN" sz="2200" smtClean="0"/>
              <a:t>(7</a:t>
            </a:r>
            <a:r>
              <a:rPr lang="en-US" altLang="zh-CN" sz="2200" smtClean="0">
                <a:sym typeface="Wingdings" pitchFamily="2" charset="2"/>
              </a:rPr>
              <a:t>2,3,2)</a:t>
            </a:r>
            <a:endParaRPr lang="en-US" altLang="zh-CN" sz="2200" smtClean="0"/>
          </a:p>
          <a:p>
            <a:pPr lvl="1" eaLnBrk="1" hangingPunct="1"/>
            <a:r>
              <a:rPr lang="zh-CN" altLang="en-US" sz="2200" smtClean="0"/>
              <a:t>如果一个区间最高有效位上包含</a:t>
            </a:r>
            <a:r>
              <a:rPr lang="en-US" altLang="zh-CN" sz="2200" smtClean="0"/>
              <a:t>2</a:t>
            </a:r>
            <a:r>
              <a:rPr lang="zh-CN" altLang="en-US" sz="2200" smtClean="0"/>
              <a:t>，</a:t>
            </a:r>
            <a:r>
              <a:rPr lang="en-US" altLang="zh-CN" sz="2200" smtClean="0"/>
              <a:t>4</a:t>
            </a:r>
            <a:r>
              <a:rPr lang="zh-CN" altLang="en-US" sz="2200" smtClean="0"/>
              <a:t>，或</a:t>
            </a:r>
            <a:r>
              <a:rPr lang="en-US" altLang="zh-CN" sz="2200" smtClean="0"/>
              <a:t>8</a:t>
            </a:r>
            <a:r>
              <a:rPr lang="zh-CN" altLang="en-US" sz="2200" smtClean="0"/>
              <a:t>个不同的值，就将该区间划分为</a:t>
            </a:r>
            <a:r>
              <a:rPr lang="en-US" altLang="zh-CN" sz="2200" smtClean="0"/>
              <a:t>4</a:t>
            </a:r>
            <a:r>
              <a:rPr lang="zh-CN" altLang="en-US" sz="2200" smtClean="0"/>
              <a:t>个等宽子区间；</a:t>
            </a:r>
          </a:p>
          <a:p>
            <a:pPr lvl="1" eaLnBrk="1" hangingPunct="1"/>
            <a:r>
              <a:rPr lang="zh-CN" altLang="en-US" sz="2200" smtClean="0"/>
              <a:t>如果一个区间最高有效位上包含</a:t>
            </a:r>
            <a:r>
              <a:rPr lang="en-US" altLang="zh-CN" sz="2200" smtClean="0"/>
              <a:t>1</a:t>
            </a:r>
            <a:r>
              <a:rPr lang="zh-CN" altLang="en-US" sz="2200" smtClean="0"/>
              <a:t>，</a:t>
            </a:r>
            <a:r>
              <a:rPr lang="en-US" altLang="zh-CN" sz="2200" smtClean="0"/>
              <a:t>5</a:t>
            </a:r>
            <a:r>
              <a:rPr lang="zh-CN" altLang="en-US" sz="2200" smtClean="0"/>
              <a:t>，或</a:t>
            </a:r>
            <a:r>
              <a:rPr lang="en-US" altLang="zh-CN" sz="2200" smtClean="0"/>
              <a:t>10</a:t>
            </a:r>
            <a:r>
              <a:rPr lang="zh-CN" altLang="en-US" sz="2200" smtClean="0"/>
              <a:t>个不同的值，就将该区间划分为</a:t>
            </a:r>
            <a:r>
              <a:rPr lang="en-US" altLang="zh-CN" sz="2200" smtClean="0"/>
              <a:t>5</a:t>
            </a:r>
            <a:r>
              <a:rPr lang="zh-CN" altLang="en-US" sz="2200" smtClean="0"/>
              <a:t>个等宽子区间；</a:t>
            </a:r>
          </a:p>
          <a:p>
            <a:pPr lvl="1" eaLnBrk="1" hangingPunct="1"/>
            <a:r>
              <a:rPr lang="zh-CN" altLang="en-US" sz="2200" smtClean="0"/>
              <a:t>将该规则递归的应用于每个子区间，产生给定数值属性的概念分层；</a:t>
            </a:r>
          </a:p>
          <a:p>
            <a:pPr lvl="1" eaLnBrk="1" hangingPunct="1"/>
            <a:r>
              <a:rPr lang="zh-CN" altLang="en-US" sz="2200" smtClean="0"/>
              <a:t>对于数据集中出现的最大值和最小值的极端分布，为了避免上述方法出现的结果扭曲，可以在</a:t>
            </a:r>
            <a:r>
              <a:rPr lang="zh-CN" altLang="en-US" sz="2200" b="1" smtClean="0">
                <a:solidFill>
                  <a:srgbClr val="FF0000"/>
                </a:solidFill>
              </a:rPr>
              <a:t>顶层分段</a:t>
            </a:r>
            <a:r>
              <a:rPr lang="zh-CN" altLang="en-US" sz="2200" smtClean="0"/>
              <a:t>时，选用一个大部分的概率空间。</a:t>
            </a:r>
            <a:r>
              <a:rPr lang="en-US" altLang="zh-CN" sz="2200" smtClean="0"/>
              <a:t>e.g. 5%-95%</a:t>
            </a:r>
          </a:p>
        </p:txBody>
      </p:sp>
      <p:sp>
        <p:nvSpPr>
          <p:cNvPr id="2" name="日期占位符 1"/>
          <p:cNvSpPr>
            <a:spLocks noGrp="1"/>
          </p:cNvSpPr>
          <p:nvPr>
            <p:ph type="dt" sz="quarter" idx="10"/>
          </p:nvPr>
        </p:nvSpPr>
        <p:spPr/>
        <p:txBody>
          <a:bodyPr/>
          <a:lstStyle/>
          <a:p>
            <a:pPr>
              <a:defRPr/>
            </a:pPr>
            <a:fld id="{3F1B9416-95A9-435F-9233-992C6FA5807C}" type="datetime1">
              <a:rPr lang="zh-CN" altLang="en-US">
                <a:solidFill>
                  <a:srgbClr val="000000"/>
                </a:solidFill>
              </a:rPr>
              <a:pPr>
                <a:defRPr/>
              </a:pPr>
              <a:t>2019/12/16</a:t>
            </a:fld>
            <a:endParaRPr lang="en-US" altLang="zh-CN">
              <a:solidFill>
                <a:srgbClr val="000000"/>
              </a:solidFill>
            </a:endParaRPr>
          </a:p>
        </p:txBody>
      </p:sp>
      <p:sp>
        <p:nvSpPr>
          <p:cNvPr id="3" name="灯片编号占位符 2"/>
          <p:cNvSpPr>
            <a:spLocks noGrp="1"/>
          </p:cNvSpPr>
          <p:nvPr>
            <p:ph type="sldNum" sz="quarter" idx="12"/>
          </p:nvPr>
        </p:nvSpPr>
        <p:spPr/>
        <p:txBody>
          <a:bodyPr/>
          <a:lstStyle/>
          <a:p>
            <a:pPr>
              <a:defRPr/>
            </a:pPr>
            <a:fld id="{819FB3F6-B602-4EF9-8E0C-6136F60D052E}" type="slidenum">
              <a:rPr lang="en-US" altLang="zh-CN">
                <a:solidFill>
                  <a:srgbClr val="000000"/>
                </a:solidFill>
              </a:rPr>
              <a:pPr>
                <a:defRPr/>
              </a:pPr>
              <a:t>122</a:t>
            </a:fld>
            <a:endParaRPr lang="en-US" altLang="zh-CN">
              <a:solidFill>
                <a:srgbClr val="000000"/>
              </a:solidFill>
            </a:endParaRPr>
          </a:p>
        </p:txBody>
      </p:sp>
    </p:spTree>
    <p:extLst>
      <p:ext uri="{BB962C8B-B14F-4D97-AF65-F5344CB8AC3E}">
        <p14:creationId xmlns:p14="http://schemas.microsoft.com/office/powerpoint/2010/main" val="239280827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zh-CN" smtClean="0"/>
              <a:t>3-4-5</a:t>
            </a:r>
            <a:r>
              <a:rPr lang="zh-CN" altLang="en-US" smtClean="0"/>
              <a:t>规则</a:t>
            </a:r>
            <a:r>
              <a:rPr lang="en-US" altLang="zh-CN" smtClean="0">
                <a:latin typeface="Arial" charset="0"/>
              </a:rPr>
              <a:t>——</a:t>
            </a:r>
            <a:r>
              <a:rPr lang="zh-CN" altLang="en-US" smtClean="0"/>
              <a:t>例子</a:t>
            </a:r>
          </a:p>
        </p:txBody>
      </p:sp>
      <p:sp>
        <p:nvSpPr>
          <p:cNvPr id="32771" name="Text Box 3"/>
          <p:cNvSpPr txBox="1">
            <a:spLocks noChangeArrowheads="1"/>
          </p:cNvSpPr>
          <p:nvPr/>
        </p:nvSpPr>
        <p:spPr bwMode="auto">
          <a:xfrm>
            <a:off x="2725738" y="2836863"/>
            <a:ext cx="184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spcBef>
                <a:spcPct val="0"/>
              </a:spcBef>
              <a:buClrTx/>
              <a:buSzTx/>
              <a:buFontTx/>
              <a:buNone/>
            </a:pPr>
            <a:endParaRPr lang="zh-CN" altLang="zh-CN" sz="1000" smtClean="0">
              <a:solidFill>
                <a:srgbClr val="000000"/>
              </a:solidFill>
              <a:latin typeface="Times New Roman" pitchFamily="18" charset="0"/>
            </a:endParaRPr>
          </a:p>
        </p:txBody>
      </p:sp>
      <p:sp>
        <p:nvSpPr>
          <p:cNvPr id="32772" name="Text Box 4"/>
          <p:cNvSpPr txBox="1">
            <a:spLocks noChangeArrowheads="1"/>
          </p:cNvSpPr>
          <p:nvPr/>
        </p:nvSpPr>
        <p:spPr bwMode="auto">
          <a:xfrm>
            <a:off x="3908425" y="3717925"/>
            <a:ext cx="10541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spcBef>
                <a:spcPct val="0"/>
              </a:spcBef>
              <a:buClrTx/>
              <a:buSzTx/>
              <a:buFontTx/>
              <a:buNone/>
            </a:pPr>
            <a:r>
              <a:rPr lang="en-US" altLang="zh-CN" sz="1000" smtClean="0">
                <a:solidFill>
                  <a:srgbClr val="000000"/>
                </a:solidFill>
                <a:latin typeface="Times New Roman" pitchFamily="18" charset="0"/>
              </a:rPr>
              <a:t>(-$4000 -$5,000)</a:t>
            </a:r>
          </a:p>
        </p:txBody>
      </p:sp>
      <p:sp>
        <p:nvSpPr>
          <p:cNvPr id="32773" name="Line 5"/>
          <p:cNvSpPr>
            <a:spLocks noChangeShapeType="1"/>
          </p:cNvSpPr>
          <p:nvPr/>
        </p:nvSpPr>
        <p:spPr bwMode="auto">
          <a:xfrm flipH="1">
            <a:off x="1982788" y="3943350"/>
            <a:ext cx="2438400" cy="317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endParaRPr lang="zh-CN" altLang="en-US" smtClean="0">
              <a:solidFill>
                <a:srgbClr val="000000"/>
              </a:solidFill>
              <a:latin typeface="Arial" charset="0"/>
              <a:ea typeface="宋体" charset="-122"/>
            </a:endParaRPr>
          </a:p>
        </p:txBody>
      </p:sp>
      <p:sp>
        <p:nvSpPr>
          <p:cNvPr id="32774" name="Line 6"/>
          <p:cNvSpPr>
            <a:spLocks noChangeShapeType="1"/>
          </p:cNvSpPr>
          <p:nvPr/>
        </p:nvSpPr>
        <p:spPr bwMode="auto">
          <a:xfrm>
            <a:off x="4405313" y="3943350"/>
            <a:ext cx="2554287" cy="260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endParaRPr lang="zh-CN" altLang="en-US" smtClean="0">
              <a:solidFill>
                <a:srgbClr val="000000"/>
              </a:solidFill>
              <a:latin typeface="Arial" charset="0"/>
              <a:ea typeface="宋体" charset="-122"/>
            </a:endParaRPr>
          </a:p>
        </p:txBody>
      </p:sp>
      <p:sp>
        <p:nvSpPr>
          <p:cNvPr id="32775" name="Line 7"/>
          <p:cNvSpPr>
            <a:spLocks noChangeShapeType="1"/>
          </p:cNvSpPr>
          <p:nvPr/>
        </p:nvSpPr>
        <p:spPr bwMode="auto">
          <a:xfrm flipH="1">
            <a:off x="3322638" y="3957638"/>
            <a:ext cx="1096962" cy="3619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endParaRPr lang="zh-CN" altLang="en-US" smtClean="0">
              <a:solidFill>
                <a:srgbClr val="000000"/>
              </a:solidFill>
              <a:latin typeface="Arial" charset="0"/>
              <a:ea typeface="宋体" charset="-122"/>
            </a:endParaRPr>
          </a:p>
        </p:txBody>
      </p:sp>
      <p:sp>
        <p:nvSpPr>
          <p:cNvPr id="32776" name="Line 8"/>
          <p:cNvSpPr>
            <a:spLocks noChangeShapeType="1"/>
          </p:cNvSpPr>
          <p:nvPr/>
        </p:nvSpPr>
        <p:spPr bwMode="auto">
          <a:xfrm>
            <a:off x="4433888" y="3943350"/>
            <a:ext cx="1182687" cy="390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endParaRPr lang="zh-CN" altLang="en-US" smtClean="0">
              <a:solidFill>
                <a:srgbClr val="000000"/>
              </a:solidFill>
              <a:latin typeface="Arial" charset="0"/>
              <a:ea typeface="宋体" charset="-122"/>
            </a:endParaRPr>
          </a:p>
        </p:txBody>
      </p:sp>
      <p:grpSp>
        <p:nvGrpSpPr>
          <p:cNvPr id="32777" name="Group 9"/>
          <p:cNvGrpSpPr>
            <a:grpSpLocks/>
          </p:cNvGrpSpPr>
          <p:nvPr/>
        </p:nvGrpSpPr>
        <p:grpSpPr bwMode="auto">
          <a:xfrm>
            <a:off x="993775" y="4338638"/>
            <a:ext cx="1428750" cy="2185987"/>
            <a:chOff x="369" y="2858"/>
            <a:chExt cx="900" cy="1377"/>
          </a:xfrm>
        </p:grpSpPr>
        <p:sp>
          <p:nvSpPr>
            <p:cNvPr id="32836" name="Text Box 10"/>
            <p:cNvSpPr txBox="1">
              <a:spLocks noChangeArrowheads="1"/>
            </p:cNvSpPr>
            <p:nvPr/>
          </p:nvSpPr>
          <p:spPr bwMode="auto">
            <a:xfrm>
              <a:off x="805" y="2858"/>
              <a:ext cx="46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spcBef>
                  <a:spcPct val="0"/>
                </a:spcBef>
                <a:buClrTx/>
                <a:buSzTx/>
                <a:buFontTx/>
                <a:buNone/>
              </a:pPr>
              <a:r>
                <a:rPr lang="en-US" altLang="zh-CN" sz="1000" smtClean="0">
                  <a:solidFill>
                    <a:srgbClr val="000000"/>
                  </a:solidFill>
                  <a:latin typeface="Times New Roman" pitchFamily="18" charset="0"/>
                </a:rPr>
                <a:t>(-$400 - 0)</a:t>
              </a:r>
              <a:endParaRPr lang="en-US" altLang="zh-CN" sz="2400" smtClean="0">
                <a:solidFill>
                  <a:srgbClr val="000000"/>
                </a:solidFill>
                <a:latin typeface="Times New Roman" pitchFamily="18" charset="0"/>
              </a:endParaRPr>
            </a:p>
          </p:txBody>
        </p:sp>
        <p:sp>
          <p:nvSpPr>
            <p:cNvPr id="32837" name="Line 11"/>
            <p:cNvSpPr>
              <a:spLocks noChangeShapeType="1"/>
            </p:cNvSpPr>
            <p:nvPr/>
          </p:nvSpPr>
          <p:spPr bwMode="auto">
            <a:xfrm flipH="1">
              <a:off x="691" y="3009"/>
              <a:ext cx="291" cy="11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endParaRPr lang="zh-CN" altLang="en-US" smtClean="0">
                <a:solidFill>
                  <a:srgbClr val="000000"/>
                </a:solidFill>
                <a:latin typeface="Arial" charset="0"/>
                <a:ea typeface="宋体" charset="-122"/>
              </a:endParaRPr>
            </a:p>
          </p:txBody>
        </p:sp>
        <p:sp>
          <p:nvSpPr>
            <p:cNvPr id="32838" name="Line 12"/>
            <p:cNvSpPr>
              <a:spLocks noChangeShapeType="1"/>
            </p:cNvSpPr>
            <p:nvPr/>
          </p:nvSpPr>
          <p:spPr bwMode="auto">
            <a:xfrm flipH="1">
              <a:off x="727" y="3000"/>
              <a:ext cx="264" cy="4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endParaRPr lang="zh-CN" altLang="en-US" smtClean="0">
                <a:solidFill>
                  <a:srgbClr val="000000"/>
                </a:solidFill>
                <a:latin typeface="Arial" charset="0"/>
                <a:ea typeface="宋体" charset="-122"/>
              </a:endParaRPr>
            </a:p>
          </p:txBody>
        </p:sp>
        <p:sp>
          <p:nvSpPr>
            <p:cNvPr id="32839" name="Text Box 13"/>
            <p:cNvSpPr txBox="1">
              <a:spLocks noChangeArrowheads="1"/>
            </p:cNvSpPr>
            <p:nvPr/>
          </p:nvSpPr>
          <p:spPr bwMode="auto">
            <a:xfrm>
              <a:off x="369" y="3103"/>
              <a:ext cx="37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spcBef>
                  <a:spcPct val="0"/>
                </a:spcBef>
                <a:buClrTx/>
                <a:buSzTx/>
                <a:buFontTx/>
                <a:buNone/>
              </a:pPr>
              <a:r>
                <a:rPr lang="en-US" altLang="zh-CN" sz="1000" smtClean="0">
                  <a:solidFill>
                    <a:srgbClr val="000000"/>
                  </a:solidFill>
                  <a:latin typeface="Times New Roman" pitchFamily="18" charset="0"/>
                </a:rPr>
                <a:t>(-$400 -</a:t>
              </a:r>
            </a:p>
            <a:p>
              <a:pPr>
                <a:spcBef>
                  <a:spcPct val="0"/>
                </a:spcBef>
                <a:buClrTx/>
                <a:buSzTx/>
                <a:buFontTx/>
                <a:buNone/>
              </a:pPr>
              <a:r>
                <a:rPr lang="en-US" altLang="zh-CN" sz="1000" smtClean="0">
                  <a:solidFill>
                    <a:srgbClr val="000000"/>
                  </a:solidFill>
                  <a:latin typeface="Times New Roman" pitchFamily="18" charset="0"/>
                </a:rPr>
                <a:t> -$300)</a:t>
              </a:r>
              <a:endParaRPr lang="en-US" altLang="zh-CN" sz="2400" smtClean="0">
                <a:solidFill>
                  <a:srgbClr val="000000"/>
                </a:solidFill>
                <a:latin typeface="Times New Roman" pitchFamily="18" charset="0"/>
              </a:endParaRPr>
            </a:p>
          </p:txBody>
        </p:sp>
        <p:sp>
          <p:nvSpPr>
            <p:cNvPr id="32840" name="Text Box 14"/>
            <p:cNvSpPr txBox="1">
              <a:spLocks noChangeArrowheads="1"/>
            </p:cNvSpPr>
            <p:nvPr/>
          </p:nvSpPr>
          <p:spPr bwMode="auto">
            <a:xfrm>
              <a:off x="378" y="3404"/>
              <a:ext cx="39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spcBef>
                  <a:spcPct val="0"/>
                </a:spcBef>
                <a:buClrTx/>
                <a:buSzTx/>
                <a:buFontTx/>
                <a:buNone/>
              </a:pPr>
              <a:r>
                <a:rPr lang="en-US" altLang="zh-CN" sz="1000" smtClean="0">
                  <a:solidFill>
                    <a:srgbClr val="000000"/>
                  </a:solidFill>
                  <a:latin typeface="Times New Roman" pitchFamily="18" charset="0"/>
                </a:rPr>
                <a:t>(-$300 - </a:t>
              </a:r>
            </a:p>
            <a:p>
              <a:pPr>
                <a:spcBef>
                  <a:spcPct val="0"/>
                </a:spcBef>
                <a:buClrTx/>
                <a:buSzTx/>
                <a:buFontTx/>
                <a:buNone/>
              </a:pPr>
              <a:r>
                <a:rPr lang="en-US" altLang="zh-CN" sz="1000" smtClean="0">
                  <a:solidFill>
                    <a:srgbClr val="000000"/>
                  </a:solidFill>
                  <a:latin typeface="Times New Roman" pitchFamily="18" charset="0"/>
                </a:rPr>
                <a:t> -$200)</a:t>
              </a:r>
              <a:endParaRPr lang="en-US" altLang="zh-CN" sz="2400" smtClean="0">
                <a:solidFill>
                  <a:srgbClr val="000000"/>
                </a:solidFill>
                <a:latin typeface="Times New Roman" pitchFamily="18" charset="0"/>
              </a:endParaRPr>
            </a:p>
          </p:txBody>
        </p:sp>
        <p:sp>
          <p:nvSpPr>
            <p:cNvPr id="32841" name="Line 15"/>
            <p:cNvSpPr>
              <a:spLocks noChangeShapeType="1"/>
            </p:cNvSpPr>
            <p:nvPr/>
          </p:nvSpPr>
          <p:spPr bwMode="auto">
            <a:xfrm flipH="1">
              <a:off x="745" y="3000"/>
              <a:ext cx="237" cy="6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endParaRPr lang="zh-CN" altLang="en-US" smtClean="0">
                <a:solidFill>
                  <a:srgbClr val="000000"/>
                </a:solidFill>
                <a:latin typeface="Arial" charset="0"/>
                <a:ea typeface="宋体" charset="-122"/>
              </a:endParaRPr>
            </a:p>
          </p:txBody>
        </p:sp>
        <p:sp>
          <p:nvSpPr>
            <p:cNvPr id="32842" name="Text Box 16"/>
            <p:cNvSpPr txBox="1">
              <a:spLocks noChangeArrowheads="1"/>
            </p:cNvSpPr>
            <p:nvPr/>
          </p:nvSpPr>
          <p:spPr bwMode="auto">
            <a:xfrm>
              <a:off x="377" y="3676"/>
              <a:ext cx="37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spcBef>
                  <a:spcPct val="0"/>
                </a:spcBef>
                <a:buClrTx/>
                <a:buSzTx/>
                <a:buFontTx/>
                <a:buNone/>
              </a:pPr>
              <a:r>
                <a:rPr lang="en-US" altLang="zh-CN" sz="1000" smtClean="0">
                  <a:solidFill>
                    <a:srgbClr val="000000"/>
                  </a:solidFill>
                  <a:latin typeface="Times New Roman" pitchFamily="18" charset="0"/>
                </a:rPr>
                <a:t>(-$200 -</a:t>
              </a:r>
            </a:p>
            <a:p>
              <a:pPr>
                <a:spcBef>
                  <a:spcPct val="0"/>
                </a:spcBef>
                <a:buClrTx/>
                <a:buSzTx/>
                <a:buFontTx/>
                <a:buNone/>
              </a:pPr>
              <a:r>
                <a:rPr lang="en-US" altLang="zh-CN" sz="1000" smtClean="0">
                  <a:solidFill>
                    <a:srgbClr val="000000"/>
                  </a:solidFill>
                  <a:latin typeface="Times New Roman" pitchFamily="18" charset="0"/>
                </a:rPr>
                <a:t> -$100)</a:t>
              </a:r>
            </a:p>
          </p:txBody>
        </p:sp>
        <p:sp>
          <p:nvSpPr>
            <p:cNvPr id="32843" name="Line 17"/>
            <p:cNvSpPr>
              <a:spLocks noChangeShapeType="1"/>
            </p:cNvSpPr>
            <p:nvPr/>
          </p:nvSpPr>
          <p:spPr bwMode="auto">
            <a:xfrm flipH="1">
              <a:off x="791" y="3009"/>
              <a:ext cx="191" cy="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endParaRPr lang="zh-CN" altLang="en-US" smtClean="0">
                <a:solidFill>
                  <a:srgbClr val="000000"/>
                </a:solidFill>
                <a:latin typeface="Arial" charset="0"/>
                <a:ea typeface="宋体" charset="-122"/>
              </a:endParaRPr>
            </a:p>
          </p:txBody>
        </p:sp>
        <p:sp>
          <p:nvSpPr>
            <p:cNvPr id="32844" name="Text Box 18"/>
            <p:cNvSpPr txBox="1">
              <a:spLocks noChangeArrowheads="1"/>
            </p:cNvSpPr>
            <p:nvPr/>
          </p:nvSpPr>
          <p:spPr bwMode="auto">
            <a:xfrm>
              <a:off x="415" y="3985"/>
              <a:ext cx="37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spcBef>
                  <a:spcPct val="0"/>
                </a:spcBef>
                <a:buClrTx/>
                <a:buSzTx/>
                <a:buFontTx/>
                <a:buNone/>
              </a:pPr>
              <a:r>
                <a:rPr lang="en-US" altLang="zh-CN" sz="1000" smtClean="0">
                  <a:solidFill>
                    <a:srgbClr val="000000"/>
                  </a:solidFill>
                  <a:latin typeface="Times New Roman" pitchFamily="18" charset="0"/>
                </a:rPr>
                <a:t>(-$100 -</a:t>
              </a:r>
            </a:p>
            <a:p>
              <a:pPr>
                <a:spcBef>
                  <a:spcPct val="0"/>
                </a:spcBef>
                <a:buClrTx/>
                <a:buSzTx/>
                <a:buFontTx/>
                <a:buNone/>
              </a:pPr>
              <a:r>
                <a:rPr lang="en-US" altLang="zh-CN" sz="1000" smtClean="0">
                  <a:solidFill>
                    <a:srgbClr val="000000"/>
                  </a:solidFill>
                  <a:latin typeface="Times New Roman" pitchFamily="18" charset="0"/>
                </a:rPr>
                <a:t>  0)</a:t>
              </a:r>
            </a:p>
          </p:txBody>
        </p:sp>
      </p:grpSp>
      <p:sp>
        <p:nvSpPr>
          <p:cNvPr id="32778" name="Line 19"/>
          <p:cNvSpPr>
            <a:spLocks noChangeShapeType="1"/>
          </p:cNvSpPr>
          <p:nvPr/>
        </p:nvSpPr>
        <p:spPr bwMode="auto">
          <a:xfrm flipH="1">
            <a:off x="2876550" y="4535488"/>
            <a:ext cx="403225" cy="1158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endParaRPr lang="zh-CN" altLang="en-US" smtClean="0">
              <a:solidFill>
                <a:srgbClr val="000000"/>
              </a:solidFill>
              <a:latin typeface="Arial" charset="0"/>
              <a:ea typeface="宋体" charset="-122"/>
            </a:endParaRPr>
          </a:p>
        </p:txBody>
      </p:sp>
      <p:grpSp>
        <p:nvGrpSpPr>
          <p:cNvPr id="32779" name="Group 20"/>
          <p:cNvGrpSpPr>
            <a:grpSpLocks/>
          </p:cNvGrpSpPr>
          <p:nvPr/>
        </p:nvGrpSpPr>
        <p:grpSpPr bwMode="auto">
          <a:xfrm>
            <a:off x="2408238" y="4338638"/>
            <a:ext cx="1531937" cy="2032000"/>
            <a:chOff x="1260" y="2858"/>
            <a:chExt cx="965" cy="1280"/>
          </a:xfrm>
        </p:grpSpPr>
        <p:sp>
          <p:nvSpPr>
            <p:cNvPr id="32826" name="Text Box 21"/>
            <p:cNvSpPr txBox="1">
              <a:spLocks noChangeArrowheads="1"/>
            </p:cNvSpPr>
            <p:nvPr/>
          </p:nvSpPr>
          <p:spPr bwMode="auto">
            <a:xfrm>
              <a:off x="1615" y="2858"/>
              <a:ext cx="497"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spcBef>
                  <a:spcPct val="0"/>
                </a:spcBef>
                <a:buClrTx/>
                <a:buSzTx/>
                <a:buFontTx/>
                <a:buNone/>
              </a:pPr>
              <a:r>
                <a:rPr lang="en-US" altLang="zh-CN" sz="1000" smtClean="0">
                  <a:solidFill>
                    <a:srgbClr val="000000"/>
                  </a:solidFill>
                  <a:latin typeface="Times New Roman" pitchFamily="18" charset="0"/>
                </a:rPr>
                <a:t>(0 - $1,000)</a:t>
              </a:r>
              <a:endParaRPr lang="en-US" altLang="zh-CN" sz="2400" smtClean="0">
                <a:solidFill>
                  <a:srgbClr val="000000"/>
                </a:solidFill>
                <a:latin typeface="Times New Roman" pitchFamily="18" charset="0"/>
              </a:endParaRPr>
            </a:p>
          </p:txBody>
        </p:sp>
        <p:sp>
          <p:nvSpPr>
            <p:cNvPr id="32827" name="Line 22"/>
            <p:cNvSpPr>
              <a:spLocks noChangeShapeType="1"/>
            </p:cNvSpPr>
            <p:nvPr/>
          </p:nvSpPr>
          <p:spPr bwMode="auto">
            <a:xfrm flipH="1">
              <a:off x="1745" y="2982"/>
              <a:ext cx="73" cy="81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endParaRPr lang="zh-CN" altLang="en-US" smtClean="0">
                <a:solidFill>
                  <a:srgbClr val="000000"/>
                </a:solidFill>
                <a:latin typeface="Arial" charset="0"/>
                <a:ea typeface="宋体" charset="-122"/>
              </a:endParaRPr>
            </a:p>
          </p:txBody>
        </p:sp>
        <p:sp>
          <p:nvSpPr>
            <p:cNvPr id="32828" name="Text Box 23"/>
            <p:cNvSpPr txBox="1">
              <a:spLocks noChangeArrowheads="1"/>
            </p:cNvSpPr>
            <p:nvPr/>
          </p:nvSpPr>
          <p:spPr bwMode="auto">
            <a:xfrm>
              <a:off x="1260" y="2994"/>
              <a:ext cx="32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spcBef>
                  <a:spcPct val="0"/>
                </a:spcBef>
                <a:buClrTx/>
                <a:buSzTx/>
                <a:buFontTx/>
                <a:buNone/>
              </a:pPr>
              <a:r>
                <a:rPr lang="en-US" altLang="zh-CN" sz="1000" smtClean="0">
                  <a:solidFill>
                    <a:srgbClr val="000000"/>
                  </a:solidFill>
                  <a:latin typeface="Times New Roman" pitchFamily="18" charset="0"/>
                </a:rPr>
                <a:t>(0 - </a:t>
              </a:r>
            </a:p>
            <a:p>
              <a:pPr>
                <a:spcBef>
                  <a:spcPct val="0"/>
                </a:spcBef>
                <a:buClrTx/>
                <a:buSzTx/>
                <a:buFontTx/>
                <a:buNone/>
              </a:pPr>
              <a:r>
                <a:rPr lang="en-US" altLang="zh-CN" sz="1000" smtClean="0">
                  <a:solidFill>
                    <a:srgbClr val="000000"/>
                  </a:solidFill>
                  <a:latin typeface="Times New Roman" pitchFamily="18" charset="0"/>
                </a:rPr>
                <a:t> $200)</a:t>
              </a:r>
              <a:endParaRPr lang="en-US" altLang="zh-CN" sz="2400" smtClean="0">
                <a:solidFill>
                  <a:srgbClr val="000000"/>
                </a:solidFill>
                <a:latin typeface="Times New Roman" pitchFamily="18" charset="0"/>
              </a:endParaRPr>
            </a:p>
          </p:txBody>
        </p:sp>
        <p:sp>
          <p:nvSpPr>
            <p:cNvPr id="32829" name="Text Box 24"/>
            <p:cNvSpPr txBox="1">
              <a:spLocks noChangeArrowheads="1"/>
            </p:cNvSpPr>
            <p:nvPr/>
          </p:nvSpPr>
          <p:spPr bwMode="auto">
            <a:xfrm>
              <a:off x="1297" y="3249"/>
              <a:ext cx="35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spcBef>
                  <a:spcPct val="0"/>
                </a:spcBef>
                <a:buClrTx/>
                <a:buSzTx/>
                <a:buFontTx/>
                <a:buNone/>
              </a:pPr>
              <a:r>
                <a:rPr lang="en-US" altLang="zh-CN" sz="1000" smtClean="0">
                  <a:solidFill>
                    <a:srgbClr val="000000"/>
                  </a:solidFill>
                  <a:latin typeface="Times New Roman" pitchFamily="18" charset="0"/>
                </a:rPr>
                <a:t>($200 -</a:t>
              </a:r>
            </a:p>
            <a:p>
              <a:pPr>
                <a:spcBef>
                  <a:spcPct val="0"/>
                </a:spcBef>
                <a:buClrTx/>
                <a:buSzTx/>
                <a:buFontTx/>
                <a:buNone/>
              </a:pPr>
              <a:r>
                <a:rPr lang="en-US" altLang="zh-CN" sz="1000" smtClean="0">
                  <a:solidFill>
                    <a:srgbClr val="000000"/>
                  </a:solidFill>
                  <a:latin typeface="Times New Roman" pitchFamily="18" charset="0"/>
                </a:rPr>
                <a:t> $400)</a:t>
              </a:r>
            </a:p>
          </p:txBody>
        </p:sp>
        <p:sp>
          <p:nvSpPr>
            <p:cNvPr id="32830" name="Rectangle 25"/>
            <p:cNvSpPr>
              <a:spLocks noChangeArrowheads="1"/>
            </p:cNvSpPr>
            <p:nvPr/>
          </p:nvSpPr>
          <p:spPr bwMode="auto">
            <a:xfrm>
              <a:off x="1278" y="3564"/>
              <a:ext cx="35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spcBef>
                  <a:spcPct val="0"/>
                </a:spcBef>
                <a:buClrTx/>
                <a:buSzTx/>
                <a:buFontTx/>
                <a:buNone/>
              </a:pPr>
              <a:r>
                <a:rPr lang="en-US" altLang="zh-CN" sz="1000" smtClean="0">
                  <a:solidFill>
                    <a:srgbClr val="000000"/>
                  </a:solidFill>
                  <a:latin typeface="Times New Roman" pitchFamily="18" charset="0"/>
                </a:rPr>
                <a:t>($400 -</a:t>
              </a:r>
            </a:p>
            <a:p>
              <a:pPr>
                <a:spcBef>
                  <a:spcPct val="0"/>
                </a:spcBef>
                <a:buClrTx/>
                <a:buSzTx/>
                <a:buFontTx/>
                <a:buNone/>
              </a:pPr>
              <a:r>
                <a:rPr lang="en-US" altLang="zh-CN" sz="1000" smtClean="0">
                  <a:solidFill>
                    <a:srgbClr val="000000"/>
                  </a:solidFill>
                  <a:latin typeface="Times New Roman" pitchFamily="18" charset="0"/>
                </a:rPr>
                <a:t> $600)</a:t>
              </a:r>
            </a:p>
          </p:txBody>
        </p:sp>
        <p:sp>
          <p:nvSpPr>
            <p:cNvPr id="32831" name="Rectangle 26"/>
            <p:cNvSpPr>
              <a:spLocks noChangeArrowheads="1"/>
            </p:cNvSpPr>
            <p:nvPr/>
          </p:nvSpPr>
          <p:spPr bwMode="auto">
            <a:xfrm>
              <a:off x="1442" y="3792"/>
              <a:ext cx="35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spcBef>
                  <a:spcPct val="0"/>
                </a:spcBef>
                <a:buClrTx/>
                <a:buSzTx/>
                <a:buFontTx/>
                <a:buNone/>
              </a:pPr>
              <a:r>
                <a:rPr lang="en-US" altLang="zh-CN" sz="1000" smtClean="0">
                  <a:solidFill>
                    <a:srgbClr val="000000"/>
                  </a:solidFill>
                  <a:latin typeface="Times New Roman" pitchFamily="18" charset="0"/>
                </a:rPr>
                <a:t>($600 -</a:t>
              </a:r>
            </a:p>
            <a:p>
              <a:pPr>
                <a:spcBef>
                  <a:spcPct val="0"/>
                </a:spcBef>
                <a:buClrTx/>
                <a:buSzTx/>
                <a:buFontTx/>
                <a:buNone/>
              </a:pPr>
              <a:r>
                <a:rPr lang="en-US" altLang="zh-CN" sz="1000" smtClean="0">
                  <a:solidFill>
                    <a:srgbClr val="000000"/>
                  </a:solidFill>
                  <a:latin typeface="Times New Roman" pitchFamily="18" charset="0"/>
                </a:rPr>
                <a:t> $800)</a:t>
              </a:r>
            </a:p>
          </p:txBody>
        </p:sp>
        <p:sp>
          <p:nvSpPr>
            <p:cNvPr id="32832" name="Rectangle 27"/>
            <p:cNvSpPr>
              <a:spLocks noChangeArrowheads="1"/>
            </p:cNvSpPr>
            <p:nvPr/>
          </p:nvSpPr>
          <p:spPr bwMode="auto">
            <a:xfrm>
              <a:off x="1842" y="3888"/>
              <a:ext cx="38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spcBef>
                  <a:spcPct val="0"/>
                </a:spcBef>
                <a:buClrTx/>
                <a:buSzTx/>
                <a:buFontTx/>
                <a:buNone/>
              </a:pPr>
              <a:r>
                <a:rPr lang="en-US" altLang="zh-CN" sz="1000" smtClean="0">
                  <a:solidFill>
                    <a:srgbClr val="000000"/>
                  </a:solidFill>
                  <a:latin typeface="Times New Roman" pitchFamily="18" charset="0"/>
                </a:rPr>
                <a:t>($800 -</a:t>
              </a:r>
            </a:p>
            <a:p>
              <a:pPr>
                <a:spcBef>
                  <a:spcPct val="0"/>
                </a:spcBef>
                <a:buClrTx/>
                <a:buSzTx/>
                <a:buFontTx/>
                <a:buNone/>
              </a:pPr>
              <a:r>
                <a:rPr lang="en-US" altLang="zh-CN" sz="1000" smtClean="0">
                  <a:solidFill>
                    <a:srgbClr val="000000"/>
                  </a:solidFill>
                  <a:latin typeface="Times New Roman" pitchFamily="18" charset="0"/>
                </a:rPr>
                <a:t> $1,000)</a:t>
              </a:r>
            </a:p>
          </p:txBody>
        </p:sp>
        <p:sp>
          <p:nvSpPr>
            <p:cNvPr id="32833" name="Line 28"/>
            <p:cNvSpPr>
              <a:spLocks noChangeShapeType="1"/>
            </p:cNvSpPr>
            <p:nvPr/>
          </p:nvSpPr>
          <p:spPr bwMode="auto">
            <a:xfrm flipH="1">
              <a:off x="1591" y="2982"/>
              <a:ext cx="209" cy="3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endParaRPr lang="zh-CN" altLang="en-US" smtClean="0">
                <a:solidFill>
                  <a:srgbClr val="000000"/>
                </a:solidFill>
                <a:latin typeface="Arial" charset="0"/>
                <a:ea typeface="宋体" charset="-122"/>
              </a:endParaRPr>
            </a:p>
          </p:txBody>
        </p:sp>
        <p:sp>
          <p:nvSpPr>
            <p:cNvPr id="32834" name="Line 29"/>
            <p:cNvSpPr>
              <a:spLocks noChangeShapeType="1"/>
            </p:cNvSpPr>
            <p:nvPr/>
          </p:nvSpPr>
          <p:spPr bwMode="auto">
            <a:xfrm flipH="1">
              <a:off x="1618" y="2982"/>
              <a:ext cx="191" cy="7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endParaRPr lang="zh-CN" altLang="en-US" smtClean="0">
                <a:solidFill>
                  <a:srgbClr val="000000"/>
                </a:solidFill>
                <a:latin typeface="Arial" charset="0"/>
                <a:ea typeface="宋体" charset="-122"/>
              </a:endParaRPr>
            </a:p>
          </p:txBody>
        </p:sp>
        <p:sp>
          <p:nvSpPr>
            <p:cNvPr id="32835" name="Line 30"/>
            <p:cNvSpPr>
              <a:spLocks noChangeShapeType="1"/>
            </p:cNvSpPr>
            <p:nvPr/>
          </p:nvSpPr>
          <p:spPr bwMode="auto">
            <a:xfrm>
              <a:off x="1818" y="2991"/>
              <a:ext cx="182" cy="8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endParaRPr lang="zh-CN" altLang="en-US" smtClean="0">
                <a:solidFill>
                  <a:srgbClr val="000000"/>
                </a:solidFill>
                <a:latin typeface="Arial" charset="0"/>
                <a:ea typeface="宋体" charset="-122"/>
              </a:endParaRPr>
            </a:p>
          </p:txBody>
        </p:sp>
      </p:grpSp>
      <p:grpSp>
        <p:nvGrpSpPr>
          <p:cNvPr id="32780" name="Group 31"/>
          <p:cNvGrpSpPr>
            <a:grpSpLocks/>
          </p:cNvGrpSpPr>
          <p:nvPr/>
        </p:nvGrpSpPr>
        <p:grpSpPr bwMode="auto">
          <a:xfrm>
            <a:off x="6477000" y="4237038"/>
            <a:ext cx="1438275" cy="1809750"/>
            <a:chOff x="3823" y="2794"/>
            <a:chExt cx="906" cy="1140"/>
          </a:xfrm>
        </p:grpSpPr>
        <p:sp>
          <p:nvSpPr>
            <p:cNvPr id="32819" name="Text Box 32"/>
            <p:cNvSpPr txBox="1">
              <a:spLocks noChangeArrowheads="1"/>
            </p:cNvSpPr>
            <p:nvPr/>
          </p:nvSpPr>
          <p:spPr bwMode="auto">
            <a:xfrm>
              <a:off x="4032" y="2794"/>
              <a:ext cx="697"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spcBef>
                  <a:spcPct val="0"/>
                </a:spcBef>
                <a:buClrTx/>
                <a:buSzTx/>
                <a:buFontTx/>
                <a:buNone/>
              </a:pPr>
              <a:r>
                <a:rPr lang="en-US" altLang="zh-CN" sz="1000" smtClean="0">
                  <a:solidFill>
                    <a:srgbClr val="000000"/>
                  </a:solidFill>
                  <a:latin typeface="Times New Roman" pitchFamily="18" charset="0"/>
                </a:rPr>
                <a:t>($2,000 - $5, 000)</a:t>
              </a:r>
            </a:p>
          </p:txBody>
        </p:sp>
        <p:sp>
          <p:nvSpPr>
            <p:cNvPr id="32820" name="Line 33"/>
            <p:cNvSpPr>
              <a:spLocks noChangeShapeType="1"/>
            </p:cNvSpPr>
            <p:nvPr/>
          </p:nvSpPr>
          <p:spPr bwMode="auto">
            <a:xfrm flipH="1">
              <a:off x="4145" y="2937"/>
              <a:ext cx="255" cy="19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endParaRPr lang="zh-CN" altLang="en-US" smtClean="0">
                <a:solidFill>
                  <a:srgbClr val="000000"/>
                </a:solidFill>
                <a:latin typeface="Arial" charset="0"/>
                <a:ea typeface="宋体" charset="-122"/>
              </a:endParaRPr>
            </a:p>
          </p:txBody>
        </p:sp>
        <p:sp>
          <p:nvSpPr>
            <p:cNvPr id="32821" name="Text Box 34"/>
            <p:cNvSpPr txBox="1">
              <a:spLocks noChangeArrowheads="1"/>
            </p:cNvSpPr>
            <p:nvPr/>
          </p:nvSpPr>
          <p:spPr bwMode="auto">
            <a:xfrm>
              <a:off x="3823" y="3131"/>
              <a:ext cx="41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spcBef>
                  <a:spcPct val="0"/>
                </a:spcBef>
                <a:buClrTx/>
                <a:buSzTx/>
                <a:buFontTx/>
                <a:buNone/>
              </a:pPr>
              <a:r>
                <a:rPr lang="en-US" altLang="zh-CN" sz="1000" smtClean="0">
                  <a:solidFill>
                    <a:srgbClr val="000000"/>
                  </a:solidFill>
                  <a:latin typeface="Times New Roman" pitchFamily="18" charset="0"/>
                </a:rPr>
                <a:t>($2,000 -</a:t>
              </a:r>
            </a:p>
            <a:p>
              <a:pPr>
                <a:spcBef>
                  <a:spcPct val="0"/>
                </a:spcBef>
                <a:buClrTx/>
                <a:buSzTx/>
                <a:buFontTx/>
                <a:buNone/>
              </a:pPr>
              <a:r>
                <a:rPr lang="en-US" altLang="zh-CN" sz="1000" smtClean="0">
                  <a:solidFill>
                    <a:srgbClr val="000000"/>
                  </a:solidFill>
                  <a:latin typeface="Times New Roman" pitchFamily="18" charset="0"/>
                </a:rPr>
                <a:t> $3,000)</a:t>
              </a:r>
            </a:p>
          </p:txBody>
        </p:sp>
        <p:sp>
          <p:nvSpPr>
            <p:cNvPr id="32822" name="Text Box 35"/>
            <p:cNvSpPr txBox="1">
              <a:spLocks noChangeArrowheads="1"/>
            </p:cNvSpPr>
            <p:nvPr/>
          </p:nvSpPr>
          <p:spPr bwMode="auto">
            <a:xfrm>
              <a:off x="3861" y="3458"/>
              <a:ext cx="41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spcBef>
                  <a:spcPct val="0"/>
                </a:spcBef>
                <a:buClrTx/>
                <a:buSzTx/>
                <a:buFontTx/>
                <a:buNone/>
              </a:pPr>
              <a:r>
                <a:rPr lang="en-US" altLang="zh-CN" sz="1000" smtClean="0">
                  <a:solidFill>
                    <a:srgbClr val="000000"/>
                  </a:solidFill>
                  <a:latin typeface="Times New Roman" pitchFamily="18" charset="0"/>
                </a:rPr>
                <a:t>($3,000 -</a:t>
              </a:r>
            </a:p>
            <a:p>
              <a:pPr>
                <a:spcBef>
                  <a:spcPct val="0"/>
                </a:spcBef>
                <a:buClrTx/>
                <a:buSzTx/>
                <a:buFontTx/>
                <a:buNone/>
              </a:pPr>
              <a:r>
                <a:rPr lang="en-US" altLang="zh-CN" sz="1000" smtClean="0">
                  <a:solidFill>
                    <a:srgbClr val="000000"/>
                  </a:solidFill>
                  <a:latin typeface="Times New Roman" pitchFamily="18" charset="0"/>
                </a:rPr>
                <a:t> $4,000)</a:t>
              </a:r>
            </a:p>
          </p:txBody>
        </p:sp>
        <p:sp>
          <p:nvSpPr>
            <p:cNvPr id="32823" name="Rectangle 36"/>
            <p:cNvSpPr>
              <a:spLocks noChangeArrowheads="1"/>
            </p:cNvSpPr>
            <p:nvPr/>
          </p:nvSpPr>
          <p:spPr bwMode="auto">
            <a:xfrm>
              <a:off x="4224" y="3684"/>
              <a:ext cx="4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spcBef>
                  <a:spcPct val="0"/>
                </a:spcBef>
                <a:buClrTx/>
                <a:buSzTx/>
                <a:buFontTx/>
                <a:buNone/>
              </a:pPr>
              <a:r>
                <a:rPr lang="en-US" altLang="zh-CN" sz="1000" smtClean="0">
                  <a:solidFill>
                    <a:srgbClr val="000000"/>
                  </a:solidFill>
                  <a:latin typeface="Times New Roman" pitchFamily="18" charset="0"/>
                </a:rPr>
                <a:t>($4,000 -</a:t>
              </a:r>
            </a:p>
            <a:p>
              <a:pPr>
                <a:spcBef>
                  <a:spcPct val="0"/>
                </a:spcBef>
                <a:buClrTx/>
                <a:buSzTx/>
                <a:buFontTx/>
                <a:buNone/>
              </a:pPr>
              <a:r>
                <a:rPr lang="en-US" altLang="zh-CN" sz="1000" smtClean="0">
                  <a:solidFill>
                    <a:srgbClr val="000000"/>
                  </a:solidFill>
                  <a:latin typeface="Times New Roman" pitchFamily="18" charset="0"/>
                </a:rPr>
                <a:t> $5,000)</a:t>
              </a:r>
            </a:p>
          </p:txBody>
        </p:sp>
        <p:sp>
          <p:nvSpPr>
            <p:cNvPr id="32824" name="Line 37"/>
            <p:cNvSpPr>
              <a:spLocks noChangeShapeType="1"/>
            </p:cNvSpPr>
            <p:nvPr/>
          </p:nvSpPr>
          <p:spPr bwMode="auto">
            <a:xfrm flipH="1">
              <a:off x="4254" y="2937"/>
              <a:ext cx="136" cy="5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endParaRPr lang="zh-CN" altLang="en-US" smtClean="0">
                <a:solidFill>
                  <a:srgbClr val="000000"/>
                </a:solidFill>
                <a:latin typeface="Arial" charset="0"/>
                <a:ea typeface="宋体" charset="-122"/>
              </a:endParaRPr>
            </a:p>
          </p:txBody>
        </p:sp>
        <p:sp>
          <p:nvSpPr>
            <p:cNvPr id="32825" name="Line 38"/>
            <p:cNvSpPr>
              <a:spLocks noChangeShapeType="1"/>
            </p:cNvSpPr>
            <p:nvPr/>
          </p:nvSpPr>
          <p:spPr bwMode="auto">
            <a:xfrm>
              <a:off x="4400" y="2927"/>
              <a:ext cx="0" cy="71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endParaRPr lang="zh-CN" altLang="en-US" smtClean="0">
                <a:solidFill>
                  <a:srgbClr val="000000"/>
                </a:solidFill>
                <a:latin typeface="Arial" charset="0"/>
                <a:ea typeface="宋体" charset="-122"/>
              </a:endParaRPr>
            </a:p>
          </p:txBody>
        </p:sp>
      </p:grpSp>
      <p:grpSp>
        <p:nvGrpSpPr>
          <p:cNvPr id="32781" name="Group 39"/>
          <p:cNvGrpSpPr>
            <a:grpSpLocks/>
          </p:cNvGrpSpPr>
          <p:nvPr/>
        </p:nvGrpSpPr>
        <p:grpSpPr bwMode="auto">
          <a:xfrm>
            <a:off x="4559300" y="4310063"/>
            <a:ext cx="1682750" cy="2009775"/>
            <a:chOff x="2615" y="2840"/>
            <a:chExt cx="1060" cy="1266"/>
          </a:xfrm>
        </p:grpSpPr>
        <p:sp>
          <p:nvSpPr>
            <p:cNvPr id="32808" name="Text Box 40"/>
            <p:cNvSpPr txBox="1">
              <a:spLocks noChangeArrowheads="1"/>
            </p:cNvSpPr>
            <p:nvPr/>
          </p:nvSpPr>
          <p:spPr bwMode="auto">
            <a:xfrm>
              <a:off x="2978" y="2840"/>
              <a:ext cx="697"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spcBef>
                  <a:spcPct val="0"/>
                </a:spcBef>
                <a:buClrTx/>
                <a:buSzTx/>
                <a:buFontTx/>
                <a:buNone/>
              </a:pPr>
              <a:r>
                <a:rPr lang="en-US" altLang="zh-CN" sz="1000" smtClean="0">
                  <a:solidFill>
                    <a:srgbClr val="000000"/>
                  </a:solidFill>
                  <a:latin typeface="Times New Roman" pitchFamily="18" charset="0"/>
                </a:rPr>
                <a:t>($1,000 - $2, 000)</a:t>
              </a:r>
              <a:endParaRPr lang="en-US" altLang="zh-CN" sz="2400" smtClean="0">
                <a:solidFill>
                  <a:srgbClr val="000000"/>
                </a:solidFill>
                <a:latin typeface="Times New Roman" pitchFamily="18" charset="0"/>
              </a:endParaRPr>
            </a:p>
          </p:txBody>
        </p:sp>
        <p:sp>
          <p:nvSpPr>
            <p:cNvPr id="32809" name="Line 41"/>
            <p:cNvSpPr>
              <a:spLocks noChangeShapeType="1"/>
            </p:cNvSpPr>
            <p:nvPr/>
          </p:nvSpPr>
          <p:spPr bwMode="auto">
            <a:xfrm flipH="1">
              <a:off x="2991" y="2955"/>
              <a:ext cx="290" cy="10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endParaRPr lang="zh-CN" altLang="en-US" smtClean="0">
                <a:solidFill>
                  <a:srgbClr val="000000"/>
                </a:solidFill>
                <a:latin typeface="Arial" charset="0"/>
                <a:ea typeface="宋体" charset="-122"/>
              </a:endParaRPr>
            </a:p>
          </p:txBody>
        </p:sp>
        <p:sp>
          <p:nvSpPr>
            <p:cNvPr id="32810" name="Text Box 42"/>
            <p:cNvSpPr txBox="1">
              <a:spLocks noChangeArrowheads="1"/>
            </p:cNvSpPr>
            <p:nvPr/>
          </p:nvSpPr>
          <p:spPr bwMode="auto">
            <a:xfrm>
              <a:off x="2615" y="3040"/>
              <a:ext cx="41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spcBef>
                  <a:spcPct val="0"/>
                </a:spcBef>
                <a:buClrTx/>
                <a:buSzTx/>
                <a:buFontTx/>
                <a:buNone/>
              </a:pPr>
              <a:r>
                <a:rPr lang="en-US" altLang="zh-CN" sz="1000" smtClean="0">
                  <a:solidFill>
                    <a:srgbClr val="000000"/>
                  </a:solidFill>
                  <a:latin typeface="Times New Roman" pitchFamily="18" charset="0"/>
                </a:rPr>
                <a:t>($1,000 -</a:t>
              </a:r>
            </a:p>
            <a:p>
              <a:pPr>
                <a:spcBef>
                  <a:spcPct val="0"/>
                </a:spcBef>
                <a:buClrTx/>
                <a:buSzTx/>
                <a:buFontTx/>
                <a:buNone/>
              </a:pPr>
              <a:r>
                <a:rPr lang="en-US" altLang="zh-CN" sz="1000" smtClean="0">
                  <a:solidFill>
                    <a:srgbClr val="000000"/>
                  </a:solidFill>
                  <a:latin typeface="Times New Roman" pitchFamily="18" charset="0"/>
                </a:rPr>
                <a:t> $1,200)</a:t>
              </a:r>
            </a:p>
          </p:txBody>
        </p:sp>
        <p:sp>
          <p:nvSpPr>
            <p:cNvPr id="32811" name="Line 43"/>
            <p:cNvSpPr>
              <a:spLocks noChangeShapeType="1"/>
            </p:cNvSpPr>
            <p:nvPr/>
          </p:nvSpPr>
          <p:spPr bwMode="auto">
            <a:xfrm flipH="1">
              <a:off x="3054" y="2955"/>
              <a:ext cx="227" cy="3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endParaRPr lang="zh-CN" altLang="en-US" smtClean="0">
                <a:solidFill>
                  <a:srgbClr val="000000"/>
                </a:solidFill>
                <a:latin typeface="Arial" charset="0"/>
                <a:ea typeface="宋体" charset="-122"/>
              </a:endParaRPr>
            </a:p>
          </p:txBody>
        </p:sp>
        <p:sp>
          <p:nvSpPr>
            <p:cNvPr id="32812" name="Text Box 44"/>
            <p:cNvSpPr txBox="1">
              <a:spLocks noChangeArrowheads="1"/>
            </p:cNvSpPr>
            <p:nvPr/>
          </p:nvSpPr>
          <p:spPr bwMode="auto">
            <a:xfrm>
              <a:off x="2641" y="3296"/>
              <a:ext cx="41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spcBef>
                  <a:spcPct val="0"/>
                </a:spcBef>
                <a:buClrTx/>
                <a:buSzTx/>
                <a:buFontTx/>
                <a:buNone/>
              </a:pPr>
              <a:r>
                <a:rPr lang="en-US" altLang="zh-CN" sz="1000" smtClean="0">
                  <a:solidFill>
                    <a:srgbClr val="000000"/>
                  </a:solidFill>
                  <a:latin typeface="Times New Roman" pitchFamily="18" charset="0"/>
                </a:rPr>
                <a:t>($1,200 -</a:t>
              </a:r>
            </a:p>
            <a:p>
              <a:pPr>
                <a:spcBef>
                  <a:spcPct val="0"/>
                </a:spcBef>
                <a:buClrTx/>
                <a:buSzTx/>
                <a:buFontTx/>
                <a:buNone/>
              </a:pPr>
              <a:r>
                <a:rPr lang="en-US" altLang="zh-CN" sz="1000" smtClean="0">
                  <a:solidFill>
                    <a:srgbClr val="000000"/>
                  </a:solidFill>
                  <a:latin typeface="Times New Roman" pitchFamily="18" charset="0"/>
                </a:rPr>
                <a:t> $1,400)</a:t>
              </a:r>
            </a:p>
          </p:txBody>
        </p:sp>
        <p:sp>
          <p:nvSpPr>
            <p:cNvPr id="32813" name="Rectangle 45"/>
            <p:cNvSpPr>
              <a:spLocks noChangeArrowheads="1"/>
            </p:cNvSpPr>
            <p:nvPr/>
          </p:nvSpPr>
          <p:spPr bwMode="auto">
            <a:xfrm>
              <a:off x="2715" y="3555"/>
              <a:ext cx="41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spcBef>
                  <a:spcPct val="0"/>
                </a:spcBef>
                <a:buClrTx/>
                <a:buSzTx/>
                <a:buFontTx/>
                <a:buNone/>
              </a:pPr>
              <a:r>
                <a:rPr lang="en-US" altLang="zh-CN" sz="1000" smtClean="0">
                  <a:solidFill>
                    <a:srgbClr val="000000"/>
                  </a:solidFill>
                  <a:latin typeface="Times New Roman" pitchFamily="18" charset="0"/>
                </a:rPr>
                <a:t>($1,400 -</a:t>
              </a:r>
            </a:p>
            <a:p>
              <a:pPr>
                <a:spcBef>
                  <a:spcPct val="0"/>
                </a:spcBef>
                <a:buClrTx/>
                <a:buSzTx/>
                <a:buFontTx/>
                <a:buNone/>
              </a:pPr>
              <a:r>
                <a:rPr lang="en-US" altLang="zh-CN" sz="1000" smtClean="0">
                  <a:solidFill>
                    <a:srgbClr val="000000"/>
                  </a:solidFill>
                  <a:latin typeface="Times New Roman" pitchFamily="18" charset="0"/>
                </a:rPr>
                <a:t> $1,600)</a:t>
              </a:r>
            </a:p>
          </p:txBody>
        </p:sp>
        <p:sp>
          <p:nvSpPr>
            <p:cNvPr id="32814" name="Rectangle 46"/>
            <p:cNvSpPr>
              <a:spLocks noChangeArrowheads="1"/>
            </p:cNvSpPr>
            <p:nvPr/>
          </p:nvSpPr>
          <p:spPr bwMode="auto">
            <a:xfrm>
              <a:off x="2888" y="3801"/>
              <a:ext cx="41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spcBef>
                  <a:spcPct val="0"/>
                </a:spcBef>
                <a:buClrTx/>
                <a:buSzTx/>
                <a:buFontTx/>
                <a:buNone/>
              </a:pPr>
              <a:r>
                <a:rPr lang="en-US" altLang="zh-CN" sz="1000" smtClean="0">
                  <a:solidFill>
                    <a:srgbClr val="000000"/>
                  </a:solidFill>
                  <a:latin typeface="Times New Roman" pitchFamily="18" charset="0"/>
                </a:rPr>
                <a:t>($1,600 -</a:t>
              </a:r>
            </a:p>
            <a:p>
              <a:pPr>
                <a:spcBef>
                  <a:spcPct val="0"/>
                </a:spcBef>
                <a:buClrTx/>
                <a:buSzTx/>
                <a:buFontTx/>
                <a:buNone/>
              </a:pPr>
              <a:r>
                <a:rPr lang="en-US" altLang="zh-CN" sz="1000" smtClean="0">
                  <a:solidFill>
                    <a:srgbClr val="000000"/>
                  </a:solidFill>
                  <a:latin typeface="Times New Roman" pitchFamily="18" charset="0"/>
                </a:rPr>
                <a:t> $1,800)</a:t>
              </a:r>
            </a:p>
          </p:txBody>
        </p:sp>
        <p:sp>
          <p:nvSpPr>
            <p:cNvPr id="32815" name="Line 47"/>
            <p:cNvSpPr>
              <a:spLocks noChangeShapeType="1"/>
            </p:cNvSpPr>
            <p:nvPr/>
          </p:nvSpPr>
          <p:spPr bwMode="auto">
            <a:xfrm flipH="1">
              <a:off x="3118" y="2964"/>
              <a:ext cx="173" cy="6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endParaRPr lang="zh-CN" altLang="en-US" smtClean="0">
                <a:solidFill>
                  <a:srgbClr val="000000"/>
                </a:solidFill>
                <a:latin typeface="Arial" charset="0"/>
                <a:ea typeface="宋体" charset="-122"/>
              </a:endParaRPr>
            </a:p>
          </p:txBody>
        </p:sp>
        <p:sp>
          <p:nvSpPr>
            <p:cNvPr id="32816" name="Line 48"/>
            <p:cNvSpPr>
              <a:spLocks noChangeShapeType="1"/>
            </p:cNvSpPr>
            <p:nvPr/>
          </p:nvSpPr>
          <p:spPr bwMode="auto">
            <a:xfrm flipH="1">
              <a:off x="3236" y="2955"/>
              <a:ext cx="55" cy="80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endParaRPr lang="zh-CN" altLang="en-US" smtClean="0">
                <a:solidFill>
                  <a:srgbClr val="000000"/>
                </a:solidFill>
                <a:latin typeface="Arial" charset="0"/>
                <a:ea typeface="宋体" charset="-122"/>
              </a:endParaRPr>
            </a:p>
          </p:txBody>
        </p:sp>
        <p:sp>
          <p:nvSpPr>
            <p:cNvPr id="32817" name="Line 49"/>
            <p:cNvSpPr>
              <a:spLocks noChangeShapeType="1"/>
            </p:cNvSpPr>
            <p:nvPr/>
          </p:nvSpPr>
          <p:spPr bwMode="auto">
            <a:xfrm>
              <a:off x="3291" y="2964"/>
              <a:ext cx="118" cy="85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endParaRPr lang="zh-CN" altLang="en-US" smtClean="0">
                <a:solidFill>
                  <a:srgbClr val="000000"/>
                </a:solidFill>
                <a:latin typeface="Arial" charset="0"/>
                <a:ea typeface="宋体" charset="-122"/>
              </a:endParaRPr>
            </a:p>
          </p:txBody>
        </p:sp>
        <p:sp>
          <p:nvSpPr>
            <p:cNvPr id="32818" name="Rectangle 50"/>
            <p:cNvSpPr>
              <a:spLocks noChangeArrowheads="1"/>
            </p:cNvSpPr>
            <p:nvPr/>
          </p:nvSpPr>
          <p:spPr bwMode="auto">
            <a:xfrm>
              <a:off x="3260" y="3856"/>
              <a:ext cx="41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spcBef>
                  <a:spcPct val="0"/>
                </a:spcBef>
                <a:buClrTx/>
                <a:buSzTx/>
                <a:buFontTx/>
                <a:buNone/>
              </a:pPr>
              <a:r>
                <a:rPr lang="en-US" altLang="zh-CN" sz="1000" smtClean="0">
                  <a:solidFill>
                    <a:srgbClr val="000000"/>
                  </a:solidFill>
                  <a:latin typeface="Times New Roman" pitchFamily="18" charset="0"/>
                </a:rPr>
                <a:t>($1,800 -</a:t>
              </a:r>
            </a:p>
            <a:p>
              <a:pPr>
                <a:spcBef>
                  <a:spcPct val="0"/>
                </a:spcBef>
                <a:buClrTx/>
                <a:buSzTx/>
                <a:buFontTx/>
                <a:buNone/>
              </a:pPr>
              <a:r>
                <a:rPr lang="en-US" altLang="zh-CN" sz="1000" smtClean="0">
                  <a:solidFill>
                    <a:srgbClr val="000000"/>
                  </a:solidFill>
                  <a:latin typeface="Times New Roman" pitchFamily="18" charset="0"/>
                </a:rPr>
                <a:t> $2,000)</a:t>
              </a:r>
            </a:p>
          </p:txBody>
        </p:sp>
      </p:grpSp>
      <p:grpSp>
        <p:nvGrpSpPr>
          <p:cNvPr id="32782" name="Group 51"/>
          <p:cNvGrpSpPr>
            <a:grpSpLocks/>
          </p:cNvGrpSpPr>
          <p:nvPr/>
        </p:nvGrpSpPr>
        <p:grpSpPr bwMode="auto">
          <a:xfrm>
            <a:off x="849313" y="2514600"/>
            <a:ext cx="4546600" cy="336550"/>
            <a:chOff x="278" y="1709"/>
            <a:chExt cx="2864" cy="212"/>
          </a:xfrm>
        </p:grpSpPr>
        <p:sp>
          <p:nvSpPr>
            <p:cNvPr id="32806" name="Text Box 52"/>
            <p:cNvSpPr txBox="1">
              <a:spLocks noChangeArrowheads="1"/>
            </p:cNvSpPr>
            <p:nvPr/>
          </p:nvSpPr>
          <p:spPr bwMode="auto">
            <a:xfrm>
              <a:off x="487" y="1767"/>
              <a:ext cx="265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spcBef>
                  <a:spcPct val="0"/>
                </a:spcBef>
                <a:buClrTx/>
                <a:buSzTx/>
                <a:buFontTx/>
                <a:buNone/>
              </a:pPr>
              <a:r>
                <a:rPr lang="en-US" altLang="zh-CN" sz="1000" smtClean="0">
                  <a:solidFill>
                    <a:srgbClr val="000000"/>
                  </a:solidFill>
                  <a:latin typeface="Times New Roman" pitchFamily="18" charset="0"/>
                </a:rPr>
                <a:t>                        msd=1,000	Low=-$1,000	High=$2,000</a:t>
              </a:r>
              <a:endParaRPr lang="en-US" altLang="zh-CN" sz="2400" smtClean="0">
                <a:solidFill>
                  <a:srgbClr val="000000"/>
                </a:solidFill>
                <a:latin typeface="Times New Roman" pitchFamily="18" charset="0"/>
              </a:endParaRPr>
            </a:p>
          </p:txBody>
        </p:sp>
        <p:sp>
          <p:nvSpPr>
            <p:cNvPr id="32807" name="Rectangle 53"/>
            <p:cNvSpPr>
              <a:spLocks noChangeArrowheads="1"/>
            </p:cNvSpPr>
            <p:nvPr/>
          </p:nvSpPr>
          <p:spPr bwMode="auto">
            <a:xfrm>
              <a:off x="278" y="1709"/>
              <a:ext cx="50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spcBef>
                  <a:spcPct val="0"/>
                </a:spcBef>
                <a:buClrTx/>
                <a:buSzTx/>
                <a:buFontTx/>
                <a:buNone/>
              </a:pPr>
              <a:r>
                <a:rPr lang="zh-CN" altLang="en-US" sz="1600" smtClean="0">
                  <a:solidFill>
                    <a:srgbClr val="000000"/>
                  </a:solidFill>
                  <a:latin typeface="Times New Roman" pitchFamily="18" charset="0"/>
                </a:rPr>
                <a:t>第二步</a:t>
              </a:r>
            </a:p>
          </p:txBody>
        </p:sp>
      </p:grpSp>
      <p:sp>
        <p:nvSpPr>
          <p:cNvPr id="32783" name="Rectangle 54"/>
          <p:cNvSpPr>
            <a:spLocks noChangeArrowheads="1"/>
          </p:cNvSpPr>
          <p:nvPr/>
        </p:nvSpPr>
        <p:spPr bwMode="auto">
          <a:xfrm>
            <a:off x="806450" y="3814763"/>
            <a:ext cx="812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spcBef>
                <a:spcPct val="0"/>
              </a:spcBef>
              <a:buClrTx/>
              <a:buSzTx/>
              <a:buFontTx/>
              <a:buNone/>
            </a:pPr>
            <a:r>
              <a:rPr lang="zh-CN" altLang="en-US" sz="1600" smtClean="0">
                <a:solidFill>
                  <a:srgbClr val="000000"/>
                </a:solidFill>
                <a:latin typeface="Times New Roman" pitchFamily="18" charset="0"/>
              </a:rPr>
              <a:t>第四步</a:t>
            </a:r>
          </a:p>
        </p:txBody>
      </p:sp>
      <p:grpSp>
        <p:nvGrpSpPr>
          <p:cNvPr id="32784" name="Group 55"/>
          <p:cNvGrpSpPr>
            <a:grpSpLocks/>
          </p:cNvGrpSpPr>
          <p:nvPr/>
        </p:nvGrpSpPr>
        <p:grpSpPr bwMode="auto">
          <a:xfrm>
            <a:off x="849313" y="1177925"/>
            <a:ext cx="7970837" cy="1471613"/>
            <a:chOff x="278" y="867"/>
            <a:chExt cx="5021" cy="927"/>
          </a:xfrm>
        </p:grpSpPr>
        <p:sp>
          <p:nvSpPr>
            <p:cNvPr id="32796" name="Text Box 56"/>
            <p:cNvSpPr txBox="1">
              <a:spLocks noChangeArrowheads="1"/>
            </p:cNvSpPr>
            <p:nvPr/>
          </p:nvSpPr>
          <p:spPr bwMode="auto">
            <a:xfrm>
              <a:off x="278" y="1494"/>
              <a:ext cx="358"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spcBef>
                  <a:spcPct val="0"/>
                </a:spcBef>
                <a:buClrTx/>
                <a:buSzTx/>
                <a:buFontTx/>
                <a:buNone/>
              </a:pPr>
              <a:r>
                <a:rPr lang="zh-CN" altLang="en-US" sz="1000" b="1" smtClean="0">
                  <a:solidFill>
                    <a:srgbClr val="000000"/>
                  </a:solidFill>
                  <a:latin typeface="Times New Roman" pitchFamily="18" charset="0"/>
                </a:rPr>
                <a:t>第一步</a:t>
              </a:r>
            </a:p>
          </p:txBody>
        </p:sp>
        <p:grpSp>
          <p:nvGrpSpPr>
            <p:cNvPr id="32797" name="Group 57"/>
            <p:cNvGrpSpPr>
              <a:grpSpLocks/>
            </p:cNvGrpSpPr>
            <p:nvPr/>
          </p:nvGrpSpPr>
          <p:grpSpPr bwMode="auto">
            <a:xfrm>
              <a:off x="509" y="867"/>
              <a:ext cx="4790" cy="927"/>
              <a:chOff x="509" y="867"/>
              <a:chExt cx="4790" cy="927"/>
            </a:xfrm>
          </p:grpSpPr>
          <p:sp>
            <p:nvSpPr>
              <p:cNvPr id="32798" name="Freeform 58"/>
              <p:cNvSpPr>
                <a:spLocks/>
              </p:cNvSpPr>
              <p:nvPr/>
            </p:nvSpPr>
            <p:spPr bwMode="auto">
              <a:xfrm>
                <a:off x="1182" y="955"/>
                <a:ext cx="2818" cy="463"/>
              </a:xfrm>
              <a:custGeom>
                <a:avLst/>
                <a:gdLst>
                  <a:gd name="T0" fmla="*/ 0 w 2818"/>
                  <a:gd name="T1" fmla="*/ 463 h 463"/>
                  <a:gd name="T2" fmla="*/ 127 w 2818"/>
                  <a:gd name="T3" fmla="*/ 427 h 463"/>
                  <a:gd name="T4" fmla="*/ 209 w 2818"/>
                  <a:gd name="T5" fmla="*/ 372 h 463"/>
                  <a:gd name="T6" fmla="*/ 281 w 2818"/>
                  <a:gd name="T7" fmla="*/ 336 h 463"/>
                  <a:gd name="T8" fmla="*/ 309 w 2818"/>
                  <a:gd name="T9" fmla="*/ 309 h 463"/>
                  <a:gd name="T10" fmla="*/ 381 w 2818"/>
                  <a:gd name="T11" fmla="*/ 272 h 463"/>
                  <a:gd name="T12" fmla="*/ 436 w 2818"/>
                  <a:gd name="T13" fmla="*/ 236 h 463"/>
                  <a:gd name="T14" fmla="*/ 509 w 2818"/>
                  <a:gd name="T15" fmla="*/ 200 h 463"/>
                  <a:gd name="T16" fmla="*/ 672 w 2818"/>
                  <a:gd name="T17" fmla="*/ 136 h 463"/>
                  <a:gd name="T18" fmla="*/ 781 w 2818"/>
                  <a:gd name="T19" fmla="*/ 72 h 463"/>
                  <a:gd name="T20" fmla="*/ 909 w 2818"/>
                  <a:gd name="T21" fmla="*/ 0 h 463"/>
                  <a:gd name="T22" fmla="*/ 1145 w 2818"/>
                  <a:gd name="T23" fmla="*/ 36 h 463"/>
                  <a:gd name="T24" fmla="*/ 1518 w 2818"/>
                  <a:gd name="T25" fmla="*/ 0 h 463"/>
                  <a:gd name="T26" fmla="*/ 1781 w 2818"/>
                  <a:gd name="T27" fmla="*/ 9 h 463"/>
                  <a:gd name="T28" fmla="*/ 1945 w 2818"/>
                  <a:gd name="T29" fmla="*/ 45 h 463"/>
                  <a:gd name="T30" fmla="*/ 2099 w 2818"/>
                  <a:gd name="T31" fmla="*/ 191 h 463"/>
                  <a:gd name="T32" fmla="*/ 2299 w 2818"/>
                  <a:gd name="T33" fmla="*/ 281 h 463"/>
                  <a:gd name="T34" fmla="*/ 2409 w 2818"/>
                  <a:gd name="T35" fmla="*/ 318 h 463"/>
                  <a:gd name="T36" fmla="*/ 2509 w 2818"/>
                  <a:gd name="T37" fmla="*/ 372 h 463"/>
                  <a:gd name="T38" fmla="*/ 2636 w 2818"/>
                  <a:gd name="T39" fmla="*/ 418 h 463"/>
                  <a:gd name="T40" fmla="*/ 2754 w 2818"/>
                  <a:gd name="T41" fmla="*/ 454 h 463"/>
                  <a:gd name="T42" fmla="*/ 2818 w 2818"/>
                  <a:gd name="T43" fmla="*/ 463 h 46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818" h="463">
                    <a:moveTo>
                      <a:pt x="0" y="463"/>
                    </a:moveTo>
                    <a:cubicBezTo>
                      <a:pt x="42" y="456"/>
                      <a:pt x="89" y="448"/>
                      <a:pt x="127" y="427"/>
                    </a:cubicBezTo>
                    <a:cubicBezTo>
                      <a:pt x="156" y="411"/>
                      <a:pt x="178" y="382"/>
                      <a:pt x="209" y="372"/>
                    </a:cubicBezTo>
                    <a:cubicBezTo>
                      <a:pt x="243" y="361"/>
                      <a:pt x="246" y="362"/>
                      <a:pt x="281" y="336"/>
                    </a:cubicBezTo>
                    <a:cubicBezTo>
                      <a:pt x="291" y="328"/>
                      <a:pt x="298" y="316"/>
                      <a:pt x="309" y="309"/>
                    </a:cubicBezTo>
                    <a:cubicBezTo>
                      <a:pt x="332" y="294"/>
                      <a:pt x="358" y="287"/>
                      <a:pt x="381" y="272"/>
                    </a:cubicBezTo>
                    <a:cubicBezTo>
                      <a:pt x="399" y="260"/>
                      <a:pt x="418" y="248"/>
                      <a:pt x="436" y="236"/>
                    </a:cubicBezTo>
                    <a:cubicBezTo>
                      <a:pt x="459" y="221"/>
                      <a:pt x="509" y="200"/>
                      <a:pt x="509" y="200"/>
                    </a:cubicBezTo>
                    <a:cubicBezTo>
                      <a:pt x="551" y="156"/>
                      <a:pt x="618" y="159"/>
                      <a:pt x="672" y="136"/>
                    </a:cubicBezTo>
                    <a:cubicBezTo>
                      <a:pt x="713" y="119"/>
                      <a:pt x="740" y="86"/>
                      <a:pt x="781" y="72"/>
                    </a:cubicBezTo>
                    <a:cubicBezTo>
                      <a:pt x="817" y="38"/>
                      <a:pt x="861" y="12"/>
                      <a:pt x="909" y="0"/>
                    </a:cubicBezTo>
                    <a:cubicBezTo>
                      <a:pt x="988" y="13"/>
                      <a:pt x="1065" y="27"/>
                      <a:pt x="1145" y="36"/>
                    </a:cubicBezTo>
                    <a:cubicBezTo>
                      <a:pt x="1284" y="31"/>
                      <a:pt x="1390" y="31"/>
                      <a:pt x="1518" y="0"/>
                    </a:cubicBezTo>
                    <a:cubicBezTo>
                      <a:pt x="1606" y="3"/>
                      <a:pt x="1693" y="4"/>
                      <a:pt x="1781" y="9"/>
                    </a:cubicBezTo>
                    <a:cubicBezTo>
                      <a:pt x="1834" y="12"/>
                      <a:pt x="1892" y="36"/>
                      <a:pt x="1945" y="45"/>
                    </a:cubicBezTo>
                    <a:cubicBezTo>
                      <a:pt x="2013" y="68"/>
                      <a:pt x="2040" y="152"/>
                      <a:pt x="2099" y="191"/>
                    </a:cubicBezTo>
                    <a:cubicBezTo>
                      <a:pt x="2167" y="236"/>
                      <a:pt x="2217" y="267"/>
                      <a:pt x="2299" y="281"/>
                    </a:cubicBezTo>
                    <a:cubicBezTo>
                      <a:pt x="2336" y="294"/>
                      <a:pt x="2372" y="306"/>
                      <a:pt x="2409" y="318"/>
                    </a:cubicBezTo>
                    <a:cubicBezTo>
                      <a:pt x="2441" y="328"/>
                      <a:pt x="2478" y="357"/>
                      <a:pt x="2509" y="372"/>
                    </a:cubicBezTo>
                    <a:cubicBezTo>
                      <a:pt x="2548" y="391"/>
                      <a:pt x="2594" y="406"/>
                      <a:pt x="2636" y="418"/>
                    </a:cubicBezTo>
                    <a:cubicBezTo>
                      <a:pt x="2675" y="430"/>
                      <a:pt x="2714" y="447"/>
                      <a:pt x="2754" y="454"/>
                    </a:cubicBezTo>
                    <a:cubicBezTo>
                      <a:pt x="2775" y="458"/>
                      <a:pt x="2818" y="463"/>
                      <a:pt x="2818" y="463"/>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endParaRPr lang="zh-CN" altLang="en-US" smtClean="0">
                  <a:solidFill>
                    <a:srgbClr val="000000"/>
                  </a:solidFill>
                  <a:latin typeface="Arial" charset="0"/>
                  <a:ea typeface="宋体" charset="-122"/>
                </a:endParaRPr>
              </a:p>
            </p:txBody>
          </p:sp>
          <p:sp>
            <p:nvSpPr>
              <p:cNvPr id="32799" name="Line 59"/>
              <p:cNvSpPr>
                <a:spLocks noChangeShapeType="1"/>
              </p:cNvSpPr>
              <p:nvPr/>
            </p:nvSpPr>
            <p:spPr bwMode="auto">
              <a:xfrm>
                <a:off x="509" y="1427"/>
                <a:ext cx="479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endParaRPr lang="zh-CN" altLang="en-US" smtClean="0">
                  <a:solidFill>
                    <a:srgbClr val="000000"/>
                  </a:solidFill>
                  <a:latin typeface="Arial" charset="0"/>
                  <a:ea typeface="宋体" charset="-122"/>
                </a:endParaRPr>
              </a:p>
            </p:txBody>
          </p:sp>
          <p:sp>
            <p:nvSpPr>
              <p:cNvPr id="32800" name="Line 60"/>
              <p:cNvSpPr>
                <a:spLocks noChangeShapeType="1"/>
              </p:cNvSpPr>
              <p:nvPr/>
            </p:nvSpPr>
            <p:spPr bwMode="auto">
              <a:xfrm flipV="1">
                <a:off x="1900" y="936"/>
                <a:ext cx="0" cy="51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endParaRPr lang="zh-CN" altLang="en-US" smtClean="0">
                  <a:solidFill>
                    <a:srgbClr val="000000"/>
                  </a:solidFill>
                  <a:latin typeface="Arial" charset="0"/>
                  <a:ea typeface="宋体" charset="-122"/>
                </a:endParaRPr>
              </a:p>
            </p:txBody>
          </p:sp>
          <p:sp>
            <p:nvSpPr>
              <p:cNvPr id="32801" name="Text Box 61"/>
              <p:cNvSpPr txBox="1">
                <a:spLocks noChangeArrowheads="1"/>
              </p:cNvSpPr>
              <p:nvPr/>
            </p:nvSpPr>
            <p:spPr bwMode="auto">
              <a:xfrm>
                <a:off x="787" y="1488"/>
                <a:ext cx="4228"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spcBef>
                    <a:spcPct val="0"/>
                  </a:spcBef>
                  <a:buClrTx/>
                  <a:buSzTx/>
                  <a:buFontTx/>
                  <a:buNone/>
                </a:pPr>
                <a:r>
                  <a:rPr lang="en-US" altLang="zh-CN" sz="1000" smtClean="0">
                    <a:solidFill>
                      <a:srgbClr val="000000"/>
                    </a:solidFill>
                    <a:latin typeface="Times New Roman" pitchFamily="18" charset="0"/>
                  </a:rPr>
                  <a:t>         -$351	-$159		profit	             $1,838	         $4,700	</a:t>
                </a:r>
                <a:endParaRPr lang="en-US" altLang="zh-CN" sz="2400" smtClean="0">
                  <a:solidFill>
                    <a:srgbClr val="000000"/>
                  </a:solidFill>
                  <a:latin typeface="Times New Roman" pitchFamily="18" charset="0"/>
                </a:endParaRPr>
              </a:p>
            </p:txBody>
          </p:sp>
          <p:sp>
            <p:nvSpPr>
              <p:cNvPr id="32802" name="Text Box 62"/>
              <p:cNvSpPr txBox="1">
                <a:spLocks noChangeArrowheads="1"/>
              </p:cNvSpPr>
              <p:nvPr/>
            </p:nvSpPr>
            <p:spPr bwMode="auto">
              <a:xfrm>
                <a:off x="833" y="1640"/>
                <a:ext cx="409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spcBef>
                    <a:spcPct val="0"/>
                  </a:spcBef>
                  <a:buClrTx/>
                  <a:buSzTx/>
                  <a:buFontTx/>
                  <a:buNone/>
                </a:pPr>
                <a:r>
                  <a:rPr lang="en-US" altLang="zh-CN" sz="1000" smtClean="0">
                    <a:solidFill>
                      <a:srgbClr val="000000"/>
                    </a:solidFill>
                    <a:latin typeface="Times New Roman" pitchFamily="18" charset="0"/>
                  </a:rPr>
                  <a:t>       Min             Low (i.e, 5%-tile)		                           High(i.e, 95%-0 tile)        Max</a:t>
                </a:r>
                <a:endParaRPr lang="en-US" altLang="zh-CN" sz="2400" smtClean="0">
                  <a:solidFill>
                    <a:srgbClr val="000000"/>
                  </a:solidFill>
                  <a:latin typeface="Times New Roman" pitchFamily="18" charset="0"/>
                </a:endParaRPr>
              </a:p>
            </p:txBody>
          </p:sp>
          <p:sp>
            <p:nvSpPr>
              <p:cNvPr id="32803" name="Text Box 63"/>
              <p:cNvSpPr txBox="1">
                <a:spLocks noChangeArrowheads="1"/>
              </p:cNvSpPr>
              <p:nvPr/>
            </p:nvSpPr>
            <p:spPr bwMode="auto">
              <a:xfrm>
                <a:off x="1624" y="867"/>
                <a:ext cx="29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spcBef>
                    <a:spcPct val="0"/>
                  </a:spcBef>
                  <a:buClrTx/>
                  <a:buSzTx/>
                  <a:buFontTx/>
                  <a:buNone/>
                </a:pPr>
                <a:r>
                  <a:rPr lang="en-US" altLang="zh-CN" sz="1000" smtClean="0">
                    <a:solidFill>
                      <a:srgbClr val="000000"/>
                    </a:solidFill>
                    <a:latin typeface="Times New Roman" pitchFamily="18" charset="0"/>
                  </a:rPr>
                  <a:t>count</a:t>
                </a:r>
              </a:p>
            </p:txBody>
          </p:sp>
          <p:sp>
            <p:nvSpPr>
              <p:cNvPr id="32804" name="Line 64"/>
              <p:cNvSpPr>
                <a:spLocks noChangeShapeType="1"/>
              </p:cNvSpPr>
              <p:nvPr/>
            </p:nvSpPr>
            <p:spPr bwMode="auto">
              <a:xfrm>
                <a:off x="1509" y="1082"/>
                <a:ext cx="0" cy="33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endParaRPr lang="zh-CN" altLang="en-US" smtClean="0">
                  <a:solidFill>
                    <a:srgbClr val="000000"/>
                  </a:solidFill>
                  <a:latin typeface="Arial" charset="0"/>
                  <a:ea typeface="宋体" charset="-122"/>
                </a:endParaRPr>
              </a:p>
            </p:txBody>
          </p:sp>
          <p:sp>
            <p:nvSpPr>
              <p:cNvPr id="32805" name="Line 65"/>
              <p:cNvSpPr>
                <a:spLocks noChangeShapeType="1"/>
              </p:cNvSpPr>
              <p:nvPr/>
            </p:nvSpPr>
            <p:spPr bwMode="auto">
              <a:xfrm>
                <a:off x="3523" y="1069"/>
                <a:ext cx="0" cy="33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endParaRPr lang="zh-CN" altLang="en-US" smtClean="0">
                  <a:solidFill>
                    <a:srgbClr val="000000"/>
                  </a:solidFill>
                  <a:latin typeface="Arial" charset="0"/>
                  <a:ea typeface="宋体" charset="-122"/>
                </a:endParaRPr>
              </a:p>
            </p:txBody>
          </p:sp>
        </p:grpSp>
      </p:grpSp>
      <p:grpSp>
        <p:nvGrpSpPr>
          <p:cNvPr id="32785" name="Group 66"/>
          <p:cNvGrpSpPr>
            <a:grpSpLocks/>
          </p:cNvGrpSpPr>
          <p:nvPr/>
        </p:nvGrpSpPr>
        <p:grpSpPr bwMode="auto">
          <a:xfrm>
            <a:off x="863600" y="2874963"/>
            <a:ext cx="5289550" cy="627062"/>
            <a:chOff x="287" y="1936"/>
            <a:chExt cx="3332" cy="395"/>
          </a:xfrm>
        </p:grpSpPr>
        <p:sp>
          <p:nvSpPr>
            <p:cNvPr id="32788" name="Rectangle 67"/>
            <p:cNvSpPr>
              <a:spLocks noChangeArrowheads="1"/>
            </p:cNvSpPr>
            <p:nvPr/>
          </p:nvSpPr>
          <p:spPr bwMode="auto">
            <a:xfrm>
              <a:off x="2142" y="1940"/>
              <a:ext cx="72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spcBef>
                  <a:spcPct val="0"/>
                </a:spcBef>
                <a:buClrTx/>
                <a:buSzTx/>
                <a:buFontTx/>
                <a:buNone/>
              </a:pPr>
              <a:r>
                <a:rPr lang="en-US" altLang="zh-CN" sz="1000" smtClean="0">
                  <a:solidFill>
                    <a:srgbClr val="000000"/>
                  </a:solidFill>
                  <a:latin typeface="Times New Roman" pitchFamily="18" charset="0"/>
                </a:rPr>
                <a:t>(-$1,000  - $2,000)</a:t>
              </a:r>
            </a:p>
          </p:txBody>
        </p:sp>
        <p:sp>
          <p:nvSpPr>
            <p:cNvPr id="32789" name="Line 68"/>
            <p:cNvSpPr>
              <a:spLocks noChangeShapeType="1"/>
            </p:cNvSpPr>
            <p:nvPr/>
          </p:nvSpPr>
          <p:spPr bwMode="auto">
            <a:xfrm flipH="1">
              <a:off x="1973" y="2064"/>
              <a:ext cx="545" cy="1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endParaRPr lang="zh-CN" altLang="en-US" smtClean="0">
                <a:solidFill>
                  <a:srgbClr val="000000"/>
                </a:solidFill>
                <a:latin typeface="Arial" charset="0"/>
                <a:ea typeface="宋体" charset="-122"/>
              </a:endParaRPr>
            </a:p>
          </p:txBody>
        </p:sp>
        <p:sp>
          <p:nvSpPr>
            <p:cNvPr id="32790" name="Line 69"/>
            <p:cNvSpPr>
              <a:spLocks noChangeShapeType="1"/>
            </p:cNvSpPr>
            <p:nvPr/>
          </p:nvSpPr>
          <p:spPr bwMode="auto">
            <a:xfrm>
              <a:off x="2545" y="2064"/>
              <a:ext cx="609" cy="11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endParaRPr lang="zh-CN" altLang="en-US" smtClean="0">
                <a:solidFill>
                  <a:srgbClr val="000000"/>
                </a:solidFill>
                <a:latin typeface="Arial" charset="0"/>
                <a:ea typeface="宋体" charset="-122"/>
              </a:endParaRPr>
            </a:p>
          </p:txBody>
        </p:sp>
        <p:sp>
          <p:nvSpPr>
            <p:cNvPr id="32791" name="Line 70"/>
            <p:cNvSpPr>
              <a:spLocks noChangeShapeType="1"/>
            </p:cNvSpPr>
            <p:nvPr/>
          </p:nvSpPr>
          <p:spPr bwMode="auto">
            <a:xfrm>
              <a:off x="2536" y="2064"/>
              <a:ext cx="0" cy="11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endParaRPr lang="zh-CN" altLang="en-US" smtClean="0">
                <a:solidFill>
                  <a:srgbClr val="000000"/>
                </a:solidFill>
                <a:latin typeface="Arial" charset="0"/>
                <a:ea typeface="宋体" charset="-122"/>
              </a:endParaRPr>
            </a:p>
          </p:txBody>
        </p:sp>
        <p:sp>
          <p:nvSpPr>
            <p:cNvPr id="32792" name="Text Box 71"/>
            <p:cNvSpPr txBox="1">
              <a:spLocks noChangeArrowheads="1"/>
            </p:cNvSpPr>
            <p:nvPr/>
          </p:nvSpPr>
          <p:spPr bwMode="auto">
            <a:xfrm>
              <a:off x="1633" y="2167"/>
              <a:ext cx="557"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spcBef>
                  <a:spcPct val="0"/>
                </a:spcBef>
                <a:buClrTx/>
                <a:buSzTx/>
                <a:buFontTx/>
                <a:buNone/>
              </a:pPr>
              <a:r>
                <a:rPr lang="en-US" altLang="zh-CN" sz="1000" smtClean="0">
                  <a:solidFill>
                    <a:srgbClr val="000000"/>
                  </a:solidFill>
                  <a:latin typeface="Times New Roman" pitchFamily="18" charset="0"/>
                </a:rPr>
                <a:t>(-$1,000 - 0)</a:t>
              </a:r>
              <a:endParaRPr lang="en-US" altLang="zh-CN" sz="2400" smtClean="0">
                <a:solidFill>
                  <a:srgbClr val="000000"/>
                </a:solidFill>
                <a:latin typeface="Times New Roman" pitchFamily="18" charset="0"/>
              </a:endParaRPr>
            </a:p>
          </p:txBody>
        </p:sp>
        <p:sp>
          <p:nvSpPr>
            <p:cNvPr id="32793" name="Text Box 72"/>
            <p:cNvSpPr txBox="1">
              <a:spLocks noChangeArrowheads="1"/>
            </p:cNvSpPr>
            <p:nvPr/>
          </p:nvSpPr>
          <p:spPr bwMode="auto">
            <a:xfrm>
              <a:off x="2322" y="2177"/>
              <a:ext cx="502"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spcBef>
                  <a:spcPct val="0"/>
                </a:spcBef>
                <a:buClrTx/>
                <a:buSzTx/>
                <a:buFontTx/>
                <a:buNone/>
              </a:pPr>
              <a:r>
                <a:rPr lang="en-US" altLang="zh-CN" sz="1000" smtClean="0">
                  <a:solidFill>
                    <a:srgbClr val="000000"/>
                  </a:solidFill>
                  <a:latin typeface="Times New Roman" pitchFamily="18" charset="0"/>
                </a:rPr>
                <a:t>(0 -$ 1,000)</a:t>
              </a:r>
              <a:endParaRPr lang="en-US" altLang="zh-CN" sz="2400" smtClean="0">
                <a:solidFill>
                  <a:srgbClr val="000000"/>
                </a:solidFill>
                <a:latin typeface="Times New Roman" pitchFamily="18" charset="0"/>
              </a:endParaRPr>
            </a:p>
          </p:txBody>
        </p:sp>
        <p:sp>
          <p:nvSpPr>
            <p:cNvPr id="32794" name="Rectangle 73"/>
            <p:cNvSpPr>
              <a:spLocks noChangeArrowheads="1"/>
            </p:cNvSpPr>
            <p:nvPr/>
          </p:nvSpPr>
          <p:spPr bwMode="auto">
            <a:xfrm>
              <a:off x="287" y="1936"/>
              <a:ext cx="50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spcBef>
                  <a:spcPct val="0"/>
                </a:spcBef>
                <a:buClrTx/>
                <a:buSzTx/>
                <a:buFontTx/>
                <a:buNone/>
              </a:pPr>
              <a:r>
                <a:rPr lang="zh-CN" altLang="en-US" sz="1600" smtClean="0">
                  <a:solidFill>
                    <a:srgbClr val="000000"/>
                  </a:solidFill>
                  <a:latin typeface="Times New Roman" pitchFamily="18" charset="0"/>
                </a:rPr>
                <a:t>第三步</a:t>
              </a:r>
            </a:p>
          </p:txBody>
        </p:sp>
        <p:sp>
          <p:nvSpPr>
            <p:cNvPr id="32795" name="Text Box 74"/>
            <p:cNvSpPr txBox="1">
              <a:spLocks noChangeArrowheads="1"/>
            </p:cNvSpPr>
            <p:nvPr/>
          </p:nvSpPr>
          <p:spPr bwMode="auto">
            <a:xfrm>
              <a:off x="2942" y="2176"/>
              <a:ext cx="677"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spcBef>
                  <a:spcPct val="0"/>
                </a:spcBef>
                <a:buClrTx/>
                <a:buSzTx/>
                <a:buFontTx/>
                <a:buNone/>
              </a:pPr>
              <a:r>
                <a:rPr lang="en-US" altLang="zh-CN" sz="1000" smtClean="0">
                  <a:solidFill>
                    <a:srgbClr val="000000"/>
                  </a:solidFill>
                  <a:latin typeface="Times New Roman" pitchFamily="18" charset="0"/>
                </a:rPr>
                <a:t>($1,000 - $2,000)</a:t>
              </a:r>
            </a:p>
          </p:txBody>
        </p:sp>
      </p:grpSp>
      <p:sp>
        <p:nvSpPr>
          <p:cNvPr id="2" name="日期占位符 1"/>
          <p:cNvSpPr>
            <a:spLocks noGrp="1"/>
          </p:cNvSpPr>
          <p:nvPr>
            <p:ph type="dt" sz="quarter" idx="10"/>
          </p:nvPr>
        </p:nvSpPr>
        <p:spPr/>
        <p:txBody>
          <a:bodyPr/>
          <a:lstStyle/>
          <a:p>
            <a:pPr>
              <a:defRPr/>
            </a:pPr>
            <a:fld id="{C8277241-1E1F-4C05-AB51-F073B1B815C4}" type="datetime1">
              <a:rPr lang="zh-CN" altLang="en-US">
                <a:solidFill>
                  <a:srgbClr val="000000"/>
                </a:solidFill>
              </a:rPr>
              <a:pPr>
                <a:defRPr/>
              </a:pPr>
              <a:t>2019/12/16</a:t>
            </a:fld>
            <a:endParaRPr lang="en-US" altLang="zh-CN">
              <a:solidFill>
                <a:srgbClr val="000000"/>
              </a:solidFill>
            </a:endParaRPr>
          </a:p>
        </p:txBody>
      </p:sp>
      <p:sp>
        <p:nvSpPr>
          <p:cNvPr id="3" name="灯片编号占位符 2"/>
          <p:cNvSpPr>
            <a:spLocks noGrp="1"/>
          </p:cNvSpPr>
          <p:nvPr>
            <p:ph type="sldNum" sz="quarter" idx="12"/>
          </p:nvPr>
        </p:nvSpPr>
        <p:spPr/>
        <p:txBody>
          <a:bodyPr/>
          <a:lstStyle/>
          <a:p>
            <a:pPr>
              <a:defRPr/>
            </a:pPr>
            <a:fld id="{54311F81-3B0E-42DB-9363-F53A81DB5361}" type="slidenum">
              <a:rPr lang="en-US" altLang="zh-CN">
                <a:solidFill>
                  <a:srgbClr val="000000"/>
                </a:solidFill>
              </a:rPr>
              <a:pPr>
                <a:defRPr/>
              </a:pPr>
              <a:t>123</a:t>
            </a:fld>
            <a:endParaRPr lang="en-US" altLang="zh-CN">
              <a:solidFill>
                <a:srgbClr val="000000"/>
              </a:solidFill>
            </a:endParaRPr>
          </a:p>
        </p:txBody>
      </p:sp>
    </p:spTree>
    <p:extLst>
      <p:ext uri="{BB962C8B-B14F-4D97-AF65-F5344CB8AC3E}">
        <p14:creationId xmlns:p14="http://schemas.microsoft.com/office/powerpoint/2010/main" val="2813576605"/>
      </p:ext>
    </p:extLst>
  </p:cSld>
  <p:clrMapOvr>
    <a:masterClrMapping/>
  </p:clrMapOvr>
  <p:transition spd="slow"/>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zh-CN" altLang="en-US" smtClean="0"/>
              <a:t>分类数据的概念分层生成</a:t>
            </a:r>
          </a:p>
        </p:txBody>
      </p:sp>
      <p:sp>
        <p:nvSpPr>
          <p:cNvPr id="33795" name="Rectangle 3"/>
          <p:cNvSpPr>
            <a:spLocks noGrp="1" noChangeArrowheads="1"/>
          </p:cNvSpPr>
          <p:nvPr>
            <p:ph type="body" idx="1"/>
          </p:nvPr>
        </p:nvSpPr>
        <p:spPr/>
        <p:txBody>
          <a:bodyPr/>
          <a:lstStyle/>
          <a:p>
            <a:pPr eaLnBrk="1" hangingPunct="1"/>
            <a:r>
              <a:rPr lang="zh-CN" altLang="en-US" sz="2600" smtClean="0"/>
              <a:t>分类数据是指无序的离散数据，它有有限个值（可能很多个）。</a:t>
            </a:r>
          </a:p>
          <a:p>
            <a:pPr eaLnBrk="1" hangingPunct="1"/>
            <a:r>
              <a:rPr lang="zh-CN" altLang="en-US" sz="2600" smtClean="0"/>
              <a:t>分类数据的概念分层生成方法：</a:t>
            </a:r>
          </a:p>
          <a:p>
            <a:pPr lvl="1" eaLnBrk="1" hangingPunct="1"/>
            <a:r>
              <a:rPr lang="zh-CN" altLang="en-US" sz="2200" smtClean="0"/>
              <a:t>由用户或专家在模式级显式的说明属性的部分序。</a:t>
            </a:r>
          </a:p>
          <a:p>
            <a:pPr lvl="1" eaLnBrk="1" hangingPunct="1"/>
            <a:r>
              <a:rPr lang="zh-CN" altLang="en-US" sz="2200" smtClean="0"/>
              <a:t>通过显示数据分组说明分层结构的一部分。</a:t>
            </a:r>
          </a:p>
          <a:p>
            <a:pPr lvl="1" eaLnBrk="1" hangingPunct="1"/>
            <a:r>
              <a:rPr lang="zh-CN" altLang="en-US" sz="2200" smtClean="0"/>
              <a:t>说明属性集，但不说明它们的偏序，然后系统根据算法自动产生属性的序，构造有意义的概念分层。</a:t>
            </a:r>
          </a:p>
          <a:p>
            <a:pPr lvl="1" eaLnBrk="1" hangingPunct="1"/>
            <a:r>
              <a:rPr lang="zh-CN" altLang="en-US" sz="2200" smtClean="0"/>
              <a:t>对只说明部分属性集的情况，则可根据数据库模式中的数据语义定义对属性的捆绑信息，来恢复相关的属性。</a:t>
            </a:r>
          </a:p>
        </p:txBody>
      </p:sp>
      <p:sp>
        <p:nvSpPr>
          <p:cNvPr id="2" name="日期占位符 1"/>
          <p:cNvSpPr>
            <a:spLocks noGrp="1"/>
          </p:cNvSpPr>
          <p:nvPr>
            <p:ph type="dt" sz="quarter" idx="10"/>
          </p:nvPr>
        </p:nvSpPr>
        <p:spPr/>
        <p:txBody>
          <a:bodyPr/>
          <a:lstStyle/>
          <a:p>
            <a:pPr>
              <a:defRPr/>
            </a:pPr>
            <a:fld id="{0B55252E-7FB0-4C2F-9EC4-D9EFF1B41E37}" type="datetime1">
              <a:rPr lang="zh-CN" altLang="en-US">
                <a:solidFill>
                  <a:srgbClr val="000000"/>
                </a:solidFill>
              </a:rPr>
              <a:pPr>
                <a:defRPr/>
              </a:pPr>
              <a:t>2019/12/16</a:t>
            </a:fld>
            <a:endParaRPr lang="en-US" altLang="zh-CN">
              <a:solidFill>
                <a:srgbClr val="000000"/>
              </a:solidFill>
            </a:endParaRPr>
          </a:p>
        </p:txBody>
      </p:sp>
      <p:sp>
        <p:nvSpPr>
          <p:cNvPr id="3" name="灯片编号占位符 2"/>
          <p:cNvSpPr>
            <a:spLocks noGrp="1"/>
          </p:cNvSpPr>
          <p:nvPr>
            <p:ph type="sldNum" sz="quarter" idx="12"/>
          </p:nvPr>
        </p:nvSpPr>
        <p:spPr/>
        <p:txBody>
          <a:bodyPr/>
          <a:lstStyle/>
          <a:p>
            <a:pPr>
              <a:defRPr/>
            </a:pPr>
            <a:fld id="{BE93EDE8-8119-409E-87FC-00F81722C67A}" type="slidenum">
              <a:rPr lang="en-US" altLang="zh-CN">
                <a:solidFill>
                  <a:srgbClr val="000000"/>
                </a:solidFill>
              </a:rPr>
              <a:pPr>
                <a:defRPr/>
              </a:pPr>
              <a:t>124</a:t>
            </a:fld>
            <a:endParaRPr lang="en-US" altLang="zh-CN">
              <a:solidFill>
                <a:srgbClr val="000000"/>
              </a:solidFill>
            </a:endParaRPr>
          </a:p>
        </p:txBody>
      </p:sp>
    </p:spTree>
    <p:extLst>
      <p:ext uri="{BB962C8B-B14F-4D97-AF65-F5344CB8AC3E}">
        <p14:creationId xmlns:p14="http://schemas.microsoft.com/office/powerpoint/2010/main" val="146191652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zh-CN" altLang="en-US" smtClean="0"/>
              <a:t>属性集的规格</a:t>
            </a:r>
          </a:p>
        </p:txBody>
      </p:sp>
      <p:sp>
        <p:nvSpPr>
          <p:cNvPr id="34819" name="Rectangle 3"/>
          <p:cNvSpPr>
            <a:spLocks noGrp="1" noChangeArrowheads="1"/>
          </p:cNvSpPr>
          <p:nvPr>
            <p:ph type="body" idx="1"/>
          </p:nvPr>
        </p:nvSpPr>
        <p:spPr>
          <a:xfrm>
            <a:off x="457200" y="1600200"/>
            <a:ext cx="8229600" cy="2008188"/>
          </a:xfrm>
        </p:spPr>
        <p:txBody>
          <a:bodyPr/>
          <a:lstStyle/>
          <a:p>
            <a:pPr eaLnBrk="1" hangingPunct="1">
              <a:lnSpc>
                <a:spcPct val="90000"/>
              </a:lnSpc>
            </a:pPr>
            <a:r>
              <a:rPr lang="zh-CN" altLang="en-US" smtClean="0"/>
              <a:t>根据在给定属性集中，每个属性所包含的不同值的个数，可以自动的生成概念分成；不同值个数最多的属性将被放在概念分层的最底层。</a:t>
            </a:r>
          </a:p>
        </p:txBody>
      </p:sp>
      <p:sp>
        <p:nvSpPr>
          <p:cNvPr id="34820" name="Oval 4"/>
          <p:cNvSpPr>
            <a:spLocks noChangeArrowheads="1"/>
          </p:cNvSpPr>
          <p:nvPr/>
        </p:nvSpPr>
        <p:spPr bwMode="auto">
          <a:xfrm>
            <a:off x="1066800" y="3736975"/>
            <a:ext cx="3581400" cy="342900"/>
          </a:xfrm>
          <a:prstGeom prst="ellipse">
            <a:avLst/>
          </a:prstGeom>
          <a:solidFill>
            <a:schemeClr val="folHlink"/>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lgn="ctr">
              <a:spcBef>
                <a:spcPct val="0"/>
              </a:spcBef>
              <a:buClrTx/>
              <a:buSzTx/>
              <a:buFontTx/>
              <a:buNone/>
            </a:pPr>
            <a:r>
              <a:rPr lang="en-US" altLang="zh-CN" sz="2400" smtClean="0">
                <a:solidFill>
                  <a:srgbClr val="F6E6EA"/>
                </a:solidFill>
                <a:latin typeface="Times New Roman" pitchFamily="18" charset="0"/>
              </a:rPr>
              <a:t>country</a:t>
            </a:r>
          </a:p>
        </p:txBody>
      </p:sp>
      <p:sp>
        <p:nvSpPr>
          <p:cNvPr id="34821" name="Oval 5"/>
          <p:cNvSpPr>
            <a:spLocks noChangeArrowheads="1"/>
          </p:cNvSpPr>
          <p:nvPr/>
        </p:nvSpPr>
        <p:spPr bwMode="auto">
          <a:xfrm>
            <a:off x="1123950" y="4460875"/>
            <a:ext cx="3581400" cy="342900"/>
          </a:xfrm>
          <a:prstGeom prst="ellipse">
            <a:avLst/>
          </a:prstGeom>
          <a:solidFill>
            <a:schemeClr val="folHlink"/>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lgn="ctr">
              <a:spcBef>
                <a:spcPct val="0"/>
              </a:spcBef>
              <a:buClrTx/>
              <a:buSzTx/>
              <a:buFontTx/>
              <a:buNone/>
            </a:pPr>
            <a:r>
              <a:rPr lang="en-US" altLang="zh-CN" sz="2400" smtClean="0">
                <a:solidFill>
                  <a:srgbClr val="FAE2F6"/>
                </a:solidFill>
                <a:latin typeface="Times New Roman" pitchFamily="18" charset="0"/>
              </a:rPr>
              <a:t>province</a:t>
            </a:r>
          </a:p>
        </p:txBody>
      </p:sp>
      <p:sp>
        <p:nvSpPr>
          <p:cNvPr id="34822" name="Oval 6"/>
          <p:cNvSpPr>
            <a:spLocks noChangeArrowheads="1"/>
          </p:cNvSpPr>
          <p:nvPr/>
        </p:nvSpPr>
        <p:spPr bwMode="auto">
          <a:xfrm>
            <a:off x="1200150" y="5260975"/>
            <a:ext cx="3581400" cy="342900"/>
          </a:xfrm>
          <a:prstGeom prst="ellipse">
            <a:avLst/>
          </a:prstGeom>
          <a:solidFill>
            <a:schemeClr val="folHlink"/>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lgn="ctr">
              <a:spcBef>
                <a:spcPct val="0"/>
              </a:spcBef>
              <a:buClrTx/>
              <a:buSzTx/>
              <a:buFontTx/>
              <a:buNone/>
            </a:pPr>
            <a:r>
              <a:rPr lang="en-US" altLang="zh-CN" sz="2400" smtClean="0">
                <a:solidFill>
                  <a:srgbClr val="FAE2F6"/>
                </a:solidFill>
                <a:latin typeface="Times New Roman" pitchFamily="18" charset="0"/>
              </a:rPr>
              <a:t>city</a:t>
            </a:r>
          </a:p>
        </p:txBody>
      </p:sp>
      <p:sp>
        <p:nvSpPr>
          <p:cNvPr id="34823" name="Oval 7"/>
          <p:cNvSpPr>
            <a:spLocks noChangeArrowheads="1"/>
          </p:cNvSpPr>
          <p:nvPr/>
        </p:nvSpPr>
        <p:spPr bwMode="auto">
          <a:xfrm>
            <a:off x="1181100" y="6022975"/>
            <a:ext cx="3581400" cy="342900"/>
          </a:xfrm>
          <a:prstGeom prst="ellipse">
            <a:avLst/>
          </a:prstGeom>
          <a:solidFill>
            <a:schemeClr val="folHlink"/>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lgn="ctr">
              <a:spcBef>
                <a:spcPct val="0"/>
              </a:spcBef>
              <a:buClrTx/>
              <a:buSzTx/>
              <a:buFontTx/>
              <a:buNone/>
            </a:pPr>
            <a:r>
              <a:rPr lang="en-US" altLang="zh-CN" sz="2400" smtClean="0">
                <a:solidFill>
                  <a:srgbClr val="FAE2F6"/>
                </a:solidFill>
                <a:latin typeface="Times New Roman" pitchFamily="18" charset="0"/>
              </a:rPr>
              <a:t>street</a:t>
            </a:r>
          </a:p>
        </p:txBody>
      </p:sp>
      <p:sp>
        <p:nvSpPr>
          <p:cNvPr id="34824" name="Line 8"/>
          <p:cNvSpPr>
            <a:spLocks noChangeShapeType="1"/>
          </p:cNvSpPr>
          <p:nvPr/>
        </p:nvSpPr>
        <p:spPr bwMode="auto">
          <a:xfrm flipH="1">
            <a:off x="2914650" y="4117975"/>
            <a:ext cx="0" cy="3810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FontTx/>
              <a:buNone/>
            </a:pPr>
            <a:endParaRPr lang="zh-CN" altLang="en-US" smtClean="0">
              <a:solidFill>
                <a:srgbClr val="000000"/>
              </a:solidFill>
              <a:latin typeface="Arial" charset="0"/>
              <a:ea typeface="宋体" charset="-122"/>
            </a:endParaRPr>
          </a:p>
        </p:txBody>
      </p:sp>
      <p:sp>
        <p:nvSpPr>
          <p:cNvPr id="34825" name="Line 9"/>
          <p:cNvSpPr>
            <a:spLocks noChangeShapeType="1"/>
          </p:cNvSpPr>
          <p:nvPr/>
        </p:nvSpPr>
        <p:spPr bwMode="auto">
          <a:xfrm>
            <a:off x="2914650" y="4689475"/>
            <a:ext cx="0" cy="5334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FontTx/>
              <a:buNone/>
            </a:pPr>
            <a:endParaRPr lang="zh-CN" altLang="en-US" smtClean="0">
              <a:solidFill>
                <a:srgbClr val="000000"/>
              </a:solidFill>
              <a:latin typeface="Arial" charset="0"/>
              <a:ea typeface="宋体" charset="-122"/>
            </a:endParaRPr>
          </a:p>
        </p:txBody>
      </p:sp>
      <p:sp>
        <p:nvSpPr>
          <p:cNvPr id="34826" name="Line 10"/>
          <p:cNvSpPr>
            <a:spLocks noChangeShapeType="1"/>
          </p:cNvSpPr>
          <p:nvPr/>
        </p:nvSpPr>
        <p:spPr bwMode="auto">
          <a:xfrm>
            <a:off x="2914650" y="5508625"/>
            <a:ext cx="0" cy="55245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FontTx/>
              <a:buNone/>
            </a:pPr>
            <a:endParaRPr lang="zh-CN" altLang="en-US" smtClean="0">
              <a:solidFill>
                <a:srgbClr val="000000"/>
              </a:solidFill>
              <a:latin typeface="Arial" charset="0"/>
              <a:ea typeface="宋体" charset="-122"/>
            </a:endParaRPr>
          </a:p>
        </p:txBody>
      </p:sp>
      <p:sp>
        <p:nvSpPr>
          <p:cNvPr id="34827" name="Text Box 11"/>
          <p:cNvSpPr txBox="1">
            <a:spLocks noChangeArrowheads="1"/>
          </p:cNvSpPr>
          <p:nvPr/>
        </p:nvSpPr>
        <p:spPr bwMode="auto">
          <a:xfrm>
            <a:off x="6002338" y="3644900"/>
            <a:ext cx="155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lgn="ctr">
              <a:spcBef>
                <a:spcPct val="0"/>
              </a:spcBef>
              <a:buClrTx/>
              <a:buSzTx/>
              <a:buFontTx/>
              <a:buNone/>
            </a:pPr>
            <a:r>
              <a:rPr lang="en-US" altLang="zh-CN" sz="2400" smtClean="0">
                <a:solidFill>
                  <a:srgbClr val="000000"/>
                </a:solidFill>
                <a:latin typeface="Times New Roman" pitchFamily="18" charset="0"/>
              </a:rPr>
              <a:t>5</a:t>
            </a:r>
            <a:r>
              <a:rPr lang="zh-CN" altLang="en-US" sz="2400" smtClean="0">
                <a:solidFill>
                  <a:srgbClr val="000000"/>
                </a:solidFill>
                <a:latin typeface="Times New Roman" pitchFamily="18" charset="0"/>
              </a:rPr>
              <a:t>个不同值</a:t>
            </a:r>
          </a:p>
        </p:txBody>
      </p:sp>
      <p:sp>
        <p:nvSpPr>
          <p:cNvPr id="34828" name="Text Box 12"/>
          <p:cNvSpPr txBox="1">
            <a:spLocks noChangeArrowheads="1"/>
          </p:cNvSpPr>
          <p:nvPr/>
        </p:nvSpPr>
        <p:spPr bwMode="auto">
          <a:xfrm>
            <a:off x="5737225" y="4445000"/>
            <a:ext cx="2314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lgn="ctr">
              <a:spcBef>
                <a:spcPct val="0"/>
              </a:spcBef>
              <a:buClrTx/>
              <a:buSzTx/>
              <a:buFontTx/>
              <a:buNone/>
            </a:pPr>
            <a:r>
              <a:rPr lang="en-US" altLang="zh-CN" sz="2400" smtClean="0">
                <a:solidFill>
                  <a:srgbClr val="000000"/>
                </a:solidFill>
                <a:latin typeface="Times New Roman" pitchFamily="18" charset="0"/>
              </a:rPr>
              <a:t>65 </a:t>
            </a:r>
            <a:r>
              <a:rPr lang="zh-CN" altLang="en-US" sz="2400" smtClean="0">
                <a:solidFill>
                  <a:srgbClr val="000000"/>
                </a:solidFill>
                <a:latin typeface="Times New Roman" pitchFamily="18" charset="0"/>
              </a:rPr>
              <a:t>个不同值</a:t>
            </a:r>
          </a:p>
        </p:txBody>
      </p:sp>
      <p:sp>
        <p:nvSpPr>
          <p:cNvPr id="34829" name="Text Box 13"/>
          <p:cNvSpPr txBox="1">
            <a:spLocks noChangeArrowheads="1"/>
          </p:cNvSpPr>
          <p:nvPr/>
        </p:nvSpPr>
        <p:spPr bwMode="auto">
          <a:xfrm>
            <a:off x="5773738" y="5187950"/>
            <a:ext cx="2089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lgn="ctr">
              <a:spcBef>
                <a:spcPct val="0"/>
              </a:spcBef>
              <a:buClrTx/>
              <a:buSzTx/>
              <a:buFontTx/>
              <a:buNone/>
            </a:pPr>
            <a:r>
              <a:rPr lang="en-US" altLang="zh-CN" sz="2400" smtClean="0">
                <a:solidFill>
                  <a:srgbClr val="000000"/>
                </a:solidFill>
                <a:latin typeface="Times New Roman" pitchFamily="18" charset="0"/>
              </a:rPr>
              <a:t>3567 </a:t>
            </a:r>
            <a:r>
              <a:rPr lang="zh-CN" altLang="en-US" sz="2400" smtClean="0">
                <a:solidFill>
                  <a:srgbClr val="000000"/>
                </a:solidFill>
                <a:latin typeface="Times New Roman" pitchFamily="18" charset="0"/>
              </a:rPr>
              <a:t>个不同值</a:t>
            </a:r>
          </a:p>
        </p:txBody>
      </p:sp>
      <p:sp>
        <p:nvSpPr>
          <p:cNvPr id="34830" name="Text Box 14"/>
          <p:cNvSpPr txBox="1">
            <a:spLocks noChangeArrowheads="1"/>
          </p:cNvSpPr>
          <p:nvPr/>
        </p:nvSpPr>
        <p:spPr bwMode="auto">
          <a:xfrm>
            <a:off x="5487988" y="5911850"/>
            <a:ext cx="2470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lgn="ctr">
              <a:spcBef>
                <a:spcPct val="0"/>
              </a:spcBef>
              <a:buClrTx/>
              <a:buSzTx/>
              <a:buFontTx/>
              <a:buNone/>
            </a:pPr>
            <a:r>
              <a:rPr lang="en-US" altLang="zh-CN" sz="2400" smtClean="0">
                <a:solidFill>
                  <a:srgbClr val="000000"/>
                </a:solidFill>
                <a:latin typeface="Times New Roman" pitchFamily="18" charset="0"/>
              </a:rPr>
              <a:t>674,339 </a:t>
            </a:r>
            <a:r>
              <a:rPr lang="zh-CN" altLang="en-US" sz="2400" smtClean="0">
                <a:solidFill>
                  <a:srgbClr val="000000"/>
                </a:solidFill>
                <a:latin typeface="Times New Roman" pitchFamily="18" charset="0"/>
              </a:rPr>
              <a:t>个不同值</a:t>
            </a:r>
          </a:p>
        </p:txBody>
      </p:sp>
      <p:sp>
        <p:nvSpPr>
          <p:cNvPr id="2" name="日期占位符 1"/>
          <p:cNvSpPr>
            <a:spLocks noGrp="1"/>
          </p:cNvSpPr>
          <p:nvPr>
            <p:ph type="dt" sz="quarter" idx="10"/>
          </p:nvPr>
        </p:nvSpPr>
        <p:spPr/>
        <p:txBody>
          <a:bodyPr/>
          <a:lstStyle/>
          <a:p>
            <a:pPr>
              <a:defRPr/>
            </a:pPr>
            <a:fld id="{9A9CD176-A2CE-4582-89CB-A5EB27854438}" type="datetime1">
              <a:rPr lang="zh-CN" altLang="en-US">
                <a:solidFill>
                  <a:srgbClr val="000000"/>
                </a:solidFill>
              </a:rPr>
              <a:pPr>
                <a:defRPr/>
              </a:pPr>
              <a:t>2019/12/16</a:t>
            </a:fld>
            <a:endParaRPr lang="en-US" altLang="zh-CN">
              <a:solidFill>
                <a:srgbClr val="000000"/>
              </a:solidFill>
            </a:endParaRPr>
          </a:p>
        </p:txBody>
      </p:sp>
      <p:sp>
        <p:nvSpPr>
          <p:cNvPr id="3" name="灯片编号占位符 2"/>
          <p:cNvSpPr>
            <a:spLocks noGrp="1"/>
          </p:cNvSpPr>
          <p:nvPr>
            <p:ph type="sldNum" sz="quarter" idx="12"/>
          </p:nvPr>
        </p:nvSpPr>
        <p:spPr/>
        <p:txBody>
          <a:bodyPr/>
          <a:lstStyle/>
          <a:p>
            <a:pPr>
              <a:defRPr/>
            </a:pPr>
            <a:fld id="{A019E27E-1D1A-4DDB-9DD4-6BCBC7821C7E}" type="slidenum">
              <a:rPr lang="en-US" altLang="zh-CN">
                <a:solidFill>
                  <a:srgbClr val="000000"/>
                </a:solidFill>
              </a:rPr>
              <a:pPr>
                <a:defRPr/>
              </a:pPr>
              <a:t>125</a:t>
            </a:fld>
            <a:endParaRPr lang="en-US" altLang="zh-CN">
              <a:solidFill>
                <a:srgbClr val="000000"/>
              </a:solidFill>
            </a:endParaRPr>
          </a:p>
        </p:txBody>
      </p:sp>
    </p:spTree>
    <p:extLst>
      <p:ext uri="{BB962C8B-B14F-4D97-AF65-F5344CB8AC3E}">
        <p14:creationId xmlns:p14="http://schemas.microsoft.com/office/powerpoint/2010/main" val="343825712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圆角矩形 45"/>
          <p:cNvSpPr/>
          <p:nvPr/>
        </p:nvSpPr>
        <p:spPr>
          <a:xfrm>
            <a:off x="5840092" y="2204203"/>
            <a:ext cx="2631057" cy="3351455"/>
          </a:xfrm>
          <a:prstGeom prst="round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srgbClr val="FFFFFF"/>
              </a:solidFill>
            </a:endParaRPr>
          </a:p>
        </p:txBody>
      </p:sp>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8" name="文本框 6"/>
          <p:cNvSpPr txBox="1"/>
          <p:nvPr/>
        </p:nvSpPr>
        <p:spPr>
          <a:xfrm>
            <a:off x="452232" y="173917"/>
            <a:ext cx="2830134" cy="738664"/>
          </a:xfrm>
          <a:prstGeom prst="rect">
            <a:avLst/>
          </a:prstGeom>
          <a:noFill/>
        </p:spPr>
        <p:txBody>
          <a:bodyPr wrap="none" rtlCol="0">
            <a:spAutoFit/>
          </a:bodyPr>
          <a:lstStyle/>
          <a:p>
            <a:pPr fontAlgn="auto">
              <a:spcBef>
                <a:spcPts val="0"/>
              </a:spcBef>
              <a:spcAft>
                <a:spcPts val="0"/>
              </a:spcAft>
              <a:buFontTx/>
              <a:buNone/>
            </a:pPr>
            <a:r>
              <a:rPr lang="zh-CN" altLang="en-US" sz="2100" b="1" spc="225" dirty="0" smtClean="0">
                <a:solidFill>
                  <a:prstClr val="white"/>
                </a:solidFill>
                <a:latin typeface="微软雅黑"/>
                <a:ea typeface="微软雅黑"/>
              </a:rPr>
              <a:t>数据</a:t>
            </a:r>
            <a:r>
              <a:rPr lang="zh-CN" altLang="en-US" sz="2100" b="1" spc="225" dirty="0">
                <a:solidFill>
                  <a:prstClr val="white"/>
                </a:solidFill>
                <a:latin typeface="微软雅黑"/>
                <a:ea typeface="微软雅黑"/>
              </a:rPr>
              <a:t>仓库与</a:t>
            </a:r>
            <a:r>
              <a:rPr lang="en-US" altLang="zh-CN" sz="2100" b="1" spc="225" dirty="0">
                <a:solidFill>
                  <a:prstClr val="white"/>
                </a:solidFill>
                <a:latin typeface="微软雅黑"/>
                <a:ea typeface="微软雅黑"/>
              </a:rPr>
              <a:t>ETL</a:t>
            </a:r>
            <a:r>
              <a:rPr lang="zh-CN" altLang="en-US" sz="2100" b="1" spc="225" dirty="0">
                <a:solidFill>
                  <a:prstClr val="white"/>
                </a:solidFill>
                <a:latin typeface="微软雅黑"/>
                <a:ea typeface="微软雅黑"/>
              </a:rPr>
              <a:t>工具</a:t>
            </a:r>
          </a:p>
          <a:p>
            <a:pPr fontAlgn="auto">
              <a:spcBef>
                <a:spcPts val="0"/>
              </a:spcBef>
              <a:spcAft>
                <a:spcPts val="0"/>
              </a:spcAft>
              <a:buFontTx/>
              <a:buNone/>
            </a:pPr>
            <a:endParaRPr lang="zh-CN" altLang="en-US" sz="2100" b="1" spc="225" dirty="0">
              <a:solidFill>
                <a:prstClr val="white"/>
              </a:solidFill>
              <a:latin typeface="微软雅黑"/>
              <a:ea typeface="微软雅黑"/>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auto">
              <a:spcBef>
                <a:spcPts val="0"/>
              </a:spcBef>
              <a:spcAft>
                <a:spcPts val="0"/>
              </a:spcAft>
              <a:buFontTx/>
              <a:buNone/>
            </a:pPr>
            <a:endParaRPr lang="id-ID" sz="1350">
              <a:solidFill>
                <a:prstClr val="black"/>
              </a:solidFill>
              <a:latin typeface="微软雅黑"/>
              <a:ea typeface="微软雅黑"/>
            </a:endParaRPr>
          </a:p>
        </p:txBody>
      </p:sp>
      <p:sp>
        <p:nvSpPr>
          <p:cNvPr id="43" name="矩形 42"/>
          <p:cNvSpPr/>
          <p:nvPr/>
        </p:nvSpPr>
        <p:spPr>
          <a:xfrm rot="2345184">
            <a:off x="4720540" y="699259"/>
            <a:ext cx="230934" cy="8294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srgbClr val="FFFFFF"/>
              </a:solidFill>
            </a:endParaRPr>
          </a:p>
        </p:txBody>
      </p:sp>
      <p:sp>
        <p:nvSpPr>
          <p:cNvPr id="11" name="矩形 10"/>
          <p:cNvSpPr/>
          <p:nvPr/>
        </p:nvSpPr>
        <p:spPr>
          <a:xfrm>
            <a:off x="5840092" y="2175349"/>
            <a:ext cx="2631057" cy="3000821"/>
          </a:xfrm>
          <a:prstGeom prst="rect">
            <a:avLst/>
          </a:prstGeom>
        </p:spPr>
        <p:txBody>
          <a:bodyPr wrap="square">
            <a:spAutoFit/>
          </a:bodyPr>
          <a:lstStyle/>
          <a:p>
            <a:pPr fontAlgn="auto">
              <a:lnSpc>
                <a:spcPct val="150000"/>
              </a:lnSpc>
              <a:spcBef>
                <a:spcPts val="0"/>
              </a:spcBef>
              <a:spcAft>
                <a:spcPts val="0"/>
              </a:spcAft>
              <a:buFontTx/>
              <a:buNone/>
            </a:pPr>
            <a:endParaRPr lang="en-US" altLang="zh-CN" sz="1400" dirty="0" smtClean="0">
              <a:solidFill>
                <a:srgbClr val="FFFFFF"/>
              </a:solidFill>
              <a:latin typeface="微软雅黑"/>
              <a:ea typeface="微软雅黑"/>
            </a:endParaRPr>
          </a:p>
          <a:p>
            <a:pPr fontAlgn="auto">
              <a:lnSpc>
                <a:spcPct val="150000"/>
              </a:lnSpc>
              <a:spcBef>
                <a:spcPts val="0"/>
              </a:spcBef>
              <a:spcAft>
                <a:spcPts val="0"/>
              </a:spcAft>
              <a:buFontTx/>
              <a:buNone/>
            </a:pPr>
            <a:r>
              <a:rPr lang="zh-CN" altLang="zh-CN" sz="1400" dirty="0" smtClean="0">
                <a:solidFill>
                  <a:srgbClr val="FFFFFF"/>
                </a:solidFill>
                <a:latin typeface="微软雅黑"/>
                <a:ea typeface="微软雅黑"/>
              </a:rPr>
              <a:t>数据</a:t>
            </a:r>
            <a:r>
              <a:rPr lang="zh-CN" altLang="zh-CN" sz="1400" dirty="0">
                <a:solidFill>
                  <a:srgbClr val="FFFFFF"/>
                </a:solidFill>
                <a:latin typeface="微软雅黑"/>
                <a:ea typeface="微软雅黑"/>
              </a:rPr>
              <a:t>仓库中的数据来自于多种业务数据源，这些数据源可能处于不同硬件平台上，使用不同的操作系统，数据模型也相差很</a:t>
            </a:r>
            <a:r>
              <a:rPr lang="zh-CN" altLang="zh-CN" sz="1400" dirty="0" smtClean="0">
                <a:solidFill>
                  <a:srgbClr val="FFFFFF"/>
                </a:solidFill>
                <a:latin typeface="微软雅黑"/>
                <a:ea typeface="微软雅黑"/>
              </a:rPr>
              <a:t>远</a:t>
            </a:r>
            <a:r>
              <a:rPr lang="zh-CN" altLang="en-US" sz="1400" dirty="0" smtClean="0">
                <a:solidFill>
                  <a:srgbClr val="FFFFFF"/>
                </a:solidFill>
                <a:latin typeface="微软雅黑"/>
                <a:ea typeface="微软雅黑"/>
              </a:rPr>
              <a:t>。</a:t>
            </a:r>
            <a:r>
              <a:rPr lang="zh-CN" altLang="zh-CN" sz="1400" dirty="0">
                <a:solidFill>
                  <a:srgbClr val="FFFFFF"/>
                </a:solidFill>
                <a:latin typeface="微软雅黑"/>
                <a:ea typeface="微软雅黑"/>
              </a:rPr>
              <a:t>如何获取并向数据仓库加载这些数据量大、种类多的数据，已成为建立数据仓库所面临的一个关键</a:t>
            </a:r>
            <a:r>
              <a:rPr lang="zh-CN" altLang="zh-CN" sz="1400" dirty="0" smtClean="0">
                <a:solidFill>
                  <a:srgbClr val="FFFFFF"/>
                </a:solidFill>
                <a:latin typeface="微软雅黑"/>
                <a:ea typeface="微软雅黑"/>
              </a:rPr>
              <a:t>问题</a:t>
            </a:r>
            <a:r>
              <a:rPr lang="zh-CN" altLang="en-US" sz="1400" dirty="0" smtClean="0">
                <a:solidFill>
                  <a:srgbClr val="FFFFFF"/>
                </a:solidFill>
                <a:latin typeface="微软雅黑"/>
                <a:ea typeface="微软雅黑"/>
              </a:rPr>
              <a:t>。</a:t>
            </a:r>
            <a:endParaRPr lang="zh-CN" altLang="en-US" sz="1400" dirty="0">
              <a:solidFill>
                <a:srgbClr val="FFFFFF"/>
              </a:solidFill>
              <a:latin typeface="微软雅黑"/>
              <a:ea typeface="微软雅黑"/>
            </a:endParaRPr>
          </a:p>
        </p:txBody>
      </p:sp>
      <p:pic>
        <p:nvPicPr>
          <p:cNvPr id="4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608" y="2204203"/>
            <a:ext cx="5027183" cy="3351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27 Image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srgbClr val="FFFFFF">
                    <a:lumMod val="65000"/>
                  </a:srgbClr>
                </a:solidFill>
                <a:latin typeface="微软雅黑"/>
                <a:ea typeface="微软雅黑"/>
              </a:rPr>
              <a:t>of</a:t>
            </a:r>
            <a:endParaRPr lang="es-ES" sz="1200" b="1" i="1" dirty="0">
              <a:solidFill>
                <a:srgbClr val="FFFFFF">
                  <a:lumMod val="65000"/>
                </a:srgbClr>
              </a:solidFill>
              <a:latin typeface="微软雅黑"/>
              <a:ea typeface="微软雅黑"/>
            </a:endParaRPr>
          </a:p>
        </p:txBody>
      </p:sp>
      <p:sp>
        <p:nvSpPr>
          <p:cNvPr id="20"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altLang="zh-CN" sz="1200" b="1" dirty="0">
                <a:solidFill>
                  <a:srgbClr val="FFFFFF">
                    <a:lumMod val="50000"/>
                  </a:srgbClr>
                </a:solidFill>
                <a:latin typeface="微软雅黑"/>
                <a:ea typeface="微软雅黑"/>
              </a:rPr>
              <a:t>42</a:t>
            </a:r>
            <a:endParaRPr lang="es-ES" altLang="zh-CN" sz="1200" b="1" dirty="0">
              <a:solidFill>
                <a:srgbClr val="FFFFFF">
                  <a:lumMod val="50000"/>
                </a:srgbClr>
              </a:solidFill>
              <a:latin typeface="微软雅黑"/>
              <a:ea typeface="微软雅黑"/>
            </a:endParaRPr>
          </a:p>
        </p:txBody>
      </p:sp>
      <p:pic>
        <p:nvPicPr>
          <p:cNvPr id="21" name="Imagen 27">
            <a:hlinkClick r:id="" action="ppaction://hlinkshowjump?jump=next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Imagen 28">
            <a:hlinkClick r:id="" action="ppaction://hlinkshowjump?jump=previous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srgbClr val="000000">
                    <a:tint val="75000"/>
                  </a:srgbClr>
                </a:solidFill>
              </a:rPr>
              <a:pPr fontAlgn="auto">
                <a:spcBef>
                  <a:spcPts val="0"/>
                </a:spcBef>
                <a:spcAft>
                  <a:spcPts val="0"/>
                </a:spcAft>
                <a:buFontTx/>
                <a:buNone/>
              </a:pPr>
              <a:t>126</a:t>
            </a:fld>
            <a:endParaRPr lang="zh-CN" altLang="en-US" dirty="0">
              <a:solidFill>
                <a:srgbClr val="000000">
                  <a:tint val="75000"/>
                </a:srgbClr>
              </a:solidFill>
            </a:endParaRPr>
          </a:p>
        </p:txBody>
      </p:sp>
      <p:sp>
        <p:nvSpPr>
          <p:cNvPr id="12" name="文本框 40"/>
          <p:cNvSpPr txBox="1"/>
          <p:nvPr/>
        </p:nvSpPr>
        <p:spPr>
          <a:xfrm>
            <a:off x="399253" y="843230"/>
            <a:ext cx="2204642" cy="369332"/>
          </a:xfrm>
          <a:prstGeom prst="rect">
            <a:avLst/>
          </a:prstGeom>
          <a:noFill/>
        </p:spPr>
        <p:txBody>
          <a:bodyPr wrap="none" rtlCol="0">
            <a:spAutoFit/>
          </a:bodyPr>
          <a:lstStyle/>
          <a:p>
            <a:pPr fontAlgn="auto">
              <a:spcBef>
                <a:spcPts val="0"/>
              </a:spcBef>
              <a:spcAft>
                <a:spcPts val="0"/>
              </a:spcAft>
              <a:buFontTx/>
              <a:buNone/>
            </a:pPr>
            <a:r>
              <a:rPr lang="zh-CN" altLang="en-US" b="1" dirty="0" smtClean="0">
                <a:solidFill>
                  <a:srgbClr val="3D89BC"/>
                </a:solidFill>
                <a:latin typeface="微软雅黑"/>
                <a:ea typeface="微软雅黑"/>
              </a:rPr>
              <a:t>数据仓库与ETL工具</a:t>
            </a:r>
          </a:p>
        </p:txBody>
      </p:sp>
      <p:sp>
        <p:nvSpPr>
          <p:cNvPr id="13" name="椭圆 12"/>
          <p:cNvSpPr/>
          <p:nvPr/>
        </p:nvSpPr>
        <p:spPr>
          <a:xfrm>
            <a:off x="293525" y="946406"/>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srgbClr val="FFFFFF"/>
              </a:solidFill>
            </a:endParaRPr>
          </a:p>
        </p:txBody>
      </p:sp>
      <p:sp>
        <p:nvSpPr>
          <p:cNvPr id="14" name="矩形 13"/>
          <p:cNvSpPr/>
          <p:nvPr/>
        </p:nvSpPr>
        <p:spPr>
          <a:xfrm>
            <a:off x="521707" y="1225958"/>
            <a:ext cx="8018444" cy="584775"/>
          </a:xfrm>
          <a:prstGeom prst="rect">
            <a:avLst/>
          </a:prstGeom>
        </p:spPr>
        <p:txBody>
          <a:bodyPr wrap="square">
            <a:spAutoFit/>
          </a:bodyPr>
          <a:lstStyle/>
          <a:p>
            <a:pPr fontAlgn="auto">
              <a:spcBef>
                <a:spcPts val="0"/>
              </a:spcBef>
              <a:spcAft>
                <a:spcPts val="0"/>
              </a:spcAft>
              <a:buFontTx/>
              <a:buNone/>
            </a:pPr>
            <a:r>
              <a:rPr lang="zh-CN" altLang="zh-CN" sz="1600" dirty="0">
                <a:solidFill>
                  <a:srgbClr val="000000"/>
                </a:solidFill>
                <a:latin typeface="微软雅黑"/>
                <a:ea typeface="微软雅黑"/>
              </a:rPr>
              <a:t>数据仓库，是在企业管理和决策中面向主题的、集成的、随时间变化的、非易失性数据的集合。</a:t>
            </a:r>
            <a:endParaRPr lang="zh-CN" altLang="en-US" sz="1600" dirty="0">
              <a:solidFill>
                <a:srgbClr val="000000"/>
              </a:solidFill>
              <a:latin typeface="微软雅黑"/>
              <a:ea typeface="微软雅黑"/>
            </a:endParaRPr>
          </a:p>
        </p:txBody>
      </p:sp>
    </p:spTree>
    <p:extLst>
      <p:ext uri="{BB962C8B-B14F-4D97-AF65-F5344CB8AC3E}">
        <p14:creationId xmlns:p14="http://schemas.microsoft.com/office/powerpoint/2010/main" val="399468772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任意多边形 87"/>
          <p:cNvSpPr/>
          <p:nvPr/>
        </p:nvSpPr>
        <p:spPr>
          <a:xfrm>
            <a:off x="2517090" y="3858882"/>
            <a:ext cx="954637" cy="198291"/>
          </a:xfrm>
          <a:custGeom>
            <a:avLst/>
            <a:gdLst>
              <a:gd name="connsiteX0" fmla="*/ 946660 w 946660"/>
              <a:gd name="connsiteY0" fmla="*/ 0 h 196634"/>
              <a:gd name="connsiteX1" fmla="*/ 610110 w 946660"/>
              <a:gd name="connsiteY1" fmla="*/ 190500 h 196634"/>
              <a:gd name="connsiteX2" fmla="*/ 44960 w 946660"/>
              <a:gd name="connsiteY2" fmla="*/ 146050 h 196634"/>
              <a:gd name="connsiteX3" fmla="*/ 76710 w 946660"/>
              <a:gd name="connsiteY3" fmla="*/ 107950 h 196634"/>
            </a:gdLst>
            <a:ahLst/>
            <a:cxnLst>
              <a:cxn ang="0">
                <a:pos x="connsiteX0" y="connsiteY0"/>
              </a:cxn>
              <a:cxn ang="0">
                <a:pos x="connsiteX1" y="connsiteY1"/>
              </a:cxn>
              <a:cxn ang="0">
                <a:pos x="connsiteX2" y="connsiteY2"/>
              </a:cxn>
              <a:cxn ang="0">
                <a:pos x="connsiteX3" y="connsiteY3"/>
              </a:cxn>
            </a:cxnLst>
            <a:rect l="l" t="t" r="r" b="b"/>
            <a:pathLst>
              <a:path w="946660" h="196634">
                <a:moveTo>
                  <a:pt x="946660" y="0"/>
                </a:moveTo>
                <a:cubicBezTo>
                  <a:pt x="853526" y="83079"/>
                  <a:pt x="760393" y="166158"/>
                  <a:pt x="610110" y="190500"/>
                </a:cubicBezTo>
                <a:cubicBezTo>
                  <a:pt x="459827" y="214842"/>
                  <a:pt x="133860" y="159808"/>
                  <a:pt x="44960" y="146050"/>
                </a:cubicBezTo>
                <a:cubicBezTo>
                  <a:pt x="-43940" y="132292"/>
                  <a:pt x="16385" y="120121"/>
                  <a:pt x="76710" y="107950"/>
                </a:cubicBezTo>
              </a:path>
            </a:pathLst>
          </a:cu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buFontTx/>
              <a:buNone/>
            </a:pPr>
            <a:endParaRPr lang="zh-CN" altLang="en-US">
              <a:solidFill>
                <a:srgbClr val="000000"/>
              </a:solidFill>
            </a:endParaRPr>
          </a:p>
        </p:txBody>
      </p:sp>
      <p:sp>
        <p:nvSpPr>
          <p:cNvPr id="86" name="任意多边形 85"/>
          <p:cNvSpPr/>
          <p:nvPr/>
        </p:nvSpPr>
        <p:spPr>
          <a:xfrm>
            <a:off x="3970164" y="4023983"/>
            <a:ext cx="45719" cy="273074"/>
          </a:xfrm>
          <a:custGeom>
            <a:avLst/>
            <a:gdLst>
              <a:gd name="connsiteX0" fmla="*/ 26193 w 37077"/>
              <a:gd name="connsiteY0" fmla="*/ 0 h 221456"/>
              <a:gd name="connsiteX1" fmla="*/ 35718 w 37077"/>
              <a:gd name="connsiteY1" fmla="*/ 116681 h 221456"/>
              <a:gd name="connsiteX2" fmla="*/ 0 w 37077"/>
              <a:gd name="connsiteY2" fmla="*/ 221456 h 221456"/>
              <a:gd name="connsiteX3" fmla="*/ 0 w 37077"/>
              <a:gd name="connsiteY3" fmla="*/ 221456 h 221456"/>
            </a:gdLst>
            <a:ahLst/>
            <a:cxnLst>
              <a:cxn ang="0">
                <a:pos x="connsiteX0" y="connsiteY0"/>
              </a:cxn>
              <a:cxn ang="0">
                <a:pos x="connsiteX1" y="connsiteY1"/>
              </a:cxn>
              <a:cxn ang="0">
                <a:pos x="connsiteX2" y="connsiteY2"/>
              </a:cxn>
              <a:cxn ang="0">
                <a:pos x="connsiteX3" y="connsiteY3"/>
              </a:cxn>
            </a:cxnLst>
            <a:rect l="l" t="t" r="r" b="b"/>
            <a:pathLst>
              <a:path w="37077" h="221456">
                <a:moveTo>
                  <a:pt x="26193" y="0"/>
                </a:moveTo>
                <a:cubicBezTo>
                  <a:pt x="33138" y="39886"/>
                  <a:pt x="40083" y="79772"/>
                  <a:pt x="35718" y="116681"/>
                </a:cubicBezTo>
                <a:cubicBezTo>
                  <a:pt x="31353" y="153590"/>
                  <a:pt x="0" y="221456"/>
                  <a:pt x="0" y="221456"/>
                </a:cubicBezTo>
                <a:lnTo>
                  <a:pt x="0" y="221456"/>
                </a:lnTo>
              </a:path>
            </a:pathLst>
          </a:cu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buFontTx/>
              <a:buNone/>
            </a:pPr>
            <a:endParaRPr lang="zh-CN" altLang="en-US">
              <a:solidFill>
                <a:srgbClr val="000000"/>
              </a:solidFill>
            </a:endParaRPr>
          </a:p>
        </p:txBody>
      </p:sp>
      <p:sp>
        <p:nvSpPr>
          <p:cNvPr id="85" name="任意多边形 84"/>
          <p:cNvSpPr/>
          <p:nvPr/>
        </p:nvSpPr>
        <p:spPr>
          <a:xfrm>
            <a:off x="3222451" y="2109457"/>
            <a:ext cx="1025074" cy="613469"/>
          </a:xfrm>
          <a:custGeom>
            <a:avLst/>
            <a:gdLst>
              <a:gd name="connsiteX0" fmla="*/ 0 w 1016507"/>
              <a:gd name="connsiteY0" fmla="*/ 0 h 608342"/>
              <a:gd name="connsiteX1" fmla="*/ 581025 w 1016507"/>
              <a:gd name="connsiteY1" fmla="*/ 128588 h 608342"/>
              <a:gd name="connsiteX2" fmla="*/ 985838 w 1016507"/>
              <a:gd name="connsiteY2" fmla="*/ 571500 h 608342"/>
              <a:gd name="connsiteX3" fmla="*/ 957263 w 1016507"/>
              <a:gd name="connsiteY3" fmla="*/ 552450 h 608342"/>
            </a:gdLst>
            <a:ahLst/>
            <a:cxnLst>
              <a:cxn ang="0">
                <a:pos x="connsiteX0" y="connsiteY0"/>
              </a:cxn>
              <a:cxn ang="0">
                <a:pos x="connsiteX1" y="connsiteY1"/>
              </a:cxn>
              <a:cxn ang="0">
                <a:pos x="connsiteX2" y="connsiteY2"/>
              </a:cxn>
              <a:cxn ang="0">
                <a:pos x="connsiteX3" y="connsiteY3"/>
              </a:cxn>
            </a:cxnLst>
            <a:rect l="l" t="t" r="r" b="b"/>
            <a:pathLst>
              <a:path w="1016507" h="608342">
                <a:moveTo>
                  <a:pt x="0" y="0"/>
                </a:moveTo>
                <a:cubicBezTo>
                  <a:pt x="208359" y="16669"/>
                  <a:pt x="416719" y="33338"/>
                  <a:pt x="581025" y="128588"/>
                </a:cubicBezTo>
                <a:cubicBezTo>
                  <a:pt x="745331" y="223838"/>
                  <a:pt x="923132" y="500856"/>
                  <a:pt x="985838" y="571500"/>
                </a:cubicBezTo>
                <a:cubicBezTo>
                  <a:pt x="1048544" y="642144"/>
                  <a:pt x="1002903" y="597297"/>
                  <a:pt x="957263" y="552450"/>
                </a:cubicBezTo>
              </a:path>
            </a:pathLst>
          </a:cu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buFontTx/>
              <a:buNone/>
            </a:pPr>
            <a:endParaRPr lang="zh-CN" altLang="en-US">
              <a:solidFill>
                <a:srgbClr val="000000"/>
              </a:solidFill>
            </a:endParaRPr>
          </a:p>
        </p:txBody>
      </p:sp>
      <p:sp>
        <p:nvSpPr>
          <p:cNvPr id="80" name="任意多边形 79"/>
          <p:cNvSpPr/>
          <p:nvPr/>
        </p:nvSpPr>
        <p:spPr>
          <a:xfrm>
            <a:off x="1565100" y="3249282"/>
            <a:ext cx="1684125" cy="281779"/>
          </a:xfrm>
          <a:custGeom>
            <a:avLst/>
            <a:gdLst>
              <a:gd name="connsiteX0" fmla="*/ 0 w 1670050"/>
              <a:gd name="connsiteY0" fmla="*/ 12700 h 279424"/>
              <a:gd name="connsiteX1" fmla="*/ 762000 w 1670050"/>
              <a:gd name="connsiteY1" fmla="*/ 279400 h 279424"/>
              <a:gd name="connsiteX2" fmla="*/ 1670050 w 1670050"/>
              <a:gd name="connsiteY2" fmla="*/ 0 h 279424"/>
              <a:gd name="connsiteX3" fmla="*/ 1670050 w 1670050"/>
              <a:gd name="connsiteY3" fmla="*/ 0 h 279424"/>
            </a:gdLst>
            <a:ahLst/>
            <a:cxnLst>
              <a:cxn ang="0">
                <a:pos x="connsiteX0" y="connsiteY0"/>
              </a:cxn>
              <a:cxn ang="0">
                <a:pos x="connsiteX1" y="connsiteY1"/>
              </a:cxn>
              <a:cxn ang="0">
                <a:pos x="connsiteX2" y="connsiteY2"/>
              </a:cxn>
              <a:cxn ang="0">
                <a:pos x="connsiteX3" y="connsiteY3"/>
              </a:cxn>
            </a:cxnLst>
            <a:rect l="l" t="t" r="r" b="b"/>
            <a:pathLst>
              <a:path w="1670050" h="279424">
                <a:moveTo>
                  <a:pt x="0" y="12700"/>
                </a:moveTo>
                <a:cubicBezTo>
                  <a:pt x="241829" y="147108"/>
                  <a:pt x="483658" y="281517"/>
                  <a:pt x="762000" y="279400"/>
                </a:cubicBezTo>
                <a:cubicBezTo>
                  <a:pt x="1040342" y="277283"/>
                  <a:pt x="1670050" y="0"/>
                  <a:pt x="1670050" y="0"/>
                </a:cubicBezTo>
                <a:lnTo>
                  <a:pt x="1670050" y="0"/>
                </a:lnTo>
              </a:path>
            </a:pathLst>
          </a:cu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buFontTx/>
              <a:buNone/>
            </a:pPr>
            <a:endParaRPr lang="zh-CN" altLang="en-US">
              <a:solidFill>
                <a:srgbClr val="000000"/>
              </a:solidFill>
            </a:endParaRPr>
          </a:p>
        </p:txBody>
      </p:sp>
      <p:sp>
        <p:nvSpPr>
          <p:cNvPr id="52" name="任意多边形 51"/>
          <p:cNvSpPr/>
          <p:nvPr/>
        </p:nvSpPr>
        <p:spPr>
          <a:xfrm>
            <a:off x="4517851" y="3425299"/>
            <a:ext cx="1828668" cy="208218"/>
          </a:xfrm>
          <a:custGeom>
            <a:avLst/>
            <a:gdLst>
              <a:gd name="connsiteX0" fmla="*/ 0 w 1813387"/>
              <a:gd name="connsiteY0" fmla="*/ 206478 h 206478"/>
              <a:gd name="connsiteX1" fmla="*/ 573741 w 1813387"/>
              <a:gd name="connsiteY1" fmla="*/ 290 h 206478"/>
              <a:gd name="connsiteX2" fmla="*/ 1712259 w 1813387"/>
              <a:gd name="connsiteY2" fmla="*/ 161655 h 206478"/>
              <a:gd name="connsiteX3" fmla="*/ 1685365 w 1813387"/>
              <a:gd name="connsiteY3" fmla="*/ 179584 h 206478"/>
            </a:gdLst>
            <a:ahLst/>
            <a:cxnLst>
              <a:cxn ang="0">
                <a:pos x="connsiteX0" y="connsiteY0"/>
              </a:cxn>
              <a:cxn ang="0">
                <a:pos x="connsiteX1" y="connsiteY1"/>
              </a:cxn>
              <a:cxn ang="0">
                <a:pos x="connsiteX2" y="connsiteY2"/>
              </a:cxn>
              <a:cxn ang="0">
                <a:pos x="connsiteX3" y="connsiteY3"/>
              </a:cxn>
            </a:cxnLst>
            <a:rect l="l" t="t" r="r" b="b"/>
            <a:pathLst>
              <a:path w="1813387" h="206478">
                <a:moveTo>
                  <a:pt x="0" y="206478"/>
                </a:moveTo>
                <a:cubicBezTo>
                  <a:pt x="144182" y="107119"/>
                  <a:pt x="288365" y="7760"/>
                  <a:pt x="573741" y="290"/>
                </a:cubicBezTo>
                <a:cubicBezTo>
                  <a:pt x="859117" y="-7180"/>
                  <a:pt x="1526988" y="131773"/>
                  <a:pt x="1712259" y="161655"/>
                </a:cubicBezTo>
                <a:cubicBezTo>
                  <a:pt x="1897530" y="191537"/>
                  <a:pt x="1791447" y="185560"/>
                  <a:pt x="1685365" y="179584"/>
                </a:cubicBezTo>
              </a:path>
            </a:pathLst>
          </a:cu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buFontTx/>
              <a:buNone/>
            </a:pPr>
            <a:endParaRPr lang="zh-CN" altLang="en-US">
              <a:solidFill>
                <a:srgbClr val="000000"/>
              </a:solidFill>
            </a:endParaRPr>
          </a:p>
        </p:txBody>
      </p:sp>
      <p:sp>
        <p:nvSpPr>
          <p:cNvPr id="48" name="任意多边形 47"/>
          <p:cNvSpPr/>
          <p:nvPr/>
        </p:nvSpPr>
        <p:spPr>
          <a:xfrm>
            <a:off x="4436889" y="2670480"/>
            <a:ext cx="1027765" cy="295543"/>
          </a:xfrm>
          <a:custGeom>
            <a:avLst/>
            <a:gdLst>
              <a:gd name="connsiteX0" fmla="*/ 0 w 1019175"/>
              <a:gd name="connsiteY0" fmla="*/ 273844 h 293073"/>
              <a:gd name="connsiteX1" fmla="*/ 488156 w 1019175"/>
              <a:gd name="connsiteY1" fmla="*/ 264319 h 293073"/>
              <a:gd name="connsiteX2" fmla="*/ 1019175 w 1019175"/>
              <a:gd name="connsiteY2" fmla="*/ 0 h 293073"/>
            </a:gdLst>
            <a:ahLst/>
            <a:cxnLst>
              <a:cxn ang="0">
                <a:pos x="connsiteX0" y="connsiteY0"/>
              </a:cxn>
              <a:cxn ang="0">
                <a:pos x="connsiteX1" y="connsiteY1"/>
              </a:cxn>
              <a:cxn ang="0">
                <a:pos x="connsiteX2" y="connsiteY2"/>
              </a:cxn>
            </a:cxnLst>
            <a:rect l="l" t="t" r="r" b="b"/>
            <a:pathLst>
              <a:path w="1019175" h="293073">
                <a:moveTo>
                  <a:pt x="0" y="273844"/>
                </a:moveTo>
                <a:cubicBezTo>
                  <a:pt x="159146" y="291902"/>
                  <a:pt x="318293" y="309960"/>
                  <a:pt x="488156" y="264319"/>
                </a:cubicBezTo>
                <a:cubicBezTo>
                  <a:pt x="658019" y="218678"/>
                  <a:pt x="838597" y="109339"/>
                  <a:pt x="1019175" y="0"/>
                </a:cubicBezTo>
              </a:path>
            </a:pathLst>
          </a:cu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buFontTx/>
              <a:buNone/>
            </a:pPr>
            <a:endParaRPr lang="zh-CN" altLang="en-US">
              <a:solidFill>
                <a:srgbClr val="000000"/>
              </a:solidFill>
            </a:endParaRPr>
          </a:p>
        </p:txBody>
      </p:sp>
      <p:sp>
        <p:nvSpPr>
          <p:cNvPr id="79" name="椭圆 78"/>
          <p:cNvSpPr/>
          <p:nvPr/>
        </p:nvSpPr>
        <p:spPr>
          <a:xfrm>
            <a:off x="429942" y="2534708"/>
            <a:ext cx="1230455" cy="1230455"/>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8" name="文本框 6"/>
          <p:cNvSpPr txBox="1"/>
          <p:nvPr/>
        </p:nvSpPr>
        <p:spPr>
          <a:xfrm>
            <a:off x="452232" y="173917"/>
            <a:ext cx="2830134" cy="738664"/>
          </a:xfrm>
          <a:prstGeom prst="rect">
            <a:avLst/>
          </a:prstGeom>
          <a:noFill/>
        </p:spPr>
        <p:txBody>
          <a:bodyPr wrap="none" rtlCol="0">
            <a:spAutoFit/>
          </a:bodyPr>
          <a:lstStyle/>
          <a:p>
            <a:pPr fontAlgn="auto">
              <a:spcBef>
                <a:spcPts val="0"/>
              </a:spcBef>
              <a:spcAft>
                <a:spcPts val="0"/>
              </a:spcAft>
              <a:buFontTx/>
              <a:buNone/>
            </a:pPr>
            <a:r>
              <a:rPr lang="zh-CN" altLang="en-US" sz="2100" b="1" spc="225" dirty="0" smtClean="0">
                <a:solidFill>
                  <a:prstClr val="white"/>
                </a:solidFill>
                <a:latin typeface="微软雅黑"/>
                <a:ea typeface="微软雅黑"/>
              </a:rPr>
              <a:t>数据</a:t>
            </a:r>
            <a:r>
              <a:rPr lang="zh-CN" altLang="en-US" sz="2100" b="1" spc="225" dirty="0">
                <a:solidFill>
                  <a:prstClr val="white"/>
                </a:solidFill>
                <a:latin typeface="微软雅黑"/>
                <a:ea typeface="微软雅黑"/>
              </a:rPr>
              <a:t>仓库与</a:t>
            </a:r>
            <a:r>
              <a:rPr lang="en-US" altLang="zh-CN" sz="2100" b="1" spc="225" dirty="0">
                <a:solidFill>
                  <a:prstClr val="white"/>
                </a:solidFill>
                <a:latin typeface="微软雅黑"/>
                <a:ea typeface="微软雅黑"/>
              </a:rPr>
              <a:t>ETL</a:t>
            </a:r>
            <a:r>
              <a:rPr lang="zh-CN" altLang="en-US" sz="2100" b="1" spc="225" dirty="0">
                <a:solidFill>
                  <a:prstClr val="white"/>
                </a:solidFill>
                <a:latin typeface="微软雅黑"/>
                <a:ea typeface="微软雅黑"/>
              </a:rPr>
              <a:t>工具</a:t>
            </a:r>
          </a:p>
          <a:p>
            <a:pPr fontAlgn="auto">
              <a:spcBef>
                <a:spcPts val="0"/>
              </a:spcBef>
              <a:spcAft>
                <a:spcPts val="0"/>
              </a:spcAft>
              <a:buFontTx/>
              <a:buNone/>
            </a:pPr>
            <a:endParaRPr lang="zh-CN" altLang="en-US" sz="2100" b="1" spc="225" dirty="0">
              <a:solidFill>
                <a:prstClr val="white"/>
              </a:solidFill>
              <a:latin typeface="微软雅黑"/>
              <a:ea typeface="微软雅黑"/>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auto">
              <a:spcBef>
                <a:spcPts val="0"/>
              </a:spcBef>
              <a:spcAft>
                <a:spcPts val="0"/>
              </a:spcAft>
              <a:buFontTx/>
              <a:buNone/>
            </a:pPr>
            <a:endParaRPr lang="id-ID" sz="1350">
              <a:solidFill>
                <a:prstClr val="black"/>
              </a:solidFill>
              <a:latin typeface="微软雅黑"/>
              <a:ea typeface="微软雅黑"/>
            </a:endParaRPr>
          </a:p>
        </p:txBody>
      </p:sp>
      <p:sp>
        <p:nvSpPr>
          <p:cNvPr id="23" name="圆角矩形 22"/>
          <p:cNvSpPr/>
          <p:nvPr/>
        </p:nvSpPr>
        <p:spPr>
          <a:xfrm>
            <a:off x="7042511" y="1352375"/>
            <a:ext cx="1643949" cy="2676842"/>
          </a:xfrm>
          <a:prstGeom prst="round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sysClr val="windowText" lastClr="000000"/>
              </a:solidFill>
            </a:endParaRPr>
          </a:p>
        </p:txBody>
      </p:sp>
      <p:sp>
        <p:nvSpPr>
          <p:cNvPr id="22" name="矩形 21"/>
          <p:cNvSpPr/>
          <p:nvPr/>
        </p:nvSpPr>
        <p:spPr>
          <a:xfrm>
            <a:off x="7109745" y="1503193"/>
            <a:ext cx="1487069" cy="2462213"/>
          </a:xfrm>
          <a:prstGeom prst="rect">
            <a:avLst/>
          </a:prstGeom>
        </p:spPr>
        <p:txBody>
          <a:bodyPr wrap="square">
            <a:spAutoFit/>
          </a:bodyPr>
          <a:lstStyle/>
          <a:p>
            <a:pPr fontAlgn="auto">
              <a:spcBef>
                <a:spcPts val="0"/>
              </a:spcBef>
              <a:spcAft>
                <a:spcPts val="0"/>
              </a:spcAft>
              <a:buFontTx/>
              <a:buNone/>
            </a:pPr>
            <a:r>
              <a:rPr lang="zh-CN" altLang="zh-CN" sz="1400" dirty="0">
                <a:solidFill>
                  <a:srgbClr val="FFFFFF"/>
                </a:solidFill>
                <a:latin typeface="微软雅黑"/>
                <a:ea typeface="微软雅黑"/>
              </a:rPr>
              <a:t>如何获取并向数据仓库加载数据量大、种类多的数据，一般要使用专业的数据抽取、转换和装载工具，这些工具合并起来被称为</a:t>
            </a:r>
            <a:r>
              <a:rPr lang="en-US" altLang="zh-CN" sz="1400" dirty="0">
                <a:solidFill>
                  <a:srgbClr val="FFFFFF"/>
                </a:solidFill>
                <a:latin typeface="微软雅黑"/>
                <a:ea typeface="微软雅黑"/>
              </a:rPr>
              <a:t>ETL</a:t>
            </a:r>
            <a:r>
              <a:rPr lang="zh-CN" altLang="zh-CN" sz="1400" dirty="0">
                <a:solidFill>
                  <a:srgbClr val="FFFFFF"/>
                </a:solidFill>
                <a:latin typeface="微软雅黑"/>
                <a:ea typeface="微软雅黑"/>
              </a:rPr>
              <a:t>（</a:t>
            </a:r>
            <a:r>
              <a:rPr lang="en-US" altLang="zh-CN" sz="1400" dirty="0">
                <a:solidFill>
                  <a:srgbClr val="FFFFFF"/>
                </a:solidFill>
                <a:latin typeface="微软雅黑"/>
                <a:ea typeface="微软雅黑"/>
              </a:rPr>
              <a:t>Extract-Transform-Load</a:t>
            </a:r>
            <a:r>
              <a:rPr lang="zh-CN" altLang="zh-CN" sz="1400" dirty="0">
                <a:solidFill>
                  <a:srgbClr val="FFFFFF"/>
                </a:solidFill>
                <a:latin typeface="微软雅黑"/>
                <a:ea typeface="微软雅黑"/>
              </a:rPr>
              <a:t>）。</a:t>
            </a:r>
            <a:endParaRPr lang="zh-CN" altLang="en-US" sz="1400" dirty="0">
              <a:solidFill>
                <a:srgbClr val="FFFFFF"/>
              </a:solidFill>
              <a:latin typeface="微软雅黑"/>
              <a:ea typeface="微软雅黑"/>
            </a:endParaRPr>
          </a:p>
        </p:txBody>
      </p:sp>
      <p:grpSp>
        <p:nvGrpSpPr>
          <p:cNvPr id="34" name="组合 33"/>
          <p:cNvGrpSpPr/>
          <p:nvPr/>
        </p:nvGrpSpPr>
        <p:grpSpPr>
          <a:xfrm>
            <a:off x="1886766" y="1740967"/>
            <a:ext cx="1471050" cy="1420772"/>
            <a:chOff x="2019550" y="2206587"/>
            <a:chExt cx="1458756" cy="1408898"/>
          </a:xfrm>
        </p:grpSpPr>
        <p:sp>
          <p:nvSpPr>
            <p:cNvPr id="58" name="椭圆 57"/>
            <p:cNvSpPr/>
            <p:nvPr/>
          </p:nvSpPr>
          <p:spPr>
            <a:xfrm>
              <a:off x="2060443" y="2206587"/>
              <a:ext cx="1408898" cy="1408898"/>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5" name="矩形 24"/>
            <p:cNvSpPr/>
            <p:nvPr/>
          </p:nvSpPr>
          <p:spPr>
            <a:xfrm>
              <a:off x="2019550" y="2588458"/>
              <a:ext cx="1458756" cy="518847"/>
            </a:xfrm>
            <a:prstGeom prst="rect">
              <a:avLst/>
            </a:prstGeom>
          </p:spPr>
          <p:txBody>
            <a:bodyPr wrap="square">
              <a:spAutoFit/>
            </a:bodyPr>
            <a:lstStyle/>
            <a:p>
              <a:pPr algn="ctr" fontAlgn="auto">
                <a:spcBef>
                  <a:spcPts val="0"/>
                </a:spcBef>
                <a:spcAft>
                  <a:spcPts val="0"/>
                </a:spcAft>
                <a:buFontTx/>
                <a:buNone/>
              </a:pPr>
              <a:r>
                <a:rPr lang="en-US" altLang="zh-CN" sz="1400" dirty="0" smtClean="0">
                  <a:solidFill>
                    <a:srgbClr val="FFFFFF"/>
                  </a:solidFill>
                  <a:latin typeface="微软雅黑"/>
                  <a:ea typeface="微软雅黑"/>
                </a:rPr>
                <a:t>Informatica PowerCenter</a:t>
              </a:r>
              <a:endParaRPr lang="zh-CN" altLang="en-US" sz="1400" dirty="0">
                <a:solidFill>
                  <a:srgbClr val="FFFFFF"/>
                </a:solidFill>
                <a:latin typeface="微软雅黑"/>
                <a:ea typeface="微软雅黑"/>
              </a:endParaRPr>
            </a:p>
          </p:txBody>
        </p:sp>
      </p:grpSp>
      <p:grpSp>
        <p:nvGrpSpPr>
          <p:cNvPr id="26" name="组合 25"/>
          <p:cNvGrpSpPr/>
          <p:nvPr/>
        </p:nvGrpSpPr>
        <p:grpSpPr>
          <a:xfrm>
            <a:off x="3161796" y="2561945"/>
            <a:ext cx="1496305" cy="1496305"/>
            <a:chOff x="3771898" y="2829955"/>
            <a:chExt cx="1600203" cy="1600203"/>
          </a:xfrm>
        </p:grpSpPr>
        <p:sp>
          <p:nvSpPr>
            <p:cNvPr id="49" name="椭圆 48"/>
            <p:cNvSpPr/>
            <p:nvPr/>
          </p:nvSpPr>
          <p:spPr>
            <a:xfrm>
              <a:off x="3771898" y="2829955"/>
              <a:ext cx="1600203" cy="1600203"/>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50" name="椭圆 49"/>
            <p:cNvSpPr/>
            <p:nvPr/>
          </p:nvSpPr>
          <p:spPr>
            <a:xfrm>
              <a:off x="3872669" y="2930726"/>
              <a:ext cx="1398662" cy="1398662"/>
            </a:xfrm>
            <a:prstGeom prst="ellipse">
              <a:avLst/>
            </a:prstGeom>
            <a:noFill/>
            <a:ln w="3810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24" name="矩形 23"/>
          <p:cNvSpPr/>
          <p:nvPr/>
        </p:nvSpPr>
        <p:spPr>
          <a:xfrm>
            <a:off x="3369420" y="3007840"/>
            <a:ext cx="1059333" cy="651778"/>
          </a:xfrm>
          <a:prstGeom prst="rect">
            <a:avLst/>
          </a:prstGeom>
        </p:spPr>
        <p:txBody>
          <a:bodyPr wrap="square">
            <a:spAutoFit/>
          </a:bodyPr>
          <a:lstStyle/>
          <a:p>
            <a:pPr algn="ctr" fontAlgn="auto">
              <a:spcBef>
                <a:spcPts val="0"/>
              </a:spcBef>
              <a:spcAft>
                <a:spcPts val="0"/>
              </a:spcAft>
              <a:buFontTx/>
              <a:buNone/>
            </a:pPr>
            <a:r>
              <a:rPr lang="zh-CN" altLang="zh-CN" b="1" dirty="0">
                <a:solidFill>
                  <a:srgbClr val="FFFFFF"/>
                </a:solidFill>
                <a:latin typeface="微软雅黑"/>
                <a:ea typeface="微软雅黑"/>
              </a:rPr>
              <a:t>常用</a:t>
            </a:r>
            <a:r>
              <a:rPr lang="en-US" altLang="zh-CN" b="1" dirty="0" smtClean="0">
                <a:solidFill>
                  <a:srgbClr val="FFFFFF"/>
                </a:solidFill>
                <a:latin typeface="微软雅黑"/>
                <a:ea typeface="微软雅黑"/>
              </a:rPr>
              <a:t>ETL</a:t>
            </a:r>
          </a:p>
          <a:p>
            <a:pPr algn="ctr" fontAlgn="auto">
              <a:spcBef>
                <a:spcPts val="0"/>
              </a:spcBef>
              <a:spcAft>
                <a:spcPts val="0"/>
              </a:spcAft>
              <a:buFontTx/>
              <a:buNone/>
            </a:pPr>
            <a:r>
              <a:rPr lang="zh-CN" altLang="zh-CN" b="1" dirty="0" smtClean="0">
                <a:solidFill>
                  <a:srgbClr val="FFFFFF"/>
                </a:solidFill>
                <a:latin typeface="微软雅黑"/>
                <a:ea typeface="微软雅黑"/>
              </a:rPr>
              <a:t>工具</a:t>
            </a:r>
            <a:endParaRPr lang="zh-CN" altLang="zh-CN" b="1" dirty="0">
              <a:solidFill>
                <a:srgbClr val="FFFFFF"/>
              </a:solidFill>
              <a:latin typeface="微软雅黑"/>
              <a:ea typeface="微软雅黑"/>
            </a:endParaRPr>
          </a:p>
        </p:txBody>
      </p:sp>
      <p:sp>
        <p:nvSpPr>
          <p:cNvPr id="29" name="矩形 28"/>
          <p:cNvSpPr/>
          <p:nvPr/>
        </p:nvSpPr>
        <p:spPr>
          <a:xfrm>
            <a:off x="322870" y="2754160"/>
            <a:ext cx="1364574" cy="584775"/>
          </a:xfrm>
          <a:prstGeom prst="rect">
            <a:avLst/>
          </a:prstGeom>
        </p:spPr>
        <p:txBody>
          <a:bodyPr wrap="square">
            <a:spAutoFit/>
          </a:bodyPr>
          <a:lstStyle/>
          <a:p>
            <a:pPr algn="ctr" fontAlgn="auto">
              <a:spcBef>
                <a:spcPts val="0"/>
              </a:spcBef>
              <a:spcAft>
                <a:spcPts val="0"/>
              </a:spcAft>
              <a:buFontTx/>
              <a:buNone/>
            </a:pPr>
            <a:r>
              <a:rPr lang="en-US" altLang="zh-CN" sz="1600" dirty="0">
                <a:solidFill>
                  <a:srgbClr val="FFFFFF"/>
                </a:solidFill>
                <a:latin typeface="微软雅黑"/>
                <a:ea typeface="微软雅黑"/>
              </a:rPr>
              <a:t>IBM </a:t>
            </a:r>
            <a:endParaRPr lang="en-US" altLang="zh-CN" sz="1600" dirty="0" smtClean="0">
              <a:solidFill>
                <a:srgbClr val="FFFFFF"/>
              </a:solidFill>
              <a:latin typeface="微软雅黑"/>
              <a:ea typeface="微软雅黑"/>
            </a:endParaRPr>
          </a:p>
          <a:p>
            <a:pPr algn="ctr" fontAlgn="auto">
              <a:spcBef>
                <a:spcPts val="0"/>
              </a:spcBef>
              <a:spcAft>
                <a:spcPts val="0"/>
              </a:spcAft>
              <a:buFontTx/>
              <a:buNone/>
            </a:pPr>
            <a:r>
              <a:rPr lang="en-US" altLang="zh-CN" sz="1600" dirty="0" smtClean="0">
                <a:solidFill>
                  <a:srgbClr val="FFFFFF"/>
                </a:solidFill>
                <a:latin typeface="微软雅黑"/>
                <a:ea typeface="微软雅黑"/>
              </a:rPr>
              <a:t>Datastage</a:t>
            </a:r>
            <a:endParaRPr lang="zh-CN" altLang="en-US" sz="1600" dirty="0">
              <a:solidFill>
                <a:srgbClr val="FFFFFF"/>
              </a:solidFill>
              <a:latin typeface="微软雅黑"/>
              <a:ea typeface="微软雅黑"/>
            </a:endParaRPr>
          </a:p>
        </p:txBody>
      </p:sp>
      <p:grpSp>
        <p:nvGrpSpPr>
          <p:cNvPr id="38" name="组合 37"/>
          <p:cNvGrpSpPr/>
          <p:nvPr/>
        </p:nvGrpSpPr>
        <p:grpSpPr>
          <a:xfrm>
            <a:off x="1506517" y="3654171"/>
            <a:ext cx="1426908" cy="1369991"/>
            <a:chOff x="627531" y="3630553"/>
            <a:chExt cx="1414982" cy="1358541"/>
          </a:xfrm>
        </p:grpSpPr>
        <p:sp>
          <p:nvSpPr>
            <p:cNvPr id="78" name="椭圆 77"/>
            <p:cNvSpPr/>
            <p:nvPr/>
          </p:nvSpPr>
          <p:spPr>
            <a:xfrm>
              <a:off x="661010" y="3630553"/>
              <a:ext cx="1358541" cy="1358541"/>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30" name="矩形 29"/>
            <p:cNvSpPr/>
            <p:nvPr/>
          </p:nvSpPr>
          <p:spPr>
            <a:xfrm>
              <a:off x="627531" y="3940492"/>
              <a:ext cx="1414982" cy="824052"/>
            </a:xfrm>
            <a:prstGeom prst="rect">
              <a:avLst/>
            </a:prstGeom>
          </p:spPr>
          <p:txBody>
            <a:bodyPr wrap="square">
              <a:spAutoFit/>
            </a:bodyPr>
            <a:lstStyle/>
            <a:p>
              <a:pPr algn="ctr" fontAlgn="auto">
                <a:spcBef>
                  <a:spcPts val="0"/>
                </a:spcBef>
                <a:spcAft>
                  <a:spcPts val="0"/>
                </a:spcAft>
                <a:buFontTx/>
                <a:buNone/>
              </a:pPr>
              <a:r>
                <a:rPr lang="en-US" altLang="zh-CN" sz="1600" dirty="0" smtClean="0">
                  <a:solidFill>
                    <a:srgbClr val="FFFFFF"/>
                  </a:solidFill>
                  <a:latin typeface="微软雅黑"/>
                  <a:ea typeface="微软雅黑"/>
                </a:rPr>
                <a:t>Warehouse</a:t>
              </a:r>
            </a:p>
            <a:p>
              <a:pPr algn="ctr" fontAlgn="auto">
                <a:spcBef>
                  <a:spcPts val="0"/>
                </a:spcBef>
                <a:spcAft>
                  <a:spcPts val="0"/>
                </a:spcAft>
                <a:buFontTx/>
                <a:buNone/>
              </a:pPr>
              <a:r>
                <a:rPr lang="en-US" altLang="zh-CN" sz="1600" dirty="0" smtClean="0">
                  <a:solidFill>
                    <a:srgbClr val="FFFFFF"/>
                  </a:solidFill>
                  <a:latin typeface="微软雅黑"/>
                  <a:ea typeface="微软雅黑"/>
                </a:rPr>
                <a:t> Builder</a:t>
              </a:r>
            </a:p>
            <a:p>
              <a:pPr algn="ctr" fontAlgn="auto">
                <a:spcBef>
                  <a:spcPts val="0"/>
                </a:spcBef>
                <a:spcAft>
                  <a:spcPts val="0"/>
                </a:spcAft>
                <a:buFontTx/>
                <a:buNone/>
              </a:pPr>
              <a:r>
                <a:rPr lang="zh-CN" altLang="zh-CN" sz="1600" dirty="0" smtClean="0">
                  <a:solidFill>
                    <a:srgbClr val="FFFFFF"/>
                  </a:solidFill>
                  <a:latin typeface="微软雅黑"/>
                  <a:ea typeface="微软雅黑"/>
                </a:rPr>
                <a:t>（</a:t>
              </a:r>
              <a:r>
                <a:rPr lang="en-US" altLang="zh-CN" sz="1600" dirty="0">
                  <a:solidFill>
                    <a:srgbClr val="FFFFFF"/>
                  </a:solidFill>
                  <a:latin typeface="微软雅黑"/>
                  <a:ea typeface="微软雅黑"/>
                </a:rPr>
                <a:t>OWB</a:t>
              </a:r>
              <a:r>
                <a:rPr lang="zh-CN" altLang="zh-CN" sz="1600" dirty="0" smtClean="0">
                  <a:solidFill>
                    <a:srgbClr val="FFFFFF"/>
                  </a:solidFill>
                  <a:latin typeface="微软雅黑"/>
                  <a:ea typeface="微软雅黑"/>
                </a:rPr>
                <a:t>）</a:t>
              </a:r>
              <a:endParaRPr lang="zh-CN" altLang="en-US" sz="1600" dirty="0">
                <a:solidFill>
                  <a:srgbClr val="FFFFFF"/>
                </a:solidFill>
                <a:latin typeface="微软雅黑"/>
                <a:ea typeface="微软雅黑"/>
              </a:endParaRPr>
            </a:p>
          </p:txBody>
        </p:sp>
      </p:grpSp>
      <p:grpSp>
        <p:nvGrpSpPr>
          <p:cNvPr id="37" name="组合 36"/>
          <p:cNvGrpSpPr/>
          <p:nvPr/>
        </p:nvGrpSpPr>
        <p:grpSpPr>
          <a:xfrm>
            <a:off x="3204229" y="4229306"/>
            <a:ext cx="1513627" cy="1369991"/>
            <a:chOff x="3867978" y="4586823"/>
            <a:chExt cx="1500977" cy="1358541"/>
          </a:xfrm>
        </p:grpSpPr>
        <p:sp>
          <p:nvSpPr>
            <p:cNvPr id="77" name="椭圆 76"/>
            <p:cNvSpPr/>
            <p:nvPr/>
          </p:nvSpPr>
          <p:spPr>
            <a:xfrm>
              <a:off x="3923126" y="4586823"/>
              <a:ext cx="1358541" cy="1358541"/>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31" name="矩形 30"/>
            <p:cNvSpPr/>
            <p:nvPr/>
          </p:nvSpPr>
          <p:spPr>
            <a:xfrm>
              <a:off x="3867978" y="4916032"/>
              <a:ext cx="1500977" cy="732490"/>
            </a:xfrm>
            <a:prstGeom prst="rect">
              <a:avLst/>
            </a:prstGeom>
          </p:spPr>
          <p:txBody>
            <a:bodyPr wrap="square">
              <a:spAutoFit/>
            </a:bodyPr>
            <a:lstStyle/>
            <a:p>
              <a:pPr algn="ctr" fontAlgn="auto">
                <a:spcBef>
                  <a:spcPts val="0"/>
                </a:spcBef>
                <a:spcAft>
                  <a:spcPts val="0"/>
                </a:spcAft>
                <a:buFontTx/>
                <a:buNone/>
              </a:pPr>
              <a:r>
                <a:rPr lang="en-US" altLang="zh-CN" sz="1400" dirty="0">
                  <a:solidFill>
                    <a:srgbClr val="FFFFFF"/>
                  </a:solidFill>
                  <a:latin typeface="微软雅黑"/>
                  <a:ea typeface="微软雅黑"/>
                </a:rPr>
                <a:t>Oracle Data </a:t>
              </a:r>
              <a:r>
                <a:rPr lang="en-US" altLang="zh-CN" sz="1400" dirty="0" smtClean="0">
                  <a:solidFill>
                    <a:srgbClr val="FFFFFF"/>
                  </a:solidFill>
                  <a:latin typeface="微软雅黑"/>
                  <a:ea typeface="微软雅黑"/>
                </a:rPr>
                <a:t>Integrator</a:t>
              </a:r>
            </a:p>
            <a:p>
              <a:pPr algn="ctr" fontAlgn="auto">
                <a:spcBef>
                  <a:spcPts val="0"/>
                </a:spcBef>
                <a:spcAft>
                  <a:spcPts val="0"/>
                </a:spcAft>
                <a:buFontTx/>
                <a:buNone/>
              </a:pPr>
              <a:r>
                <a:rPr lang="zh-CN" altLang="zh-CN" sz="1400" dirty="0" smtClean="0">
                  <a:solidFill>
                    <a:srgbClr val="FFFFFF"/>
                  </a:solidFill>
                  <a:latin typeface="微软雅黑"/>
                  <a:ea typeface="微软雅黑"/>
                </a:rPr>
                <a:t>（</a:t>
              </a:r>
              <a:r>
                <a:rPr lang="en-US" altLang="zh-CN" sz="1400" dirty="0">
                  <a:solidFill>
                    <a:srgbClr val="FFFFFF"/>
                  </a:solidFill>
                  <a:latin typeface="微软雅黑"/>
                  <a:ea typeface="微软雅黑"/>
                </a:rPr>
                <a:t>ODI</a:t>
              </a:r>
              <a:r>
                <a:rPr lang="zh-CN" altLang="zh-CN" sz="1400" dirty="0" smtClean="0">
                  <a:solidFill>
                    <a:srgbClr val="FFFFFF"/>
                  </a:solidFill>
                  <a:latin typeface="微软雅黑"/>
                  <a:ea typeface="微软雅黑"/>
                </a:rPr>
                <a:t>）</a:t>
              </a:r>
              <a:endParaRPr lang="zh-CN" altLang="en-US" sz="1400" dirty="0">
                <a:solidFill>
                  <a:srgbClr val="FFFFFF"/>
                </a:solidFill>
                <a:latin typeface="微软雅黑"/>
                <a:ea typeface="微软雅黑"/>
              </a:endParaRPr>
            </a:p>
          </p:txBody>
        </p:sp>
      </p:grpSp>
      <p:grpSp>
        <p:nvGrpSpPr>
          <p:cNvPr id="36" name="组合 35"/>
          <p:cNvGrpSpPr/>
          <p:nvPr/>
        </p:nvGrpSpPr>
        <p:grpSpPr>
          <a:xfrm>
            <a:off x="4926490" y="3505721"/>
            <a:ext cx="2317473" cy="1914568"/>
            <a:chOff x="5590239" y="3863238"/>
            <a:chExt cx="2298105" cy="1898567"/>
          </a:xfrm>
        </p:grpSpPr>
        <p:sp>
          <p:nvSpPr>
            <p:cNvPr id="76" name="椭圆 75"/>
            <p:cNvSpPr/>
            <p:nvPr/>
          </p:nvSpPr>
          <p:spPr>
            <a:xfrm>
              <a:off x="5790009" y="3863238"/>
              <a:ext cx="1898567" cy="1898567"/>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32" name="矩形 31"/>
            <p:cNvSpPr/>
            <p:nvPr/>
          </p:nvSpPr>
          <p:spPr>
            <a:xfrm>
              <a:off x="5590239" y="4362323"/>
              <a:ext cx="2298105" cy="732491"/>
            </a:xfrm>
            <a:prstGeom prst="rect">
              <a:avLst/>
            </a:prstGeom>
          </p:spPr>
          <p:txBody>
            <a:bodyPr wrap="square">
              <a:spAutoFit/>
            </a:bodyPr>
            <a:lstStyle/>
            <a:p>
              <a:pPr algn="ctr" fontAlgn="auto">
                <a:spcBef>
                  <a:spcPts val="0"/>
                </a:spcBef>
                <a:spcAft>
                  <a:spcPts val="0"/>
                </a:spcAft>
                <a:buFontTx/>
                <a:buNone/>
              </a:pPr>
              <a:r>
                <a:rPr lang="en-US" altLang="zh-CN" sz="1400" dirty="0">
                  <a:solidFill>
                    <a:srgbClr val="FFFFFF"/>
                  </a:solidFill>
                  <a:latin typeface="微软雅黑"/>
                  <a:ea typeface="微软雅黑"/>
                </a:rPr>
                <a:t>Microsoft </a:t>
              </a:r>
              <a:r>
                <a:rPr lang="en-US" altLang="zh-CN" sz="1400" dirty="0" smtClean="0">
                  <a:solidFill>
                    <a:srgbClr val="FFFFFF"/>
                  </a:solidFill>
                  <a:latin typeface="微软雅黑"/>
                  <a:ea typeface="微软雅黑"/>
                </a:rPr>
                <a:t>SQL</a:t>
              </a:r>
            </a:p>
            <a:p>
              <a:pPr algn="ctr" fontAlgn="auto">
                <a:spcBef>
                  <a:spcPts val="0"/>
                </a:spcBef>
                <a:spcAft>
                  <a:spcPts val="0"/>
                </a:spcAft>
                <a:buFontTx/>
                <a:buNone/>
              </a:pPr>
              <a:r>
                <a:rPr lang="en-US" altLang="zh-CN" sz="1400" dirty="0" smtClean="0">
                  <a:solidFill>
                    <a:srgbClr val="FFFFFF"/>
                  </a:solidFill>
                  <a:latin typeface="微软雅黑"/>
                  <a:ea typeface="微软雅黑"/>
                </a:rPr>
                <a:t>Server Integration Services</a:t>
              </a:r>
              <a:endParaRPr lang="zh-CN" altLang="en-US" sz="1400" dirty="0">
                <a:solidFill>
                  <a:srgbClr val="FFFFFF"/>
                </a:solidFill>
                <a:latin typeface="微软雅黑"/>
                <a:ea typeface="微软雅黑"/>
              </a:endParaRPr>
            </a:p>
          </p:txBody>
        </p:sp>
      </p:grpSp>
      <p:grpSp>
        <p:nvGrpSpPr>
          <p:cNvPr id="35" name="组合 34"/>
          <p:cNvGrpSpPr/>
          <p:nvPr/>
        </p:nvGrpSpPr>
        <p:grpSpPr>
          <a:xfrm>
            <a:off x="5328478" y="2036802"/>
            <a:ext cx="1007202" cy="1007202"/>
            <a:chOff x="5992227" y="2394319"/>
            <a:chExt cx="998784" cy="998784"/>
          </a:xfrm>
        </p:grpSpPr>
        <p:sp>
          <p:nvSpPr>
            <p:cNvPr id="57" name="椭圆 56"/>
            <p:cNvSpPr/>
            <p:nvPr/>
          </p:nvSpPr>
          <p:spPr>
            <a:xfrm>
              <a:off x="5992227" y="2394319"/>
              <a:ext cx="998784" cy="998784"/>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33" name="矩形 32"/>
            <p:cNvSpPr/>
            <p:nvPr/>
          </p:nvSpPr>
          <p:spPr>
            <a:xfrm>
              <a:off x="6147349" y="2555689"/>
              <a:ext cx="747751" cy="579888"/>
            </a:xfrm>
            <a:prstGeom prst="rect">
              <a:avLst/>
            </a:prstGeom>
          </p:spPr>
          <p:txBody>
            <a:bodyPr wrap="none">
              <a:spAutoFit/>
            </a:bodyPr>
            <a:lstStyle/>
            <a:p>
              <a:pPr algn="ctr" fontAlgn="auto">
                <a:spcBef>
                  <a:spcPts val="0"/>
                </a:spcBef>
                <a:spcAft>
                  <a:spcPts val="0"/>
                </a:spcAft>
                <a:buFontTx/>
                <a:buNone/>
              </a:pPr>
              <a:r>
                <a:rPr lang="zh-CN" altLang="zh-CN" sz="1600" dirty="0" smtClean="0">
                  <a:solidFill>
                    <a:srgbClr val="FFFFFF"/>
                  </a:solidFill>
                  <a:latin typeface="微软雅黑"/>
                  <a:ea typeface="微软雅黑"/>
                </a:rPr>
                <a:t>开源</a:t>
              </a:r>
              <a:endParaRPr lang="en-US" altLang="zh-CN" sz="1600" dirty="0">
                <a:solidFill>
                  <a:srgbClr val="FFFFFF"/>
                </a:solidFill>
                <a:latin typeface="微软雅黑"/>
                <a:ea typeface="微软雅黑"/>
              </a:endParaRPr>
            </a:p>
            <a:p>
              <a:pPr algn="ctr" fontAlgn="auto">
                <a:spcBef>
                  <a:spcPts val="0"/>
                </a:spcBef>
                <a:spcAft>
                  <a:spcPts val="0"/>
                </a:spcAft>
                <a:buFontTx/>
                <a:buNone/>
              </a:pPr>
              <a:r>
                <a:rPr lang="en-US" altLang="zh-CN" sz="1600" dirty="0" smtClean="0">
                  <a:solidFill>
                    <a:srgbClr val="FFFFFF"/>
                  </a:solidFill>
                  <a:latin typeface="微软雅黑"/>
                  <a:ea typeface="微软雅黑"/>
                </a:rPr>
                <a:t>Kettle</a:t>
              </a:r>
              <a:endParaRPr lang="zh-CN" altLang="en-US" sz="1600" dirty="0">
                <a:solidFill>
                  <a:srgbClr val="FFFFFF"/>
                </a:solidFill>
                <a:latin typeface="微软雅黑"/>
                <a:ea typeface="微软雅黑"/>
              </a:endParaRPr>
            </a:p>
          </p:txBody>
        </p:sp>
      </p:grpSp>
      <p:sp>
        <p:nvSpPr>
          <p:cNvPr id="43" name="矩形 42"/>
          <p:cNvSpPr/>
          <p:nvPr/>
        </p:nvSpPr>
        <p:spPr>
          <a:xfrm rot="2345184">
            <a:off x="4720540" y="699259"/>
            <a:ext cx="230934" cy="8294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srgbClr val="FFFFFF"/>
              </a:solidFill>
            </a:endParaRPr>
          </a:p>
        </p:txBody>
      </p:sp>
      <p:pic>
        <p:nvPicPr>
          <p:cNvPr id="44" name="27 Imagen"/>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srgbClr val="FFFFFF">
                    <a:lumMod val="65000"/>
                  </a:srgbClr>
                </a:solidFill>
                <a:latin typeface="微软雅黑"/>
                <a:ea typeface="微软雅黑"/>
              </a:rPr>
              <a:t>of</a:t>
            </a:r>
            <a:endParaRPr lang="es-ES" sz="1200" b="1" i="1" dirty="0">
              <a:solidFill>
                <a:srgbClr val="FFFFFF">
                  <a:lumMod val="65000"/>
                </a:srgbClr>
              </a:solidFill>
              <a:latin typeface="微软雅黑"/>
              <a:ea typeface="微软雅黑"/>
            </a:endParaRPr>
          </a:p>
        </p:txBody>
      </p:sp>
      <p:sp>
        <p:nvSpPr>
          <p:cNvPr id="46"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altLang="zh-CN" sz="1200" b="1" dirty="0">
                <a:solidFill>
                  <a:srgbClr val="FFFFFF">
                    <a:lumMod val="50000"/>
                  </a:srgbClr>
                </a:solidFill>
                <a:latin typeface="微软雅黑"/>
                <a:ea typeface="微软雅黑"/>
              </a:rPr>
              <a:t>42</a:t>
            </a:r>
            <a:endParaRPr lang="es-ES" altLang="zh-CN" sz="1200" b="1" dirty="0">
              <a:solidFill>
                <a:srgbClr val="FFFFFF">
                  <a:lumMod val="50000"/>
                </a:srgbClr>
              </a:solidFill>
              <a:latin typeface="微软雅黑"/>
              <a:ea typeface="微软雅黑"/>
            </a:endParaRPr>
          </a:p>
        </p:txBody>
      </p:sp>
      <p:pic>
        <p:nvPicPr>
          <p:cNvPr id="47" name="Imagen 27">
            <a:hlinkClick r:id="" action="ppaction://hlinkshowjump?jump=nextslide"/>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Imagen 28">
            <a:hlinkClick r:id="" action="ppaction://hlinkshowjump?jump=previousslide"/>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srgbClr val="000000">
                    <a:tint val="75000"/>
                  </a:srgbClr>
                </a:solidFill>
              </a:rPr>
              <a:pPr fontAlgn="auto">
                <a:spcBef>
                  <a:spcPts val="0"/>
                </a:spcBef>
                <a:spcAft>
                  <a:spcPts val="0"/>
                </a:spcAft>
                <a:buFontTx/>
                <a:buNone/>
              </a:pPr>
              <a:t>127</a:t>
            </a:fld>
            <a:endParaRPr lang="zh-CN" altLang="en-US" dirty="0">
              <a:solidFill>
                <a:srgbClr val="000000">
                  <a:tint val="75000"/>
                </a:srgbClr>
              </a:solidFill>
            </a:endParaRPr>
          </a:p>
        </p:txBody>
      </p:sp>
      <p:sp>
        <p:nvSpPr>
          <p:cNvPr id="12" name="文本框 40"/>
          <p:cNvSpPr txBox="1"/>
          <p:nvPr/>
        </p:nvSpPr>
        <p:spPr>
          <a:xfrm>
            <a:off x="399253" y="843230"/>
            <a:ext cx="1512145" cy="369332"/>
          </a:xfrm>
          <a:prstGeom prst="rect">
            <a:avLst/>
          </a:prstGeom>
          <a:noFill/>
        </p:spPr>
        <p:txBody>
          <a:bodyPr wrap="none" rtlCol="0">
            <a:spAutoFit/>
          </a:bodyPr>
          <a:lstStyle/>
          <a:p>
            <a:pPr fontAlgn="auto">
              <a:spcBef>
                <a:spcPts val="0"/>
              </a:spcBef>
              <a:spcAft>
                <a:spcPts val="0"/>
              </a:spcAft>
              <a:buFontTx/>
              <a:buNone/>
            </a:pPr>
            <a:r>
              <a:rPr lang="zh-CN" altLang="en-US" b="1" dirty="0" smtClean="0">
                <a:solidFill>
                  <a:srgbClr val="3D89BC"/>
                </a:solidFill>
                <a:latin typeface="微软雅黑"/>
                <a:ea typeface="微软雅黑"/>
              </a:rPr>
              <a:t>常用ETL工具</a:t>
            </a:r>
          </a:p>
        </p:txBody>
      </p:sp>
      <p:sp>
        <p:nvSpPr>
          <p:cNvPr id="13" name="椭圆 12"/>
          <p:cNvSpPr/>
          <p:nvPr/>
        </p:nvSpPr>
        <p:spPr>
          <a:xfrm>
            <a:off x="293525" y="946406"/>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srgbClr val="FFFFFF"/>
              </a:solidFill>
            </a:endParaRPr>
          </a:p>
        </p:txBody>
      </p:sp>
    </p:spTree>
    <p:extLst>
      <p:ext uri="{BB962C8B-B14F-4D97-AF65-F5344CB8AC3E}">
        <p14:creationId xmlns:p14="http://schemas.microsoft.com/office/powerpoint/2010/main" val="128698723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8" name="文本框 6"/>
          <p:cNvSpPr txBox="1"/>
          <p:nvPr/>
        </p:nvSpPr>
        <p:spPr>
          <a:xfrm>
            <a:off x="452232" y="173917"/>
            <a:ext cx="2830134" cy="738664"/>
          </a:xfrm>
          <a:prstGeom prst="rect">
            <a:avLst/>
          </a:prstGeom>
          <a:noFill/>
        </p:spPr>
        <p:txBody>
          <a:bodyPr wrap="none" rtlCol="0">
            <a:spAutoFit/>
          </a:bodyPr>
          <a:lstStyle/>
          <a:p>
            <a:pPr fontAlgn="auto">
              <a:spcBef>
                <a:spcPts val="0"/>
              </a:spcBef>
              <a:spcAft>
                <a:spcPts val="0"/>
              </a:spcAft>
              <a:buFontTx/>
              <a:buNone/>
            </a:pPr>
            <a:r>
              <a:rPr lang="zh-CN" altLang="en-US" sz="2100" b="1" spc="225" dirty="0" smtClean="0">
                <a:solidFill>
                  <a:prstClr val="white"/>
                </a:solidFill>
                <a:latin typeface="微软雅黑"/>
                <a:ea typeface="微软雅黑"/>
              </a:rPr>
              <a:t>数据</a:t>
            </a:r>
            <a:r>
              <a:rPr lang="zh-CN" altLang="en-US" sz="2100" b="1" spc="225" dirty="0">
                <a:solidFill>
                  <a:prstClr val="white"/>
                </a:solidFill>
                <a:latin typeface="微软雅黑"/>
                <a:ea typeface="微软雅黑"/>
              </a:rPr>
              <a:t>仓库与</a:t>
            </a:r>
            <a:r>
              <a:rPr lang="en-US" altLang="zh-CN" sz="2100" b="1" spc="225" dirty="0">
                <a:solidFill>
                  <a:prstClr val="white"/>
                </a:solidFill>
                <a:latin typeface="微软雅黑"/>
                <a:ea typeface="微软雅黑"/>
              </a:rPr>
              <a:t>ETL</a:t>
            </a:r>
            <a:r>
              <a:rPr lang="zh-CN" altLang="en-US" sz="2100" b="1" spc="225" dirty="0">
                <a:solidFill>
                  <a:prstClr val="white"/>
                </a:solidFill>
                <a:latin typeface="微软雅黑"/>
                <a:ea typeface="微软雅黑"/>
              </a:rPr>
              <a:t>工具</a:t>
            </a:r>
          </a:p>
          <a:p>
            <a:pPr fontAlgn="auto">
              <a:spcBef>
                <a:spcPts val="0"/>
              </a:spcBef>
              <a:spcAft>
                <a:spcPts val="0"/>
              </a:spcAft>
              <a:buFontTx/>
              <a:buNone/>
            </a:pPr>
            <a:endParaRPr lang="zh-CN" altLang="en-US" sz="2100" b="1" spc="225" dirty="0">
              <a:solidFill>
                <a:prstClr val="white"/>
              </a:solidFill>
              <a:latin typeface="微软雅黑"/>
              <a:ea typeface="微软雅黑"/>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auto">
              <a:spcBef>
                <a:spcPts val="0"/>
              </a:spcBef>
              <a:spcAft>
                <a:spcPts val="0"/>
              </a:spcAft>
              <a:buFontTx/>
              <a:buNone/>
            </a:pPr>
            <a:endParaRPr lang="id-ID" sz="1350">
              <a:solidFill>
                <a:prstClr val="black"/>
              </a:solidFill>
              <a:latin typeface="微软雅黑"/>
              <a:ea typeface="微软雅黑"/>
            </a:endParaRPr>
          </a:p>
        </p:txBody>
      </p:sp>
      <p:sp>
        <p:nvSpPr>
          <p:cNvPr id="43" name="矩形 42"/>
          <p:cNvSpPr/>
          <p:nvPr/>
        </p:nvSpPr>
        <p:spPr>
          <a:xfrm rot="2345184">
            <a:off x="4720540" y="699259"/>
            <a:ext cx="230934" cy="8294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srgbClr val="FFFFFF"/>
              </a:solidFill>
            </a:endParaRPr>
          </a:p>
        </p:txBody>
      </p:sp>
      <p:pic>
        <p:nvPicPr>
          <p:cNvPr id="44" name="27 Imagen"/>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srgbClr val="FFFFFF">
                    <a:lumMod val="65000"/>
                  </a:srgbClr>
                </a:solidFill>
                <a:latin typeface="微软雅黑"/>
                <a:ea typeface="微软雅黑"/>
              </a:rPr>
              <a:t>of</a:t>
            </a:r>
            <a:endParaRPr lang="es-ES" sz="1200" b="1" i="1" dirty="0">
              <a:solidFill>
                <a:srgbClr val="FFFFFF">
                  <a:lumMod val="65000"/>
                </a:srgbClr>
              </a:solidFill>
              <a:latin typeface="微软雅黑"/>
              <a:ea typeface="微软雅黑"/>
            </a:endParaRPr>
          </a:p>
        </p:txBody>
      </p:sp>
      <p:sp>
        <p:nvSpPr>
          <p:cNvPr id="46"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altLang="zh-CN" sz="1200" b="1" dirty="0">
                <a:solidFill>
                  <a:srgbClr val="FFFFFF">
                    <a:lumMod val="50000"/>
                  </a:srgbClr>
                </a:solidFill>
                <a:latin typeface="微软雅黑"/>
                <a:ea typeface="微软雅黑"/>
              </a:rPr>
              <a:t>42</a:t>
            </a:r>
            <a:endParaRPr lang="es-ES" altLang="zh-CN" sz="1200" b="1" dirty="0">
              <a:solidFill>
                <a:srgbClr val="FFFFFF">
                  <a:lumMod val="50000"/>
                </a:srgbClr>
              </a:solidFill>
              <a:latin typeface="微软雅黑"/>
              <a:ea typeface="微软雅黑"/>
            </a:endParaRPr>
          </a:p>
        </p:txBody>
      </p:sp>
      <p:pic>
        <p:nvPicPr>
          <p:cNvPr id="47" name="Imagen 27">
            <a:hlinkClick r:id="" action="ppaction://hlinkshowjump?jump=nextslide"/>
          </p:cNvPr>
          <p:cNvPicPr>
            <a:picLocks noChangeAspect="1" noChangeArrowheads="1"/>
          </p:cNvPicPr>
          <p:nvPr/>
        </p:nvPicPr>
        <p:blipFill>
          <a:blip r:embed="rId18"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Imagen 28">
            <a:hlinkClick r:id="" action="ppaction://hlinkshowjump?jump=previousslide"/>
          </p:cNvPr>
          <p:cNvPicPr>
            <a:picLocks noChangeAspect="1" noChangeArrowheads="1"/>
          </p:cNvPicPr>
          <p:nvPr/>
        </p:nvPicPr>
        <p:blipFill>
          <a:blip r:embed="rId18"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srgbClr val="000000">
                    <a:tint val="75000"/>
                  </a:srgbClr>
                </a:solidFill>
              </a:rPr>
              <a:pPr fontAlgn="auto">
                <a:spcBef>
                  <a:spcPts val="0"/>
                </a:spcBef>
                <a:spcAft>
                  <a:spcPts val="0"/>
                </a:spcAft>
                <a:buFontTx/>
                <a:buNone/>
              </a:pPr>
              <a:t>128</a:t>
            </a:fld>
            <a:endParaRPr lang="zh-CN" altLang="en-US" dirty="0">
              <a:solidFill>
                <a:srgbClr val="000000">
                  <a:tint val="75000"/>
                </a:srgbClr>
              </a:solidFill>
            </a:endParaRPr>
          </a:p>
        </p:txBody>
      </p:sp>
      <p:grpSp>
        <p:nvGrpSpPr>
          <p:cNvPr id="62" name="组合 61"/>
          <p:cNvGrpSpPr/>
          <p:nvPr/>
        </p:nvGrpSpPr>
        <p:grpSpPr>
          <a:xfrm>
            <a:off x="541655" y="1826895"/>
            <a:ext cx="2547620" cy="3367405"/>
            <a:chOff x="853" y="3605"/>
            <a:chExt cx="4012" cy="2742"/>
          </a:xfrm>
        </p:grpSpPr>
        <p:sp>
          <p:nvSpPr>
            <p:cNvPr id="14" name="矩形 13"/>
            <p:cNvSpPr/>
            <p:nvPr>
              <p:custDataLst>
                <p:tags r:id="rId14"/>
              </p:custDataLst>
            </p:nvPr>
          </p:nvSpPr>
          <p:spPr>
            <a:xfrm>
              <a:off x="853" y="6129"/>
              <a:ext cx="4013" cy="2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ts val="0"/>
                </a:spcBef>
                <a:spcAft>
                  <a:spcPts val="0"/>
                </a:spcAft>
                <a:buFontTx/>
                <a:buNone/>
                <a:defRPr/>
              </a:pPr>
              <a:endParaRPr lang="zh-CN" altLang="en-US" sz="1050">
                <a:solidFill>
                  <a:srgbClr val="61972B"/>
                </a:solidFill>
              </a:endParaRPr>
            </a:p>
          </p:txBody>
        </p:sp>
        <p:sp>
          <p:nvSpPr>
            <p:cNvPr id="15" name="任意多边形 14"/>
            <p:cNvSpPr/>
            <p:nvPr>
              <p:custDataLst>
                <p:tags r:id="rId15"/>
              </p:custDataLst>
            </p:nvPr>
          </p:nvSpPr>
          <p:spPr>
            <a:xfrm>
              <a:off x="853" y="3605"/>
              <a:ext cx="4013" cy="2681"/>
            </a:xfrm>
            <a:custGeom>
              <a:avLst/>
              <a:gdLst>
                <a:gd name="connsiteX0" fmla="*/ 0 w 3024000"/>
                <a:gd name="connsiteY0" fmla="*/ 0 h 1673225"/>
                <a:gd name="connsiteX1" fmla="*/ 3024000 w 3024000"/>
                <a:gd name="connsiteY1" fmla="*/ 0 h 1673225"/>
                <a:gd name="connsiteX2" fmla="*/ 3024000 w 3024000"/>
                <a:gd name="connsiteY2" fmla="*/ 1584325 h 1673225"/>
                <a:gd name="connsiteX3" fmla="*/ 1580797 w 3024000"/>
                <a:gd name="connsiteY3" fmla="*/ 1584325 h 1673225"/>
                <a:gd name="connsiteX4" fmla="*/ 1524000 w 3024000"/>
                <a:gd name="connsiteY4" fmla="*/ 1673225 h 1673225"/>
                <a:gd name="connsiteX5" fmla="*/ 1467203 w 3024000"/>
                <a:gd name="connsiteY5" fmla="*/ 1584325 h 1673225"/>
                <a:gd name="connsiteX6" fmla="*/ 0 w 3024000"/>
                <a:gd name="connsiteY6" fmla="*/ 1584325 h 167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4000" h="1673225">
                  <a:moveTo>
                    <a:pt x="0" y="0"/>
                  </a:moveTo>
                  <a:lnTo>
                    <a:pt x="3024000" y="0"/>
                  </a:lnTo>
                  <a:lnTo>
                    <a:pt x="3024000" y="1584325"/>
                  </a:lnTo>
                  <a:lnTo>
                    <a:pt x="1580797" y="1584325"/>
                  </a:lnTo>
                  <a:lnTo>
                    <a:pt x="1524000" y="1673225"/>
                  </a:lnTo>
                  <a:lnTo>
                    <a:pt x="1467203" y="1584325"/>
                  </a:lnTo>
                  <a:lnTo>
                    <a:pt x="0" y="158432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fontAlgn="auto">
                <a:spcBef>
                  <a:spcPts val="0"/>
                </a:spcBef>
                <a:spcAft>
                  <a:spcPts val="0"/>
                </a:spcAft>
                <a:buFontTx/>
                <a:buNone/>
                <a:defRPr/>
              </a:pPr>
              <a:endParaRPr lang="da-DK" altLang="zh-CN" sz="1350" kern="0" dirty="0">
                <a:solidFill>
                  <a:srgbClr val="6F6F74"/>
                </a:solidFill>
              </a:endParaRPr>
            </a:p>
          </p:txBody>
        </p:sp>
      </p:grpSp>
      <p:grpSp>
        <p:nvGrpSpPr>
          <p:cNvPr id="16" name="组合 15"/>
          <p:cNvGrpSpPr/>
          <p:nvPr/>
        </p:nvGrpSpPr>
        <p:grpSpPr>
          <a:xfrm>
            <a:off x="709295" y="1680210"/>
            <a:ext cx="2186305" cy="455295"/>
            <a:chOff x="2898008" y="1830012"/>
            <a:chExt cx="1690682" cy="647789"/>
          </a:xfrm>
        </p:grpSpPr>
        <p:sp>
          <p:nvSpPr>
            <p:cNvPr id="17" name="任意多边形 16"/>
            <p:cNvSpPr/>
            <p:nvPr>
              <p:custDataLst>
                <p:tags r:id="rId12"/>
              </p:custDataLst>
            </p:nvPr>
          </p:nvSpPr>
          <p:spPr>
            <a:xfrm>
              <a:off x="4501399" y="1830012"/>
              <a:ext cx="87291" cy="220524"/>
            </a:xfrm>
            <a:custGeom>
              <a:avLst/>
              <a:gdLst>
                <a:gd name="connsiteX0" fmla="*/ 59531 w 59531"/>
                <a:gd name="connsiteY0" fmla="*/ 0 h 152400"/>
                <a:gd name="connsiteX1" fmla="*/ 0 w 59531"/>
                <a:gd name="connsiteY1" fmla="*/ 152400 h 152400"/>
                <a:gd name="connsiteX2" fmla="*/ 54768 w 59531"/>
                <a:gd name="connsiteY2" fmla="*/ 142875 h 152400"/>
                <a:gd name="connsiteX3" fmla="*/ 59531 w 59531"/>
                <a:gd name="connsiteY3" fmla="*/ 0 h 152400"/>
              </a:gdLst>
              <a:ahLst/>
              <a:cxnLst>
                <a:cxn ang="0">
                  <a:pos x="connsiteX0" y="connsiteY0"/>
                </a:cxn>
                <a:cxn ang="0">
                  <a:pos x="connsiteX1" y="connsiteY1"/>
                </a:cxn>
                <a:cxn ang="0">
                  <a:pos x="connsiteX2" y="connsiteY2"/>
                </a:cxn>
                <a:cxn ang="0">
                  <a:pos x="connsiteX3" y="connsiteY3"/>
                </a:cxn>
              </a:cxnLst>
              <a:rect l="l" t="t" r="r" b="b"/>
              <a:pathLst>
                <a:path w="59531" h="152400">
                  <a:moveTo>
                    <a:pt x="59531" y="0"/>
                  </a:moveTo>
                  <a:lnTo>
                    <a:pt x="0" y="152400"/>
                  </a:lnTo>
                  <a:lnTo>
                    <a:pt x="54768" y="142875"/>
                  </a:lnTo>
                  <a:lnTo>
                    <a:pt x="59531" y="0"/>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47500" lnSpcReduction="20000"/>
            </a:bodyPr>
            <a:lstStyle/>
            <a:p>
              <a:pPr algn="ctr" fontAlgn="auto">
                <a:spcBef>
                  <a:spcPts val="0"/>
                </a:spcBef>
                <a:spcAft>
                  <a:spcPts val="0"/>
                </a:spcAft>
                <a:buFontTx/>
                <a:buNone/>
                <a:defRPr/>
              </a:pPr>
              <a:endParaRPr lang="zh-CN" altLang="en-US" sz="1050">
                <a:solidFill>
                  <a:srgbClr val="FFFFFF"/>
                </a:solidFill>
              </a:endParaRPr>
            </a:p>
          </p:txBody>
        </p:sp>
        <p:sp>
          <p:nvSpPr>
            <p:cNvPr id="18" name="平行四边形 17"/>
            <p:cNvSpPr/>
            <p:nvPr>
              <p:custDataLst>
                <p:tags r:id="rId13"/>
              </p:custDataLst>
            </p:nvPr>
          </p:nvSpPr>
          <p:spPr>
            <a:xfrm>
              <a:off x="2898008" y="1830012"/>
              <a:ext cx="1690682" cy="647789"/>
            </a:xfrm>
            <a:prstGeom prst="parallelogram">
              <a:avLst/>
            </a:prstGeom>
            <a:solidFill>
              <a:schemeClr val="tx1">
                <a:lumMod val="65000"/>
                <a:lumOff val="3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fontScale="97500" lnSpcReduction="10000"/>
            </a:bodyPr>
            <a:lstStyle/>
            <a:p>
              <a:pPr algn="ctr" fontAlgn="auto">
                <a:spcBef>
                  <a:spcPts val="0"/>
                </a:spcBef>
                <a:spcAft>
                  <a:spcPts val="0"/>
                </a:spcAft>
                <a:buFontTx/>
                <a:buNone/>
                <a:defRPr/>
              </a:pPr>
              <a:r>
                <a:rPr lang="zh-CN" altLang="en-US" dirty="0">
                  <a:solidFill>
                    <a:srgbClr val="FFFFFF"/>
                  </a:solidFill>
                </a:rPr>
                <a:t>PowerCenter</a:t>
              </a:r>
            </a:p>
          </p:txBody>
        </p:sp>
      </p:grpSp>
      <p:grpSp>
        <p:nvGrpSpPr>
          <p:cNvPr id="63" name="组合 62"/>
          <p:cNvGrpSpPr/>
          <p:nvPr/>
        </p:nvGrpSpPr>
        <p:grpSpPr>
          <a:xfrm>
            <a:off x="3283585" y="1826895"/>
            <a:ext cx="2547620" cy="3368675"/>
            <a:chOff x="5171" y="3605"/>
            <a:chExt cx="4012" cy="2742"/>
          </a:xfrm>
        </p:grpSpPr>
        <p:sp>
          <p:nvSpPr>
            <p:cNvPr id="40" name="矩形 39"/>
            <p:cNvSpPr/>
            <p:nvPr>
              <p:custDataLst>
                <p:tags r:id="rId10"/>
              </p:custDataLst>
            </p:nvPr>
          </p:nvSpPr>
          <p:spPr>
            <a:xfrm>
              <a:off x="5171" y="6129"/>
              <a:ext cx="4013" cy="2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ts val="0"/>
                </a:spcBef>
                <a:spcAft>
                  <a:spcPts val="0"/>
                </a:spcAft>
                <a:buFontTx/>
                <a:buNone/>
                <a:defRPr/>
              </a:pPr>
              <a:endParaRPr lang="zh-CN" altLang="en-US" sz="1050">
                <a:solidFill>
                  <a:srgbClr val="61972B"/>
                </a:solidFill>
              </a:endParaRPr>
            </a:p>
          </p:txBody>
        </p:sp>
        <p:sp>
          <p:nvSpPr>
            <p:cNvPr id="41" name="任意多边形 40"/>
            <p:cNvSpPr/>
            <p:nvPr>
              <p:custDataLst>
                <p:tags r:id="rId11"/>
              </p:custDataLst>
            </p:nvPr>
          </p:nvSpPr>
          <p:spPr>
            <a:xfrm>
              <a:off x="5171" y="3605"/>
              <a:ext cx="4013" cy="2681"/>
            </a:xfrm>
            <a:custGeom>
              <a:avLst/>
              <a:gdLst>
                <a:gd name="connsiteX0" fmla="*/ 0 w 3024000"/>
                <a:gd name="connsiteY0" fmla="*/ 0 h 1673225"/>
                <a:gd name="connsiteX1" fmla="*/ 3024000 w 3024000"/>
                <a:gd name="connsiteY1" fmla="*/ 0 h 1673225"/>
                <a:gd name="connsiteX2" fmla="*/ 3024000 w 3024000"/>
                <a:gd name="connsiteY2" fmla="*/ 1584325 h 1673225"/>
                <a:gd name="connsiteX3" fmla="*/ 1580797 w 3024000"/>
                <a:gd name="connsiteY3" fmla="*/ 1584325 h 1673225"/>
                <a:gd name="connsiteX4" fmla="*/ 1524000 w 3024000"/>
                <a:gd name="connsiteY4" fmla="*/ 1673225 h 1673225"/>
                <a:gd name="connsiteX5" fmla="*/ 1467203 w 3024000"/>
                <a:gd name="connsiteY5" fmla="*/ 1584325 h 1673225"/>
                <a:gd name="connsiteX6" fmla="*/ 0 w 3024000"/>
                <a:gd name="connsiteY6" fmla="*/ 1584325 h 167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4000" h="1673225">
                  <a:moveTo>
                    <a:pt x="0" y="0"/>
                  </a:moveTo>
                  <a:lnTo>
                    <a:pt x="3024000" y="0"/>
                  </a:lnTo>
                  <a:lnTo>
                    <a:pt x="3024000" y="1584325"/>
                  </a:lnTo>
                  <a:lnTo>
                    <a:pt x="1580797" y="1584325"/>
                  </a:lnTo>
                  <a:lnTo>
                    <a:pt x="1524000" y="1673225"/>
                  </a:lnTo>
                  <a:lnTo>
                    <a:pt x="1467203" y="1584325"/>
                  </a:lnTo>
                  <a:lnTo>
                    <a:pt x="0" y="158432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fontAlgn="auto">
                <a:spcBef>
                  <a:spcPts val="0"/>
                </a:spcBef>
                <a:spcAft>
                  <a:spcPts val="0"/>
                </a:spcAft>
                <a:buFontTx/>
                <a:buNone/>
                <a:defRPr/>
              </a:pPr>
              <a:endParaRPr lang="da-DK" altLang="zh-CN" sz="1350" kern="0" dirty="0">
                <a:solidFill>
                  <a:srgbClr val="6F6F74"/>
                </a:solidFill>
              </a:endParaRPr>
            </a:p>
          </p:txBody>
        </p:sp>
      </p:grpSp>
      <p:grpSp>
        <p:nvGrpSpPr>
          <p:cNvPr id="42" name="组合 41"/>
          <p:cNvGrpSpPr/>
          <p:nvPr/>
        </p:nvGrpSpPr>
        <p:grpSpPr>
          <a:xfrm>
            <a:off x="3451860" y="1680210"/>
            <a:ext cx="2186305" cy="455295"/>
            <a:chOff x="2898008" y="1830012"/>
            <a:chExt cx="1690682" cy="647789"/>
          </a:xfrm>
        </p:grpSpPr>
        <p:sp>
          <p:nvSpPr>
            <p:cNvPr id="19" name="任意多边形 18"/>
            <p:cNvSpPr/>
            <p:nvPr>
              <p:custDataLst>
                <p:tags r:id="rId8"/>
              </p:custDataLst>
            </p:nvPr>
          </p:nvSpPr>
          <p:spPr>
            <a:xfrm>
              <a:off x="4501399" y="1830012"/>
              <a:ext cx="87291" cy="220524"/>
            </a:xfrm>
            <a:custGeom>
              <a:avLst/>
              <a:gdLst>
                <a:gd name="connsiteX0" fmla="*/ 59531 w 59531"/>
                <a:gd name="connsiteY0" fmla="*/ 0 h 152400"/>
                <a:gd name="connsiteX1" fmla="*/ 0 w 59531"/>
                <a:gd name="connsiteY1" fmla="*/ 152400 h 152400"/>
                <a:gd name="connsiteX2" fmla="*/ 54768 w 59531"/>
                <a:gd name="connsiteY2" fmla="*/ 142875 h 152400"/>
                <a:gd name="connsiteX3" fmla="*/ 59531 w 59531"/>
                <a:gd name="connsiteY3" fmla="*/ 0 h 152400"/>
              </a:gdLst>
              <a:ahLst/>
              <a:cxnLst>
                <a:cxn ang="0">
                  <a:pos x="connsiteX0" y="connsiteY0"/>
                </a:cxn>
                <a:cxn ang="0">
                  <a:pos x="connsiteX1" y="connsiteY1"/>
                </a:cxn>
                <a:cxn ang="0">
                  <a:pos x="connsiteX2" y="connsiteY2"/>
                </a:cxn>
                <a:cxn ang="0">
                  <a:pos x="connsiteX3" y="connsiteY3"/>
                </a:cxn>
              </a:cxnLst>
              <a:rect l="l" t="t" r="r" b="b"/>
              <a:pathLst>
                <a:path w="59531" h="152400">
                  <a:moveTo>
                    <a:pt x="59531" y="0"/>
                  </a:moveTo>
                  <a:lnTo>
                    <a:pt x="0" y="152400"/>
                  </a:lnTo>
                  <a:lnTo>
                    <a:pt x="54768" y="142875"/>
                  </a:lnTo>
                  <a:lnTo>
                    <a:pt x="59531" y="0"/>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47500" lnSpcReduction="20000"/>
            </a:bodyPr>
            <a:lstStyle/>
            <a:p>
              <a:pPr algn="ctr" fontAlgn="auto">
                <a:spcBef>
                  <a:spcPts val="0"/>
                </a:spcBef>
                <a:spcAft>
                  <a:spcPts val="0"/>
                </a:spcAft>
                <a:buFontTx/>
                <a:buNone/>
                <a:defRPr/>
              </a:pPr>
              <a:endParaRPr lang="zh-CN" altLang="en-US" sz="1050">
                <a:solidFill>
                  <a:srgbClr val="FFFFFF"/>
                </a:solidFill>
              </a:endParaRPr>
            </a:p>
          </p:txBody>
        </p:sp>
        <p:sp>
          <p:nvSpPr>
            <p:cNvPr id="20" name="平行四边形 19"/>
            <p:cNvSpPr/>
            <p:nvPr>
              <p:custDataLst>
                <p:tags r:id="rId9"/>
              </p:custDataLst>
            </p:nvPr>
          </p:nvSpPr>
          <p:spPr>
            <a:xfrm>
              <a:off x="2898008" y="1830012"/>
              <a:ext cx="1690682" cy="647789"/>
            </a:xfrm>
            <a:prstGeom prst="parallelogram">
              <a:avLst/>
            </a:prstGeom>
            <a:solidFill>
              <a:schemeClr val="tx1">
                <a:lumMod val="65000"/>
                <a:lumOff val="3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fontScale="90000"/>
            </a:bodyPr>
            <a:lstStyle/>
            <a:p>
              <a:pPr algn="ctr" fontAlgn="auto">
                <a:spcBef>
                  <a:spcPts val="0"/>
                </a:spcBef>
                <a:spcAft>
                  <a:spcPts val="0"/>
                </a:spcAft>
                <a:buFontTx/>
                <a:buNone/>
                <a:defRPr/>
              </a:pPr>
              <a:r>
                <a:rPr lang="zh-CN" altLang="en-US" dirty="0">
                  <a:solidFill>
                    <a:srgbClr val="FFFFFF"/>
                  </a:solidFill>
                </a:rPr>
                <a:t>IBM Datastage</a:t>
              </a:r>
            </a:p>
          </p:txBody>
        </p:sp>
      </p:grpSp>
      <p:grpSp>
        <p:nvGrpSpPr>
          <p:cNvPr id="64" name="组合 63"/>
          <p:cNvGrpSpPr/>
          <p:nvPr/>
        </p:nvGrpSpPr>
        <p:grpSpPr>
          <a:xfrm>
            <a:off x="6017260" y="1826895"/>
            <a:ext cx="2547620" cy="3369945"/>
            <a:chOff x="9476" y="3605"/>
            <a:chExt cx="4012" cy="2742"/>
          </a:xfrm>
        </p:grpSpPr>
        <p:sp>
          <p:nvSpPr>
            <p:cNvPr id="27" name="矩形 26"/>
            <p:cNvSpPr/>
            <p:nvPr>
              <p:custDataLst>
                <p:tags r:id="rId6"/>
              </p:custDataLst>
            </p:nvPr>
          </p:nvSpPr>
          <p:spPr>
            <a:xfrm>
              <a:off x="9476" y="6129"/>
              <a:ext cx="4013" cy="2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ts val="0"/>
                </a:spcBef>
                <a:spcAft>
                  <a:spcPts val="0"/>
                </a:spcAft>
                <a:buFontTx/>
                <a:buNone/>
                <a:defRPr/>
              </a:pPr>
              <a:endParaRPr lang="zh-CN" altLang="en-US" sz="1050">
                <a:solidFill>
                  <a:srgbClr val="61972B"/>
                </a:solidFill>
              </a:endParaRPr>
            </a:p>
          </p:txBody>
        </p:sp>
        <p:sp>
          <p:nvSpPr>
            <p:cNvPr id="28" name="任意多边形 27"/>
            <p:cNvSpPr/>
            <p:nvPr>
              <p:custDataLst>
                <p:tags r:id="rId7"/>
              </p:custDataLst>
            </p:nvPr>
          </p:nvSpPr>
          <p:spPr>
            <a:xfrm>
              <a:off x="9476" y="3605"/>
              <a:ext cx="4013" cy="2681"/>
            </a:xfrm>
            <a:custGeom>
              <a:avLst/>
              <a:gdLst>
                <a:gd name="connsiteX0" fmla="*/ 0 w 3024000"/>
                <a:gd name="connsiteY0" fmla="*/ 0 h 1673225"/>
                <a:gd name="connsiteX1" fmla="*/ 3024000 w 3024000"/>
                <a:gd name="connsiteY1" fmla="*/ 0 h 1673225"/>
                <a:gd name="connsiteX2" fmla="*/ 3024000 w 3024000"/>
                <a:gd name="connsiteY2" fmla="*/ 1584325 h 1673225"/>
                <a:gd name="connsiteX3" fmla="*/ 1580797 w 3024000"/>
                <a:gd name="connsiteY3" fmla="*/ 1584325 h 1673225"/>
                <a:gd name="connsiteX4" fmla="*/ 1524000 w 3024000"/>
                <a:gd name="connsiteY4" fmla="*/ 1673225 h 1673225"/>
                <a:gd name="connsiteX5" fmla="*/ 1467203 w 3024000"/>
                <a:gd name="connsiteY5" fmla="*/ 1584325 h 1673225"/>
                <a:gd name="connsiteX6" fmla="*/ 0 w 3024000"/>
                <a:gd name="connsiteY6" fmla="*/ 1584325 h 167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4000" h="1673225">
                  <a:moveTo>
                    <a:pt x="0" y="0"/>
                  </a:moveTo>
                  <a:lnTo>
                    <a:pt x="3024000" y="0"/>
                  </a:lnTo>
                  <a:lnTo>
                    <a:pt x="3024000" y="1584325"/>
                  </a:lnTo>
                  <a:lnTo>
                    <a:pt x="1580797" y="1584325"/>
                  </a:lnTo>
                  <a:lnTo>
                    <a:pt x="1524000" y="1673225"/>
                  </a:lnTo>
                  <a:lnTo>
                    <a:pt x="1467203" y="1584325"/>
                  </a:lnTo>
                  <a:lnTo>
                    <a:pt x="0" y="158432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fontAlgn="auto">
                <a:spcBef>
                  <a:spcPts val="0"/>
                </a:spcBef>
                <a:spcAft>
                  <a:spcPts val="0"/>
                </a:spcAft>
                <a:buFontTx/>
                <a:buNone/>
                <a:defRPr/>
              </a:pPr>
              <a:endParaRPr lang="da-DK" altLang="zh-CN" sz="1350" kern="0" dirty="0">
                <a:solidFill>
                  <a:srgbClr val="6F6F74"/>
                </a:solidFill>
              </a:endParaRPr>
            </a:p>
          </p:txBody>
        </p:sp>
      </p:grpSp>
      <p:grpSp>
        <p:nvGrpSpPr>
          <p:cNvPr id="54" name="组合 53"/>
          <p:cNvGrpSpPr/>
          <p:nvPr/>
        </p:nvGrpSpPr>
        <p:grpSpPr>
          <a:xfrm>
            <a:off x="6185535" y="1680210"/>
            <a:ext cx="2186305" cy="455295"/>
            <a:chOff x="2898008" y="1830012"/>
            <a:chExt cx="1690682" cy="647789"/>
          </a:xfrm>
        </p:grpSpPr>
        <p:sp>
          <p:nvSpPr>
            <p:cNvPr id="55" name="任意多边形 54"/>
            <p:cNvSpPr/>
            <p:nvPr>
              <p:custDataLst>
                <p:tags r:id="rId4"/>
              </p:custDataLst>
            </p:nvPr>
          </p:nvSpPr>
          <p:spPr>
            <a:xfrm>
              <a:off x="4501399" y="1830012"/>
              <a:ext cx="87291" cy="220524"/>
            </a:xfrm>
            <a:custGeom>
              <a:avLst/>
              <a:gdLst>
                <a:gd name="connsiteX0" fmla="*/ 59531 w 59531"/>
                <a:gd name="connsiteY0" fmla="*/ 0 h 152400"/>
                <a:gd name="connsiteX1" fmla="*/ 0 w 59531"/>
                <a:gd name="connsiteY1" fmla="*/ 152400 h 152400"/>
                <a:gd name="connsiteX2" fmla="*/ 54768 w 59531"/>
                <a:gd name="connsiteY2" fmla="*/ 142875 h 152400"/>
                <a:gd name="connsiteX3" fmla="*/ 59531 w 59531"/>
                <a:gd name="connsiteY3" fmla="*/ 0 h 152400"/>
              </a:gdLst>
              <a:ahLst/>
              <a:cxnLst>
                <a:cxn ang="0">
                  <a:pos x="connsiteX0" y="connsiteY0"/>
                </a:cxn>
                <a:cxn ang="0">
                  <a:pos x="connsiteX1" y="connsiteY1"/>
                </a:cxn>
                <a:cxn ang="0">
                  <a:pos x="connsiteX2" y="connsiteY2"/>
                </a:cxn>
                <a:cxn ang="0">
                  <a:pos x="connsiteX3" y="connsiteY3"/>
                </a:cxn>
              </a:cxnLst>
              <a:rect l="l" t="t" r="r" b="b"/>
              <a:pathLst>
                <a:path w="59531" h="152400">
                  <a:moveTo>
                    <a:pt x="59531" y="0"/>
                  </a:moveTo>
                  <a:lnTo>
                    <a:pt x="0" y="152400"/>
                  </a:lnTo>
                  <a:lnTo>
                    <a:pt x="54768" y="142875"/>
                  </a:lnTo>
                  <a:lnTo>
                    <a:pt x="59531" y="0"/>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47500" lnSpcReduction="20000"/>
            </a:bodyPr>
            <a:lstStyle/>
            <a:p>
              <a:pPr algn="ctr" fontAlgn="auto">
                <a:spcBef>
                  <a:spcPts val="0"/>
                </a:spcBef>
                <a:spcAft>
                  <a:spcPts val="0"/>
                </a:spcAft>
                <a:buFontTx/>
                <a:buNone/>
                <a:defRPr/>
              </a:pPr>
              <a:endParaRPr lang="zh-CN" altLang="en-US" sz="1050">
                <a:solidFill>
                  <a:srgbClr val="FFFFFF"/>
                </a:solidFill>
              </a:endParaRPr>
            </a:p>
          </p:txBody>
        </p:sp>
        <p:sp>
          <p:nvSpPr>
            <p:cNvPr id="56" name="平行四边形 55"/>
            <p:cNvSpPr/>
            <p:nvPr>
              <p:custDataLst>
                <p:tags r:id="rId5"/>
              </p:custDataLst>
            </p:nvPr>
          </p:nvSpPr>
          <p:spPr>
            <a:xfrm>
              <a:off x="2898008" y="1830012"/>
              <a:ext cx="1690682" cy="647789"/>
            </a:xfrm>
            <a:prstGeom prst="parallelogram">
              <a:avLst/>
            </a:prstGeom>
            <a:solidFill>
              <a:schemeClr val="tx1">
                <a:lumMod val="65000"/>
                <a:lumOff val="3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fontScale="97500" lnSpcReduction="10000"/>
            </a:bodyPr>
            <a:lstStyle/>
            <a:p>
              <a:pPr algn="ctr" fontAlgn="auto">
                <a:spcBef>
                  <a:spcPts val="0"/>
                </a:spcBef>
                <a:spcAft>
                  <a:spcPts val="0"/>
                </a:spcAft>
                <a:buFontTx/>
                <a:buNone/>
                <a:defRPr/>
              </a:pPr>
              <a:r>
                <a:rPr lang="zh-CN" altLang="en-US" dirty="0">
                  <a:solidFill>
                    <a:srgbClr val="FFFFFF"/>
                  </a:solidFill>
                </a:rPr>
                <a:t>Kettle</a:t>
              </a:r>
            </a:p>
          </p:txBody>
        </p:sp>
      </p:grpSp>
      <p:sp>
        <p:nvSpPr>
          <p:cNvPr id="59" name="文本框 58"/>
          <p:cNvSpPr txBox="1"/>
          <p:nvPr>
            <p:custDataLst>
              <p:tags r:id="rId1"/>
            </p:custDataLst>
          </p:nvPr>
        </p:nvSpPr>
        <p:spPr>
          <a:xfrm>
            <a:off x="752475" y="2331720"/>
            <a:ext cx="2125980" cy="2098040"/>
          </a:xfrm>
          <a:prstGeom prst="rect">
            <a:avLst/>
          </a:prstGeom>
          <a:noFill/>
        </p:spPr>
        <p:txBody>
          <a:bodyPr wrap="square" rtlCol="0" anchor="ctr" anchorCtr="0">
            <a:noAutofit/>
          </a:bodyPr>
          <a:lstStyle/>
          <a:p>
            <a:pPr fontAlgn="auto">
              <a:spcBef>
                <a:spcPts val="0"/>
              </a:spcBef>
              <a:spcAft>
                <a:spcPts val="0"/>
              </a:spcAft>
              <a:buFontTx/>
              <a:buNone/>
            </a:pPr>
            <a:endParaRPr lang="da-DK" altLang="zh-CN" sz="1600" kern="0" dirty="0">
              <a:solidFill>
                <a:srgbClr val="000000">
                  <a:lumMod val="95000"/>
                  <a:lumOff val="5000"/>
                </a:srgbClr>
              </a:solidFill>
              <a:latin typeface="微软雅黑"/>
              <a:ea typeface="微软雅黑"/>
            </a:endParaRPr>
          </a:p>
          <a:p>
            <a:pPr fontAlgn="auto">
              <a:lnSpc>
                <a:spcPct val="150000"/>
              </a:lnSpc>
              <a:spcBef>
                <a:spcPts val="0"/>
              </a:spcBef>
              <a:spcAft>
                <a:spcPts val="0"/>
              </a:spcAft>
              <a:buFontTx/>
              <a:buNone/>
            </a:pPr>
            <a:r>
              <a:rPr lang="da-DK" altLang="zh-CN" sz="1400" kern="0" dirty="0">
                <a:solidFill>
                  <a:srgbClr val="000000">
                    <a:lumMod val="75000"/>
                    <a:lumOff val="25000"/>
                  </a:srgbClr>
                </a:solidFill>
                <a:latin typeface="微软雅黑"/>
                <a:ea typeface="微软雅黑"/>
              </a:rPr>
              <a:t>Informatica的PowerCenter是一个可扩展、高性能企业数据集成平台，应用于各种数据集成流程，通过该平台可实现自动化、重复使用及灵活性</a:t>
            </a:r>
          </a:p>
        </p:txBody>
      </p:sp>
      <p:sp>
        <p:nvSpPr>
          <p:cNvPr id="60" name="文本框 59"/>
          <p:cNvSpPr txBox="1"/>
          <p:nvPr>
            <p:custDataLst>
              <p:tags r:id="rId2"/>
            </p:custDataLst>
          </p:nvPr>
        </p:nvSpPr>
        <p:spPr>
          <a:xfrm>
            <a:off x="3481705" y="2612390"/>
            <a:ext cx="2125980" cy="1866265"/>
          </a:xfrm>
          <a:prstGeom prst="rect">
            <a:avLst/>
          </a:prstGeom>
          <a:noFill/>
        </p:spPr>
        <p:txBody>
          <a:bodyPr wrap="square" tIns="35100" bIns="35100" rtlCol="0" anchor="ctr" anchorCtr="0"/>
          <a:lstStyle/>
          <a:p>
            <a:pPr fontAlgn="auto">
              <a:lnSpc>
                <a:spcPct val="150000"/>
              </a:lnSpc>
              <a:spcBef>
                <a:spcPts val="0"/>
              </a:spcBef>
              <a:spcAft>
                <a:spcPts val="0"/>
              </a:spcAft>
              <a:buFontTx/>
              <a:buNone/>
            </a:pPr>
            <a:r>
              <a:rPr lang="da-DK" altLang="zh-CN" sz="1400" kern="0" dirty="0">
                <a:solidFill>
                  <a:srgbClr val="000000">
                    <a:lumMod val="95000"/>
                    <a:lumOff val="5000"/>
                  </a:srgbClr>
                </a:solidFill>
                <a:latin typeface="微软雅黑"/>
                <a:ea typeface="微软雅黑"/>
              </a:rPr>
              <a:t>IBM InfoSphere DataStage是一款功能强大的ETL工具，是IBM数据集成平台IBM Information Server的一部分，是专门的数据提取、数据转换、数据发布的工具。</a:t>
            </a:r>
          </a:p>
        </p:txBody>
      </p:sp>
      <p:sp>
        <p:nvSpPr>
          <p:cNvPr id="61" name="文本框 60"/>
          <p:cNvSpPr txBox="1"/>
          <p:nvPr>
            <p:custDataLst>
              <p:tags r:id="rId3"/>
            </p:custDataLst>
          </p:nvPr>
        </p:nvSpPr>
        <p:spPr>
          <a:xfrm>
            <a:off x="6184900" y="2075815"/>
            <a:ext cx="2313940" cy="2795270"/>
          </a:xfrm>
          <a:prstGeom prst="rect">
            <a:avLst/>
          </a:prstGeom>
          <a:noFill/>
        </p:spPr>
        <p:txBody>
          <a:bodyPr wrap="square" rtlCol="0" anchor="ctr" anchorCtr="0"/>
          <a:lstStyle/>
          <a:p>
            <a:pPr fontAlgn="auto">
              <a:spcBef>
                <a:spcPts val="0"/>
              </a:spcBef>
              <a:spcAft>
                <a:spcPts val="0"/>
              </a:spcAft>
              <a:buFontTx/>
              <a:buNone/>
            </a:pPr>
            <a:endParaRPr lang="da-DK" altLang="zh-CN" sz="1600" kern="0" dirty="0">
              <a:solidFill>
                <a:srgbClr val="000000">
                  <a:lumMod val="95000"/>
                  <a:lumOff val="5000"/>
                </a:srgbClr>
              </a:solidFill>
              <a:latin typeface="微软雅黑"/>
              <a:ea typeface="微软雅黑"/>
            </a:endParaRPr>
          </a:p>
          <a:p>
            <a:pPr fontAlgn="auto">
              <a:lnSpc>
                <a:spcPct val="150000"/>
              </a:lnSpc>
              <a:spcBef>
                <a:spcPts val="0"/>
              </a:spcBef>
              <a:spcAft>
                <a:spcPts val="0"/>
              </a:spcAft>
              <a:buFontTx/>
              <a:buNone/>
            </a:pPr>
            <a:r>
              <a:rPr lang="da-DK" altLang="zh-CN" sz="1400" kern="0" dirty="0">
                <a:solidFill>
                  <a:srgbClr val="000000">
                    <a:lumMod val="95000"/>
                    <a:lumOff val="5000"/>
                  </a:srgbClr>
                </a:solidFill>
                <a:latin typeface="微软雅黑"/>
                <a:ea typeface="微软雅黑"/>
              </a:rPr>
              <a:t>Kettle是Pentaho中的ETL工具，Pentaho是一套开源BI解决方案。Kettle是一款国外优秀的开源ETL工具，由纯Java编写，可以在Windows、Linux、UNIX上运行，无须安装，数据抽取高效稳定。</a:t>
            </a:r>
          </a:p>
        </p:txBody>
      </p:sp>
    </p:spTree>
    <p:extLst>
      <p:ext uri="{BB962C8B-B14F-4D97-AF65-F5344CB8AC3E}">
        <p14:creationId xmlns:p14="http://schemas.microsoft.com/office/powerpoint/2010/main" val="2031918868"/>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8" name="文本框 6"/>
          <p:cNvSpPr txBox="1"/>
          <p:nvPr/>
        </p:nvSpPr>
        <p:spPr>
          <a:xfrm>
            <a:off x="452232" y="173917"/>
            <a:ext cx="2830134" cy="738664"/>
          </a:xfrm>
          <a:prstGeom prst="rect">
            <a:avLst/>
          </a:prstGeom>
          <a:noFill/>
        </p:spPr>
        <p:txBody>
          <a:bodyPr wrap="none" rtlCol="0">
            <a:spAutoFit/>
          </a:bodyPr>
          <a:lstStyle/>
          <a:p>
            <a:pPr fontAlgn="auto">
              <a:spcBef>
                <a:spcPts val="0"/>
              </a:spcBef>
              <a:spcAft>
                <a:spcPts val="0"/>
              </a:spcAft>
              <a:buFontTx/>
              <a:buNone/>
            </a:pPr>
            <a:r>
              <a:rPr lang="zh-CN" altLang="en-US" sz="2100" b="1" spc="225" dirty="0" smtClean="0">
                <a:solidFill>
                  <a:prstClr val="white"/>
                </a:solidFill>
                <a:latin typeface="微软雅黑"/>
                <a:ea typeface="微软雅黑"/>
              </a:rPr>
              <a:t>数据</a:t>
            </a:r>
            <a:r>
              <a:rPr lang="zh-CN" altLang="en-US" sz="2100" b="1" spc="225" dirty="0">
                <a:solidFill>
                  <a:prstClr val="white"/>
                </a:solidFill>
                <a:latin typeface="微软雅黑"/>
                <a:ea typeface="微软雅黑"/>
              </a:rPr>
              <a:t>仓库与</a:t>
            </a:r>
            <a:r>
              <a:rPr lang="en-US" altLang="zh-CN" sz="2100" b="1" spc="225" dirty="0">
                <a:solidFill>
                  <a:prstClr val="white"/>
                </a:solidFill>
                <a:latin typeface="微软雅黑"/>
                <a:ea typeface="微软雅黑"/>
              </a:rPr>
              <a:t>ETL</a:t>
            </a:r>
            <a:r>
              <a:rPr lang="zh-CN" altLang="en-US" sz="2100" b="1" spc="225" dirty="0">
                <a:solidFill>
                  <a:prstClr val="white"/>
                </a:solidFill>
                <a:latin typeface="微软雅黑"/>
                <a:ea typeface="微软雅黑"/>
              </a:rPr>
              <a:t>工具</a:t>
            </a:r>
          </a:p>
          <a:p>
            <a:pPr fontAlgn="auto">
              <a:spcBef>
                <a:spcPts val="0"/>
              </a:spcBef>
              <a:spcAft>
                <a:spcPts val="0"/>
              </a:spcAft>
              <a:buFontTx/>
              <a:buNone/>
            </a:pPr>
            <a:endParaRPr lang="zh-CN" altLang="en-US" sz="2100" b="1" spc="225" dirty="0">
              <a:solidFill>
                <a:prstClr val="white"/>
              </a:solidFill>
              <a:latin typeface="微软雅黑"/>
              <a:ea typeface="微软雅黑"/>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auto">
              <a:spcBef>
                <a:spcPts val="0"/>
              </a:spcBef>
              <a:spcAft>
                <a:spcPts val="0"/>
              </a:spcAft>
              <a:buFontTx/>
              <a:buNone/>
            </a:pPr>
            <a:endParaRPr lang="id-ID" sz="1350">
              <a:solidFill>
                <a:prstClr val="black"/>
              </a:solidFill>
              <a:latin typeface="微软雅黑"/>
              <a:ea typeface="微软雅黑"/>
            </a:endParaRPr>
          </a:p>
        </p:txBody>
      </p:sp>
      <p:pic>
        <p:nvPicPr>
          <p:cNvPr id="44" name="27 Imagen"/>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srgbClr val="FFFFFF">
                    <a:lumMod val="65000"/>
                  </a:srgbClr>
                </a:solidFill>
                <a:latin typeface="微软雅黑"/>
                <a:ea typeface="微软雅黑"/>
              </a:rPr>
              <a:t>of</a:t>
            </a:r>
            <a:endParaRPr lang="es-ES" sz="1200" b="1" i="1" dirty="0">
              <a:solidFill>
                <a:srgbClr val="FFFFFF">
                  <a:lumMod val="65000"/>
                </a:srgbClr>
              </a:solidFill>
              <a:latin typeface="微软雅黑"/>
              <a:ea typeface="微软雅黑"/>
            </a:endParaRPr>
          </a:p>
        </p:txBody>
      </p:sp>
      <p:sp>
        <p:nvSpPr>
          <p:cNvPr id="46"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altLang="zh-CN" sz="1200" b="1" dirty="0">
                <a:solidFill>
                  <a:srgbClr val="FFFFFF">
                    <a:lumMod val="50000"/>
                  </a:srgbClr>
                </a:solidFill>
                <a:latin typeface="微软雅黑"/>
                <a:ea typeface="微软雅黑"/>
              </a:rPr>
              <a:t>42</a:t>
            </a:r>
            <a:endParaRPr lang="es-ES" altLang="zh-CN" sz="1200" b="1" dirty="0">
              <a:solidFill>
                <a:srgbClr val="FFFFFF">
                  <a:lumMod val="50000"/>
                </a:srgbClr>
              </a:solidFill>
              <a:latin typeface="微软雅黑"/>
              <a:ea typeface="微软雅黑"/>
            </a:endParaRPr>
          </a:p>
        </p:txBody>
      </p:sp>
      <p:pic>
        <p:nvPicPr>
          <p:cNvPr id="47" name="Imagen 27">
            <a:hlinkClick r:id="" action="ppaction://hlinkshowjump?jump=nextslide"/>
          </p:cNvPr>
          <p:cNvPicPr>
            <a:picLocks noChangeAspect="1" noChangeArrowheads="1"/>
          </p:cNvPicPr>
          <p:nvPr/>
        </p:nvPicPr>
        <p:blipFill>
          <a:blip r:embed="rId2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Imagen 28">
            <a:hlinkClick r:id="" action="ppaction://hlinkshowjump?jump=previousslide"/>
          </p:cNvPr>
          <p:cNvPicPr>
            <a:picLocks noChangeAspect="1" noChangeArrowheads="1"/>
          </p:cNvPicPr>
          <p:nvPr/>
        </p:nvPicPr>
        <p:blipFill>
          <a:blip r:embed="rId2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srgbClr val="000000">
                    <a:tint val="75000"/>
                  </a:srgbClr>
                </a:solidFill>
              </a:rPr>
              <a:pPr fontAlgn="auto">
                <a:spcBef>
                  <a:spcPts val="0"/>
                </a:spcBef>
                <a:spcAft>
                  <a:spcPts val="0"/>
                </a:spcAft>
                <a:buFontTx/>
                <a:buNone/>
              </a:pPr>
              <a:t>129</a:t>
            </a:fld>
            <a:endParaRPr lang="zh-CN" altLang="en-US" dirty="0">
              <a:solidFill>
                <a:srgbClr val="000000">
                  <a:tint val="75000"/>
                </a:srgbClr>
              </a:solidFill>
            </a:endParaRPr>
          </a:p>
        </p:txBody>
      </p:sp>
      <p:grpSp>
        <p:nvGrpSpPr>
          <p:cNvPr id="11" name="组合 10"/>
          <p:cNvGrpSpPr/>
          <p:nvPr>
            <p:custDataLst>
              <p:tags r:id="rId1"/>
            </p:custDataLst>
          </p:nvPr>
        </p:nvGrpSpPr>
        <p:grpSpPr>
          <a:xfrm>
            <a:off x="888450" y="1539484"/>
            <a:ext cx="3246120" cy="1600835"/>
            <a:chOff x="1143715" y="2718917"/>
            <a:chExt cx="3246120" cy="1600835"/>
          </a:xfrm>
        </p:grpSpPr>
        <p:sp>
          <p:nvSpPr>
            <p:cNvPr id="14" name="矩形 13"/>
            <p:cNvSpPr/>
            <p:nvPr>
              <p:custDataLst>
                <p:tags r:id="rId17"/>
              </p:custDataLst>
            </p:nvPr>
          </p:nvSpPr>
          <p:spPr>
            <a:xfrm>
              <a:off x="1248490" y="2903536"/>
              <a:ext cx="547687" cy="5667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fontAlgn="auto">
                <a:spcBef>
                  <a:spcPts val="0"/>
                </a:spcBef>
                <a:spcAft>
                  <a:spcPts val="0"/>
                </a:spcAft>
                <a:buFontTx/>
                <a:buNone/>
              </a:pPr>
              <a:r>
                <a:rPr lang="en-US" altLang="zh-CN" dirty="0" smtClean="0">
                  <a:solidFill>
                    <a:srgbClr val="FFFFFF"/>
                  </a:solidFill>
                  <a:sym typeface="Arial" panose="020B0604020202020204" pitchFamily="34" charset="0"/>
                </a:rPr>
                <a:t>01</a:t>
              </a:r>
              <a:endParaRPr lang="zh-CN" altLang="en-US" dirty="0">
                <a:solidFill>
                  <a:srgbClr val="FFFFFF"/>
                </a:solidFill>
                <a:sym typeface="Arial" panose="020B0604020202020204" pitchFamily="34" charset="0"/>
              </a:endParaRPr>
            </a:p>
          </p:txBody>
        </p:sp>
        <p:sp>
          <p:nvSpPr>
            <p:cNvPr id="15" name="任意多边形 14"/>
            <p:cNvSpPr/>
            <p:nvPr>
              <p:custDataLst>
                <p:tags r:id="rId18"/>
              </p:custDataLst>
            </p:nvPr>
          </p:nvSpPr>
          <p:spPr>
            <a:xfrm>
              <a:off x="1143715" y="2795117"/>
              <a:ext cx="757237" cy="783577"/>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fontAlgn="auto">
                <a:spcBef>
                  <a:spcPts val="0"/>
                </a:spcBef>
                <a:spcAft>
                  <a:spcPts val="0"/>
                </a:spcAft>
                <a:buFontTx/>
                <a:buNone/>
              </a:pPr>
              <a:endParaRPr lang="zh-CN" altLang="en-US">
                <a:solidFill>
                  <a:srgbClr val="FFFFFF"/>
                </a:solidFill>
                <a:sym typeface="Arial" panose="020B0604020202020204" pitchFamily="34" charset="0"/>
              </a:endParaRPr>
            </a:p>
          </p:txBody>
        </p:sp>
        <p:sp>
          <p:nvSpPr>
            <p:cNvPr id="39" name="文本框 38"/>
            <p:cNvSpPr txBox="1"/>
            <p:nvPr>
              <p:custDataLst>
                <p:tags r:id="rId19"/>
              </p:custDataLst>
            </p:nvPr>
          </p:nvSpPr>
          <p:spPr>
            <a:xfrm>
              <a:off x="2043828" y="2718917"/>
              <a:ext cx="2345872" cy="383327"/>
            </a:xfrm>
            <a:prstGeom prst="rect">
              <a:avLst/>
            </a:prstGeom>
            <a:noFill/>
          </p:spPr>
          <p:txBody>
            <a:bodyPr wrap="square" lIns="0" tIns="0" rIns="0" bIns="0" rtlCol="0" anchor="ctr" anchorCtr="0">
              <a:normAutofit/>
            </a:bodyPr>
            <a:lstStyle/>
            <a:p>
              <a:pPr fontAlgn="auto">
                <a:spcBef>
                  <a:spcPts val="0"/>
                </a:spcBef>
                <a:spcAft>
                  <a:spcPts val="0"/>
                </a:spcAft>
                <a:buFontTx/>
                <a:buNone/>
              </a:pPr>
              <a:r>
                <a:rPr lang="zh-CN" altLang="en-US" dirty="0">
                  <a:solidFill>
                    <a:srgbClr val="6F6F74">
                      <a:lumMod val="75000"/>
                    </a:srgbClr>
                  </a:solidFill>
                  <a:latin typeface="微软雅黑"/>
                  <a:ea typeface="微软雅黑"/>
                  <a:sym typeface="Arial" panose="020B0604020202020204" pitchFamily="34" charset="0"/>
                </a:rPr>
                <a:t>（1）Chef</a:t>
              </a:r>
            </a:p>
          </p:txBody>
        </p:sp>
        <p:sp>
          <p:nvSpPr>
            <p:cNvPr id="40" name="文本框 39"/>
            <p:cNvSpPr txBox="1"/>
            <p:nvPr>
              <p:custDataLst>
                <p:tags r:id="rId20"/>
              </p:custDataLst>
            </p:nvPr>
          </p:nvSpPr>
          <p:spPr>
            <a:xfrm>
              <a:off x="2044145" y="3120872"/>
              <a:ext cx="2345690" cy="1198880"/>
            </a:xfrm>
            <a:prstGeom prst="rect">
              <a:avLst/>
            </a:prstGeom>
            <a:noFill/>
          </p:spPr>
          <p:txBody>
            <a:bodyPr wrap="square" lIns="0" tIns="0" rIns="0" bIns="0" rtlCol="0" anchor="t" anchorCtr="0">
              <a:noAutofit/>
            </a:bodyPr>
            <a:lstStyle/>
            <a:p>
              <a:pPr fontAlgn="auto">
                <a:lnSpc>
                  <a:spcPct val="200000"/>
                </a:lnSpc>
                <a:spcBef>
                  <a:spcPts val="0"/>
                </a:spcBef>
                <a:spcAft>
                  <a:spcPts val="0"/>
                </a:spcAft>
                <a:buFontTx/>
                <a:buNone/>
              </a:pPr>
              <a:r>
                <a:rPr lang="zh-CN" altLang="en-US" sz="1400" dirty="0">
                  <a:solidFill>
                    <a:srgbClr val="000000">
                      <a:lumMod val="75000"/>
                      <a:lumOff val="25000"/>
                    </a:srgbClr>
                  </a:solidFill>
                  <a:latin typeface="微软雅黑"/>
                  <a:ea typeface="微软雅黑"/>
                  <a:sym typeface="Arial" panose="020B0604020202020204" pitchFamily="34" charset="0"/>
                </a:rPr>
                <a:t>可使用户创建任务（Job）。它是提供图形用户界面的工作设计工具。</a:t>
              </a:r>
            </a:p>
          </p:txBody>
        </p:sp>
      </p:grpSp>
      <p:grpSp>
        <p:nvGrpSpPr>
          <p:cNvPr id="16" name="组合 15"/>
          <p:cNvGrpSpPr/>
          <p:nvPr>
            <p:custDataLst>
              <p:tags r:id="rId2"/>
            </p:custDataLst>
          </p:nvPr>
        </p:nvGrpSpPr>
        <p:grpSpPr>
          <a:xfrm>
            <a:off x="4512451" y="1539484"/>
            <a:ext cx="3484245" cy="1354154"/>
            <a:chOff x="4767716" y="2718917"/>
            <a:chExt cx="3484245" cy="1354154"/>
          </a:xfrm>
        </p:grpSpPr>
        <p:sp>
          <p:nvSpPr>
            <p:cNvPr id="17" name="矩形 16"/>
            <p:cNvSpPr/>
            <p:nvPr>
              <p:custDataLst>
                <p:tags r:id="rId13"/>
              </p:custDataLst>
            </p:nvPr>
          </p:nvSpPr>
          <p:spPr>
            <a:xfrm>
              <a:off x="4872491" y="2903536"/>
              <a:ext cx="547687" cy="5667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fontAlgn="auto">
                <a:spcBef>
                  <a:spcPts val="0"/>
                </a:spcBef>
                <a:spcAft>
                  <a:spcPts val="0"/>
                </a:spcAft>
                <a:buFontTx/>
                <a:buNone/>
              </a:pPr>
              <a:r>
                <a:rPr lang="en-US" altLang="zh-CN" dirty="0" smtClean="0">
                  <a:solidFill>
                    <a:srgbClr val="FFFFFF"/>
                  </a:solidFill>
                  <a:sym typeface="Arial" panose="020B0604020202020204" pitchFamily="34" charset="0"/>
                </a:rPr>
                <a:t>02</a:t>
              </a:r>
              <a:endParaRPr lang="zh-CN" altLang="en-US" dirty="0">
                <a:solidFill>
                  <a:srgbClr val="FFFFFF"/>
                </a:solidFill>
                <a:sym typeface="Arial" panose="020B0604020202020204" pitchFamily="34" charset="0"/>
              </a:endParaRPr>
            </a:p>
          </p:txBody>
        </p:sp>
        <p:sp>
          <p:nvSpPr>
            <p:cNvPr id="19" name="任意多边形 18"/>
            <p:cNvSpPr/>
            <p:nvPr>
              <p:custDataLst>
                <p:tags r:id="rId14"/>
              </p:custDataLst>
            </p:nvPr>
          </p:nvSpPr>
          <p:spPr>
            <a:xfrm>
              <a:off x="4767716" y="2795117"/>
              <a:ext cx="757237" cy="783577"/>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fontAlgn="auto">
                <a:spcBef>
                  <a:spcPts val="0"/>
                </a:spcBef>
                <a:spcAft>
                  <a:spcPts val="0"/>
                </a:spcAft>
                <a:buFontTx/>
                <a:buNone/>
              </a:pPr>
              <a:endParaRPr lang="zh-CN" altLang="en-US">
                <a:solidFill>
                  <a:srgbClr val="FFFFFF"/>
                </a:solidFill>
                <a:sym typeface="Arial" panose="020B0604020202020204" pitchFamily="34" charset="0"/>
              </a:endParaRPr>
            </a:p>
          </p:txBody>
        </p:sp>
        <p:sp>
          <p:nvSpPr>
            <p:cNvPr id="20" name="文本框 19"/>
            <p:cNvSpPr txBox="1"/>
            <p:nvPr>
              <p:custDataLst>
                <p:tags r:id="rId15"/>
              </p:custDataLst>
            </p:nvPr>
          </p:nvSpPr>
          <p:spPr>
            <a:xfrm>
              <a:off x="5668146" y="2718917"/>
              <a:ext cx="2583815" cy="383540"/>
            </a:xfrm>
            <a:prstGeom prst="rect">
              <a:avLst/>
            </a:prstGeom>
            <a:noFill/>
          </p:spPr>
          <p:txBody>
            <a:bodyPr wrap="square" lIns="0" tIns="0" rIns="0" bIns="0" rtlCol="0" anchor="ctr" anchorCtr="0">
              <a:normAutofit/>
            </a:bodyPr>
            <a:lstStyle/>
            <a:p>
              <a:pPr fontAlgn="auto">
                <a:spcBef>
                  <a:spcPts val="0"/>
                </a:spcBef>
                <a:spcAft>
                  <a:spcPts val="0"/>
                </a:spcAft>
                <a:buFontTx/>
                <a:buNone/>
              </a:pPr>
              <a:r>
                <a:rPr lang="zh-CN" altLang="en-US" dirty="0">
                  <a:solidFill>
                    <a:srgbClr val="6F6F74">
                      <a:lumMod val="75000"/>
                    </a:srgbClr>
                  </a:solidFill>
                  <a:latin typeface="微软雅黑"/>
                  <a:ea typeface="微软雅黑"/>
                  <a:sym typeface="Arial" panose="020B0604020202020204" pitchFamily="34" charset="0"/>
                </a:rPr>
                <a:t>（2）Kitchen</a:t>
              </a:r>
            </a:p>
          </p:txBody>
        </p:sp>
        <p:sp>
          <p:nvSpPr>
            <p:cNvPr id="21" name="文本框 20"/>
            <p:cNvSpPr txBox="1"/>
            <p:nvPr>
              <p:custDataLst>
                <p:tags r:id="rId16"/>
              </p:custDataLst>
            </p:nvPr>
          </p:nvSpPr>
          <p:spPr>
            <a:xfrm>
              <a:off x="5667829" y="3121177"/>
              <a:ext cx="2345872" cy="951894"/>
            </a:xfrm>
            <a:prstGeom prst="rect">
              <a:avLst/>
            </a:prstGeom>
            <a:noFill/>
          </p:spPr>
          <p:txBody>
            <a:bodyPr wrap="square" lIns="0" tIns="0" rIns="0" bIns="0" rtlCol="0" anchor="t" anchorCtr="0">
              <a:noAutofit/>
            </a:bodyPr>
            <a:lstStyle/>
            <a:p>
              <a:pPr fontAlgn="auto">
                <a:spcBef>
                  <a:spcPts val="0"/>
                </a:spcBef>
                <a:spcAft>
                  <a:spcPts val="0"/>
                </a:spcAft>
                <a:buFontTx/>
                <a:buNone/>
              </a:pPr>
              <a:r>
                <a:rPr lang="zh-CN" altLang="en-US" sz="1400" dirty="0">
                  <a:solidFill>
                    <a:srgbClr val="000000">
                      <a:lumMod val="75000"/>
                      <a:lumOff val="25000"/>
                    </a:srgbClr>
                  </a:solidFill>
                  <a:latin typeface="微软雅黑"/>
                  <a:ea typeface="微软雅黑"/>
                  <a:sym typeface="Arial" panose="020B0604020202020204" pitchFamily="34" charset="0"/>
                </a:rPr>
                <a:t>可使用户批量使用由Chef设计的任务，一般在自动调度时借助此命令调用调试成功的任务。它是一个后台运行的程序，以命令行方式，没有图形用户界面。</a:t>
              </a:r>
            </a:p>
          </p:txBody>
        </p:sp>
      </p:grpSp>
      <p:grpSp>
        <p:nvGrpSpPr>
          <p:cNvPr id="27" name="组合 26"/>
          <p:cNvGrpSpPr/>
          <p:nvPr>
            <p:custDataLst>
              <p:tags r:id="rId3"/>
            </p:custDataLst>
          </p:nvPr>
        </p:nvGrpSpPr>
        <p:grpSpPr>
          <a:xfrm>
            <a:off x="888450" y="3955024"/>
            <a:ext cx="3246120" cy="2127885"/>
            <a:chOff x="1143715" y="4408017"/>
            <a:chExt cx="3246120" cy="2127885"/>
          </a:xfrm>
        </p:grpSpPr>
        <p:sp>
          <p:nvSpPr>
            <p:cNvPr id="28" name="矩形 27"/>
            <p:cNvSpPr/>
            <p:nvPr>
              <p:custDataLst>
                <p:tags r:id="rId9"/>
              </p:custDataLst>
            </p:nvPr>
          </p:nvSpPr>
          <p:spPr>
            <a:xfrm>
              <a:off x="1248490" y="4560251"/>
              <a:ext cx="547687" cy="5667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fontAlgn="auto">
                <a:spcBef>
                  <a:spcPts val="0"/>
                </a:spcBef>
                <a:spcAft>
                  <a:spcPts val="0"/>
                </a:spcAft>
                <a:buFontTx/>
                <a:buNone/>
              </a:pPr>
              <a:r>
                <a:rPr lang="en-US" altLang="zh-CN" dirty="0" smtClean="0">
                  <a:solidFill>
                    <a:srgbClr val="FFFFFF"/>
                  </a:solidFill>
                  <a:sym typeface="Arial" panose="020B0604020202020204" pitchFamily="34" charset="0"/>
                </a:rPr>
                <a:t>03</a:t>
              </a:r>
              <a:endParaRPr lang="zh-CN" altLang="en-US" dirty="0">
                <a:solidFill>
                  <a:srgbClr val="FFFFFF"/>
                </a:solidFill>
                <a:sym typeface="Arial" panose="020B0604020202020204" pitchFamily="34" charset="0"/>
              </a:endParaRPr>
            </a:p>
          </p:txBody>
        </p:sp>
        <p:sp>
          <p:nvSpPr>
            <p:cNvPr id="41" name="任意多边形 40"/>
            <p:cNvSpPr/>
            <p:nvPr>
              <p:custDataLst>
                <p:tags r:id="rId10"/>
              </p:custDataLst>
            </p:nvPr>
          </p:nvSpPr>
          <p:spPr>
            <a:xfrm>
              <a:off x="1143715" y="4451832"/>
              <a:ext cx="757237" cy="783577"/>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fontAlgn="auto">
                <a:spcBef>
                  <a:spcPts val="0"/>
                </a:spcBef>
                <a:spcAft>
                  <a:spcPts val="0"/>
                </a:spcAft>
                <a:buFontTx/>
                <a:buNone/>
              </a:pPr>
              <a:endParaRPr lang="zh-CN" altLang="en-US">
                <a:solidFill>
                  <a:srgbClr val="FFFFFF"/>
                </a:solidFill>
                <a:sym typeface="Arial" panose="020B0604020202020204" pitchFamily="34" charset="0"/>
              </a:endParaRPr>
            </a:p>
          </p:txBody>
        </p:sp>
        <p:sp>
          <p:nvSpPr>
            <p:cNvPr id="42" name="文本框 41"/>
            <p:cNvSpPr txBox="1"/>
            <p:nvPr>
              <p:custDataLst>
                <p:tags r:id="rId11"/>
              </p:custDataLst>
            </p:nvPr>
          </p:nvSpPr>
          <p:spPr>
            <a:xfrm>
              <a:off x="2043828" y="4408017"/>
              <a:ext cx="2345872" cy="383327"/>
            </a:xfrm>
            <a:prstGeom prst="rect">
              <a:avLst/>
            </a:prstGeom>
            <a:noFill/>
          </p:spPr>
          <p:txBody>
            <a:bodyPr wrap="square" lIns="0" tIns="0" rIns="0" bIns="0" rtlCol="0" anchor="ctr" anchorCtr="0">
              <a:normAutofit/>
            </a:bodyPr>
            <a:lstStyle/>
            <a:p>
              <a:pPr fontAlgn="auto">
                <a:spcBef>
                  <a:spcPts val="0"/>
                </a:spcBef>
                <a:spcAft>
                  <a:spcPts val="0"/>
                </a:spcAft>
                <a:buFontTx/>
                <a:buNone/>
              </a:pPr>
              <a:r>
                <a:rPr dirty="0">
                  <a:solidFill>
                    <a:srgbClr val="A7B789">
                      <a:lumMod val="75000"/>
                    </a:srgbClr>
                  </a:solidFill>
                  <a:latin typeface="微软雅黑"/>
                  <a:ea typeface="微软雅黑"/>
                  <a:sym typeface="Arial" panose="020B0604020202020204" pitchFamily="34" charset="0"/>
                </a:rPr>
                <a:t>（3）Spoon</a:t>
              </a:r>
              <a:r>
                <a:rPr lang="en-US" dirty="0">
                  <a:solidFill>
                    <a:srgbClr val="A7B789">
                      <a:lumMod val="75000"/>
                    </a:srgbClr>
                  </a:solidFill>
                  <a:latin typeface="微软雅黑"/>
                  <a:ea typeface="微软雅黑"/>
                  <a:sym typeface="Arial" panose="020B0604020202020204" pitchFamily="34" charset="0"/>
                </a:rPr>
                <a:t>	</a:t>
              </a:r>
            </a:p>
          </p:txBody>
        </p:sp>
        <p:sp>
          <p:nvSpPr>
            <p:cNvPr id="54" name="文本框 53"/>
            <p:cNvSpPr txBox="1"/>
            <p:nvPr>
              <p:custDataLst>
                <p:tags r:id="rId12"/>
              </p:custDataLst>
            </p:nvPr>
          </p:nvSpPr>
          <p:spPr>
            <a:xfrm>
              <a:off x="2044145" y="4809972"/>
              <a:ext cx="2345690" cy="1725930"/>
            </a:xfrm>
            <a:prstGeom prst="rect">
              <a:avLst/>
            </a:prstGeom>
            <a:noFill/>
          </p:spPr>
          <p:txBody>
            <a:bodyPr wrap="square" lIns="0" tIns="0" rIns="0" bIns="0" rtlCol="0" anchor="t" anchorCtr="0">
              <a:noAutofit/>
            </a:bodyPr>
            <a:lstStyle/>
            <a:p>
              <a:pPr fontAlgn="auto">
                <a:lnSpc>
                  <a:spcPct val="200000"/>
                </a:lnSpc>
                <a:spcBef>
                  <a:spcPts val="0"/>
                </a:spcBef>
                <a:spcAft>
                  <a:spcPts val="0"/>
                </a:spcAft>
                <a:buFontTx/>
                <a:buNone/>
              </a:pPr>
              <a:r>
                <a:rPr lang="zh-CN" altLang="en-US" sz="1400" dirty="0">
                  <a:solidFill>
                    <a:srgbClr val="000000">
                      <a:lumMod val="75000"/>
                      <a:lumOff val="25000"/>
                    </a:srgbClr>
                  </a:solidFill>
                  <a:latin typeface="微软雅黑"/>
                  <a:ea typeface="微软雅黑"/>
                  <a:sym typeface="Arial" panose="020B0604020202020204" pitchFamily="34" charset="0"/>
                </a:rPr>
                <a:t>可使用户通过图形界面来设计ETL转换过程，一般在编写和调试ETL时用到。</a:t>
              </a:r>
            </a:p>
          </p:txBody>
        </p:sp>
      </p:grpSp>
      <p:grpSp>
        <p:nvGrpSpPr>
          <p:cNvPr id="55" name="组合 54"/>
          <p:cNvGrpSpPr/>
          <p:nvPr>
            <p:custDataLst>
              <p:tags r:id="rId4"/>
            </p:custDataLst>
          </p:nvPr>
        </p:nvGrpSpPr>
        <p:grpSpPr>
          <a:xfrm>
            <a:off x="4512451" y="4031224"/>
            <a:ext cx="3245985" cy="1354154"/>
            <a:chOff x="4767716" y="4408017"/>
            <a:chExt cx="3245985" cy="1354154"/>
          </a:xfrm>
        </p:grpSpPr>
        <p:sp>
          <p:nvSpPr>
            <p:cNvPr id="56" name="矩形 55"/>
            <p:cNvSpPr/>
            <p:nvPr>
              <p:custDataLst>
                <p:tags r:id="rId5"/>
              </p:custDataLst>
            </p:nvPr>
          </p:nvSpPr>
          <p:spPr>
            <a:xfrm>
              <a:off x="4872491" y="4592636"/>
              <a:ext cx="547687" cy="5667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fontAlgn="auto">
                <a:spcBef>
                  <a:spcPts val="0"/>
                </a:spcBef>
                <a:spcAft>
                  <a:spcPts val="0"/>
                </a:spcAft>
                <a:buFontTx/>
                <a:buNone/>
              </a:pPr>
              <a:r>
                <a:rPr lang="en-US" altLang="zh-CN" dirty="0" smtClean="0">
                  <a:solidFill>
                    <a:srgbClr val="FFFFFF"/>
                  </a:solidFill>
                  <a:sym typeface="Arial" panose="020B0604020202020204" pitchFamily="34" charset="0"/>
                </a:rPr>
                <a:t>04</a:t>
              </a:r>
              <a:endParaRPr lang="zh-CN" altLang="en-US" dirty="0">
                <a:solidFill>
                  <a:srgbClr val="FFFFFF"/>
                </a:solidFill>
                <a:sym typeface="Arial" panose="020B0604020202020204" pitchFamily="34" charset="0"/>
              </a:endParaRPr>
            </a:p>
          </p:txBody>
        </p:sp>
        <p:sp>
          <p:nvSpPr>
            <p:cNvPr id="59" name="任意多边形 58"/>
            <p:cNvSpPr/>
            <p:nvPr>
              <p:custDataLst>
                <p:tags r:id="rId6"/>
              </p:custDataLst>
            </p:nvPr>
          </p:nvSpPr>
          <p:spPr>
            <a:xfrm>
              <a:off x="4767716" y="4484217"/>
              <a:ext cx="757237" cy="783577"/>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fontAlgn="auto">
                <a:spcBef>
                  <a:spcPts val="0"/>
                </a:spcBef>
                <a:spcAft>
                  <a:spcPts val="0"/>
                </a:spcAft>
                <a:buFontTx/>
                <a:buNone/>
              </a:pPr>
              <a:endParaRPr lang="zh-CN" altLang="en-US">
                <a:solidFill>
                  <a:srgbClr val="FFFFFF"/>
                </a:solidFill>
                <a:sym typeface="Arial" panose="020B0604020202020204" pitchFamily="34" charset="0"/>
              </a:endParaRPr>
            </a:p>
          </p:txBody>
        </p:sp>
        <p:sp>
          <p:nvSpPr>
            <p:cNvPr id="60" name="文本框 59"/>
            <p:cNvSpPr txBox="1"/>
            <p:nvPr>
              <p:custDataLst>
                <p:tags r:id="rId7"/>
              </p:custDataLst>
            </p:nvPr>
          </p:nvSpPr>
          <p:spPr>
            <a:xfrm>
              <a:off x="5667829" y="4408017"/>
              <a:ext cx="2345872" cy="383327"/>
            </a:xfrm>
            <a:prstGeom prst="rect">
              <a:avLst/>
            </a:prstGeom>
            <a:noFill/>
          </p:spPr>
          <p:txBody>
            <a:bodyPr wrap="square" lIns="0" tIns="0" rIns="0" bIns="0" rtlCol="0" anchor="ctr" anchorCtr="0">
              <a:normAutofit/>
            </a:bodyPr>
            <a:lstStyle/>
            <a:p>
              <a:pPr fontAlgn="auto">
                <a:spcBef>
                  <a:spcPts val="0"/>
                </a:spcBef>
                <a:spcAft>
                  <a:spcPts val="0"/>
                </a:spcAft>
                <a:buFontTx/>
                <a:buNone/>
              </a:pPr>
              <a:r>
                <a:rPr lang="zh-CN" altLang="en-US" dirty="0">
                  <a:solidFill>
                    <a:srgbClr val="A7B789">
                      <a:lumMod val="75000"/>
                    </a:srgbClr>
                  </a:solidFill>
                  <a:latin typeface="微软雅黑"/>
                  <a:ea typeface="微软雅黑"/>
                  <a:sym typeface="Arial" panose="020B0604020202020204" pitchFamily="34" charset="0"/>
                </a:rPr>
                <a:t>（4）Span</a:t>
              </a:r>
            </a:p>
          </p:txBody>
        </p:sp>
        <p:sp>
          <p:nvSpPr>
            <p:cNvPr id="61" name="文本框 60"/>
            <p:cNvSpPr txBox="1"/>
            <p:nvPr>
              <p:custDataLst>
                <p:tags r:id="rId8"/>
              </p:custDataLst>
            </p:nvPr>
          </p:nvSpPr>
          <p:spPr>
            <a:xfrm>
              <a:off x="5667829" y="4810277"/>
              <a:ext cx="2345872" cy="951894"/>
            </a:xfrm>
            <a:prstGeom prst="rect">
              <a:avLst/>
            </a:prstGeom>
            <a:noFill/>
          </p:spPr>
          <p:txBody>
            <a:bodyPr wrap="square" lIns="0" tIns="0" rIns="0" bIns="0" rtlCol="0" anchor="t" anchorCtr="0">
              <a:noAutofit/>
            </a:bodyPr>
            <a:lstStyle/>
            <a:p>
              <a:pPr fontAlgn="auto">
                <a:spcBef>
                  <a:spcPts val="0"/>
                </a:spcBef>
                <a:spcAft>
                  <a:spcPts val="0"/>
                </a:spcAft>
                <a:buFontTx/>
                <a:buNone/>
              </a:pPr>
              <a:r>
                <a:rPr sz="1400" dirty="0">
                  <a:solidFill>
                    <a:srgbClr val="000000">
                      <a:lumMod val="75000"/>
                      <a:lumOff val="25000"/>
                    </a:srgbClr>
                  </a:solidFill>
                  <a:latin typeface="微软雅黑"/>
                  <a:ea typeface="微软雅黑"/>
                  <a:sym typeface="Arial" panose="020B0604020202020204" pitchFamily="34" charset="0"/>
                </a:rPr>
                <a:t>可使用户批量运行由Spoon设计的ETL转换，Span是一个后台执行的程序，以命令行方式，没有图形界面，一般在自动调度时借助此命令调用调试成功的转换。</a:t>
              </a:r>
            </a:p>
          </p:txBody>
        </p:sp>
      </p:grpSp>
      <p:sp>
        <p:nvSpPr>
          <p:cNvPr id="62" name="文本框 61"/>
          <p:cNvSpPr txBox="1"/>
          <p:nvPr/>
        </p:nvSpPr>
        <p:spPr>
          <a:xfrm>
            <a:off x="394335" y="854710"/>
            <a:ext cx="4015105" cy="352425"/>
          </a:xfrm>
          <a:prstGeom prst="rect">
            <a:avLst/>
          </a:prstGeom>
          <a:noFill/>
        </p:spPr>
        <p:txBody>
          <a:bodyPr wrap="square" rtlCol="0" anchor="t">
            <a:spAutoFit/>
          </a:bodyPr>
          <a:lstStyle/>
          <a:p>
            <a:pPr fontAlgn="auto">
              <a:spcBef>
                <a:spcPts val="0"/>
              </a:spcBef>
              <a:spcAft>
                <a:spcPts val="0"/>
              </a:spcAft>
              <a:buFontTx/>
              <a:buNone/>
            </a:pPr>
            <a:r>
              <a:rPr lang="zh-CN" altLang="en-US" sz="1600" b="1">
                <a:solidFill>
                  <a:srgbClr val="3D89BC"/>
                </a:solidFill>
                <a:latin typeface="微软雅黑"/>
                <a:ea typeface="微软雅黑"/>
              </a:rPr>
              <a:t>Kettle目前包括如下4个产品：</a:t>
            </a:r>
          </a:p>
        </p:txBody>
      </p:sp>
    </p:spTree>
    <p:extLst>
      <p:ext uri="{BB962C8B-B14F-4D97-AF65-F5344CB8AC3E}">
        <p14:creationId xmlns:p14="http://schemas.microsoft.com/office/powerpoint/2010/main" val="8382156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Freeform 3"/>
          <p:cNvSpPr>
            <a:spLocks noChangeArrowheads="1"/>
          </p:cNvSpPr>
          <p:nvPr/>
        </p:nvSpPr>
        <p:spPr bwMode="auto">
          <a:xfrm>
            <a:off x="0" y="0"/>
            <a:ext cx="9144000" cy="6858000"/>
          </a:xfrm>
          <a:custGeom>
            <a:avLst/>
            <a:gdLst>
              <a:gd name="T0" fmla="*/ 0 w 9144000"/>
              <a:gd name="T1" fmla="*/ 6858000 h 6858000"/>
              <a:gd name="T2" fmla="*/ 9144000 w 9144000"/>
              <a:gd name="T3" fmla="*/ 6858000 h 6858000"/>
              <a:gd name="T4" fmla="*/ 9144000 w 9144000"/>
              <a:gd name="T5" fmla="*/ 0 h 6858000"/>
              <a:gd name="T6" fmla="*/ 0 w 9144000"/>
              <a:gd name="T7" fmla="*/ 0 h 6858000"/>
              <a:gd name="T8" fmla="*/ 0 w 9144000"/>
              <a:gd name="T9" fmla="*/ 6858000 h 6858000"/>
              <a:gd name="T10" fmla="*/ 0 60000 65536"/>
              <a:gd name="T11" fmla="*/ 0 60000 65536"/>
              <a:gd name="T12" fmla="*/ 0 60000 65536"/>
              <a:gd name="T13" fmla="*/ 0 60000 65536"/>
              <a:gd name="T14" fmla="*/ 0 60000 65536"/>
              <a:gd name="T15" fmla="*/ 0 w 9144000"/>
              <a:gd name="T16" fmla="*/ 0 h 6858000"/>
              <a:gd name="T17" fmla="*/ 9144000 w 9144000"/>
              <a:gd name="T18" fmla="*/ 6858000 h 6858000"/>
            </a:gdLst>
            <a:ahLst/>
            <a:cxnLst>
              <a:cxn ang="T10">
                <a:pos x="T0" y="T1"/>
              </a:cxn>
              <a:cxn ang="T11">
                <a:pos x="T2" y="T3"/>
              </a:cxn>
              <a:cxn ang="T12">
                <a:pos x="T4" y="T5"/>
              </a:cxn>
              <a:cxn ang="T13">
                <a:pos x="T6" y="T7"/>
              </a:cxn>
              <a:cxn ang="T14">
                <a:pos x="T8" y="T9"/>
              </a:cxn>
            </a:cxnLst>
            <a:rect l="T15" t="T16" r="T17" b="T18"/>
            <a:pathLst>
              <a:path w="9144000" h="6858000">
                <a:moveTo>
                  <a:pt x="0" y="6858000"/>
                </a:moveTo>
                <a:lnTo>
                  <a:pt x="9144000" y="6858000"/>
                </a:lnTo>
                <a:lnTo>
                  <a:pt x="9144000" y="0"/>
                </a:lnTo>
                <a:lnTo>
                  <a:pt x="0" y="0"/>
                </a:lnTo>
                <a:lnTo>
                  <a:pt x="0" y="6858000"/>
                </a:lnTo>
              </a:path>
            </a:pathLst>
          </a:custGeom>
          <a:solidFill>
            <a:srgbClr val="FFFFFF"/>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15363" name="Freeform 3"/>
          <p:cNvSpPr>
            <a:spLocks noChangeArrowheads="1"/>
          </p:cNvSpPr>
          <p:nvPr/>
        </p:nvSpPr>
        <p:spPr bwMode="auto">
          <a:xfrm>
            <a:off x="0" y="0"/>
            <a:ext cx="9144000" cy="1066800"/>
          </a:xfrm>
          <a:custGeom>
            <a:avLst/>
            <a:gdLst>
              <a:gd name="T0" fmla="*/ 0 w 9144000"/>
              <a:gd name="T1" fmla="*/ 1066800 h 1066800"/>
              <a:gd name="T2" fmla="*/ 9144000 w 9144000"/>
              <a:gd name="T3" fmla="*/ 1066800 h 1066800"/>
              <a:gd name="T4" fmla="*/ 9144000 w 9144000"/>
              <a:gd name="T5" fmla="*/ 0 h 1066800"/>
              <a:gd name="T6" fmla="*/ 0 w 9144000"/>
              <a:gd name="T7" fmla="*/ 0 h 1066800"/>
              <a:gd name="T8" fmla="*/ 0 w 9144000"/>
              <a:gd name="T9" fmla="*/ 1066800 h 1066800"/>
              <a:gd name="T10" fmla="*/ 0 60000 65536"/>
              <a:gd name="T11" fmla="*/ 0 60000 65536"/>
              <a:gd name="T12" fmla="*/ 0 60000 65536"/>
              <a:gd name="T13" fmla="*/ 0 60000 65536"/>
              <a:gd name="T14" fmla="*/ 0 60000 65536"/>
              <a:gd name="T15" fmla="*/ 0 w 9144000"/>
              <a:gd name="T16" fmla="*/ 0 h 1066800"/>
              <a:gd name="T17" fmla="*/ 9144000 w 9144000"/>
              <a:gd name="T18" fmla="*/ 1066800 h 1066800"/>
            </a:gdLst>
            <a:ahLst/>
            <a:cxnLst>
              <a:cxn ang="T10">
                <a:pos x="T0" y="T1"/>
              </a:cxn>
              <a:cxn ang="T11">
                <a:pos x="T2" y="T3"/>
              </a:cxn>
              <a:cxn ang="T12">
                <a:pos x="T4" y="T5"/>
              </a:cxn>
              <a:cxn ang="T13">
                <a:pos x="T6" y="T7"/>
              </a:cxn>
              <a:cxn ang="T14">
                <a:pos x="T8" y="T9"/>
              </a:cxn>
            </a:cxnLst>
            <a:rect l="T15" t="T16" r="T17" b="T18"/>
            <a:pathLst>
              <a:path w="9144000" h="1066800">
                <a:moveTo>
                  <a:pt x="0" y="1066800"/>
                </a:moveTo>
                <a:lnTo>
                  <a:pt x="9144000" y="1066800"/>
                </a:lnTo>
                <a:lnTo>
                  <a:pt x="9144000" y="0"/>
                </a:lnTo>
                <a:lnTo>
                  <a:pt x="0" y="0"/>
                </a:lnTo>
                <a:lnTo>
                  <a:pt x="0" y="1066800"/>
                </a:lnTo>
              </a:path>
            </a:pathLst>
          </a:custGeom>
          <a:solidFill>
            <a:srgbClr val="0056AC"/>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15364" name="Freeform 3"/>
          <p:cNvSpPr>
            <a:spLocks noChangeArrowheads="1"/>
          </p:cNvSpPr>
          <p:nvPr/>
        </p:nvSpPr>
        <p:spPr bwMode="auto">
          <a:xfrm>
            <a:off x="-3175" y="-3175"/>
            <a:ext cx="9153525" cy="1076325"/>
          </a:xfrm>
          <a:custGeom>
            <a:avLst/>
            <a:gdLst>
              <a:gd name="T0" fmla="*/ 6350 w 9156700"/>
              <a:gd name="T1" fmla="*/ 1073150 h 1079500"/>
              <a:gd name="T2" fmla="*/ 9150350 w 9156700"/>
              <a:gd name="T3" fmla="*/ 1073150 h 1079500"/>
              <a:gd name="T4" fmla="*/ 9150350 w 9156700"/>
              <a:gd name="T5" fmla="*/ 6350 h 1079500"/>
              <a:gd name="T6" fmla="*/ 6350 w 9156700"/>
              <a:gd name="T7" fmla="*/ 6350 h 1079500"/>
              <a:gd name="T8" fmla="*/ 6350 w 9156700"/>
              <a:gd name="T9" fmla="*/ 1073150 h 1079500"/>
              <a:gd name="T10" fmla="*/ 0 60000 65536"/>
              <a:gd name="T11" fmla="*/ 0 60000 65536"/>
              <a:gd name="T12" fmla="*/ 0 60000 65536"/>
              <a:gd name="T13" fmla="*/ 0 60000 65536"/>
              <a:gd name="T14" fmla="*/ 0 60000 65536"/>
              <a:gd name="T15" fmla="*/ 0 w 9156700"/>
              <a:gd name="T16" fmla="*/ 0 h 1079500"/>
              <a:gd name="T17" fmla="*/ 9156700 w 9156700"/>
              <a:gd name="T18" fmla="*/ 1079500 h 1079500"/>
            </a:gdLst>
            <a:ahLst/>
            <a:cxnLst>
              <a:cxn ang="T10">
                <a:pos x="T0" y="T1"/>
              </a:cxn>
              <a:cxn ang="T11">
                <a:pos x="T2" y="T3"/>
              </a:cxn>
              <a:cxn ang="T12">
                <a:pos x="T4" y="T5"/>
              </a:cxn>
              <a:cxn ang="T13">
                <a:pos x="T6" y="T7"/>
              </a:cxn>
              <a:cxn ang="T14">
                <a:pos x="T8" y="T9"/>
              </a:cxn>
            </a:cxnLst>
            <a:rect l="T15" t="T16" r="T17" b="T18"/>
            <a:pathLst>
              <a:path w="9156700" h="1079500">
                <a:moveTo>
                  <a:pt x="6350" y="1073150"/>
                </a:moveTo>
                <a:lnTo>
                  <a:pt x="9150350" y="1073150"/>
                </a:lnTo>
                <a:lnTo>
                  <a:pt x="9150350" y="6350"/>
                </a:lnTo>
                <a:lnTo>
                  <a:pt x="6350" y="6350"/>
                </a:lnTo>
                <a:lnTo>
                  <a:pt x="6350" y="1073150"/>
                </a:lnTo>
              </a:path>
            </a:pathLst>
          </a:custGeom>
          <a:solidFill>
            <a:srgbClr val="000000">
              <a:alpha val="0"/>
            </a:srgbClr>
          </a:solidFill>
          <a:ln w="12700" cap="flat" cmpd="sng">
            <a:solidFill>
              <a:srgbClr val="000000"/>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pic>
        <p:nvPicPr>
          <p:cNvPr id="1536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616700"/>
            <a:ext cx="91440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TextBox 1"/>
          <p:cNvSpPr>
            <a:spLocks noChangeArrowheads="1"/>
          </p:cNvSpPr>
          <p:nvPr/>
        </p:nvSpPr>
        <p:spPr bwMode="auto">
          <a:xfrm>
            <a:off x="584200" y="6667500"/>
            <a:ext cx="13716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200"/>
              </a:lnSpc>
            </a:pPr>
            <a:r>
              <a:rPr lang="en-US" altLang="zh-CN" sz="1200">
                <a:solidFill>
                  <a:srgbClr val="FFFFFF"/>
                </a:solidFill>
                <a:latin typeface="Times New Roman" pitchFamily="18" charset="0"/>
                <a:sym typeface="Times New Roman" pitchFamily="18" charset="0"/>
              </a:rPr>
              <a:t>《大数据技术基础》</a:t>
            </a:r>
            <a:endParaRPr lang="zh-CN" altLang="en-US"/>
          </a:p>
        </p:txBody>
      </p:sp>
      <p:sp>
        <p:nvSpPr>
          <p:cNvPr id="15367" name="TextBox 1"/>
          <p:cNvSpPr>
            <a:spLocks noChangeArrowheads="1"/>
          </p:cNvSpPr>
          <p:nvPr/>
        </p:nvSpPr>
        <p:spPr bwMode="auto">
          <a:xfrm>
            <a:off x="546100" y="520700"/>
            <a:ext cx="8039100" cy="537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342900" algn="l"/>
                <a:tab pos="685800" algn="l"/>
                <a:tab pos="711200" algn="l"/>
              </a:tabLst>
              <a:defRPr>
                <a:solidFill>
                  <a:schemeClr val="tx1"/>
                </a:solidFill>
                <a:latin typeface="Arial" pitchFamily="34" charset="0"/>
              </a:defRPr>
            </a:lvl1pPr>
            <a:lvl2pPr>
              <a:tabLst>
                <a:tab pos="342900" algn="l"/>
                <a:tab pos="685800" algn="l"/>
                <a:tab pos="711200" algn="l"/>
              </a:tabLst>
              <a:defRPr>
                <a:solidFill>
                  <a:schemeClr val="tx1"/>
                </a:solidFill>
                <a:latin typeface="Arial" pitchFamily="34" charset="0"/>
              </a:defRPr>
            </a:lvl2pPr>
            <a:lvl3pPr>
              <a:tabLst>
                <a:tab pos="342900" algn="l"/>
                <a:tab pos="685800" algn="l"/>
                <a:tab pos="711200" algn="l"/>
              </a:tabLst>
              <a:defRPr>
                <a:solidFill>
                  <a:schemeClr val="tx1"/>
                </a:solidFill>
                <a:latin typeface="Arial" pitchFamily="34" charset="0"/>
              </a:defRPr>
            </a:lvl3pPr>
            <a:lvl4pPr>
              <a:tabLst>
                <a:tab pos="342900" algn="l"/>
                <a:tab pos="685800" algn="l"/>
                <a:tab pos="711200" algn="l"/>
              </a:tabLst>
              <a:defRPr>
                <a:solidFill>
                  <a:schemeClr val="tx1"/>
                </a:solidFill>
                <a:latin typeface="Arial" pitchFamily="34" charset="0"/>
              </a:defRPr>
            </a:lvl4pPr>
            <a:lvl5pPr>
              <a:tabLst>
                <a:tab pos="342900" algn="l"/>
                <a:tab pos="685800" algn="l"/>
                <a:tab pos="711200" algn="l"/>
              </a:tabLst>
              <a:defRPr>
                <a:solidFill>
                  <a:schemeClr val="tx1"/>
                </a:solidFill>
                <a:latin typeface="Arial" pitchFamily="34" charset="0"/>
              </a:defRPr>
            </a:lvl5pPr>
            <a:lvl6pPr fontAlgn="base">
              <a:spcBef>
                <a:spcPct val="0"/>
              </a:spcBef>
              <a:spcAft>
                <a:spcPct val="0"/>
              </a:spcAft>
              <a:buFont typeface="Arial" pitchFamily="34" charset="0"/>
              <a:tabLst>
                <a:tab pos="342900" algn="l"/>
                <a:tab pos="685800" algn="l"/>
                <a:tab pos="711200" algn="l"/>
              </a:tabLst>
              <a:defRPr>
                <a:solidFill>
                  <a:schemeClr val="tx1"/>
                </a:solidFill>
                <a:latin typeface="Arial" pitchFamily="34" charset="0"/>
              </a:defRPr>
            </a:lvl6pPr>
            <a:lvl7pPr fontAlgn="base">
              <a:spcBef>
                <a:spcPct val="0"/>
              </a:spcBef>
              <a:spcAft>
                <a:spcPct val="0"/>
              </a:spcAft>
              <a:buFont typeface="Arial" pitchFamily="34" charset="0"/>
              <a:tabLst>
                <a:tab pos="342900" algn="l"/>
                <a:tab pos="685800" algn="l"/>
                <a:tab pos="711200" algn="l"/>
              </a:tabLst>
              <a:defRPr>
                <a:solidFill>
                  <a:schemeClr val="tx1"/>
                </a:solidFill>
                <a:latin typeface="Arial" pitchFamily="34" charset="0"/>
              </a:defRPr>
            </a:lvl7pPr>
            <a:lvl8pPr fontAlgn="base">
              <a:spcBef>
                <a:spcPct val="0"/>
              </a:spcBef>
              <a:spcAft>
                <a:spcPct val="0"/>
              </a:spcAft>
              <a:buFont typeface="Arial" pitchFamily="34" charset="0"/>
              <a:tabLst>
                <a:tab pos="342900" algn="l"/>
                <a:tab pos="685800" algn="l"/>
                <a:tab pos="711200" algn="l"/>
              </a:tabLst>
              <a:defRPr>
                <a:solidFill>
                  <a:schemeClr val="tx1"/>
                </a:solidFill>
                <a:latin typeface="Arial" pitchFamily="34" charset="0"/>
              </a:defRPr>
            </a:lvl8pPr>
            <a:lvl9pPr fontAlgn="base">
              <a:spcBef>
                <a:spcPct val="0"/>
              </a:spcBef>
              <a:spcAft>
                <a:spcPct val="0"/>
              </a:spcAft>
              <a:buFont typeface="Arial" pitchFamily="34" charset="0"/>
              <a:tabLst>
                <a:tab pos="342900" algn="l"/>
                <a:tab pos="685800" algn="l"/>
                <a:tab pos="711200" algn="l"/>
              </a:tabLst>
              <a:defRPr>
                <a:solidFill>
                  <a:schemeClr val="tx1"/>
                </a:solidFill>
                <a:latin typeface="Arial" pitchFamily="34" charset="0"/>
              </a:defRPr>
            </a:lvl9pPr>
          </a:lstStyle>
          <a:p>
            <a:pPr>
              <a:lnSpc>
                <a:spcPts val="3200"/>
              </a:lnSpc>
            </a:pPr>
            <a:r>
              <a:rPr lang="en-US" altLang="zh-CN" dirty="0">
                <a:solidFill>
                  <a:srgbClr val="000000"/>
                </a:solidFill>
                <a:latin typeface="Calibri" pitchFamily="34" charset="0"/>
                <a:ea typeface="Calibri" pitchFamily="34" charset="0"/>
                <a:cs typeface="Calibri" pitchFamily="34" charset="0"/>
                <a:sym typeface="Calibri" pitchFamily="34" charset="0"/>
              </a:rPr>
              <a:t>		</a:t>
            </a:r>
            <a:r>
              <a:rPr lang="en-US" altLang="zh-CN" sz="3200" dirty="0" err="1">
                <a:solidFill>
                  <a:srgbClr val="FFFFFF"/>
                </a:solidFill>
                <a:latin typeface="黑体" pitchFamily="49" charset="-122"/>
                <a:sym typeface="黑体" pitchFamily="49" charset="-122"/>
              </a:rPr>
              <a:t>如何实现“快”的数据处理</a:t>
            </a:r>
            <a:endParaRPr lang="zh-CN" altLang="en-US" sz="3200" dirty="0">
              <a:solidFill>
                <a:srgbClr val="FFFFFF"/>
              </a:solidFill>
              <a:latin typeface="黑体" pitchFamily="49" charset="-122"/>
              <a:sym typeface="黑体" pitchFamily="49" charset="-122"/>
            </a:endParaRPr>
          </a:p>
          <a:p>
            <a:pPr>
              <a:lnSpc>
                <a:spcPts val="1000"/>
              </a:lnSpc>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2400"/>
              </a:lnSpc>
            </a:pPr>
            <a:r>
              <a:rPr lang="en-US" altLang="zh-CN" dirty="0">
                <a:solidFill>
                  <a:srgbClr val="000000"/>
                </a:solidFill>
                <a:latin typeface="Calibri" pitchFamily="34" charset="0"/>
                <a:ea typeface="Calibri" pitchFamily="34" charset="0"/>
                <a:cs typeface="Calibri" pitchFamily="34" charset="0"/>
                <a:sym typeface="Calibri" pitchFamily="34" charset="0"/>
              </a:rPr>
              <a:t>			</a:t>
            </a:r>
            <a:r>
              <a:rPr lang="en-US" altLang="zh-CN" sz="2000" dirty="0" err="1">
                <a:solidFill>
                  <a:srgbClr val="000000"/>
                </a:solidFill>
                <a:latin typeface="Times New Roman" pitchFamily="18" charset="0"/>
                <a:sym typeface="Times New Roman" pitchFamily="18" charset="0"/>
              </a:rPr>
              <a:t>首先</a:t>
            </a:r>
            <a:r>
              <a:rPr lang="en-US" altLang="zh-CN" sz="2000" dirty="0">
                <a:solidFill>
                  <a:srgbClr val="000000"/>
                </a:solidFill>
                <a:latin typeface="Times New Roman" pitchFamily="18" charset="0"/>
                <a:sym typeface="Times New Roman" pitchFamily="18" charset="0"/>
              </a:rPr>
              <a:t>，“</a:t>
            </a:r>
            <a:r>
              <a:rPr lang="en-US" altLang="zh-CN" sz="2000" dirty="0" err="1">
                <a:solidFill>
                  <a:srgbClr val="000000"/>
                </a:solidFill>
                <a:latin typeface="Times New Roman" pitchFamily="18" charset="0"/>
                <a:sym typeface="Times New Roman" pitchFamily="18" charset="0"/>
              </a:rPr>
              <a:t>快”是个相对的概念，可以是实时，也可以秒级、分钟</a:t>
            </a:r>
            <a:endParaRPr lang="zh-CN" altLang="en-US" sz="2000" dirty="0">
              <a:solidFill>
                <a:srgbClr val="000000"/>
              </a:solidFill>
              <a:latin typeface="Times New Roman" pitchFamily="18" charset="0"/>
              <a:sym typeface="Times New Roman" pitchFamily="18" charset="0"/>
            </a:endParaRPr>
          </a:p>
          <a:p>
            <a:pPr>
              <a:lnSpc>
                <a:spcPts val="2400"/>
              </a:lnSpc>
            </a:pPr>
            <a:r>
              <a:rPr lang="en-US" altLang="zh-CN" sz="2000" dirty="0" err="1">
                <a:solidFill>
                  <a:srgbClr val="000000"/>
                </a:solidFill>
                <a:latin typeface="Times New Roman" pitchFamily="18" charset="0"/>
                <a:sym typeface="Times New Roman" pitchFamily="18" charset="0"/>
              </a:rPr>
              <a:t>级、小时级、天级甚至更长的延迟。其次，考虑目前的架构是不是有潜</a:t>
            </a:r>
            <a:endParaRPr lang="zh-CN" altLang="en-US" sz="2000" dirty="0">
              <a:solidFill>
                <a:srgbClr val="000000"/>
              </a:solidFill>
              <a:latin typeface="Times New Roman" pitchFamily="18" charset="0"/>
              <a:sym typeface="Times New Roman" pitchFamily="18" charset="0"/>
            </a:endParaRPr>
          </a:p>
          <a:p>
            <a:pPr>
              <a:lnSpc>
                <a:spcPts val="2300"/>
              </a:lnSpc>
            </a:pPr>
            <a:r>
              <a:rPr lang="en-US" altLang="zh-CN" sz="2000" dirty="0" err="1">
                <a:solidFill>
                  <a:srgbClr val="000000"/>
                </a:solidFill>
                <a:latin typeface="Times New Roman" pitchFamily="18" charset="0"/>
                <a:sym typeface="Times New Roman" pitchFamily="18" charset="0"/>
              </a:rPr>
              <a:t>力改造到足够“快</a:t>
            </a:r>
            <a:r>
              <a:rPr lang="en-US" altLang="zh-CN" sz="2000" dirty="0">
                <a:solidFill>
                  <a:srgbClr val="000000"/>
                </a:solidFill>
                <a:latin typeface="Times New Roman" pitchFamily="18" charset="0"/>
                <a:sym typeface="Times New Roman" pitchFamily="18" charset="0"/>
              </a:rPr>
              <a:t>”。</a:t>
            </a:r>
            <a:endParaRPr lang="zh-CN" altLang="en-US" sz="2000" dirty="0">
              <a:solidFill>
                <a:srgbClr val="000000"/>
              </a:solidFill>
              <a:latin typeface="Times New Roman" pitchFamily="18" charset="0"/>
              <a:sym typeface="Times New Roman" pitchFamily="18" charset="0"/>
            </a:endParaRPr>
          </a:p>
          <a:p>
            <a:pPr>
              <a:lnSpc>
                <a:spcPts val="1000"/>
              </a:lnSpc>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2500"/>
              </a:lnSpc>
            </a:pPr>
            <a:r>
              <a:rPr lang="en-US" altLang="zh-CN" sz="2400" dirty="0" err="1">
                <a:solidFill>
                  <a:srgbClr val="000000"/>
                </a:solidFill>
                <a:latin typeface="Times New Roman" pitchFamily="18" charset="0"/>
                <a:sym typeface="Times New Roman" pitchFamily="18" charset="0"/>
              </a:rPr>
              <a:t>一些通用的技术思路来实现“快</a:t>
            </a:r>
            <a:r>
              <a:rPr lang="en-US" altLang="zh-CN" sz="2400" dirty="0">
                <a:solidFill>
                  <a:srgbClr val="000000"/>
                </a:solidFill>
                <a:latin typeface="Times New Roman" pitchFamily="18" charset="0"/>
                <a:sym typeface="Times New Roman" pitchFamily="18" charset="0"/>
              </a:rPr>
              <a:t>”：</a:t>
            </a:r>
            <a:endParaRPr lang="zh-CN" altLang="en-US" sz="2400" dirty="0">
              <a:solidFill>
                <a:srgbClr val="000000"/>
              </a:solidFill>
              <a:latin typeface="Times New Roman" pitchFamily="18" charset="0"/>
              <a:sym typeface="Times New Roman" pitchFamily="18" charset="0"/>
            </a:endParaRPr>
          </a:p>
          <a:p>
            <a:pPr>
              <a:lnSpc>
                <a:spcPts val="3100"/>
              </a:lnSpc>
            </a:pPr>
            <a:r>
              <a:rPr lang="en-US" altLang="zh-CN" sz="2000" dirty="0">
                <a:solidFill>
                  <a:srgbClr val="000000"/>
                </a:solidFill>
                <a:latin typeface="Times New Roman" pitchFamily="18" charset="0"/>
                <a:sym typeface="Times New Roman" pitchFamily="18" charset="0"/>
              </a:rPr>
              <a:t>•    </a:t>
            </a:r>
            <a:r>
              <a:rPr lang="en-US" altLang="zh-CN" sz="2000" dirty="0" err="1">
                <a:solidFill>
                  <a:srgbClr val="000000"/>
                </a:solidFill>
                <a:latin typeface="Times New Roman" pitchFamily="18" charset="0"/>
                <a:sym typeface="Times New Roman" pitchFamily="18" charset="0"/>
              </a:rPr>
              <a:t>如果数据流入量太大，在前端就地采用流处理进行即时处理、过滤掉</a:t>
            </a:r>
            <a:endParaRPr lang="zh-CN" altLang="en-US" sz="2000" dirty="0">
              <a:solidFill>
                <a:srgbClr val="000000"/>
              </a:solidFill>
              <a:latin typeface="Times New Roman" pitchFamily="18" charset="0"/>
              <a:sym typeface="Times New Roman" pitchFamily="18" charset="0"/>
            </a:endParaRPr>
          </a:p>
          <a:p>
            <a:pPr>
              <a:lnSpc>
                <a:spcPts val="2100"/>
              </a:lnSpc>
            </a:pPr>
            <a:r>
              <a:rPr lang="en-US" altLang="zh-CN" dirty="0">
                <a:solidFill>
                  <a:srgbClr val="000000"/>
                </a:solidFill>
                <a:latin typeface="Calibri" pitchFamily="34" charset="0"/>
                <a:ea typeface="Calibri" pitchFamily="34" charset="0"/>
                <a:cs typeface="Calibri" pitchFamily="34" charset="0"/>
                <a:sym typeface="Calibri" pitchFamily="34" charset="0"/>
              </a:rPr>
              <a:t>	</a:t>
            </a:r>
            <a:r>
              <a:rPr lang="en-US" altLang="zh-CN" sz="2000" dirty="0" err="1">
                <a:solidFill>
                  <a:srgbClr val="000000"/>
                </a:solidFill>
                <a:latin typeface="Times New Roman" pitchFamily="18" charset="0"/>
                <a:sym typeface="Times New Roman" pitchFamily="18" charset="0"/>
              </a:rPr>
              <a:t>非重要数据</a:t>
            </a:r>
            <a:endParaRPr lang="zh-CN" altLang="en-US" sz="2000" dirty="0">
              <a:solidFill>
                <a:srgbClr val="000000"/>
              </a:solidFill>
              <a:latin typeface="Times New Roman" pitchFamily="18" charset="0"/>
              <a:sym typeface="Times New Roman" pitchFamily="18" charset="0"/>
            </a:endParaRPr>
          </a:p>
          <a:p>
            <a:pPr>
              <a:lnSpc>
                <a:spcPts val="3000"/>
              </a:lnSpc>
            </a:pPr>
            <a:r>
              <a:rPr lang="en-US" altLang="zh-CN" sz="2000" dirty="0">
                <a:solidFill>
                  <a:srgbClr val="000000"/>
                </a:solidFill>
                <a:latin typeface="Times New Roman" pitchFamily="18" charset="0"/>
                <a:sym typeface="Times New Roman" pitchFamily="18" charset="0"/>
              </a:rPr>
              <a:t>•    </a:t>
            </a:r>
            <a:r>
              <a:rPr lang="en-US" altLang="zh-CN" sz="2000" dirty="0" err="1">
                <a:solidFill>
                  <a:srgbClr val="000000"/>
                </a:solidFill>
                <a:latin typeface="Times New Roman" pitchFamily="18" charset="0"/>
                <a:sym typeface="Times New Roman" pitchFamily="18" charset="0"/>
              </a:rPr>
              <a:t>把数据预处理成适于快速分析的格式</a:t>
            </a:r>
            <a:endParaRPr lang="zh-CN" altLang="en-US" sz="2000" dirty="0">
              <a:solidFill>
                <a:srgbClr val="000000"/>
              </a:solidFill>
              <a:latin typeface="Times New Roman" pitchFamily="18" charset="0"/>
              <a:sym typeface="Times New Roman" pitchFamily="18" charset="0"/>
            </a:endParaRPr>
          </a:p>
          <a:p>
            <a:pPr>
              <a:lnSpc>
                <a:spcPts val="2800"/>
              </a:lnSpc>
            </a:pPr>
            <a:r>
              <a:rPr lang="en-US" altLang="zh-CN" sz="2000" dirty="0">
                <a:solidFill>
                  <a:srgbClr val="000000"/>
                </a:solidFill>
                <a:latin typeface="Times New Roman" pitchFamily="18" charset="0"/>
                <a:sym typeface="Times New Roman" pitchFamily="18" charset="0"/>
              </a:rPr>
              <a:t>•    </a:t>
            </a:r>
            <a:r>
              <a:rPr lang="en-US" altLang="zh-CN" sz="2000" dirty="0" err="1">
                <a:solidFill>
                  <a:srgbClr val="000000"/>
                </a:solidFill>
                <a:latin typeface="Times New Roman" pitchFamily="18" charset="0"/>
                <a:sym typeface="Times New Roman" pitchFamily="18" charset="0"/>
              </a:rPr>
              <a:t>增量计算</a:t>
            </a:r>
            <a:r>
              <a:rPr lang="en-US" altLang="zh-CN" sz="2000" dirty="0">
                <a:solidFill>
                  <a:srgbClr val="000000"/>
                </a:solidFill>
                <a:latin typeface="Times New Roman" pitchFamily="18" charset="0"/>
                <a:sym typeface="Times New Roman" pitchFamily="18" charset="0"/>
              </a:rPr>
              <a:t>--</a:t>
            </a:r>
            <a:r>
              <a:rPr lang="en-US" altLang="zh-CN" sz="2000" dirty="0" err="1">
                <a:solidFill>
                  <a:srgbClr val="000000"/>
                </a:solidFill>
                <a:latin typeface="Times New Roman" pitchFamily="18" charset="0"/>
                <a:sym typeface="Times New Roman" pitchFamily="18" charset="0"/>
              </a:rPr>
              <a:t>也即先顾眼前的新数据，再去更新老数据</a:t>
            </a:r>
            <a:endParaRPr lang="zh-CN" altLang="en-US" sz="2000" dirty="0">
              <a:solidFill>
                <a:srgbClr val="000000"/>
              </a:solidFill>
              <a:latin typeface="Times New Roman" pitchFamily="18" charset="0"/>
              <a:sym typeface="Times New Roman" pitchFamily="18" charset="0"/>
            </a:endParaRPr>
          </a:p>
          <a:p>
            <a:pPr>
              <a:lnSpc>
                <a:spcPts val="2800"/>
              </a:lnSpc>
            </a:pPr>
            <a:r>
              <a:rPr lang="en-US" altLang="zh-CN" sz="2000" dirty="0">
                <a:solidFill>
                  <a:srgbClr val="000000"/>
                </a:solidFill>
                <a:latin typeface="Times New Roman" pitchFamily="18" charset="0"/>
                <a:sym typeface="Times New Roman" pitchFamily="18" charset="0"/>
              </a:rPr>
              <a:t>•    </a:t>
            </a:r>
            <a:r>
              <a:rPr lang="en-US" altLang="zh-CN" sz="2000" dirty="0" err="1">
                <a:solidFill>
                  <a:srgbClr val="000000"/>
                </a:solidFill>
                <a:latin typeface="Times New Roman" pitchFamily="18" charset="0"/>
                <a:sym typeface="Times New Roman" pitchFamily="18" charset="0"/>
              </a:rPr>
              <a:t>很多批处理系统慢的根源是磁盘和I</a:t>
            </a:r>
            <a:r>
              <a:rPr lang="en-US" altLang="zh-CN" sz="2000" dirty="0">
                <a:solidFill>
                  <a:srgbClr val="000000"/>
                </a:solidFill>
                <a:latin typeface="Times New Roman" pitchFamily="18" charset="0"/>
                <a:sym typeface="Times New Roman" pitchFamily="18" charset="0"/>
              </a:rPr>
              <a:t>/</a:t>
            </a:r>
            <a:r>
              <a:rPr lang="en-US" altLang="zh-CN" sz="2000" dirty="0" err="1">
                <a:solidFill>
                  <a:srgbClr val="000000"/>
                </a:solidFill>
                <a:latin typeface="Times New Roman" pitchFamily="18" charset="0"/>
                <a:sym typeface="Times New Roman" pitchFamily="18" charset="0"/>
              </a:rPr>
              <a:t>O，把原始数据和中间数据放在内</a:t>
            </a:r>
            <a:endParaRPr lang="zh-CN" altLang="en-US" sz="2000" dirty="0">
              <a:solidFill>
                <a:srgbClr val="000000"/>
              </a:solidFill>
              <a:latin typeface="Times New Roman" pitchFamily="18" charset="0"/>
              <a:sym typeface="Times New Roman" pitchFamily="18" charset="0"/>
            </a:endParaRPr>
          </a:p>
          <a:p>
            <a:pPr>
              <a:lnSpc>
                <a:spcPts val="2200"/>
              </a:lnSpc>
            </a:pPr>
            <a:r>
              <a:rPr lang="en-US" altLang="zh-CN" dirty="0">
                <a:solidFill>
                  <a:srgbClr val="000000"/>
                </a:solidFill>
                <a:latin typeface="Calibri" pitchFamily="34" charset="0"/>
                <a:ea typeface="Calibri" pitchFamily="34" charset="0"/>
                <a:cs typeface="Calibri" pitchFamily="34" charset="0"/>
                <a:sym typeface="Calibri" pitchFamily="34" charset="0"/>
              </a:rPr>
              <a:t>	</a:t>
            </a:r>
            <a:r>
              <a:rPr lang="en-US" altLang="zh-CN" sz="2000" dirty="0" err="1">
                <a:solidFill>
                  <a:srgbClr val="000000"/>
                </a:solidFill>
                <a:latin typeface="Times New Roman" pitchFamily="18" charset="0"/>
                <a:sym typeface="Times New Roman" pitchFamily="18" charset="0"/>
              </a:rPr>
              <a:t>存里，一定能极大地提升速度</a:t>
            </a:r>
            <a:endParaRPr lang="zh-CN" altLang="en-US" sz="2000" dirty="0">
              <a:solidFill>
                <a:srgbClr val="000000"/>
              </a:solidFill>
              <a:latin typeface="Times New Roman" pitchFamily="18" charset="0"/>
              <a:sym typeface="Times New Roman" pitchFamily="18" charset="0"/>
            </a:endParaRPr>
          </a:p>
          <a:p>
            <a:pPr>
              <a:lnSpc>
                <a:spcPts val="3000"/>
              </a:lnSpc>
            </a:pPr>
            <a:r>
              <a:rPr lang="en-US" altLang="zh-CN" sz="2000" dirty="0">
                <a:solidFill>
                  <a:srgbClr val="000000"/>
                </a:solidFill>
                <a:latin typeface="Times New Roman" pitchFamily="18" charset="0"/>
                <a:sym typeface="Times New Roman" pitchFamily="18" charset="0"/>
              </a:rPr>
              <a:t>•    </a:t>
            </a:r>
            <a:r>
              <a:rPr lang="en-US" altLang="zh-CN" sz="2000" dirty="0" err="1">
                <a:solidFill>
                  <a:srgbClr val="000000"/>
                </a:solidFill>
                <a:latin typeface="Times New Roman" pitchFamily="18" charset="0"/>
                <a:sym typeface="Times New Roman" pitchFamily="18" charset="0"/>
              </a:rPr>
              <a:t>降低对精确性的要求</a:t>
            </a:r>
            <a:endParaRPr lang="zh-CN" altLang="en-US" dirty="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8" name="文本框 6"/>
          <p:cNvSpPr txBox="1"/>
          <p:nvPr/>
        </p:nvSpPr>
        <p:spPr>
          <a:xfrm>
            <a:off x="452232" y="173917"/>
            <a:ext cx="1973617" cy="415498"/>
          </a:xfrm>
          <a:prstGeom prst="rect">
            <a:avLst/>
          </a:prstGeom>
          <a:noFill/>
        </p:spPr>
        <p:txBody>
          <a:bodyPr wrap="none" rtlCol="0">
            <a:spAutoFit/>
          </a:bodyPr>
          <a:lstStyle/>
          <a:p>
            <a:pPr fontAlgn="auto">
              <a:spcBef>
                <a:spcPts val="0"/>
              </a:spcBef>
              <a:spcAft>
                <a:spcPts val="0"/>
              </a:spcAft>
              <a:buFontTx/>
              <a:buNone/>
            </a:pPr>
            <a:r>
              <a:rPr lang="zh-CN" altLang="en-US" sz="2100" b="1" spc="225" dirty="0" smtClean="0">
                <a:solidFill>
                  <a:prstClr val="white"/>
                </a:solidFill>
                <a:latin typeface="微软雅黑"/>
                <a:ea typeface="微软雅黑"/>
              </a:rPr>
              <a:t>数据挖掘概述</a:t>
            </a:r>
            <a:endParaRPr lang="zh-CN" altLang="en-US" sz="2100" b="1" spc="225" dirty="0">
              <a:solidFill>
                <a:prstClr val="white"/>
              </a:solidFill>
              <a:latin typeface="微软雅黑"/>
              <a:ea typeface="微软雅黑"/>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auto">
              <a:spcBef>
                <a:spcPts val="0"/>
              </a:spcBef>
              <a:spcAft>
                <a:spcPts val="0"/>
              </a:spcAft>
              <a:buFontTx/>
              <a:buNone/>
            </a:pPr>
            <a:endParaRPr lang="id-ID" sz="1350">
              <a:solidFill>
                <a:prstClr val="black"/>
              </a:solidFill>
              <a:latin typeface="微软雅黑"/>
              <a:ea typeface="微软雅黑"/>
            </a:endParaRPr>
          </a:p>
        </p:txBody>
      </p:sp>
      <p:sp>
        <p:nvSpPr>
          <p:cNvPr id="12" name="矩形 11"/>
          <p:cNvSpPr/>
          <p:nvPr/>
        </p:nvSpPr>
        <p:spPr>
          <a:xfrm>
            <a:off x="612476" y="1320739"/>
            <a:ext cx="7487728" cy="1600438"/>
          </a:xfrm>
          <a:prstGeom prst="rect">
            <a:avLst/>
          </a:prstGeom>
        </p:spPr>
        <p:txBody>
          <a:bodyPr wrap="square">
            <a:spAutoFit/>
          </a:bodyPr>
          <a:lstStyle/>
          <a:p>
            <a:pPr fontAlgn="auto">
              <a:spcBef>
                <a:spcPts val="0"/>
              </a:spcBef>
              <a:spcAft>
                <a:spcPts val="0"/>
              </a:spcAft>
              <a:buFontTx/>
              <a:buNone/>
            </a:pPr>
            <a:r>
              <a:rPr lang="en-US" altLang="zh-CN" sz="1400" dirty="0">
                <a:solidFill>
                  <a:prstClr val="black"/>
                </a:solidFill>
                <a:latin typeface="微软雅黑"/>
                <a:ea typeface="微软雅黑"/>
              </a:rPr>
              <a:t>20</a:t>
            </a:r>
            <a:r>
              <a:rPr lang="zh-CN" altLang="zh-CN" sz="1400" dirty="0">
                <a:solidFill>
                  <a:prstClr val="black"/>
                </a:solidFill>
                <a:latin typeface="微软雅黑"/>
                <a:ea typeface="微软雅黑"/>
              </a:rPr>
              <a:t>世纪</a:t>
            </a:r>
            <a:r>
              <a:rPr lang="en-US" altLang="zh-CN" sz="1400" dirty="0">
                <a:solidFill>
                  <a:prstClr val="black"/>
                </a:solidFill>
                <a:latin typeface="微软雅黑"/>
                <a:ea typeface="微软雅黑"/>
              </a:rPr>
              <a:t>80</a:t>
            </a:r>
            <a:r>
              <a:rPr lang="zh-CN" altLang="zh-CN" sz="1400" dirty="0">
                <a:solidFill>
                  <a:prstClr val="black"/>
                </a:solidFill>
                <a:latin typeface="微软雅黑"/>
                <a:ea typeface="微软雅黑"/>
              </a:rPr>
              <a:t>年代末，数据挖掘（</a:t>
            </a:r>
            <a:r>
              <a:rPr lang="en-US" altLang="zh-CN" sz="1400" dirty="0">
                <a:solidFill>
                  <a:prstClr val="black"/>
                </a:solidFill>
                <a:latin typeface="微软雅黑"/>
                <a:ea typeface="微软雅黑"/>
              </a:rPr>
              <a:t>Data Mining</a:t>
            </a:r>
            <a:r>
              <a:rPr lang="zh-CN" altLang="zh-CN" sz="1400" dirty="0">
                <a:solidFill>
                  <a:prstClr val="black"/>
                </a:solidFill>
                <a:latin typeface="微软雅黑"/>
                <a:ea typeface="微软雅黑"/>
              </a:rPr>
              <a:t>，</a:t>
            </a:r>
            <a:r>
              <a:rPr lang="en-US" altLang="zh-CN" sz="1400" dirty="0">
                <a:solidFill>
                  <a:prstClr val="black"/>
                </a:solidFill>
                <a:latin typeface="微软雅黑"/>
                <a:ea typeface="微软雅黑"/>
              </a:rPr>
              <a:t>DM</a:t>
            </a:r>
            <a:r>
              <a:rPr lang="zh-CN" altLang="zh-CN" sz="1400" dirty="0" smtClean="0">
                <a:solidFill>
                  <a:prstClr val="black"/>
                </a:solidFill>
                <a:latin typeface="微软雅黑"/>
                <a:ea typeface="微软雅黑"/>
              </a:rPr>
              <a:t>）</a:t>
            </a:r>
            <a:r>
              <a:rPr lang="zh-CN" altLang="en-US" sz="1400" dirty="0" smtClean="0">
                <a:solidFill>
                  <a:prstClr val="black"/>
                </a:solidFill>
                <a:latin typeface="微软雅黑"/>
                <a:ea typeface="微软雅黑"/>
              </a:rPr>
              <a:t>提出</a:t>
            </a:r>
            <a:r>
              <a:rPr lang="zh-CN" altLang="zh-CN" sz="1400" dirty="0" smtClean="0">
                <a:solidFill>
                  <a:prstClr val="black"/>
                </a:solidFill>
                <a:latin typeface="微软雅黑"/>
                <a:ea typeface="微软雅黑"/>
              </a:rPr>
              <a:t>。</a:t>
            </a:r>
            <a:endParaRPr lang="en-US" altLang="zh-CN" sz="1400" dirty="0" smtClean="0">
              <a:solidFill>
                <a:prstClr val="black"/>
              </a:solidFill>
              <a:latin typeface="微软雅黑"/>
              <a:ea typeface="微软雅黑"/>
            </a:endParaRPr>
          </a:p>
          <a:p>
            <a:pPr fontAlgn="auto">
              <a:spcBef>
                <a:spcPts val="0"/>
              </a:spcBef>
              <a:spcAft>
                <a:spcPts val="0"/>
              </a:spcAft>
              <a:buFontTx/>
              <a:buNone/>
            </a:pPr>
            <a:endParaRPr lang="en-US" altLang="zh-CN" sz="1400" dirty="0">
              <a:solidFill>
                <a:prstClr val="black"/>
              </a:solidFill>
              <a:latin typeface="微软雅黑"/>
              <a:ea typeface="微软雅黑"/>
            </a:endParaRPr>
          </a:p>
          <a:p>
            <a:pPr fontAlgn="auto">
              <a:spcBef>
                <a:spcPts val="0"/>
              </a:spcBef>
              <a:spcAft>
                <a:spcPts val="0"/>
              </a:spcAft>
              <a:buFontTx/>
              <a:buNone/>
            </a:pPr>
            <a:r>
              <a:rPr lang="en-US" altLang="zh-CN" sz="1400" dirty="0">
                <a:solidFill>
                  <a:prstClr val="black"/>
                </a:solidFill>
                <a:latin typeface="微软雅黑"/>
                <a:ea typeface="微软雅黑"/>
              </a:rPr>
              <a:t>1989</a:t>
            </a:r>
            <a:r>
              <a:rPr lang="zh-CN" altLang="zh-CN" sz="1400" dirty="0">
                <a:solidFill>
                  <a:prstClr val="black"/>
                </a:solidFill>
                <a:latin typeface="微软雅黑"/>
                <a:ea typeface="微软雅黑"/>
              </a:rPr>
              <a:t>年</a:t>
            </a:r>
            <a:r>
              <a:rPr lang="zh-CN" altLang="en-US" sz="1400" dirty="0">
                <a:solidFill>
                  <a:prstClr val="black"/>
                </a:solidFill>
                <a:latin typeface="微软雅黑"/>
                <a:ea typeface="微软雅黑"/>
              </a:rPr>
              <a:t>，</a:t>
            </a:r>
            <a:r>
              <a:rPr lang="en-US" altLang="zh-CN" sz="1400" dirty="0">
                <a:solidFill>
                  <a:prstClr val="black"/>
                </a:solidFill>
                <a:latin typeface="微软雅黑"/>
                <a:ea typeface="微软雅黑"/>
              </a:rPr>
              <a:t>KDD </a:t>
            </a:r>
            <a:r>
              <a:rPr lang="zh-CN" altLang="zh-CN" sz="1400" dirty="0">
                <a:solidFill>
                  <a:prstClr val="black"/>
                </a:solidFill>
                <a:latin typeface="微软雅黑"/>
                <a:ea typeface="微软雅黑"/>
              </a:rPr>
              <a:t>这个名词正式开始出现</a:t>
            </a:r>
            <a:r>
              <a:rPr lang="zh-CN" altLang="zh-CN" sz="1400" dirty="0" smtClean="0">
                <a:solidFill>
                  <a:prstClr val="black"/>
                </a:solidFill>
                <a:latin typeface="微软雅黑"/>
                <a:ea typeface="微软雅黑"/>
              </a:rPr>
              <a:t>。</a:t>
            </a:r>
            <a:endParaRPr lang="en-US" altLang="zh-CN" sz="1400" dirty="0" smtClean="0">
              <a:solidFill>
                <a:prstClr val="black"/>
              </a:solidFill>
              <a:latin typeface="微软雅黑"/>
              <a:ea typeface="微软雅黑"/>
            </a:endParaRPr>
          </a:p>
          <a:p>
            <a:pPr fontAlgn="auto">
              <a:spcBef>
                <a:spcPts val="0"/>
              </a:spcBef>
              <a:spcAft>
                <a:spcPts val="0"/>
              </a:spcAft>
              <a:buFontTx/>
              <a:buNone/>
            </a:pPr>
            <a:endParaRPr lang="en-US" altLang="zh-CN" sz="1400" dirty="0">
              <a:solidFill>
                <a:prstClr val="black"/>
              </a:solidFill>
              <a:latin typeface="微软雅黑"/>
              <a:ea typeface="微软雅黑"/>
            </a:endParaRPr>
          </a:p>
          <a:p>
            <a:pPr fontAlgn="auto">
              <a:spcBef>
                <a:spcPts val="0"/>
              </a:spcBef>
              <a:spcAft>
                <a:spcPts val="0"/>
              </a:spcAft>
              <a:buFontTx/>
              <a:buNone/>
            </a:pPr>
            <a:r>
              <a:rPr lang="en-US" altLang="zh-CN" sz="1400" dirty="0">
                <a:solidFill>
                  <a:prstClr val="black"/>
                </a:solidFill>
                <a:latin typeface="微软雅黑"/>
                <a:ea typeface="微软雅黑"/>
              </a:rPr>
              <a:t>1995</a:t>
            </a:r>
            <a:r>
              <a:rPr lang="zh-CN" altLang="zh-CN" sz="1400" dirty="0">
                <a:solidFill>
                  <a:prstClr val="black"/>
                </a:solidFill>
                <a:latin typeface="微软雅黑"/>
                <a:ea typeface="微软雅黑"/>
              </a:rPr>
              <a:t>年，“数据挖掘” 流传。</a:t>
            </a:r>
            <a:endParaRPr lang="zh-CN" altLang="en-US" sz="1400" dirty="0">
              <a:solidFill>
                <a:prstClr val="black"/>
              </a:solidFill>
              <a:latin typeface="微软雅黑"/>
              <a:ea typeface="微软雅黑"/>
            </a:endParaRPr>
          </a:p>
          <a:p>
            <a:pPr fontAlgn="auto">
              <a:spcBef>
                <a:spcPts val="0"/>
              </a:spcBef>
              <a:spcAft>
                <a:spcPts val="0"/>
              </a:spcAft>
              <a:buFontTx/>
              <a:buNone/>
            </a:pPr>
            <a:endParaRPr lang="zh-CN" altLang="zh-CN" sz="1400" dirty="0">
              <a:solidFill>
                <a:prstClr val="black"/>
              </a:solidFill>
              <a:latin typeface="微软雅黑"/>
              <a:ea typeface="微软雅黑"/>
            </a:endParaRPr>
          </a:p>
          <a:p>
            <a:pPr fontAlgn="auto">
              <a:spcBef>
                <a:spcPts val="0"/>
              </a:spcBef>
              <a:spcAft>
                <a:spcPts val="0"/>
              </a:spcAft>
              <a:buFontTx/>
              <a:buNone/>
            </a:pPr>
            <a:endParaRPr lang="zh-CN" altLang="en-US" sz="1400" dirty="0">
              <a:solidFill>
                <a:prstClr val="black"/>
              </a:solidFill>
              <a:latin typeface="微软雅黑"/>
              <a:ea typeface="微软雅黑"/>
            </a:endParaRPr>
          </a:p>
        </p:txBody>
      </p:sp>
      <p:sp>
        <p:nvSpPr>
          <p:cNvPr id="15" name="矩形 14"/>
          <p:cNvSpPr/>
          <p:nvPr/>
        </p:nvSpPr>
        <p:spPr>
          <a:xfrm>
            <a:off x="612476" y="2642483"/>
            <a:ext cx="7487728" cy="2031325"/>
          </a:xfrm>
          <a:prstGeom prst="rect">
            <a:avLst/>
          </a:prstGeom>
        </p:spPr>
        <p:txBody>
          <a:bodyPr wrap="square">
            <a:spAutoFit/>
          </a:bodyPr>
          <a:lstStyle/>
          <a:p>
            <a:pPr fontAlgn="auto">
              <a:spcBef>
                <a:spcPts val="0"/>
              </a:spcBef>
              <a:spcAft>
                <a:spcPts val="0"/>
              </a:spcAft>
              <a:buFontTx/>
              <a:buNone/>
            </a:pPr>
            <a:r>
              <a:rPr lang="zh-CN" altLang="en-US" sz="1400" dirty="0" smtClean="0">
                <a:solidFill>
                  <a:prstClr val="black"/>
                </a:solidFill>
                <a:latin typeface="微软雅黑"/>
                <a:ea typeface="微软雅黑"/>
              </a:rPr>
              <a:t>从</a:t>
            </a:r>
            <a:r>
              <a:rPr lang="zh-CN" altLang="zh-CN" sz="1400" dirty="0" smtClean="0">
                <a:solidFill>
                  <a:prstClr val="black"/>
                </a:solidFill>
                <a:latin typeface="微软雅黑"/>
                <a:ea typeface="微软雅黑"/>
              </a:rPr>
              <a:t>科学定义</a:t>
            </a:r>
            <a:r>
              <a:rPr lang="zh-CN" altLang="en-US" sz="1400" dirty="0" smtClean="0">
                <a:solidFill>
                  <a:prstClr val="black"/>
                </a:solidFill>
                <a:latin typeface="微软雅黑"/>
                <a:ea typeface="微软雅黑"/>
              </a:rPr>
              <a:t>分析</a:t>
            </a:r>
            <a:r>
              <a:rPr lang="zh-CN" altLang="zh-CN" sz="1400" dirty="0" smtClean="0">
                <a:solidFill>
                  <a:prstClr val="black"/>
                </a:solidFill>
                <a:latin typeface="微软雅黑"/>
                <a:ea typeface="微软雅黑"/>
              </a:rPr>
              <a:t>，数据挖掘是从大量的、有噪声的、不完全的、模糊和随机的数据中，提取出隐含在其中的、人们事先不知道的、具有潜在利用价值的信息和知识的过程。</a:t>
            </a:r>
            <a:endParaRPr lang="en-US" altLang="zh-CN" sz="1400" dirty="0" smtClean="0">
              <a:solidFill>
                <a:prstClr val="black"/>
              </a:solidFill>
              <a:latin typeface="微软雅黑"/>
              <a:ea typeface="微软雅黑"/>
            </a:endParaRPr>
          </a:p>
          <a:p>
            <a:pPr fontAlgn="auto">
              <a:spcBef>
                <a:spcPts val="0"/>
              </a:spcBef>
              <a:spcAft>
                <a:spcPts val="0"/>
              </a:spcAft>
              <a:buFontTx/>
              <a:buNone/>
            </a:pPr>
            <a:endParaRPr lang="en-US" altLang="zh-CN" sz="1400" dirty="0">
              <a:solidFill>
                <a:prstClr val="black"/>
              </a:solidFill>
              <a:latin typeface="微软雅黑"/>
              <a:ea typeface="微软雅黑"/>
            </a:endParaRPr>
          </a:p>
          <a:p>
            <a:pPr fontAlgn="auto">
              <a:spcBef>
                <a:spcPts val="0"/>
              </a:spcBef>
              <a:spcAft>
                <a:spcPts val="0"/>
              </a:spcAft>
              <a:buFontTx/>
              <a:buNone/>
            </a:pPr>
            <a:r>
              <a:rPr lang="zh-CN" altLang="zh-CN" sz="1400" dirty="0">
                <a:solidFill>
                  <a:prstClr val="black"/>
                </a:solidFill>
                <a:latin typeface="微软雅黑"/>
                <a:ea typeface="微软雅黑"/>
              </a:rPr>
              <a:t>从技术角度分析，数据挖掘就是利用一系列的相关算法和技术，从大数据中提取出行业或公司所需要的、有实际应用价值的知识的过程。知识表示形式可以是概念、规律、规则与模式等。</a:t>
            </a:r>
            <a:endParaRPr lang="en-US" altLang="zh-CN" sz="1400" dirty="0">
              <a:solidFill>
                <a:prstClr val="black"/>
              </a:solidFill>
              <a:latin typeface="微软雅黑"/>
              <a:ea typeface="微软雅黑"/>
            </a:endParaRPr>
          </a:p>
          <a:p>
            <a:pPr fontAlgn="auto">
              <a:spcBef>
                <a:spcPts val="0"/>
              </a:spcBef>
              <a:spcAft>
                <a:spcPts val="0"/>
              </a:spcAft>
              <a:buFontTx/>
              <a:buNone/>
            </a:pPr>
            <a:endParaRPr lang="en-US" altLang="zh-CN" sz="1400" dirty="0" smtClean="0">
              <a:solidFill>
                <a:prstClr val="black"/>
              </a:solidFill>
              <a:latin typeface="微软雅黑"/>
              <a:ea typeface="微软雅黑"/>
            </a:endParaRPr>
          </a:p>
          <a:p>
            <a:pPr fontAlgn="auto">
              <a:spcBef>
                <a:spcPts val="0"/>
              </a:spcBef>
              <a:spcAft>
                <a:spcPts val="0"/>
              </a:spcAft>
              <a:buFontTx/>
              <a:buNone/>
            </a:pPr>
            <a:r>
              <a:rPr lang="zh-CN" altLang="zh-CN" sz="1400" dirty="0">
                <a:solidFill>
                  <a:prstClr val="black"/>
                </a:solidFill>
                <a:latin typeface="微软雅黑"/>
                <a:ea typeface="微软雅黑"/>
              </a:rPr>
              <a:t>准确地说，数据挖掘是整个知识发现流程中的一个具体步骤，也是知识发现过程中最重要的核心步骤。</a:t>
            </a:r>
            <a:endParaRPr lang="zh-CN" altLang="en-US" sz="1400" dirty="0">
              <a:solidFill>
                <a:prstClr val="black"/>
              </a:solidFill>
              <a:latin typeface="微软雅黑"/>
              <a:ea typeface="微软雅黑"/>
            </a:endParaRPr>
          </a:p>
          <a:p>
            <a:pPr fontAlgn="auto">
              <a:spcBef>
                <a:spcPts val="0"/>
              </a:spcBef>
              <a:spcAft>
                <a:spcPts val="0"/>
              </a:spcAft>
              <a:buFontTx/>
              <a:buNone/>
            </a:pPr>
            <a:endParaRPr lang="en-US" altLang="zh-CN" sz="1400" dirty="0" smtClean="0">
              <a:solidFill>
                <a:prstClr val="black"/>
              </a:solidFill>
              <a:latin typeface="微软雅黑"/>
              <a:ea typeface="微软雅黑"/>
            </a:endParaRPr>
          </a:p>
        </p:txBody>
      </p:sp>
      <p:sp>
        <p:nvSpPr>
          <p:cNvPr id="20" name="矩形 19"/>
          <p:cNvSpPr/>
          <p:nvPr/>
        </p:nvSpPr>
        <p:spPr>
          <a:xfrm>
            <a:off x="612476" y="4604724"/>
            <a:ext cx="422694" cy="1268083"/>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r>
              <a:rPr lang="zh-CN" altLang="en-US" b="1" dirty="0">
                <a:solidFill>
                  <a:prstClr val="white"/>
                </a:solidFill>
              </a:rPr>
              <a:t>特征</a:t>
            </a:r>
          </a:p>
        </p:txBody>
      </p:sp>
      <p:sp>
        <p:nvSpPr>
          <p:cNvPr id="21" name="矩形 20"/>
          <p:cNvSpPr/>
          <p:nvPr/>
        </p:nvSpPr>
        <p:spPr>
          <a:xfrm>
            <a:off x="1311214" y="4604730"/>
            <a:ext cx="6788989" cy="319177"/>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r>
              <a:rPr lang="zh-CN" altLang="zh-CN" sz="1400" b="1" dirty="0">
                <a:solidFill>
                  <a:prstClr val="white"/>
                </a:solidFill>
              </a:rPr>
              <a:t>处理大数据的能力更强，且无须太专业的统计背景就可以使用数据挖掘工具</a:t>
            </a:r>
            <a:endParaRPr lang="zh-CN" altLang="en-US" sz="1400" b="1" dirty="0">
              <a:solidFill>
                <a:prstClr val="white"/>
              </a:solidFill>
            </a:endParaRPr>
          </a:p>
        </p:txBody>
      </p:sp>
      <p:sp>
        <p:nvSpPr>
          <p:cNvPr id="22" name="矩形 21"/>
          <p:cNvSpPr/>
          <p:nvPr/>
        </p:nvSpPr>
        <p:spPr>
          <a:xfrm>
            <a:off x="1311214" y="5553630"/>
            <a:ext cx="6788989" cy="319177"/>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r>
              <a:rPr lang="zh-CN" altLang="zh-CN" sz="1400" b="1" dirty="0" smtClean="0">
                <a:solidFill>
                  <a:prstClr val="white"/>
                </a:solidFill>
              </a:rPr>
              <a:t>数据</a:t>
            </a:r>
            <a:r>
              <a:rPr lang="zh-CN" altLang="zh-CN" sz="1400" b="1" dirty="0">
                <a:solidFill>
                  <a:prstClr val="white"/>
                </a:solidFill>
              </a:rPr>
              <a:t>挖掘的最终目的是方便企业终端用户使用，而并非给统计学家检测用的</a:t>
            </a:r>
            <a:endParaRPr lang="zh-CN" altLang="en-US" sz="1400" b="1" dirty="0">
              <a:solidFill>
                <a:prstClr val="white"/>
              </a:solidFill>
            </a:endParaRPr>
          </a:p>
        </p:txBody>
      </p:sp>
      <p:sp>
        <p:nvSpPr>
          <p:cNvPr id="23" name="矩形 22"/>
          <p:cNvSpPr/>
          <p:nvPr/>
        </p:nvSpPr>
        <p:spPr>
          <a:xfrm>
            <a:off x="1311214" y="5079176"/>
            <a:ext cx="6788989" cy="319177"/>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r>
              <a:rPr lang="zh-CN" altLang="zh-CN" sz="1400" b="1" dirty="0" smtClean="0">
                <a:solidFill>
                  <a:prstClr val="white"/>
                </a:solidFill>
              </a:rPr>
              <a:t>从</a:t>
            </a:r>
            <a:r>
              <a:rPr lang="zh-CN" altLang="zh-CN" sz="1400" b="1" dirty="0">
                <a:solidFill>
                  <a:prstClr val="white"/>
                </a:solidFill>
              </a:rPr>
              <a:t>使用与需求的角度上看，数据挖掘工具更符合企业界的需求</a:t>
            </a:r>
            <a:endParaRPr lang="zh-CN" altLang="en-US" sz="1400" b="1" dirty="0">
              <a:solidFill>
                <a:prstClr val="white"/>
              </a:solidFill>
            </a:endParaRPr>
          </a:p>
        </p:txBody>
      </p:sp>
      <p:pic>
        <p:nvPicPr>
          <p:cNvPr id="24" name="27 Imagen"/>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prstClr val="white">
                    <a:lumMod val="65000"/>
                  </a:prstClr>
                </a:solidFill>
                <a:latin typeface="微软雅黑"/>
                <a:ea typeface="微软雅黑"/>
              </a:rPr>
              <a:t>of</a:t>
            </a:r>
            <a:endParaRPr lang="es-ES" sz="1200" b="1" i="1" dirty="0">
              <a:solidFill>
                <a:prstClr val="white">
                  <a:lumMod val="65000"/>
                </a:prstClr>
              </a:solidFill>
              <a:latin typeface="微软雅黑"/>
              <a:ea typeface="微软雅黑"/>
            </a:endParaRPr>
          </a:p>
        </p:txBody>
      </p:sp>
      <p:sp>
        <p:nvSpPr>
          <p:cNvPr id="26"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sz="1200" b="1" dirty="0" smtClean="0">
                <a:solidFill>
                  <a:prstClr val="white">
                    <a:lumMod val="50000"/>
                  </a:prstClr>
                </a:solidFill>
                <a:latin typeface="微软雅黑"/>
                <a:ea typeface="微软雅黑"/>
              </a:rPr>
              <a:t>39</a:t>
            </a:r>
            <a:endParaRPr lang="es-ES" sz="1200" b="1" dirty="0">
              <a:solidFill>
                <a:prstClr val="white">
                  <a:lumMod val="50000"/>
                </a:prstClr>
              </a:solidFill>
              <a:latin typeface="微软雅黑"/>
              <a:ea typeface="微软雅黑"/>
            </a:endParaRPr>
          </a:p>
        </p:txBody>
      </p:sp>
      <p:pic>
        <p:nvPicPr>
          <p:cNvPr id="27" name="Imagen 27">
            <a:hlinkClick r:id="" action="ppaction://hlinkshowjump?jump=nextslide"/>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Imagen 28">
            <a:hlinkClick r:id="" action="ppaction://hlinkshowjump?jump=previousslide"/>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prstClr val="black">
                    <a:tint val="75000"/>
                  </a:prstClr>
                </a:solidFill>
              </a:rPr>
              <a:pPr fontAlgn="auto">
                <a:spcBef>
                  <a:spcPts val="0"/>
                </a:spcBef>
                <a:spcAft>
                  <a:spcPts val="0"/>
                </a:spcAft>
                <a:buFontTx/>
                <a:buNone/>
              </a:pPr>
              <a:t>130</a:t>
            </a:fld>
            <a:endParaRPr lang="zh-CN" altLang="en-US" dirty="0">
              <a:solidFill>
                <a:prstClr val="black">
                  <a:tint val="75000"/>
                </a:prstClr>
              </a:solidFill>
            </a:endParaRPr>
          </a:p>
        </p:txBody>
      </p:sp>
      <p:sp>
        <p:nvSpPr>
          <p:cNvPr id="32" name="文本框 40"/>
          <p:cNvSpPr txBox="1"/>
          <p:nvPr/>
        </p:nvSpPr>
        <p:spPr>
          <a:xfrm>
            <a:off x="399253" y="828381"/>
            <a:ext cx="1569660" cy="369332"/>
          </a:xfrm>
          <a:prstGeom prst="rect">
            <a:avLst/>
          </a:prstGeom>
          <a:noFill/>
        </p:spPr>
        <p:txBody>
          <a:bodyPr wrap="none" rtlCol="0">
            <a:spAutoFit/>
          </a:bodyPr>
          <a:lstStyle/>
          <a:p>
            <a:pPr fontAlgn="auto">
              <a:spcBef>
                <a:spcPts val="0"/>
              </a:spcBef>
              <a:spcAft>
                <a:spcPts val="0"/>
              </a:spcAft>
              <a:buFontTx/>
              <a:buNone/>
            </a:pPr>
            <a:r>
              <a:rPr lang="zh-CN" altLang="en-US" b="1" dirty="0" smtClean="0">
                <a:solidFill>
                  <a:srgbClr val="3D89BC"/>
                </a:solidFill>
                <a:latin typeface="微软雅黑"/>
                <a:ea typeface="微软雅黑"/>
              </a:rPr>
              <a:t>数据挖掘概念</a:t>
            </a:r>
            <a:endParaRPr lang="zh-CN" altLang="zh-CN" b="1" dirty="0">
              <a:solidFill>
                <a:srgbClr val="3D89BC"/>
              </a:solidFill>
              <a:latin typeface="微软雅黑"/>
              <a:ea typeface="微软雅黑"/>
            </a:endParaRPr>
          </a:p>
        </p:txBody>
      </p:sp>
      <p:sp>
        <p:nvSpPr>
          <p:cNvPr id="33" name="椭圆 32"/>
          <p:cNvSpPr/>
          <p:nvPr/>
        </p:nvSpPr>
        <p:spPr>
          <a:xfrm>
            <a:off x="293525" y="946406"/>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Tree>
    <p:extLst>
      <p:ext uri="{BB962C8B-B14F-4D97-AF65-F5344CB8AC3E}">
        <p14:creationId xmlns:p14="http://schemas.microsoft.com/office/powerpoint/2010/main" val="2707506516"/>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8" name="文本框 6"/>
          <p:cNvSpPr txBox="1"/>
          <p:nvPr/>
        </p:nvSpPr>
        <p:spPr>
          <a:xfrm>
            <a:off x="452232" y="173917"/>
            <a:ext cx="1973617" cy="415498"/>
          </a:xfrm>
          <a:prstGeom prst="rect">
            <a:avLst/>
          </a:prstGeom>
          <a:noFill/>
        </p:spPr>
        <p:txBody>
          <a:bodyPr wrap="none" rtlCol="0">
            <a:spAutoFit/>
          </a:bodyPr>
          <a:lstStyle/>
          <a:p>
            <a:pPr fontAlgn="auto">
              <a:spcBef>
                <a:spcPts val="0"/>
              </a:spcBef>
              <a:spcAft>
                <a:spcPts val="0"/>
              </a:spcAft>
              <a:buFontTx/>
              <a:buNone/>
            </a:pPr>
            <a:r>
              <a:rPr lang="zh-CN" altLang="en-US" sz="2100" b="1" spc="225" dirty="0" smtClean="0">
                <a:solidFill>
                  <a:prstClr val="white"/>
                </a:solidFill>
                <a:latin typeface="微软雅黑"/>
                <a:ea typeface="微软雅黑"/>
              </a:rPr>
              <a:t>数据挖掘概述</a:t>
            </a:r>
            <a:endParaRPr lang="zh-CN" altLang="en-US" sz="2100" b="1" spc="225" dirty="0">
              <a:solidFill>
                <a:prstClr val="white"/>
              </a:solidFill>
              <a:latin typeface="微软雅黑"/>
              <a:ea typeface="微软雅黑"/>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auto">
              <a:spcBef>
                <a:spcPts val="0"/>
              </a:spcBef>
              <a:spcAft>
                <a:spcPts val="0"/>
              </a:spcAft>
              <a:buFontTx/>
              <a:buNone/>
            </a:pPr>
            <a:endParaRPr lang="id-ID" sz="1350">
              <a:solidFill>
                <a:prstClr val="black"/>
              </a:solidFill>
              <a:latin typeface="微软雅黑"/>
              <a:ea typeface="微软雅黑"/>
            </a:endParaRPr>
          </a:p>
        </p:txBody>
      </p:sp>
      <p:sp>
        <p:nvSpPr>
          <p:cNvPr id="24" name="圆角矩形 23"/>
          <p:cNvSpPr/>
          <p:nvPr/>
        </p:nvSpPr>
        <p:spPr>
          <a:xfrm>
            <a:off x="2242868" y="1639010"/>
            <a:ext cx="5607169" cy="905774"/>
          </a:xfrm>
          <a:prstGeom prst="round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600" b="1" dirty="0">
              <a:solidFill>
                <a:prstClr val="white"/>
              </a:solidFill>
            </a:endParaRPr>
          </a:p>
        </p:txBody>
      </p:sp>
      <p:sp>
        <p:nvSpPr>
          <p:cNvPr id="25" name="圆角矩形 24"/>
          <p:cNvSpPr/>
          <p:nvPr/>
        </p:nvSpPr>
        <p:spPr>
          <a:xfrm>
            <a:off x="1104162" y="1639010"/>
            <a:ext cx="751003" cy="905774"/>
          </a:xfrm>
          <a:prstGeom prst="round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r>
              <a:rPr lang="zh-CN" altLang="en-US" sz="1600" b="1" dirty="0" smtClean="0">
                <a:solidFill>
                  <a:prstClr val="white"/>
                </a:solidFill>
              </a:rPr>
              <a:t>使用广义角度</a:t>
            </a:r>
            <a:endParaRPr lang="zh-CN" altLang="en-US" sz="1600" b="1" dirty="0">
              <a:solidFill>
                <a:prstClr val="white"/>
              </a:solidFill>
            </a:endParaRPr>
          </a:p>
        </p:txBody>
      </p:sp>
      <p:sp>
        <p:nvSpPr>
          <p:cNvPr id="26" name="圆角矩形 25"/>
          <p:cNvSpPr/>
          <p:nvPr/>
        </p:nvSpPr>
        <p:spPr>
          <a:xfrm>
            <a:off x="2467126" y="1893489"/>
            <a:ext cx="495343" cy="396815"/>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auto">
              <a:spcBef>
                <a:spcPts val="0"/>
              </a:spcBef>
              <a:spcAft>
                <a:spcPts val="0"/>
              </a:spcAft>
              <a:buFontTx/>
              <a:buNone/>
            </a:pPr>
            <a:r>
              <a:rPr lang="zh-CN" altLang="en-US" sz="1300" b="1" dirty="0" smtClean="0">
                <a:solidFill>
                  <a:prstClr val="white"/>
                </a:solidFill>
              </a:rPr>
              <a:t>分类</a:t>
            </a:r>
            <a:endParaRPr lang="zh-CN" altLang="en-US" sz="1300" b="1" dirty="0">
              <a:solidFill>
                <a:prstClr val="white"/>
              </a:solidFill>
            </a:endParaRPr>
          </a:p>
        </p:txBody>
      </p:sp>
      <p:sp>
        <p:nvSpPr>
          <p:cNvPr id="29" name="圆角矩形 28"/>
          <p:cNvSpPr/>
          <p:nvPr/>
        </p:nvSpPr>
        <p:spPr>
          <a:xfrm>
            <a:off x="3120830" y="1893489"/>
            <a:ext cx="563785" cy="396815"/>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auto">
              <a:spcBef>
                <a:spcPts val="0"/>
              </a:spcBef>
              <a:spcAft>
                <a:spcPts val="0"/>
              </a:spcAft>
              <a:buFontTx/>
              <a:buNone/>
            </a:pPr>
            <a:r>
              <a:rPr lang="zh-CN" altLang="en-US" sz="1300" b="1" dirty="0">
                <a:solidFill>
                  <a:prstClr val="white"/>
                </a:solidFill>
              </a:rPr>
              <a:t>聚类</a:t>
            </a:r>
          </a:p>
        </p:txBody>
      </p:sp>
      <p:sp>
        <p:nvSpPr>
          <p:cNvPr id="30" name="圆角矩形 29"/>
          <p:cNvSpPr/>
          <p:nvPr/>
        </p:nvSpPr>
        <p:spPr>
          <a:xfrm>
            <a:off x="3842976" y="1893488"/>
            <a:ext cx="547982" cy="396815"/>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auto">
              <a:spcBef>
                <a:spcPts val="0"/>
              </a:spcBef>
              <a:spcAft>
                <a:spcPts val="0"/>
              </a:spcAft>
              <a:buFontTx/>
              <a:buNone/>
            </a:pPr>
            <a:r>
              <a:rPr lang="zh-CN" altLang="en-US" sz="1300" b="1" dirty="0">
                <a:solidFill>
                  <a:prstClr val="white"/>
                </a:solidFill>
              </a:rPr>
              <a:t>估值</a:t>
            </a:r>
          </a:p>
        </p:txBody>
      </p:sp>
      <p:sp>
        <p:nvSpPr>
          <p:cNvPr id="31" name="圆角矩形 30"/>
          <p:cNvSpPr/>
          <p:nvPr/>
        </p:nvSpPr>
        <p:spPr>
          <a:xfrm>
            <a:off x="4549319" y="1893489"/>
            <a:ext cx="528115" cy="396815"/>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auto">
              <a:spcBef>
                <a:spcPts val="0"/>
              </a:spcBef>
              <a:spcAft>
                <a:spcPts val="0"/>
              </a:spcAft>
              <a:buFontTx/>
              <a:buNone/>
            </a:pPr>
            <a:r>
              <a:rPr lang="zh-CN" altLang="en-US" sz="1300" b="1" dirty="0">
                <a:solidFill>
                  <a:prstClr val="white"/>
                </a:solidFill>
              </a:rPr>
              <a:t>预测</a:t>
            </a:r>
          </a:p>
        </p:txBody>
      </p:sp>
      <p:sp>
        <p:nvSpPr>
          <p:cNvPr id="32" name="圆角矩形 31"/>
          <p:cNvSpPr/>
          <p:nvPr/>
        </p:nvSpPr>
        <p:spPr>
          <a:xfrm>
            <a:off x="5235795" y="1893489"/>
            <a:ext cx="908105" cy="396815"/>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auto">
              <a:spcBef>
                <a:spcPts val="0"/>
              </a:spcBef>
              <a:spcAft>
                <a:spcPts val="0"/>
              </a:spcAft>
              <a:buFontTx/>
              <a:buNone/>
            </a:pPr>
            <a:r>
              <a:rPr lang="zh-CN" altLang="en-US" sz="1300" b="1" dirty="0">
                <a:solidFill>
                  <a:prstClr val="white"/>
                </a:solidFill>
              </a:rPr>
              <a:t>关联规则</a:t>
            </a:r>
          </a:p>
        </p:txBody>
      </p:sp>
      <p:sp>
        <p:nvSpPr>
          <p:cNvPr id="33" name="圆角矩形 32"/>
          <p:cNvSpPr/>
          <p:nvPr/>
        </p:nvSpPr>
        <p:spPr>
          <a:xfrm>
            <a:off x="7222775" y="1893489"/>
            <a:ext cx="537153" cy="396815"/>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auto">
              <a:spcBef>
                <a:spcPts val="0"/>
              </a:spcBef>
              <a:spcAft>
                <a:spcPts val="0"/>
              </a:spcAft>
              <a:buFontTx/>
              <a:buNone/>
            </a:pPr>
            <a:r>
              <a:rPr lang="en-US" altLang="zh-CN" sz="1300" b="1" dirty="0" smtClean="0">
                <a:solidFill>
                  <a:prstClr val="white"/>
                </a:solidFill>
              </a:rPr>
              <a:t>···</a:t>
            </a:r>
            <a:endParaRPr lang="zh-CN" altLang="en-US" sz="1300" b="1" dirty="0">
              <a:solidFill>
                <a:prstClr val="white"/>
              </a:solidFill>
            </a:endParaRPr>
          </a:p>
        </p:txBody>
      </p:sp>
      <p:sp>
        <p:nvSpPr>
          <p:cNvPr id="34" name="圆角矩形 33"/>
          <p:cNvSpPr/>
          <p:nvPr/>
        </p:nvSpPr>
        <p:spPr>
          <a:xfrm>
            <a:off x="1052405" y="3903418"/>
            <a:ext cx="751003" cy="905774"/>
          </a:xfrm>
          <a:prstGeom prst="round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r>
              <a:rPr lang="zh-CN" altLang="zh-CN" sz="1600" b="1" dirty="0">
                <a:solidFill>
                  <a:prstClr val="white"/>
                </a:solidFill>
              </a:rPr>
              <a:t>数理基础角度</a:t>
            </a:r>
            <a:endParaRPr lang="zh-CN" altLang="en-US" sz="1600" b="1" dirty="0">
              <a:solidFill>
                <a:prstClr val="white"/>
              </a:solidFill>
            </a:endParaRPr>
          </a:p>
        </p:txBody>
      </p:sp>
      <p:sp>
        <p:nvSpPr>
          <p:cNvPr id="36" name="圆角矩形 35"/>
          <p:cNvSpPr/>
          <p:nvPr/>
        </p:nvSpPr>
        <p:spPr>
          <a:xfrm>
            <a:off x="2674189" y="2920041"/>
            <a:ext cx="5175848" cy="905774"/>
          </a:xfrm>
          <a:prstGeom prst="round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600" b="1" dirty="0">
              <a:solidFill>
                <a:prstClr val="white"/>
              </a:solidFill>
            </a:endParaRPr>
          </a:p>
        </p:txBody>
      </p:sp>
      <p:sp>
        <p:nvSpPr>
          <p:cNvPr id="35" name="五边形 34"/>
          <p:cNvSpPr/>
          <p:nvPr/>
        </p:nvSpPr>
        <p:spPr>
          <a:xfrm>
            <a:off x="2139351" y="3096883"/>
            <a:ext cx="1487909" cy="552091"/>
          </a:xfrm>
          <a:prstGeom prst="homePlate">
            <a:avLst>
              <a:gd name="adj" fmla="val 2302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r>
              <a:rPr lang="zh-CN" altLang="en-US" sz="1600" b="1" dirty="0" smtClean="0">
                <a:solidFill>
                  <a:prstClr val="white"/>
                </a:solidFill>
              </a:rPr>
              <a:t>机器学习方法</a:t>
            </a:r>
            <a:endParaRPr lang="zh-CN" altLang="en-US" sz="1600" b="1" dirty="0">
              <a:solidFill>
                <a:prstClr val="white"/>
              </a:solidFill>
            </a:endParaRPr>
          </a:p>
        </p:txBody>
      </p:sp>
      <p:sp>
        <p:nvSpPr>
          <p:cNvPr id="37" name="圆角矩形 36"/>
          <p:cNvSpPr/>
          <p:nvPr/>
        </p:nvSpPr>
        <p:spPr>
          <a:xfrm>
            <a:off x="2674189" y="3916323"/>
            <a:ext cx="5175848" cy="905774"/>
          </a:xfrm>
          <a:prstGeom prst="round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600" b="1" dirty="0">
              <a:solidFill>
                <a:prstClr val="white"/>
              </a:solidFill>
            </a:endParaRPr>
          </a:p>
        </p:txBody>
      </p:sp>
      <p:sp>
        <p:nvSpPr>
          <p:cNvPr id="38" name="五边形 37"/>
          <p:cNvSpPr/>
          <p:nvPr/>
        </p:nvSpPr>
        <p:spPr>
          <a:xfrm>
            <a:off x="2139351" y="4080260"/>
            <a:ext cx="1487909" cy="552091"/>
          </a:xfrm>
          <a:prstGeom prst="homePlate">
            <a:avLst>
              <a:gd name="adj" fmla="val 2302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r>
              <a:rPr lang="zh-CN" altLang="en-US" sz="1600" b="1" dirty="0" smtClean="0">
                <a:solidFill>
                  <a:prstClr val="white"/>
                </a:solidFill>
              </a:rPr>
              <a:t>统计方法</a:t>
            </a:r>
            <a:endParaRPr lang="zh-CN" altLang="en-US" sz="1600" b="1" dirty="0">
              <a:solidFill>
                <a:prstClr val="white"/>
              </a:solidFill>
            </a:endParaRPr>
          </a:p>
        </p:txBody>
      </p:sp>
      <p:sp>
        <p:nvSpPr>
          <p:cNvPr id="39" name="圆角矩形 38"/>
          <p:cNvSpPr/>
          <p:nvPr/>
        </p:nvSpPr>
        <p:spPr>
          <a:xfrm>
            <a:off x="2674189" y="4904082"/>
            <a:ext cx="5175848" cy="905774"/>
          </a:xfrm>
          <a:prstGeom prst="round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600" b="1" dirty="0">
              <a:solidFill>
                <a:prstClr val="white"/>
              </a:solidFill>
            </a:endParaRPr>
          </a:p>
        </p:txBody>
      </p:sp>
      <p:sp>
        <p:nvSpPr>
          <p:cNvPr id="40" name="五边形 39"/>
          <p:cNvSpPr/>
          <p:nvPr/>
        </p:nvSpPr>
        <p:spPr>
          <a:xfrm>
            <a:off x="2139351" y="5080924"/>
            <a:ext cx="1487909" cy="552091"/>
          </a:xfrm>
          <a:prstGeom prst="homePlate">
            <a:avLst>
              <a:gd name="adj" fmla="val 2302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r>
              <a:rPr lang="zh-CN" altLang="en-US" sz="1600" b="1" dirty="0" smtClean="0">
                <a:solidFill>
                  <a:prstClr val="white"/>
                </a:solidFill>
              </a:rPr>
              <a:t>神经网络方法</a:t>
            </a:r>
            <a:endParaRPr lang="zh-CN" altLang="en-US" sz="1600" b="1" dirty="0">
              <a:solidFill>
                <a:prstClr val="white"/>
              </a:solidFill>
            </a:endParaRPr>
          </a:p>
        </p:txBody>
      </p:sp>
      <p:sp>
        <p:nvSpPr>
          <p:cNvPr id="42" name="圆角矩形 41"/>
          <p:cNvSpPr/>
          <p:nvPr/>
        </p:nvSpPr>
        <p:spPr>
          <a:xfrm>
            <a:off x="3779896" y="3174521"/>
            <a:ext cx="595223" cy="396815"/>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auto">
              <a:spcBef>
                <a:spcPts val="0"/>
              </a:spcBef>
              <a:spcAft>
                <a:spcPts val="0"/>
              </a:spcAft>
              <a:buFontTx/>
              <a:buNone/>
            </a:pPr>
            <a:r>
              <a:rPr lang="zh-CN" altLang="zh-CN" sz="1300" b="1" dirty="0">
                <a:solidFill>
                  <a:prstClr val="white"/>
                </a:solidFill>
              </a:rPr>
              <a:t>决策树</a:t>
            </a:r>
            <a:endParaRPr lang="zh-CN" altLang="en-US" sz="1300" b="1" dirty="0">
              <a:solidFill>
                <a:prstClr val="white"/>
              </a:solidFill>
            </a:endParaRPr>
          </a:p>
        </p:txBody>
      </p:sp>
      <p:sp>
        <p:nvSpPr>
          <p:cNvPr id="43" name="圆角矩形 42"/>
          <p:cNvSpPr/>
          <p:nvPr/>
        </p:nvSpPr>
        <p:spPr>
          <a:xfrm>
            <a:off x="4465180" y="3174521"/>
            <a:ext cx="1120175" cy="396815"/>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auto">
              <a:spcBef>
                <a:spcPts val="0"/>
              </a:spcBef>
              <a:spcAft>
                <a:spcPts val="0"/>
              </a:spcAft>
              <a:buFontTx/>
              <a:buNone/>
            </a:pPr>
            <a:r>
              <a:rPr lang="zh-CN" altLang="en-US" sz="1300" b="1" dirty="0" smtClean="0">
                <a:solidFill>
                  <a:prstClr val="white"/>
                </a:solidFill>
              </a:rPr>
              <a:t>基于范例学习</a:t>
            </a:r>
            <a:endParaRPr lang="zh-CN" altLang="en-US" sz="1300" b="1" dirty="0">
              <a:solidFill>
                <a:prstClr val="white"/>
              </a:solidFill>
            </a:endParaRPr>
          </a:p>
        </p:txBody>
      </p:sp>
      <p:sp>
        <p:nvSpPr>
          <p:cNvPr id="44" name="圆角矩形 43"/>
          <p:cNvSpPr/>
          <p:nvPr/>
        </p:nvSpPr>
        <p:spPr>
          <a:xfrm>
            <a:off x="5675416" y="3174521"/>
            <a:ext cx="753861" cy="396815"/>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auto">
              <a:spcBef>
                <a:spcPts val="0"/>
              </a:spcBef>
              <a:spcAft>
                <a:spcPts val="0"/>
              </a:spcAft>
              <a:buFontTx/>
              <a:buNone/>
            </a:pPr>
            <a:r>
              <a:rPr lang="zh-CN" altLang="en-US" sz="1300" b="1" dirty="0" smtClean="0">
                <a:solidFill>
                  <a:prstClr val="white"/>
                </a:solidFill>
              </a:rPr>
              <a:t>规则归纳</a:t>
            </a:r>
            <a:endParaRPr lang="zh-CN" altLang="en-US" sz="1300" b="1" dirty="0">
              <a:solidFill>
                <a:prstClr val="white"/>
              </a:solidFill>
            </a:endParaRPr>
          </a:p>
        </p:txBody>
      </p:sp>
      <p:sp>
        <p:nvSpPr>
          <p:cNvPr id="45" name="圆角矩形 44"/>
          <p:cNvSpPr/>
          <p:nvPr/>
        </p:nvSpPr>
        <p:spPr>
          <a:xfrm>
            <a:off x="6519338" y="3174521"/>
            <a:ext cx="786590" cy="396815"/>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auto">
              <a:spcBef>
                <a:spcPts val="0"/>
              </a:spcBef>
              <a:spcAft>
                <a:spcPts val="0"/>
              </a:spcAft>
              <a:buFontTx/>
              <a:buNone/>
            </a:pPr>
            <a:r>
              <a:rPr lang="zh-CN" altLang="en-US" sz="1300" b="1" dirty="0" smtClean="0">
                <a:solidFill>
                  <a:prstClr val="white"/>
                </a:solidFill>
              </a:rPr>
              <a:t>遗传算法</a:t>
            </a:r>
            <a:endParaRPr lang="zh-CN" altLang="en-US" sz="1300" b="1" dirty="0">
              <a:solidFill>
                <a:prstClr val="white"/>
              </a:solidFill>
            </a:endParaRPr>
          </a:p>
        </p:txBody>
      </p:sp>
      <p:sp>
        <p:nvSpPr>
          <p:cNvPr id="46" name="圆角矩形 45"/>
          <p:cNvSpPr/>
          <p:nvPr/>
        </p:nvSpPr>
        <p:spPr>
          <a:xfrm>
            <a:off x="7395988" y="3174521"/>
            <a:ext cx="422010" cy="396815"/>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auto">
              <a:spcBef>
                <a:spcPts val="0"/>
              </a:spcBef>
              <a:spcAft>
                <a:spcPts val="0"/>
              </a:spcAft>
              <a:buFontTx/>
              <a:buNone/>
            </a:pPr>
            <a:r>
              <a:rPr lang="en-US" altLang="zh-CN" sz="1300" b="1" dirty="0" smtClean="0">
                <a:solidFill>
                  <a:prstClr val="white"/>
                </a:solidFill>
              </a:rPr>
              <a:t>···</a:t>
            </a:r>
            <a:endParaRPr lang="zh-CN" altLang="en-US" sz="1300" b="1" dirty="0">
              <a:solidFill>
                <a:prstClr val="white"/>
              </a:solidFill>
            </a:endParaRPr>
          </a:p>
        </p:txBody>
      </p:sp>
      <p:sp>
        <p:nvSpPr>
          <p:cNvPr id="47" name="圆角矩形 46"/>
          <p:cNvSpPr/>
          <p:nvPr/>
        </p:nvSpPr>
        <p:spPr>
          <a:xfrm>
            <a:off x="3764785" y="4019874"/>
            <a:ext cx="700395" cy="310585"/>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auto">
              <a:spcBef>
                <a:spcPts val="0"/>
              </a:spcBef>
              <a:spcAft>
                <a:spcPts val="0"/>
              </a:spcAft>
              <a:buFontTx/>
              <a:buNone/>
            </a:pPr>
            <a:r>
              <a:rPr lang="zh-CN" altLang="zh-CN" sz="1300" b="1" dirty="0">
                <a:solidFill>
                  <a:prstClr val="white"/>
                </a:solidFill>
              </a:rPr>
              <a:t>回归分析</a:t>
            </a:r>
            <a:endParaRPr lang="zh-CN" altLang="en-US" sz="1300" b="1" dirty="0">
              <a:solidFill>
                <a:prstClr val="white"/>
              </a:solidFill>
            </a:endParaRPr>
          </a:p>
        </p:txBody>
      </p:sp>
      <p:sp>
        <p:nvSpPr>
          <p:cNvPr id="48" name="圆角矩形 47"/>
          <p:cNvSpPr/>
          <p:nvPr/>
        </p:nvSpPr>
        <p:spPr>
          <a:xfrm>
            <a:off x="4506128" y="4019874"/>
            <a:ext cx="1053352" cy="310585"/>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auto">
              <a:spcBef>
                <a:spcPts val="0"/>
              </a:spcBef>
              <a:spcAft>
                <a:spcPts val="0"/>
              </a:spcAft>
              <a:buFontTx/>
              <a:buNone/>
            </a:pPr>
            <a:r>
              <a:rPr lang="zh-CN" altLang="en-US" sz="1300" b="1" dirty="0" smtClean="0">
                <a:solidFill>
                  <a:prstClr val="white"/>
                </a:solidFill>
              </a:rPr>
              <a:t>时间序列分析</a:t>
            </a:r>
            <a:endParaRPr lang="zh-CN" altLang="en-US" sz="1300" b="1" dirty="0">
              <a:solidFill>
                <a:prstClr val="white"/>
              </a:solidFill>
            </a:endParaRPr>
          </a:p>
        </p:txBody>
      </p:sp>
      <p:sp>
        <p:nvSpPr>
          <p:cNvPr id="49" name="圆角矩形 48"/>
          <p:cNvSpPr/>
          <p:nvPr/>
        </p:nvSpPr>
        <p:spPr>
          <a:xfrm>
            <a:off x="5600428" y="4019874"/>
            <a:ext cx="753861" cy="310585"/>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auto">
              <a:spcBef>
                <a:spcPts val="0"/>
              </a:spcBef>
              <a:spcAft>
                <a:spcPts val="0"/>
              </a:spcAft>
              <a:buFontTx/>
              <a:buNone/>
            </a:pPr>
            <a:r>
              <a:rPr lang="zh-CN" altLang="en-US" sz="1300" b="1" dirty="0" smtClean="0">
                <a:solidFill>
                  <a:prstClr val="white"/>
                </a:solidFill>
              </a:rPr>
              <a:t>关联分析</a:t>
            </a:r>
            <a:endParaRPr lang="zh-CN" altLang="en-US" sz="1300" b="1" dirty="0">
              <a:solidFill>
                <a:prstClr val="white"/>
              </a:solidFill>
            </a:endParaRPr>
          </a:p>
        </p:txBody>
      </p:sp>
      <p:sp>
        <p:nvSpPr>
          <p:cNvPr id="50" name="圆角矩形 49"/>
          <p:cNvSpPr/>
          <p:nvPr/>
        </p:nvSpPr>
        <p:spPr>
          <a:xfrm>
            <a:off x="6395237" y="4019874"/>
            <a:ext cx="786590" cy="310585"/>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auto">
              <a:spcBef>
                <a:spcPts val="0"/>
              </a:spcBef>
              <a:spcAft>
                <a:spcPts val="0"/>
              </a:spcAft>
              <a:buFontTx/>
              <a:buNone/>
            </a:pPr>
            <a:r>
              <a:rPr lang="zh-CN" altLang="en-US" sz="1300" b="1" dirty="0" smtClean="0">
                <a:solidFill>
                  <a:prstClr val="white"/>
                </a:solidFill>
              </a:rPr>
              <a:t>聚类分析</a:t>
            </a:r>
            <a:endParaRPr lang="zh-CN" altLang="en-US" sz="1300" b="1" dirty="0">
              <a:solidFill>
                <a:prstClr val="white"/>
              </a:solidFill>
            </a:endParaRPr>
          </a:p>
        </p:txBody>
      </p:sp>
      <p:sp>
        <p:nvSpPr>
          <p:cNvPr id="58" name="圆角矩形 57"/>
          <p:cNvSpPr/>
          <p:nvPr/>
        </p:nvSpPr>
        <p:spPr>
          <a:xfrm>
            <a:off x="3764785" y="4420966"/>
            <a:ext cx="610334" cy="310585"/>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auto">
              <a:spcBef>
                <a:spcPts val="0"/>
              </a:spcBef>
              <a:spcAft>
                <a:spcPts val="0"/>
              </a:spcAft>
              <a:buFontTx/>
              <a:buNone/>
            </a:pPr>
            <a:r>
              <a:rPr lang="zh-CN" altLang="en-US" sz="1300" b="1" dirty="0" smtClean="0">
                <a:solidFill>
                  <a:prstClr val="white"/>
                </a:solidFill>
              </a:rPr>
              <a:t>粗糙集</a:t>
            </a:r>
            <a:endParaRPr lang="zh-CN" altLang="en-US" sz="1300" b="1" dirty="0">
              <a:solidFill>
                <a:prstClr val="white"/>
              </a:solidFill>
            </a:endParaRPr>
          </a:p>
        </p:txBody>
      </p:sp>
      <p:sp>
        <p:nvSpPr>
          <p:cNvPr id="59" name="圆角矩形 58"/>
          <p:cNvSpPr/>
          <p:nvPr/>
        </p:nvSpPr>
        <p:spPr>
          <a:xfrm>
            <a:off x="4466614" y="4420967"/>
            <a:ext cx="934867" cy="310585"/>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auto">
              <a:spcBef>
                <a:spcPts val="0"/>
              </a:spcBef>
              <a:spcAft>
                <a:spcPts val="0"/>
              </a:spcAft>
              <a:buFontTx/>
              <a:buNone/>
            </a:pPr>
            <a:r>
              <a:rPr lang="zh-CN" altLang="en-US" sz="1300" b="1" dirty="0" smtClean="0">
                <a:solidFill>
                  <a:prstClr val="white"/>
                </a:solidFill>
              </a:rPr>
              <a:t>探索性分析</a:t>
            </a:r>
            <a:endParaRPr lang="zh-CN" altLang="en-US" sz="1300" b="1" dirty="0">
              <a:solidFill>
                <a:prstClr val="white"/>
              </a:solidFill>
            </a:endParaRPr>
          </a:p>
        </p:txBody>
      </p:sp>
      <p:sp>
        <p:nvSpPr>
          <p:cNvPr id="60" name="圆角矩形 59"/>
          <p:cNvSpPr/>
          <p:nvPr/>
        </p:nvSpPr>
        <p:spPr>
          <a:xfrm>
            <a:off x="5492976" y="4420967"/>
            <a:ext cx="1811518" cy="310585"/>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auto">
              <a:spcBef>
                <a:spcPts val="0"/>
              </a:spcBef>
              <a:spcAft>
                <a:spcPts val="0"/>
              </a:spcAft>
              <a:buFontTx/>
              <a:buNone/>
            </a:pPr>
            <a:r>
              <a:rPr lang="zh-CN" altLang="en-US" sz="1300" b="1" dirty="0" smtClean="0">
                <a:solidFill>
                  <a:prstClr val="white"/>
                </a:solidFill>
              </a:rPr>
              <a:t>支持向量机最近邻分析</a:t>
            </a:r>
            <a:endParaRPr lang="zh-CN" altLang="en-US" sz="1300" b="1" dirty="0">
              <a:solidFill>
                <a:prstClr val="white"/>
              </a:solidFill>
            </a:endParaRPr>
          </a:p>
        </p:txBody>
      </p:sp>
      <p:sp>
        <p:nvSpPr>
          <p:cNvPr id="61" name="圆角矩形 60"/>
          <p:cNvSpPr/>
          <p:nvPr/>
        </p:nvSpPr>
        <p:spPr>
          <a:xfrm>
            <a:off x="7395988" y="4420967"/>
            <a:ext cx="422010" cy="310585"/>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auto">
              <a:spcBef>
                <a:spcPts val="0"/>
              </a:spcBef>
              <a:spcAft>
                <a:spcPts val="0"/>
              </a:spcAft>
              <a:buFontTx/>
              <a:buNone/>
            </a:pPr>
            <a:r>
              <a:rPr lang="en-US" altLang="zh-CN" sz="1300" b="1" dirty="0" smtClean="0">
                <a:solidFill>
                  <a:prstClr val="white"/>
                </a:solidFill>
              </a:rPr>
              <a:t>···</a:t>
            </a:r>
            <a:endParaRPr lang="zh-CN" altLang="en-US" sz="1300" b="1" dirty="0">
              <a:solidFill>
                <a:prstClr val="white"/>
              </a:solidFill>
            </a:endParaRPr>
          </a:p>
        </p:txBody>
      </p:sp>
      <p:sp>
        <p:nvSpPr>
          <p:cNvPr id="62" name="圆角矩形 61"/>
          <p:cNvSpPr/>
          <p:nvPr/>
        </p:nvSpPr>
        <p:spPr>
          <a:xfrm>
            <a:off x="7222775" y="4019874"/>
            <a:ext cx="595223" cy="310585"/>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auto">
              <a:spcBef>
                <a:spcPts val="0"/>
              </a:spcBef>
              <a:spcAft>
                <a:spcPts val="0"/>
              </a:spcAft>
              <a:buFontTx/>
              <a:buNone/>
            </a:pPr>
            <a:r>
              <a:rPr lang="zh-CN" altLang="en-US" sz="1300" b="1" dirty="0" smtClean="0">
                <a:solidFill>
                  <a:prstClr val="white"/>
                </a:solidFill>
              </a:rPr>
              <a:t>模糊集</a:t>
            </a:r>
            <a:endParaRPr lang="zh-CN" altLang="en-US" sz="1300" b="1" dirty="0">
              <a:solidFill>
                <a:prstClr val="white"/>
              </a:solidFill>
            </a:endParaRPr>
          </a:p>
        </p:txBody>
      </p:sp>
      <p:sp>
        <p:nvSpPr>
          <p:cNvPr id="63" name="圆角矩形 62"/>
          <p:cNvSpPr/>
          <p:nvPr/>
        </p:nvSpPr>
        <p:spPr>
          <a:xfrm>
            <a:off x="3764784" y="5003254"/>
            <a:ext cx="1257630" cy="310585"/>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auto">
              <a:spcBef>
                <a:spcPts val="0"/>
              </a:spcBef>
              <a:spcAft>
                <a:spcPts val="0"/>
              </a:spcAft>
              <a:buFontTx/>
              <a:buNone/>
            </a:pPr>
            <a:r>
              <a:rPr lang="zh-CN" altLang="en-US" sz="1300" b="1" dirty="0" smtClean="0">
                <a:solidFill>
                  <a:prstClr val="white"/>
                </a:solidFill>
              </a:rPr>
              <a:t>前向神经网络</a:t>
            </a:r>
            <a:endParaRPr lang="zh-CN" altLang="en-US" sz="1300" b="1" dirty="0">
              <a:solidFill>
                <a:prstClr val="white"/>
              </a:solidFill>
            </a:endParaRPr>
          </a:p>
        </p:txBody>
      </p:sp>
      <p:sp>
        <p:nvSpPr>
          <p:cNvPr id="64" name="圆角矩形 63"/>
          <p:cNvSpPr/>
          <p:nvPr/>
        </p:nvSpPr>
        <p:spPr>
          <a:xfrm>
            <a:off x="5378529" y="5003254"/>
            <a:ext cx="1340544" cy="310585"/>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auto">
              <a:spcBef>
                <a:spcPts val="0"/>
              </a:spcBef>
              <a:spcAft>
                <a:spcPts val="0"/>
              </a:spcAft>
              <a:buFontTx/>
              <a:buNone/>
            </a:pPr>
            <a:r>
              <a:rPr lang="zh-CN" altLang="en-US" sz="1300" b="1" dirty="0" smtClean="0">
                <a:solidFill>
                  <a:prstClr val="white"/>
                </a:solidFill>
              </a:rPr>
              <a:t>自组织神经网络</a:t>
            </a:r>
            <a:endParaRPr lang="zh-CN" altLang="en-US" sz="1300" b="1" dirty="0">
              <a:solidFill>
                <a:prstClr val="white"/>
              </a:solidFill>
            </a:endParaRPr>
          </a:p>
        </p:txBody>
      </p:sp>
      <p:sp>
        <p:nvSpPr>
          <p:cNvPr id="67" name="圆角矩形 66"/>
          <p:cNvSpPr/>
          <p:nvPr/>
        </p:nvSpPr>
        <p:spPr>
          <a:xfrm>
            <a:off x="3764784" y="5404346"/>
            <a:ext cx="1257630" cy="310585"/>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auto">
              <a:spcBef>
                <a:spcPts val="0"/>
              </a:spcBef>
              <a:spcAft>
                <a:spcPts val="0"/>
              </a:spcAft>
              <a:buFontTx/>
              <a:buNone/>
            </a:pPr>
            <a:r>
              <a:rPr lang="zh-CN" altLang="en-US" sz="1300" b="1" dirty="0" smtClean="0">
                <a:solidFill>
                  <a:prstClr val="white"/>
                </a:solidFill>
              </a:rPr>
              <a:t>多层神经网络</a:t>
            </a:r>
            <a:endParaRPr lang="zh-CN" altLang="en-US" sz="1300" b="1" dirty="0">
              <a:solidFill>
                <a:prstClr val="white"/>
              </a:solidFill>
            </a:endParaRPr>
          </a:p>
        </p:txBody>
      </p:sp>
      <p:sp>
        <p:nvSpPr>
          <p:cNvPr id="69" name="圆角矩形 68"/>
          <p:cNvSpPr/>
          <p:nvPr/>
        </p:nvSpPr>
        <p:spPr>
          <a:xfrm>
            <a:off x="5378530" y="5404347"/>
            <a:ext cx="1330838" cy="310585"/>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auto">
              <a:spcBef>
                <a:spcPts val="0"/>
              </a:spcBef>
              <a:spcAft>
                <a:spcPts val="0"/>
              </a:spcAft>
              <a:buFontTx/>
              <a:buNone/>
            </a:pPr>
            <a:r>
              <a:rPr lang="zh-CN" altLang="en-US" sz="1300" b="1" dirty="0" smtClean="0">
                <a:solidFill>
                  <a:prstClr val="white"/>
                </a:solidFill>
              </a:rPr>
              <a:t>深度学习</a:t>
            </a:r>
            <a:endParaRPr lang="zh-CN" altLang="en-US" sz="1300" b="1" dirty="0">
              <a:solidFill>
                <a:prstClr val="white"/>
              </a:solidFill>
            </a:endParaRPr>
          </a:p>
        </p:txBody>
      </p:sp>
      <p:sp>
        <p:nvSpPr>
          <p:cNvPr id="70" name="圆角矩形 69"/>
          <p:cNvSpPr/>
          <p:nvPr/>
        </p:nvSpPr>
        <p:spPr>
          <a:xfrm>
            <a:off x="6996023" y="5404347"/>
            <a:ext cx="742811" cy="310585"/>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auto">
              <a:spcBef>
                <a:spcPts val="0"/>
              </a:spcBef>
              <a:spcAft>
                <a:spcPts val="0"/>
              </a:spcAft>
              <a:buFontTx/>
              <a:buNone/>
            </a:pPr>
            <a:r>
              <a:rPr lang="en-US" altLang="zh-CN" sz="1300" b="1" dirty="0" smtClean="0">
                <a:solidFill>
                  <a:prstClr val="white"/>
                </a:solidFill>
              </a:rPr>
              <a:t>···</a:t>
            </a:r>
            <a:endParaRPr lang="zh-CN" altLang="en-US" sz="1300" b="1" dirty="0">
              <a:solidFill>
                <a:prstClr val="white"/>
              </a:solidFill>
            </a:endParaRPr>
          </a:p>
        </p:txBody>
      </p:sp>
      <p:sp>
        <p:nvSpPr>
          <p:cNvPr id="71" name="圆角矩形 70"/>
          <p:cNvSpPr/>
          <p:nvPr/>
        </p:nvSpPr>
        <p:spPr>
          <a:xfrm>
            <a:off x="6996023" y="5003254"/>
            <a:ext cx="742811" cy="310585"/>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auto">
              <a:spcBef>
                <a:spcPts val="0"/>
              </a:spcBef>
              <a:spcAft>
                <a:spcPts val="0"/>
              </a:spcAft>
              <a:buFontTx/>
              <a:buNone/>
            </a:pPr>
            <a:r>
              <a:rPr lang="zh-CN" altLang="en-US" sz="1300" b="1" dirty="0" smtClean="0">
                <a:solidFill>
                  <a:prstClr val="white"/>
                </a:solidFill>
              </a:rPr>
              <a:t>感知机</a:t>
            </a:r>
            <a:endParaRPr lang="zh-CN" altLang="en-US" sz="1300" b="1" dirty="0">
              <a:solidFill>
                <a:prstClr val="white"/>
              </a:solidFill>
            </a:endParaRPr>
          </a:p>
        </p:txBody>
      </p:sp>
      <p:sp>
        <p:nvSpPr>
          <p:cNvPr id="72" name="圆角矩形 71"/>
          <p:cNvSpPr/>
          <p:nvPr/>
        </p:nvSpPr>
        <p:spPr>
          <a:xfrm>
            <a:off x="6302261" y="1893489"/>
            <a:ext cx="762151" cy="396815"/>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auto">
              <a:spcBef>
                <a:spcPts val="0"/>
              </a:spcBef>
              <a:spcAft>
                <a:spcPts val="0"/>
              </a:spcAft>
              <a:buFontTx/>
              <a:buNone/>
            </a:pPr>
            <a:r>
              <a:rPr lang="zh-CN" altLang="en-US" sz="1300" b="1" dirty="0" smtClean="0">
                <a:solidFill>
                  <a:prstClr val="white"/>
                </a:solidFill>
              </a:rPr>
              <a:t>可视化</a:t>
            </a:r>
            <a:endParaRPr lang="zh-CN" altLang="en-US" sz="1300" b="1" dirty="0">
              <a:solidFill>
                <a:prstClr val="white"/>
              </a:solidFill>
            </a:endParaRPr>
          </a:p>
        </p:txBody>
      </p:sp>
      <p:pic>
        <p:nvPicPr>
          <p:cNvPr id="51" name="27 Imagen"/>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prstClr val="white">
                    <a:lumMod val="65000"/>
                  </a:prstClr>
                </a:solidFill>
                <a:latin typeface="微软雅黑"/>
                <a:ea typeface="微软雅黑"/>
              </a:rPr>
              <a:t>of</a:t>
            </a:r>
            <a:endParaRPr lang="es-ES" sz="1200" b="1" i="1" dirty="0">
              <a:solidFill>
                <a:prstClr val="white">
                  <a:lumMod val="65000"/>
                </a:prstClr>
              </a:solidFill>
              <a:latin typeface="微软雅黑"/>
              <a:ea typeface="微软雅黑"/>
            </a:endParaRPr>
          </a:p>
        </p:txBody>
      </p:sp>
      <p:sp>
        <p:nvSpPr>
          <p:cNvPr id="53"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sz="1200" b="1" dirty="0" smtClean="0">
                <a:solidFill>
                  <a:prstClr val="white">
                    <a:lumMod val="50000"/>
                  </a:prstClr>
                </a:solidFill>
                <a:latin typeface="微软雅黑"/>
                <a:ea typeface="微软雅黑"/>
              </a:rPr>
              <a:t>39</a:t>
            </a:r>
            <a:endParaRPr lang="es-ES" sz="1200" b="1" dirty="0">
              <a:solidFill>
                <a:prstClr val="white">
                  <a:lumMod val="50000"/>
                </a:prstClr>
              </a:solidFill>
              <a:latin typeface="微软雅黑"/>
              <a:ea typeface="微软雅黑"/>
            </a:endParaRPr>
          </a:p>
        </p:txBody>
      </p:sp>
      <p:pic>
        <p:nvPicPr>
          <p:cNvPr id="54" name="Imagen 27">
            <a:hlinkClick r:id="" action="ppaction://hlinkshowjump?jump=nextslide"/>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Imagen 28">
            <a:hlinkClick r:id="" action="ppaction://hlinkshowjump?jump=previousslide"/>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prstClr val="black">
                    <a:tint val="75000"/>
                  </a:prstClr>
                </a:solidFill>
              </a:rPr>
              <a:pPr fontAlgn="auto">
                <a:spcBef>
                  <a:spcPts val="0"/>
                </a:spcBef>
                <a:spcAft>
                  <a:spcPts val="0"/>
                </a:spcAft>
                <a:buFontTx/>
                <a:buNone/>
              </a:pPr>
              <a:t>131</a:t>
            </a:fld>
            <a:endParaRPr lang="zh-CN" altLang="en-US" dirty="0">
              <a:solidFill>
                <a:prstClr val="black">
                  <a:tint val="75000"/>
                </a:prstClr>
              </a:solidFill>
            </a:endParaRPr>
          </a:p>
        </p:txBody>
      </p:sp>
      <p:sp>
        <p:nvSpPr>
          <p:cNvPr id="57" name="文本框 40"/>
          <p:cNvSpPr txBox="1"/>
          <p:nvPr/>
        </p:nvSpPr>
        <p:spPr>
          <a:xfrm>
            <a:off x="399253" y="828381"/>
            <a:ext cx="2031325" cy="369332"/>
          </a:xfrm>
          <a:prstGeom prst="rect">
            <a:avLst/>
          </a:prstGeom>
          <a:noFill/>
        </p:spPr>
        <p:txBody>
          <a:bodyPr wrap="none" rtlCol="0">
            <a:spAutoFit/>
          </a:bodyPr>
          <a:lstStyle/>
          <a:p>
            <a:pPr fontAlgn="auto">
              <a:spcBef>
                <a:spcPts val="0"/>
              </a:spcBef>
              <a:spcAft>
                <a:spcPts val="0"/>
              </a:spcAft>
              <a:buFontTx/>
              <a:buNone/>
            </a:pPr>
            <a:r>
              <a:rPr lang="zh-CN" altLang="en-US" b="1" dirty="0" smtClean="0">
                <a:solidFill>
                  <a:srgbClr val="3D89BC"/>
                </a:solidFill>
                <a:latin typeface="微软雅黑"/>
                <a:ea typeface="微软雅黑"/>
              </a:rPr>
              <a:t>数据挖掘常用算法</a:t>
            </a:r>
            <a:endParaRPr lang="zh-CN" altLang="zh-CN" b="1" dirty="0">
              <a:solidFill>
                <a:srgbClr val="3D89BC"/>
              </a:solidFill>
              <a:latin typeface="微软雅黑"/>
              <a:ea typeface="微软雅黑"/>
            </a:endParaRPr>
          </a:p>
        </p:txBody>
      </p:sp>
      <p:sp>
        <p:nvSpPr>
          <p:cNvPr id="65" name="椭圆 64"/>
          <p:cNvSpPr/>
          <p:nvPr/>
        </p:nvSpPr>
        <p:spPr>
          <a:xfrm>
            <a:off x="293525" y="946406"/>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Tree>
    <p:extLst>
      <p:ext uri="{BB962C8B-B14F-4D97-AF65-F5344CB8AC3E}">
        <p14:creationId xmlns:p14="http://schemas.microsoft.com/office/powerpoint/2010/main" val="291363947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8" name="文本框 6"/>
          <p:cNvSpPr txBox="1"/>
          <p:nvPr/>
        </p:nvSpPr>
        <p:spPr>
          <a:xfrm>
            <a:off x="452232" y="173917"/>
            <a:ext cx="1973617" cy="415498"/>
          </a:xfrm>
          <a:prstGeom prst="rect">
            <a:avLst/>
          </a:prstGeom>
          <a:noFill/>
        </p:spPr>
        <p:txBody>
          <a:bodyPr wrap="none" rtlCol="0">
            <a:spAutoFit/>
          </a:bodyPr>
          <a:lstStyle/>
          <a:p>
            <a:pPr fontAlgn="auto">
              <a:spcBef>
                <a:spcPts val="0"/>
              </a:spcBef>
              <a:spcAft>
                <a:spcPts val="0"/>
              </a:spcAft>
              <a:buFontTx/>
              <a:buNone/>
            </a:pPr>
            <a:r>
              <a:rPr lang="zh-CN" altLang="en-US" sz="2100" b="1" spc="225" dirty="0" smtClean="0">
                <a:solidFill>
                  <a:prstClr val="white"/>
                </a:solidFill>
                <a:latin typeface="微软雅黑"/>
                <a:ea typeface="微软雅黑"/>
              </a:rPr>
              <a:t>数据挖掘概述</a:t>
            </a:r>
            <a:endParaRPr lang="zh-CN" altLang="en-US" sz="2100" b="1" spc="225" dirty="0">
              <a:solidFill>
                <a:prstClr val="white"/>
              </a:solidFill>
              <a:latin typeface="微软雅黑"/>
              <a:ea typeface="微软雅黑"/>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auto">
              <a:spcBef>
                <a:spcPts val="0"/>
              </a:spcBef>
              <a:spcAft>
                <a:spcPts val="0"/>
              </a:spcAft>
              <a:buFontTx/>
              <a:buNone/>
            </a:pPr>
            <a:endParaRPr lang="id-ID" sz="1350">
              <a:solidFill>
                <a:prstClr val="black"/>
              </a:solidFill>
              <a:latin typeface="微软雅黑"/>
              <a:ea typeface="微软雅黑"/>
            </a:endParaRPr>
          </a:p>
        </p:txBody>
      </p:sp>
      <p:sp>
        <p:nvSpPr>
          <p:cNvPr id="51" name="矩形 50"/>
          <p:cNvSpPr/>
          <p:nvPr/>
        </p:nvSpPr>
        <p:spPr>
          <a:xfrm>
            <a:off x="540013" y="1446205"/>
            <a:ext cx="1747594" cy="338554"/>
          </a:xfrm>
          <a:prstGeom prst="rect">
            <a:avLst/>
          </a:prstGeom>
          <a:solidFill>
            <a:srgbClr val="3D89BC"/>
          </a:solidFill>
        </p:spPr>
        <p:txBody>
          <a:bodyPr wrap="square">
            <a:spAutoFit/>
          </a:bodyPr>
          <a:lstStyle/>
          <a:p>
            <a:pPr fontAlgn="auto">
              <a:spcBef>
                <a:spcPts val="0"/>
              </a:spcBef>
              <a:spcAft>
                <a:spcPts val="0"/>
              </a:spcAft>
              <a:buFontTx/>
              <a:buNone/>
            </a:pPr>
            <a:r>
              <a:rPr lang="en-US" altLang="zh-CN" sz="1600" b="1" dirty="0">
                <a:solidFill>
                  <a:prstClr val="white"/>
                </a:solidFill>
                <a:latin typeface="微软雅黑"/>
                <a:ea typeface="微软雅黑"/>
              </a:rPr>
              <a:t>1</a:t>
            </a:r>
            <a:r>
              <a:rPr lang="zh-CN" altLang="zh-CN" sz="1600" b="1" dirty="0">
                <a:solidFill>
                  <a:prstClr val="white"/>
                </a:solidFill>
                <a:latin typeface="微软雅黑"/>
                <a:ea typeface="微软雅黑"/>
              </a:rPr>
              <a:t>．分类</a:t>
            </a:r>
          </a:p>
        </p:txBody>
      </p:sp>
      <p:sp>
        <p:nvSpPr>
          <p:cNvPr id="12" name="矩形 11"/>
          <p:cNvSpPr/>
          <p:nvPr/>
        </p:nvSpPr>
        <p:spPr>
          <a:xfrm>
            <a:off x="452232" y="1903574"/>
            <a:ext cx="7972052" cy="523220"/>
          </a:xfrm>
          <a:prstGeom prst="rect">
            <a:avLst/>
          </a:prstGeom>
        </p:spPr>
        <p:txBody>
          <a:bodyPr wrap="square">
            <a:spAutoFit/>
          </a:bodyPr>
          <a:lstStyle/>
          <a:p>
            <a:pPr fontAlgn="auto">
              <a:spcBef>
                <a:spcPts val="0"/>
              </a:spcBef>
              <a:spcAft>
                <a:spcPts val="0"/>
              </a:spcAft>
              <a:buFontTx/>
              <a:buNone/>
            </a:pPr>
            <a:r>
              <a:rPr lang="zh-CN" altLang="zh-CN" sz="1400" dirty="0">
                <a:solidFill>
                  <a:prstClr val="black"/>
                </a:solidFill>
                <a:latin typeface="微软雅黑"/>
                <a:ea typeface="微软雅黑"/>
              </a:rPr>
              <a:t>数据挖掘方法中的一种重要方法就是分类，在给定数据基础上构建分类函数或分类模型，该函数或模型能够把数据归类为给定类别中的某一种类别，这就是分类的概念。</a:t>
            </a:r>
            <a:endParaRPr lang="zh-CN" altLang="en-US" sz="1400" dirty="0">
              <a:solidFill>
                <a:prstClr val="black"/>
              </a:solidFill>
              <a:latin typeface="微软雅黑"/>
              <a:ea typeface="微软雅黑"/>
            </a:endParaRPr>
          </a:p>
        </p:txBody>
      </p:sp>
      <p:sp>
        <p:nvSpPr>
          <p:cNvPr id="52" name="矩形 51"/>
          <p:cNvSpPr/>
          <p:nvPr/>
        </p:nvSpPr>
        <p:spPr>
          <a:xfrm>
            <a:off x="540013" y="2607164"/>
            <a:ext cx="1747594" cy="338554"/>
          </a:xfrm>
          <a:prstGeom prst="rect">
            <a:avLst/>
          </a:prstGeom>
          <a:solidFill>
            <a:srgbClr val="3D89BC"/>
          </a:solidFill>
        </p:spPr>
        <p:txBody>
          <a:bodyPr wrap="square">
            <a:spAutoFit/>
          </a:bodyPr>
          <a:lstStyle/>
          <a:p>
            <a:pPr fontAlgn="auto">
              <a:spcBef>
                <a:spcPts val="0"/>
              </a:spcBef>
              <a:spcAft>
                <a:spcPts val="0"/>
              </a:spcAft>
              <a:buFontTx/>
              <a:buNone/>
            </a:pPr>
            <a:r>
              <a:rPr lang="en-US" altLang="zh-CN" sz="1600" b="1" dirty="0">
                <a:solidFill>
                  <a:prstClr val="white"/>
                </a:solidFill>
                <a:latin typeface="微软雅黑"/>
                <a:ea typeface="微软雅黑"/>
              </a:rPr>
              <a:t>2</a:t>
            </a:r>
            <a:r>
              <a:rPr lang="zh-CN" altLang="zh-CN" sz="1600" b="1" dirty="0">
                <a:solidFill>
                  <a:prstClr val="white"/>
                </a:solidFill>
                <a:latin typeface="微软雅黑"/>
                <a:ea typeface="微软雅黑"/>
              </a:rPr>
              <a:t>．聚类</a:t>
            </a:r>
          </a:p>
        </p:txBody>
      </p:sp>
      <p:sp>
        <p:nvSpPr>
          <p:cNvPr id="53" name="矩形 52"/>
          <p:cNvSpPr/>
          <p:nvPr/>
        </p:nvSpPr>
        <p:spPr>
          <a:xfrm>
            <a:off x="540013" y="3768123"/>
            <a:ext cx="1747594" cy="338554"/>
          </a:xfrm>
          <a:prstGeom prst="rect">
            <a:avLst/>
          </a:prstGeom>
          <a:solidFill>
            <a:srgbClr val="3D89BC"/>
          </a:solidFill>
        </p:spPr>
        <p:txBody>
          <a:bodyPr wrap="square">
            <a:spAutoFit/>
          </a:bodyPr>
          <a:lstStyle/>
          <a:p>
            <a:pPr fontAlgn="auto">
              <a:spcBef>
                <a:spcPts val="0"/>
              </a:spcBef>
              <a:spcAft>
                <a:spcPts val="0"/>
              </a:spcAft>
              <a:buFontTx/>
              <a:buNone/>
            </a:pPr>
            <a:r>
              <a:rPr lang="en-US" altLang="zh-CN" sz="1600" b="1" dirty="0">
                <a:solidFill>
                  <a:prstClr val="white"/>
                </a:solidFill>
                <a:latin typeface="微软雅黑"/>
                <a:ea typeface="微软雅黑"/>
              </a:rPr>
              <a:t>3</a:t>
            </a:r>
            <a:r>
              <a:rPr lang="zh-CN" altLang="zh-CN" sz="1600" b="1" dirty="0">
                <a:solidFill>
                  <a:prstClr val="white"/>
                </a:solidFill>
                <a:latin typeface="微软雅黑"/>
                <a:ea typeface="微软雅黑"/>
              </a:rPr>
              <a:t>．关联规则</a:t>
            </a:r>
          </a:p>
        </p:txBody>
      </p:sp>
      <p:sp>
        <p:nvSpPr>
          <p:cNvPr id="54" name="矩形 53"/>
          <p:cNvSpPr/>
          <p:nvPr/>
        </p:nvSpPr>
        <p:spPr>
          <a:xfrm>
            <a:off x="540013" y="4929082"/>
            <a:ext cx="1747594" cy="338554"/>
          </a:xfrm>
          <a:prstGeom prst="rect">
            <a:avLst/>
          </a:prstGeom>
          <a:solidFill>
            <a:srgbClr val="3D89BC"/>
          </a:solidFill>
        </p:spPr>
        <p:txBody>
          <a:bodyPr wrap="none">
            <a:spAutoFit/>
          </a:bodyPr>
          <a:lstStyle/>
          <a:p>
            <a:pPr fontAlgn="auto">
              <a:spcBef>
                <a:spcPts val="0"/>
              </a:spcBef>
              <a:spcAft>
                <a:spcPts val="0"/>
              </a:spcAft>
              <a:buFontTx/>
              <a:buNone/>
            </a:pPr>
            <a:r>
              <a:rPr lang="en-US" altLang="zh-CN" sz="1600" b="1" dirty="0">
                <a:solidFill>
                  <a:prstClr val="white"/>
                </a:solidFill>
                <a:latin typeface="微软雅黑"/>
                <a:ea typeface="微软雅黑"/>
              </a:rPr>
              <a:t>4</a:t>
            </a:r>
            <a:r>
              <a:rPr lang="zh-CN" altLang="zh-CN" sz="1600" b="1" dirty="0">
                <a:solidFill>
                  <a:prstClr val="white"/>
                </a:solidFill>
                <a:latin typeface="微软雅黑"/>
                <a:ea typeface="微软雅黑"/>
              </a:rPr>
              <a:t>．时间序列预测</a:t>
            </a:r>
          </a:p>
        </p:txBody>
      </p:sp>
      <p:sp>
        <p:nvSpPr>
          <p:cNvPr id="13" name="矩形 12"/>
          <p:cNvSpPr/>
          <p:nvPr/>
        </p:nvSpPr>
        <p:spPr>
          <a:xfrm>
            <a:off x="452231" y="3073960"/>
            <a:ext cx="7981577" cy="523220"/>
          </a:xfrm>
          <a:prstGeom prst="rect">
            <a:avLst/>
          </a:prstGeom>
        </p:spPr>
        <p:txBody>
          <a:bodyPr wrap="square">
            <a:spAutoFit/>
          </a:bodyPr>
          <a:lstStyle/>
          <a:p>
            <a:pPr fontAlgn="auto">
              <a:spcBef>
                <a:spcPts val="0"/>
              </a:spcBef>
              <a:spcAft>
                <a:spcPts val="0"/>
              </a:spcAft>
              <a:buFontTx/>
              <a:buNone/>
            </a:pPr>
            <a:r>
              <a:rPr lang="zh-CN" altLang="zh-CN" sz="1400" dirty="0">
                <a:solidFill>
                  <a:prstClr val="black"/>
                </a:solidFill>
                <a:latin typeface="微软雅黑"/>
                <a:ea typeface="微软雅黑"/>
              </a:rPr>
              <a:t>聚类也就是将抽象对象的集合分为相似对象组成的多个类的过程，聚类过程生成的簇称为一组数据对象的集合。</a:t>
            </a:r>
            <a:endParaRPr lang="zh-CN" altLang="en-US" sz="1400" dirty="0">
              <a:solidFill>
                <a:prstClr val="black"/>
              </a:solidFill>
              <a:latin typeface="微软雅黑"/>
              <a:ea typeface="微软雅黑"/>
            </a:endParaRPr>
          </a:p>
        </p:txBody>
      </p:sp>
      <p:sp>
        <p:nvSpPr>
          <p:cNvPr id="14" name="矩形 13"/>
          <p:cNvSpPr/>
          <p:nvPr/>
        </p:nvSpPr>
        <p:spPr>
          <a:xfrm>
            <a:off x="452232" y="4216065"/>
            <a:ext cx="7981577" cy="523220"/>
          </a:xfrm>
          <a:prstGeom prst="rect">
            <a:avLst/>
          </a:prstGeom>
        </p:spPr>
        <p:txBody>
          <a:bodyPr wrap="square">
            <a:spAutoFit/>
          </a:bodyPr>
          <a:lstStyle/>
          <a:p>
            <a:pPr fontAlgn="auto">
              <a:spcBef>
                <a:spcPts val="0"/>
              </a:spcBef>
              <a:spcAft>
                <a:spcPts val="0"/>
              </a:spcAft>
              <a:buFontTx/>
              <a:buNone/>
            </a:pPr>
            <a:r>
              <a:rPr lang="zh-CN" altLang="zh-CN" sz="1400" dirty="0">
                <a:solidFill>
                  <a:prstClr val="black"/>
                </a:solidFill>
                <a:latin typeface="微软雅黑"/>
                <a:ea typeface="微软雅黑"/>
              </a:rPr>
              <a:t>关联规则属于数据挖掘算法中的一类重要方法，关联规则就是支持度与信任度分别满足用户给定阈值的</a:t>
            </a:r>
            <a:r>
              <a:rPr lang="zh-CN" altLang="zh-CN" sz="1400" dirty="0" smtClean="0">
                <a:solidFill>
                  <a:prstClr val="black"/>
                </a:solidFill>
                <a:latin typeface="微软雅黑"/>
                <a:ea typeface="微软雅黑"/>
              </a:rPr>
              <a:t>规则</a:t>
            </a:r>
            <a:r>
              <a:rPr lang="zh-CN" altLang="en-US" sz="1400" dirty="0" smtClean="0">
                <a:solidFill>
                  <a:prstClr val="black"/>
                </a:solidFill>
                <a:latin typeface="微软雅黑"/>
                <a:ea typeface="微软雅黑"/>
              </a:rPr>
              <a:t>。</a:t>
            </a:r>
            <a:endParaRPr lang="zh-CN" altLang="en-US" sz="1400" dirty="0">
              <a:solidFill>
                <a:prstClr val="black"/>
              </a:solidFill>
              <a:latin typeface="微软雅黑"/>
              <a:ea typeface="微软雅黑"/>
            </a:endParaRPr>
          </a:p>
        </p:txBody>
      </p:sp>
      <p:sp>
        <p:nvSpPr>
          <p:cNvPr id="15" name="矩形 14"/>
          <p:cNvSpPr/>
          <p:nvPr/>
        </p:nvSpPr>
        <p:spPr>
          <a:xfrm>
            <a:off x="442707" y="5367598"/>
            <a:ext cx="7972052" cy="523220"/>
          </a:xfrm>
          <a:prstGeom prst="rect">
            <a:avLst/>
          </a:prstGeom>
        </p:spPr>
        <p:txBody>
          <a:bodyPr wrap="square">
            <a:spAutoFit/>
          </a:bodyPr>
          <a:lstStyle/>
          <a:p>
            <a:pPr fontAlgn="auto">
              <a:spcBef>
                <a:spcPts val="0"/>
              </a:spcBef>
              <a:spcAft>
                <a:spcPts val="0"/>
              </a:spcAft>
              <a:buFontTx/>
              <a:buNone/>
            </a:pPr>
            <a:r>
              <a:rPr lang="zh-CN" altLang="zh-CN" sz="1400" dirty="0">
                <a:solidFill>
                  <a:prstClr val="black"/>
                </a:solidFill>
                <a:latin typeface="微软雅黑"/>
                <a:ea typeface="微软雅黑"/>
              </a:rPr>
              <a:t>时间序列预测法是一种历史引申预测法，也即将时间数列所反映的事件发展过程进行引申外推，预测发展趋势的一种方法。</a:t>
            </a:r>
            <a:endParaRPr lang="zh-CN" altLang="en-US" sz="1400" dirty="0">
              <a:solidFill>
                <a:prstClr val="black"/>
              </a:solidFill>
              <a:latin typeface="微软雅黑"/>
              <a:ea typeface="微软雅黑"/>
            </a:endParaRPr>
          </a:p>
        </p:txBody>
      </p:sp>
      <p:pic>
        <p:nvPicPr>
          <p:cNvPr id="20" name="27 Imagen"/>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prstClr val="white">
                    <a:lumMod val="65000"/>
                  </a:prstClr>
                </a:solidFill>
                <a:latin typeface="微软雅黑"/>
                <a:ea typeface="微软雅黑"/>
              </a:rPr>
              <a:t>of</a:t>
            </a:r>
            <a:endParaRPr lang="es-ES" sz="1200" b="1" i="1" dirty="0">
              <a:solidFill>
                <a:prstClr val="white">
                  <a:lumMod val="65000"/>
                </a:prstClr>
              </a:solidFill>
              <a:latin typeface="微软雅黑"/>
              <a:ea typeface="微软雅黑"/>
            </a:endParaRPr>
          </a:p>
        </p:txBody>
      </p:sp>
      <p:sp>
        <p:nvSpPr>
          <p:cNvPr id="22"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sz="1200" b="1" dirty="0" smtClean="0">
                <a:solidFill>
                  <a:prstClr val="white">
                    <a:lumMod val="50000"/>
                  </a:prstClr>
                </a:solidFill>
                <a:latin typeface="微软雅黑"/>
                <a:ea typeface="微软雅黑"/>
              </a:rPr>
              <a:t>39</a:t>
            </a:r>
            <a:endParaRPr lang="es-ES" sz="1200" b="1" dirty="0">
              <a:solidFill>
                <a:prstClr val="white">
                  <a:lumMod val="50000"/>
                </a:prstClr>
              </a:solidFill>
              <a:latin typeface="微软雅黑"/>
              <a:ea typeface="微软雅黑"/>
            </a:endParaRPr>
          </a:p>
        </p:txBody>
      </p:sp>
      <p:pic>
        <p:nvPicPr>
          <p:cNvPr id="23" name="Imagen 27">
            <a:hlinkClick r:id="" action="ppaction://hlinkshowjump?jump=nextslide"/>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Imagen 28">
            <a:hlinkClick r:id="" action="ppaction://hlinkshowjump?jump=previousslide"/>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prstClr val="black">
                    <a:tint val="75000"/>
                  </a:prstClr>
                </a:solidFill>
              </a:rPr>
              <a:pPr fontAlgn="auto">
                <a:spcBef>
                  <a:spcPts val="0"/>
                </a:spcBef>
                <a:spcAft>
                  <a:spcPts val="0"/>
                </a:spcAft>
                <a:buFontTx/>
                <a:buNone/>
              </a:pPr>
              <a:t>132</a:t>
            </a:fld>
            <a:endParaRPr lang="zh-CN" altLang="en-US" dirty="0">
              <a:solidFill>
                <a:prstClr val="black">
                  <a:tint val="75000"/>
                </a:prstClr>
              </a:solidFill>
            </a:endParaRPr>
          </a:p>
        </p:txBody>
      </p:sp>
      <p:sp>
        <p:nvSpPr>
          <p:cNvPr id="26" name="文本框 40"/>
          <p:cNvSpPr txBox="1"/>
          <p:nvPr/>
        </p:nvSpPr>
        <p:spPr>
          <a:xfrm>
            <a:off x="399253" y="828381"/>
            <a:ext cx="2031325" cy="369332"/>
          </a:xfrm>
          <a:prstGeom prst="rect">
            <a:avLst/>
          </a:prstGeom>
          <a:noFill/>
        </p:spPr>
        <p:txBody>
          <a:bodyPr wrap="none" rtlCol="0">
            <a:spAutoFit/>
          </a:bodyPr>
          <a:lstStyle/>
          <a:p>
            <a:pPr fontAlgn="auto">
              <a:spcBef>
                <a:spcPts val="0"/>
              </a:spcBef>
              <a:spcAft>
                <a:spcPts val="0"/>
              </a:spcAft>
              <a:buFontTx/>
              <a:buNone/>
            </a:pPr>
            <a:r>
              <a:rPr lang="zh-CN" altLang="en-US" b="1" dirty="0" smtClean="0">
                <a:solidFill>
                  <a:srgbClr val="3D89BC"/>
                </a:solidFill>
                <a:latin typeface="微软雅黑"/>
                <a:ea typeface="微软雅黑"/>
              </a:rPr>
              <a:t>数据挖掘常用算法</a:t>
            </a:r>
            <a:endParaRPr lang="zh-CN" altLang="zh-CN" b="1" dirty="0">
              <a:solidFill>
                <a:srgbClr val="3D89BC"/>
              </a:solidFill>
              <a:latin typeface="微软雅黑"/>
              <a:ea typeface="微软雅黑"/>
            </a:endParaRPr>
          </a:p>
        </p:txBody>
      </p:sp>
      <p:sp>
        <p:nvSpPr>
          <p:cNvPr id="27" name="椭圆 26"/>
          <p:cNvSpPr/>
          <p:nvPr/>
        </p:nvSpPr>
        <p:spPr>
          <a:xfrm>
            <a:off x="293525" y="946406"/>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Tree>
    <p:extLst>
      <p:ext uri="{BB962C8B-B14F-4D97-AF65-F5344CB8AC3E}">
        <p14:creationId xmlns:p14="http://schemas.microsoft.com/office/powerpoint/2010/main" val="110074603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8" name="文本框 6"/>
          <p:cNvSpPr txBox="1"/>
          <p:nvPr/>
        </p:nvSpPr>
        <p:spPr>
          <a:xfrm>
            <a:off x="452232" y="173917"/>
            <a:ext cx="1973617" cy="415498"/>
          </a:xfrm>
          <a:prstGeom prst="rect">
            <a:avLst/>
          </a:prstGeom>
          <a:noFill/>
        </p:spPr>
        <p:txBody>
          <a:bodyPr wrap="none" rtlCol="0">
            <a:spAutoFit/>
          </a:bodyPr>
          <a:lstStyle/>
          <a:p>
            <a:pPr fontAlgn="auto">
              <a:spcBef>
                <a:spcPts val="0"/>
              </a:spcBef>
              <a:spcAft>
                <a:spcPts val="0"/>
              </a:spcAft>
              <a:buFontTx/>
              <a:buNone/>
            </a:pPr>
            <a:r>
              <a:rPr lang="zh-CN" altLang="en-US" sz="2100" b="1" spc="225" dirty="0" smtClean="0">
                <a:solidFill>
                  <a:prstClr val="white"/>
                </a:solidFill>
                <a:latin typeface="微软雅黑"/>
                <a:ea typeface="微软雅黑"/>
              </a:rPr>
              <a:t>数据挖掘概述</a:t>
            </a:r>
            <a:endParaRPr lang="zh-CN" altLang="en-US" sz="2100" b="1" spc="225" dirty="0">
              <a:solidFill>
                <a:prstClr val="white"/>
              </a:solidFill>
              <a:latin typeface="微软雅黑"/>
              <a:ea typeface="微软雅黑"/>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auto">
              <a:spcBef>
                <a:spcPts val="0"/>
              </a:spcBef>
              <a:spcAft>
                <a:spcPts val="0"/>
              </a:spcAft>
              <a:buFontTx/>
              <a:buNone/>
            </a:pPr>
            <a:endParaRPr lang="id-ID" sz="1350">
              <a:solidFill>
                <a:prstClr val="black"/>
              </a:solidFill>
              <a:latin typeface="微软雅黑"/>
              <a:ea typeface="微软雅黑"/>
            </a:endParaRPr>
          </a:p>
        </p:txBody>
      </p:sp>
      <p:sp>
        <p:nvSpPr>
          <p:cNvPr id="11" name="矩形 10"/>
          <p:cNvSpPr/>
          <p:nvPr/>
        </p:nvSpPr>
        <p:spPr>
          <a:xfrm>
            <a:off x="442706" y="1448901"/>
            <a:ext cx="7981577" cy="738664"/>
          </a:xfrm>
          <a:prstGeom prst="rect">
            <a:avLst/>
          </a:prstGeom>
        </p:spPr>
        <p:txBody>
          <a:bodyPr wrap="square">
            <a:spAutoFit/>
          </a:bodyPr>
          <a:lstStyle/>
          <a:p>
            <a:pPr fontAlgn="auto">
              <a:spcBef>
                <a:spcPts val="0"/>
              </a:spcBef>
              <a:spcAft>
                <a:spcPts val="0"/>
              </a:spcAft>
              <a:buFontTx/>
              <a:buNone/>
            </a:pPr>
            <a:r>
              <a:rPr lang="zh-CN" altLang="zh-CN" sz="1400" dirty="0">
                <a:solidFill>
                  <a:prstClr val="black"/>
                </a:solidFill>
                <a:latin typeface="微软雅黑"/>
                <a:ea typeface="微软雅黑"/>
              </a:rPr>
              <a:t>按照数据挖掘的应用场景分类，数据挖掘的应用主要涉及通信、股票、金融、银行、交通、商品零售、生物医学、精确营销、地震预测、工业产品设计等领域，在这些领域众多数据挖掘方法均被广泛采用且衍生出各自独特的算法。</a:t>
            </a:r>
            <a:endParaRPr lang="zh-CN" altLang="en-US" sz="1400" dirty="0">
              <a:solidFill>
                <a:prstClr val="black"/>
              </a:solidFill>
              <a:latin typeface="微软雅黑"/>
              <a:ea typeface="微软雅黑"/>
            </a:endParaRPr>
          </a:p>
        </p:txBody>
      </p:sp>
      <p:sp>
        <p:nvSpPr>
          <p:cNvPr id="13" name="矩形 12"/>
          <p:cNvSpPr/>
          <p:nvPr/>
        </p:nvSpPr>
        <p:spPr>
          <a:xfrm>
            <a:off x="452232" y="2379459"/>
            <a:ext cx="3469319" cy="338554"/>
          </a:xfrm>
          <a:prstGeom prst="rect">
            <a:avLst/>
          </a:prstGeom>
          <a:solidFill>
            <a:srgbClr val="3D89BC"/>
          </a:solidFill>
        </p:spPr>
        <p:txBody>
          <a:bodyPr wrap="square">
            <a:spAutoFit/>
          </a:bodyPr>
          <a:lstStyle/>
          <a:p>
            <a:pPr fontAlgn="auto">
              <a:spcBef>
                <a:spcPts val="0"/>
              </a:spcBef>
              <a:spcAft>
                <a:spcPts val="0"/>
              </a:spcAft>
              <a:buFontTx/>
              <a:buNone/>
            </a:pPr>
            <a:r>
              <a:rPr lang="en-US" altLang="zh-CN" sz="1600" b="1" dirty="0">
                <a:solidFill>
                  <a:prstClr val="white"/>
                </a:solidFill>
                <a:latin typeface="微软雅黑"/>
                <a:ea typeface="微软雅黑"/>
              </a:rPr>
              <a:t>1</a:t>
            </a:r>
            <a:r>
              <a:rPr lang="zh-CN" altLang="zh-CN" sz="1600" b="1" dirty="0">
                <a:solidFill>
                  <a:prstClr val="white"/>
                </a:solidFill>
                <a:latin typeface="微软雅黑"/>
                <a:ea typeface="微软雅黑"/>
              </a:rPr>
              <a:t>．数据挖掘在电信行业的应用</a:t>
            </a:r>
          </a:p>
        </p:txBody>
      </p:sp>
      <p:sp>
        <p:nvSpPr>
          <p:cNvPr id="15" name="矩形 14"/>
          <p:cNvSpPr/>
          <p:nvPr/>
        </p:nvSpPr>
        <p:spPr>
          <a:xfrm>
            <a:off x="452231" y="4285151"/>
            <a:ext cx="3469319" cy="338554"/>
          </a:xfrm>
          <a:prstGeom prst="rect">
            <a:avLst/>
          </a:prstGeom>
          <a:solidFill>
            <a:srgbClr val="3D89BC"/>
          </a:solidFill>
        </p:spPr>
        <p:txBody>
          <a:bodyPr wrap="square">
            <a:spAutoFit/>
          </a:bodyPr>
          <a:lstStyle/>
          <a:p>
            <a:pPr fontAlgn="auto">
              <a:spcBef>
                <a:spcPts val="0"/>
              </a:spcBef>
              <a:spcAft>
                <a:spcPts val="0"/>
              </a:spcAft>
              <a:buFontTx/>
              <a:buNone/>
            </a:pPr>
            <a:r>
              <a:rPr lang="en-US" altLang="zh-CN" sz="1600" b="1" dirty="0">
                <a:solidFill>
                  <a:prstClr val="white"/>
                </a:solidFill>
                <a:latin typeface="微软雅黑"/>
                <a:ea typeface="微软雅黑"/>
              </a:rPr>
              <a:t>2</a:t>
            </a:r>
            <a:r>
              <a:rPr lang="zh-CN" altLang="zh-CN" sz="1600" b="1" dirty="0">
                <a:solidFill>
                  <a:prstClr val="white"/>
                </a:solidFill>
                <a:latin typeface="微软雅黑"/>
                <a:ea typeface="微软雅黑"/>
              </a:rPr>
              <a:t>．数据挖掘在商业银行中的应用</a:t>
            </a:r>
          </a:p>
        </p:txBody>
      </p:sp>
      <p:sp>
        <p:nvSpPr>
          <p:cNvPr id="12" name="矩形 11"/>
          <p:cNvSpPr/>
          <p:nvPr/>
        </p:nvSpPr>
        <p:spPr>
          <a:xfrm>
            <a:off x="452231" y="2854211"/>
            <a:ext cx="7972051" cy="954107"/>
          </a:xfrm>
          <a:prstGeom prst="rect">
            <a:avLst/>
          </a:prstGeom>
        </p:spPr>
        <p:txBody>
          <a:bodyPr wrap="square">
            <a:spAutoFit/>
          </a:bodyPr>
          <a:lstStyle/>
          <a:p>
            <a:pPr fontAlgn="auto">
              <a:spcBef>
                <a:spcPts val="0"/>
              </a:spcBef>
              <a:spcAft>
                <a:spcPts val="0"/>
              </a:spcAft>
              <a:buFontTx/>
              <a:buNone/>
            </a:pPr>
            <a:r>
              <a:rPr lang="zh-CN" altLang="zh-CN" sz="1400" dirty="0">
                <a:solidFill>
                  <a:prstClr val="black"/>
                </a:solidFill>
                <a:latin typeface="微软雅黑"/>
                <a:ea typeface="微软雅黑"/>
              </a:rPr>
              <a:t>数据挖掘广泛应用在电信行业，可以帮助企业制定合理的服务与资费标准、防止欺诈、优惠</a:t>
            </a:r>
            <a:r>
              <a:rPr lang="zh-CN" altLang="zh-CN" sz="1400" dirty="0" smtClean="0">
                <a:solidFill>
                  <a:prstClr val="black"/>
                </a:solidFill>
                <a:latin typeface="微软雅黑"/>
                <a:ea typeface="微软雅黑"/>
              </a:rPr>
              <a:t>政策</a:t>
            </a:r>
            <a:r>
              <a:rPr lang="zh-CN" altLang="en-US" sz="1400" dirty="0" smtClean="0">
                <a:solidFill>
                  <a:prstClr val="black"/>
                </a:solidFill>
                <a:latin typeface="微软雅黑"/>
                <a:ea typeface="微软雅黑"/>
              </a:rPr>
              <a:t>，</a:t>
            </a:r>
            <a:r>
              <a:rPr lang="zh-CN" altLang="zh-CN" sz="1400" dirty="0">
                <a:solidFill>
                  <a:prstClr val="black"/>
                </a:solidFill>
                <a:latin typeface="微软雅黑"/>
                <a:ea typeface="微软雅黑"/>
              </a:rPr>
              <a:t>为公司决策者提供可靠的决策</a:t>
            </a:r>
            <a:r>
              <a:rPr lang="zh-CN" altLang="zh-CN" sz="1400" dirty="0" smtClean="0">
                <a:solidFill>
                  <a:prstClr val="black"/>
                </a:solidFill>
                <a:latin typeface="微软雅黑"/>
                <a:ea typeface="微软雅黑"/>
              </a:rPr>
              <a:t>依据</a:t>
            </a:r>
            <a:r>
              <a:rPr lang="zh-CN" altLang="en-US" sz="1400" dirty="0" smtClean="0">
                <a:solidFill>
                  <a:prstClr val="black"/>
                </a:solidFill>
                <a:latin typeface="微软雅黑"/>
                <a:ea typeface="微软雅黑"/>
              </a:rPr>
              <a:t>，</a:t>
            </a:r>
            <a:r>
              <a:rPr lang="zh-CN" altLang="zh-CN" sz="1400" dirty="0" smtClean="0">
                <a:solidFill>
                  <a:prstClr val="black"/>
                </a:solidFill>
                <a:latin typeface="微软雅黑"/>
                <a:ea typeface="微软雅黑"/>
              </a:rPr>
              <a:t>为</a:t>
            </a:r>
            <a:r>
              <a:rPr lang="zh-CN" altLang="zh-CN" sz="1400" dirty="0">
                <a:solidFill>
                  <a:prstClr val="black"/>
                </a:solidFill>
                <a:latin typeface="微软雅黑"/>
                <a:ea typeface="微软雅黑"/>
              </a:rPr>
              <a:t>市场营销、客户服务、全网业务、经营决策等提供有效的数据支撑，进一步完善了国内电信公司对省、市电信运营的指导，在业务运营中发挥重要的作用，从而为精细化运营提供技术与数据的基础</a:t>
            </a:r>
            <a:r>
              <a:rPr lang="zh-CN" altLang="zh-CN" sz="1400" dirty="0" smtClean="0">
                <a:solidFill>
                  <a:prstClr val="black"/>
                </a:solidFill>
                <a:latin typeface="微软雅黑"/>
                <a:ea typeface="微软雅黑"/>
              </a:rPr>
              <a:t>。</a:t>
            </a:r>
            <a:endParaRPr lang="zh-CN" altLang="zh-CN" sz="1400" dirty="0">
              <a:solidFill>
                <a:prstClr val="black"/>
              </a:solidFill>
              <a:latin typeface="微软雅黑"/>
              <a:ea typeface="微软雅黑"/>
            </a:endParaRPr>
          </a:p>
        </p:txBody>
      </p:sp>
      <p:sp>
        <p:nvSpPr>
          <p:cNvPr id="16" name="矩形 15"/>
          <p:cNvSpPr/>
          <p:nvPr/>
        </p:nvSpPr>
        <p:spPr>
          <a:xfrm>
            <a:off x="452234" y="4795073"/>
            <a:ext cx="7972050" cy="738664"/>
          </a:xfrm>
          <a:prstGeom prst="rect">
            <a:avLst/>
          </a:prstGeom>
        </p:spPr>
        <p:txBody>
          <a:bodyPr wrap="square">
            <a:spAutoFit/>
          </a:bodyPr>
          <a:lstStyle/>
          <a:p>
            <a:pPr fontAlgn="auto">
              <a:spcBef>
                <a:spcPts val="0"/>
              </a:spcBef>
              <a:spcAft>
                <a:spcPts val="0"/>
              </a:spcAft>
              <a:buFontTx/>
              <a:buNone/>
            </a:pPr>
            <a:r>
              <a:rPr lang="zh-CN" altLang="zh-CN" sz="1400" dirty="0">
                <a:solidFill>
                  <a:prstClr val="black"/>
                </a:solidFill>
                <a:latin typeface="微软雅黑"/>
                <a:ea typeface="微软雅黑"/>
              </a:rPr>
              <a:t>在美国银行业与金融服务领域数据挖掘技术的应用十分广泛，由于金融业务的分析与评估往往需要大数据的支撑，从中可以发现客户的信用评级与潜在客户等有价值的</a:t>
            </a:r>
            <a:r>
              <a:rPr lang="zh-CN" altLang="zh-CN" sz="1400" dirty="0" smtClean="0">
                <a:solidFill>
                  <a:prstClr val="black"/>
                </a:solidFill>
                <a:latin typeface="微软雅黑"/>
                <a:ea typeface="微软雅黑"/>
              </a:rPr>
              <a:t>信息</a:t>
            </a:r>
            <a:r>
              <a:rPr lang="zh-CN" altLang="en-US" sz="1400" dirty="0" smtClean="0">
                <a:solidFill>
                  <a:prstClr val="black"/>
                </a:solidFill>
                <a:latin typeface="微软雅黑"/>
                <a:ea typeface="微软雅黑"/>
              </a:rPr>
              <a:t>，</a:t>
            </a:r>
            <a:r>
              <a:rPr lang="zh-CN" altLang="zh-CN" sz="1400" dirty="0">
                <a:solidFill>
                  <a:prstClr val="black"/>
                </a:solidFill>
                <a:latin typeface="微软雅黑"/>
                <a:ea typeface="微软雅黑"/>
              </a:rPr>
              <a:t>可成功地预测客户的需求</a:t>
            </a:r>
            <a:r>
              <a:rPr lang="zh-CN" altLang="zh-CN" sz="1400" dirty="0" smtClean="0">
                <a:solidFill>
                  <a:prstClr val="black"/>
                </a:solidFill>
                <a:latin typeface="微软雅黑"/>
                <a:ea typeface="微软雅黑"/>
              </a:rPr>
              <a:t>。</a:t>
            </a:r>
            <a:endParaRPr lang="zh-CN" altLang="en-US" sz="1400" dirty="0">
              <a:solidFill>
                <a:prstClr val="black"/>
              </a:solidFill>
              <a:latin typeface="微软雅黑"/>
              <a:ea typeface="微软雅黑"/>
            </a:endParaRPr>
          </a:p>
        </p:txBody>
      </p:sp>
      <p:pic>
        <p:nvPicPr>
          <p:cNvPr id="17" name="27 Imagen"/>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prstClr val="white">
                    <a:lumMod val="65000"/>
                  </a:prstClr>
                </a:solidFill>
                <a:latin typeface="微软雅黑"/>
                <a:ea typeface="微软雅黑"/>
              </a:rPr>
              <a:t>of</a:t>
            </a:r>
            <a:endParaRPr lang="es-ES" sz="1200" b="1" i="1" dirty="0">
              <a:solidFill>
                <a:prstClr val="white">
                  <a:lumMod val="65000"/>
                </a:prstClr>
              </a:solidFill>
              <a:latin typeface="微软雅黑"/>
              <a:ea typeface="微软雅黑"/>
            </a:endParaRPr>
          </a:p>
        </p:txBody>
      </p:sp>
      <p:sp>
        <p:nvSpPr>
          <p:cNvPr id="19"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sz="1200" b="1" dirty="0" smtClean="0">
                <a:solidFill>
                  <a:prstClr val="white">
                    <a:lumMod val="50000"/>
                  </a:prstClr>
                </a:solidFill>
                <a:latin typeface="微软雅黑"/>
                <a:ea typeface="微软雅黑"/>
              </a:rPr>
              <a:t>39</a:t>
            </a:r>
            <a:endParaRPr lang="es-ES" sz="1200" b="1" dirty="0">
              <a:solidFill>
                <a:prstClr val="white">
                  <a:lumMod val="50000"/>
                </a:prstClr>
              </a:solidFill>
              <a:latin typeface="微软雅黑"/>
              <a:ea typeface="微软雅黑"/>
            </a:endParaRPr>
          </a:p>
        </p:txBody>
      </p:sp>
      <p:pic>
        <p:nvPicPr>
          <p:cNvPr id="20" name="Imagen 27">
            <a:hlinkClick r:id="" action="ppaction://hlinkshowjump?jump=nextslide"/>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Imagen 28">
            <a:hlinkClick r:id="" action="ppaction://hlinkshowjump?jump=previousslide"/>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prstClr val="black">
                    <a:tint val="75000"/>
                  </a:prstClr>
                </a:solidFill>
              </a:rPr>
              <a:pPr fontAlgn="auto">
                <a:spcBef>
                  <a:spcPts val="0"/>
                </a:spcBef>
                <a:spcAft>
                  <a:spcPts val="0"/>
                </a:spcAft>
                <a:buFontTx/>
                <a:buNone/>
              </a:pPr>
              <a:t>133</a:t>
            </a:fld>
            <a:endParaRPr lang="zh-CN" altLang="en-US" dirty="0">
              <a:solidFill>
                <a:prstClr val="black">
                  <a:tint val="75000"/>
                </a:prstClr>
              </a:solidFill>
            </a:endParaRPr>
          </a:p>
        </p:txBody>
      </p:sp>
      <p:sp>
        <p:nvSpPr>
          <p:cNvPr id="23" name="文本框 40"/>
          <p:cNvSpPr txBox="1"/>
          <p:nvPr/>
        </p:nvSpPr>
        <p:spPr>
          <a:xfrm>
            <a:off x="399253" y="828381"/>
            <a:ext cx="2031325" cy="369332"/>
          </a:xfrm>
          <a:prstGeom prst="rect">
            <a:avLst/>
          </a:prstGeom>
          <a:noFill/>
        </p:spPr>
        <p:txBody>
          <a:bodyPr wrap="none" rtlCol="0">
            <a:spAutoFit/>
          </a:bodyPr>
          <a:lstStyle/>
          <a:p>
            <a:pPr fontAlgn="auto">
              <a:spcBef>
                <a:spcPts val="0"/>
              </a:spcBef>
              <a:spcAft>
                <a:spcPts val="0"/>
              </a:spcAft>
              <a:buFontTx/>
              <a:buNone/>
            </a:pPr>
            <a:r>
              <a:rPr lang="zh-CN" altLang="en-US" b="1" dirty="0" smtClean="0">
                <a:solidFill>
                  <a:srgbClr val="3D89BC"/>
                </a:solidFill>
                <a:latin typeface="微软雅黑"/>
                <a:ea typeface="微软雅黑"/>
              </a:rPr>
              <a:t>数据挖掘应用场景</a:t>
            </a:r>
            <a:endParaRPr lang="zh-CN" altLang="zh-CN" b="1" dirty="0">
              <a:solidFill>
                <a:srgbClr val="3D89BC"/>
              </a:solidFill>
              <a:latin typeface="微软雅黑"/>
              <a:ea typeface="微软雅黑"/>
            </a:endParaRPr>
          </a:p>
        </p:txBody>
      </p:sp>
      <p:sp>
        <p:nvSpPr>
          <p:cNvPr id="24" name="椭圆 23"/>
          <p:cNvSpPr/>
          <p:nvPr/>
        </p:nvSpPr>
        <p:spPr>
          <a:xfrm>
            <a:off x="293525" y="946406"/>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Tree>
    <p:extLst>
      <p:ext uri="{BB962C8B-B14F-4D97-AF65-F5344CB8AC3E}">
        <p14:creationId xmlns:p14="http://schemas.microsoft.com/office/powerpoint/2010/main" val="1378797383"/>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8" name="文本框 6"/>
          <p:cNvSpPr txBox="1"/>
          <p:nvPr/>
        </p:nvSpPr>
        <p:spPr>
          <a:xfrm>
            <a:off x="452232" y="173917"/>
            <a:ext cx="1973617" cy="415498"/>
          </a:xfrm>
          <a:prstGeom prst="rect">
            <a:avLst/>
          </a:prstGeom>
          <a:noFill/>
        </p:spPr>
        <p:txBody>
          <a:bodyPr wrap="none" rtlCol="0">
            <a:spAutoFit/>
          </a:bodyPr>
          <a:lstStyle/>
          <a:p>
            <a:pPr fontAlgn="auto">
              <a:spcBef>
                <a:spcPts val="0"/>
              </a:spcBef>
              <a:spcAft>
                <a:spcPts val="0"/>
              </a:spcAft>
              <a:buFontTx/>
              <a:buNone/>
            </a:pPr>
            <a:r>
              <a:rPr lang="zh-CN" altLang="en-US" sz="2100" b="1" spc="225" dirty="0" smtClean="0">
                <a:solidFill>
                  <a:prstClr val="white"/>
                </a:solidFill>
                <a:latin typeface="微软雅黑"/>
                <a:ea typeface="微软雅黑"/>
              </a:rPr>
              <a:t>数据挖掘概述</a:t>
            </a:r>
            <a:endParaRPr lang="zh-CN" altLang="en-US" sz="2100" b="1" spc="225" dirty="0">
              <a:solidFill>
                <a:prstClr val="white"/>
              </a:solidFill>
              <a:latin typeface="微软雅黑"/>
              <a:ea typeface="微软雅黑"/>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auto">
              <a:spcBef>
                <a:spcPts val="0"/>
              </a:spcBef>
              <a:spcAft>
                <a:spcPts val="0"/>
              </a:spcAft>
              <a:buFontTx/>
              <a:buNone/>
            </a:pPr>
            <a:endParaRPr lang="id-ID" sz="1350">
              <a:solidFill>
                <a:prstClr val="black"/>
              </a:solidFill>
              <a:latin typeface="微软雅黑"/>
              <a:ea typeface="微软雅黑"/>
            </a:endParaRPr>
          </a:p>
        </p:txBody>
      </p:sp>
      <p:sp>
        <p:nvSpPr>
          <p:cNvPr id="13" name="矩形 12"/>
          <p:cNvSpPr/>
          <p:nvPr/>
        </p:nvSpPr>
        <p:spPr>
          <a:xfrm>
            <a:off x="452232" y="1493321"/>
            <a:ext cx="3469319" cy="338554"/>
          </a:xfrm>
          <a:prstGeom prst="rect">
            <a:avLst/>
          </a:prstGeom>
          <a:solidFill>
            <a:srgbClr val="3D89BC"/>
          </a:solidFill>
        </p:spPr>
        <p:txBody>
          <a:bodyPr wrap="square">
            <a:spAutoFit/>
          </a:bodyPr>
          <a:lstStyle/>
          <a:p>
            <a:pPr fontAlgn="auto">
              <a:spcBef>
                <a:spcPts val="0"/>
              </a:spcBef>
              <a:spcAft>
                <a:spcPts val="0"/>
              </a:spcAft>
              <a:buFontTx/>
              <a:buNone/>
            </a:pPr>
            <a:r>
              <a:rPr lang="en-US" altLang="zh-CN" sz="1600" b="1" dirty="0">
                <a:solidFill>
                  <a:prstClr val="white"/>
                </a:solidFill>
                <a:latin typeface="微软雅黑"/>
                <a:ea typeface="微软雅黑"/>
              </a:rPr>
              <a:t>3</a:t>
            </a:r>
            <a:r>
              <a:rPr lang="zh-CN" altLang="zh-CN" sz="1600" b="1" dirty="0">
                <a:solidFill>
                  <a:prstClr val="white"/>
                </a:solidFill>
                <a:latin typeface="微软雅黑"/>
                <a:ea typeface="微软雅黑"/>
              </a:rPr>
              <a:t>．数据挖掘在信息安全中的应用</a:t>
            </a:r>
          </a:p>
        </p:txBody>
      </p:sp>
      <p:sp>
        <p:nvSpPr>
          <p:cNvPr id="15" name="矩形 14"/>
          <p:cNvSpPr/>
          <p:nvPr/>
        </p:nvSpPr>
        <p:spPr>
          <a:xfrm>
            <a:off x="452231" y="3399013"/>
            <a:ext cx="3469319" cy="338554"/>
          </a:xfrm>
          <a:prstGeom prst="rect">
            <a:avLst/>
          </a:prstGeom>
          <a:solidFill>
            <a:srgbClr val="3D89BC"/>
          </a:solidFill>
        </p:spPr>
        <p:txBody>
          <a:bodyPr wrap="square">
            <a:spAutoFit/>
          </a:bodyPr>
          <a:lstStyle/>
          <a:p>
            <a:pPr fontAlgn="auto">
              <a:spcBef>
                <a:spcPts val="0"/>
              </a:spcBef>
              <a:spcAft>
                <a:spcPts val="0"/>
              </a:spcAft>
              <a:buFontTx/>
              <a:buNone/>
            </a:pPr>
            <a:r>
              <a:rPr lang="en-US" altLang="zh-CN" sz="1600" b="1" dirty="0">
                <a:solidFill>
                  <a:prstClr val="white"/>
                </a:solidFill>
                <a:latin typeface="微软雅黑"/>
                <a:ea typeface="微软雅黑"/>
              </a:rPr>
              <a:t>4</a:t>
            </a:r>
            <a:r>
              <a:rPr lang="zh-CN" altLang="zh-CN" sz="1600" b="1" dirty="0">
                <a:solidFill>
                  <a:prstClr val="white"/>
                </a:solidFill>
                <a:latin typeface="微软雅黑"/>
                <a:ea typeface="微软雅黑"/>
              </a:rPr>
              <a:t>．数据挖掘在科学探索中的应用</a:t>
            </a:r>
          </a:p>
        </p:txBody>
      </p:sp>
      <p:sp>
        <p:nvSpPr>
          <p:cNvPr id="12" name="矩形 11"/>
          <p:cNvSpPr/>
          <p:nvPr/>
        </p:nvSpPr>
        <p:spPr>
          <a:xfrm>
            <a:off x="452231" y="2034062"/>
            <a:ext cx="7972051" cy="954107"/>
          </a:xfrm>
          <a:prstGeom prst="rect">
            <a:avLst/>
          </a:prstGeom>
        </p:spPr>
        <p:txBody>
          <a:bodyPr wrap="square">
            <a:spAutoFit/>
          </a:bodyPr>
          <a:lstStyle/>
          <a:p>
            <a:pPr fontAlgn="auto">
              <a:spcBef>
                <a:spcPts val="0"/>
              </a:spcBef>
              <a:spcAft>
                <a:spcPts val="0"/>
              </a:spcAft>
              <a:buFontTx/>
              <a:buNone/>
            </a:pPr>
            <a:r>
              <a:rPr lang="zh-CN" altLang="zh-CN" sz="1400" dirty="0" smtClean="0">
                <a:solidFill>
                  <a:prstClr val="black"/>
                </a:solidFill>
                <a:latin typeface="微软雅黑"/>
                <a:ea typeface="微软雅黑"/>
              </a:rPr>
              <a:t>利用</a:t>
            </a:r>
            <a:r>
              <a:rPr lang="zh-CN" altLang="zh-CN" sz="1400" dirty="0">
                <a:solidFill>
                  <a:prstClr val="black"/>
                </a:solidFill>
                <a:latin typeface="微软雅黑"/>
                <a:ea typeface="微软雅黑"/>
              </a:rPr>
              <a:t>机器学习与数据挖掘等前沿技术与处理方法对入侵检测的数据进行自动分析，提取出尽可能多的隐藏安全信息，从中抽象出与安全有关的数据特征，从而能够发现未知的入侵行为。数据挖掘技术可以建立一种具备自适应性、自动的、系统与良好扩展性的入侵检测系统，能够解决传统入侵检测系统适应性与扩展性较差的弱点，大幅度提高入侵检测系统的检测与响应的</a:t>
            </a:r>
            <a:r>
              <a:rPr lang="zh-CN" altLang="zh-CN" sz="1400" dirty="0" smtClean="0">
                <a:solidFill>
                  <a:prstClr val="black"/>
                </a:solidFill>
                <a:latin typeface="微软雅黑"/>
                <a:ea typeface="微软雅黑"/>
              </a:rPr>
              <a:t>效能</a:t>
            </a:r>
            <a:r>
              <a:rPr lang="zh-CN" altLang="en-US" sz="1400" dirty="0" smtClean="0">
                <a:solidFill>
                  <a:prstClr val="black"/>
                </a:solidFill>
                <a:latin typeface="微软雅黑"/>
                <a:ea typeface="微软雅黑"/>
              </a:rPr>
              <a:t>。</a:t>
            </a:r>
            <a:endParaRPr lang="zh-CN" altLang="zh-CN" sz="1400" dirty="0">
              <a:solidFill>
                <a:prstClr val="black"/>
              </a:solidFill>
              <a:latin typeface="微软雅黑"/>
              <a:ea typeface="微软雅黑"/>
            </a:endParaRPr>
          </a:p>
        </p:txBody>
      </p:sp>
      <p:grpSp>
        <p:nvGrpSpPr>
          <p:cNvPr id="20" name="组合 19"/>
          <p:cNvGrpSpPr/>
          <p:nvPr/>
        </p:nvGrpSpPr>
        <p:grpSpPr>
          <a:xfrm>
            <a:off x="452234" y="3908935"/>
            <a:ext cx="7972050" cy="1600438"/>
            <a:chOff x="452234" y="3908935"/>
            <a:chExt cx="7972050" cy="1600438"/>
          </a:xfrm>
        </p:grpSpPr>
        <p:sp>
          <p:nvSpPr>
            <p:cNvPr id="16" name="矩形 15"/>
            <p:cNvSpPr/>
            <p:nvPr/>
          </p:nvSpPr>
          <p:spPr>
            <a:xfrm>
              <a:off x="452234" y="3908935"/>
              <a:ext cx="7972050" cy="1600438"/>
            </a:xfrm>
            <a:prstGeom prst="rect">
              <a:avLst/>
            </a:prstGeom>
          </p:spPr>
          <p:txBody>
            <a:bodyPr wrap="square">
              <a:spAutoFit/>
            </a:bodyPr>
            <a:lstStyle/>
            <a:p>
              <a:pPr fontAlgn="auto">
                <a:spcBef>
                  <a:spcPts val="0"/>
                </a:spcBef>
                <a:spcAft>
                  <a:spcPts val="0"/>
                </a:spcAft>
                <a:buFontTx/>
                <a:buNone/>
              </a:pPr>
              <a:r>
                <a:rPr lang="zh-CN" altLang="zh-CN" sz="1400" dirty="0">
                  <a:solidFill>
                    <a:prstClr val="black"/>
                  </a:solidFill>
                  <a:latin typeface="微软雅黑"/>
                  <a:ea typeface="微软雅黑"/>
                </a:rPr>
                <a:t>近年来，数据挖掘技术已经开始逐步应用到科学探索研究</a:t>
              </a:r>
              <a:r>
                <a:rPr lang="zh-CN" altLang="zh-CN" sz="1400" dirty="0" smtClean="0">
                  <a:solidFill>
                    <a:prstClr val="black"/>
                  </a:solidFill>
                  <a:latin typeface="微软雅黑"/>
                  <a:ea typeface="微软雅黑"/>
                </a:rPr>
                <a:t>中</a:t>
              </a:r>
              <a:r>
                <a:rPr lang="zh-CN" altLang="en-US" sz="1400" dirty="0" smtClean="0">
                  <a:solidFill>
                    <a:prstClr val="black"/>
                  </a:solidFill>
                  <a:latin typeface="微软雅黑"/>
                  <a:ea typeface="微软雅黑"/>
                </a:rPr>
                <a:t>。</a:t>
              </a:r>
              <a:r>
                <a:rPr lang="zh-CN" altLang="zh-CN" sz="1400" dirty="0" smtClean="0">
                  <a:solidFill>
                    <a:prstClr val="black"/>
                  </a:solidFill>
                  <a:latin typeface="微软雅黑"/>
                  <a:ea typeface="微软雅黑"/>
                </a:rPr>
                <a:t>例如</a:t>
              </a:r>
              <a:r>
                <a:rPr lang="zh-CN" altLang="zh-CN" sz="1400" dirty="0">
                  <a:solidFill>
                    <a:prstClr val="black"/>
                  </a:solidFill>
                  <a:latin typeface="微软雅黑"/>
                  <a:ea typeface="微软雅黑"/>
                </a:rPr>
                <a:t>，在生物学领域数据挖掘主要应用在分子生物学与基因工程的研究</a:t>
              </a:r>
              <a:r>
                <a:rPr lang="zh-CN" altLang="zh-CN" sz="1400" dirty="0" smtClean="0">
                  <a:solidFill>
                    <a:prstClr val="black"/>
                  </a:solidFill>
                  <a:latin typeface="微软雅黑"/>
                  <a:ea typeface="微软雅黑"/>
                </a:rPr>
                <a:t>。</a:t>
              </a:r>
              <a:endParaRPr lang="en-US" altLang="zh-CN" sz="1400" dirty="0" smtClean="0">
                <a:solidFill>
                  <a:prstClr val="black"/>
                </a:solidFill>
                <a:latin typeface="微软雅黑"/>
                <a:ea typeface="微软雅黑"/>
              </a:endParaRPr>
            </a:p>
            <a:p>
              <a:pPr fontAlgn="auto">
                <a:spcBef>
                  <a:spcPts val="0"/>
                </a:spcBef>
                <a:spcAft>
                  <a:spcPts val="0"/>
                </a:spcAft>
                <a:buFontTx/>
                <a:buNone/>
              </a:pPr>
              <a:endParaRPr lang="en-US" altLang="zh-CN" sz="1400" dirty="0" smtClean="0">
                <a:solidFill>
                  <a:prstClr val="black"/>
                </a:solidFill>
                <a:latin typeface="微软雅黑"/>
                <a:ea typeface="微软雅黑"/>
              </a:endParaRPr>
            </a:p>
            <a:p>
              <a:pPr fontAlgn="auto">
                <a:spcBef>
                  <a:spcPts val="0"/>
                </a:spcBef>
                <a:spcAft>
                  <a:spcPts val="0"/>
                </a:spcAft>
                <a:buFontTx/>
                <a:buNone/>
              </a:pPr>
              <a:r>
                <a:rPr lang="en-US" altLang="zh-CN" sz="1400" dirty="0" smtClean="0">
                  <a:solidFill>
                    <a:prstClr val="black"/>
                  </a:solidFill>
                  <a:latin typeface="微软雅黑"/>
                  <a:ea typeface="微软雅黑"/>
                </a:rPr>
                <a:t>      </a:t>
              </a:r>
              <a:r>
                <a:rPr lang="zh-CN" altLang="zh-CN" sz="1400" dirty="0" smtClean="0">
                  <a:solidFill>
                    <a:prstClr val="black"/>
                  </a:solidFill>
                  <a:latin typeface="微软雅黑"/>
                  <a:ea typeface="微软雅黑"/>
                </a:rPr>
                <a:t>使用</a:t>
              </a:r>
              <a:r>
                <a:rPr lang="zh-CN" altLang="zh-CN" sz="1400" dirty="0">
                  <a:solidFill>
                    <a:prstClr val="black"/>
                  </a:solidFill>
                  <a:latin typeface="微软雅黑"/>
                  <a:ea typeface="微软雅黑"/>
                </a:rPr>
                <a:t>概率论模型对蛋白质序列进行多序列联配</a:t>
              </a:r>
              <a:r>
                <a:rPr lang="zh-CN" altLang="zh-CN" sz="1400" dirty="0" smtClean="0">
                  <a:solidFill>
                    <a:prstClr val="black"/>
                  </a:solidFill>
                  <a:latin typeface="微软雅黑"/>
                  <a:ea typeface="微软雅黑"/>
                </a:rPr>
                <a:t>建模</a:t>
              </a:r>
              <a:r>
                <a:rPr lang="zh-CN" altLang="en-US" sz="1400" dirty="0" smtClean="0">
                  <a:solidFill>
                    <a:prstClr val="black"/>
                  </a:solidFill>
                  <a:latin typeface="微软雅黑"/>
                  <a:ea typeface="微软雅黑"/>
                </a:rPr>
                <a:t>；</a:t>
              </a:r>
              <a:endParaRPr lang="en-US" altLang="zh-CN" sz="1400" dirty="0" smtClean="0">
                <a:solidFill>
                  <a:prstClr val="black"/>
                </a:solidFill>
                <a:latin typeface="微软雅黑"/>
                <a:ea typeface="微软雅黑"/>
              </a:endParaRPr>
            </a:p>
            <a:p>
              <a:pPr fontAlgn="auto">
                <a:spcBef>
                  <a:spcPts val="0"/>
                </a:spcBef>
                <a:spcAft>
                  <a:spcPts val="0"/>
                </a:spcAft>
                <a:buFontTx/>
                <a:buNone/>
              </a:pPr>
              <a:r>
                <a:rPr lang="en-US" altLang="zh-CN" sz="1400" dirty="0" smtClean="0">
                  <a:solidFill>
                    <a:prstClr val="black"/>
                  </a:solidFill>
                  <a:latin typeface="微软雅黑"/>
                  <a:ea typeface="微软雅黑"/>
                </a:rPr>
                <a:t>      </a:t>
              </a:r>
              <a:r>
                <a:rPr lang="zh-CN" altLang="zh-CN" sz="1400" dirty="0" smtClean="0">
                  <a:solidFill>
                    <a:prstClr val="black"/>
                  </a:solidFill>
                  <a:latin typeface="微软雅黑"/>
                  <a:ea typeface="微软雅黑"/>
                </a:rPr>
                <a:t>特定</a:t>
              </a:r>
              <a:r>
                <a:rPr lang="zh-CN" altLang="zh-CN" sz="1400" dirty="0">
                  <a:solidFill>
                    <a:prstClr val="black"/>
                  </a:solidFill>
                  <a:latin typeface="微软雅黑"/>
                  <a:ea typeface="微软雅黑"/>
                </a:rPr>
                <a:t>数据挖掘</a:t>
              </a:r>
              <a:r>
                <a:rPr lang="zh-CN" altLang="zh-CN" sz="1400" dirty="0" smtClean="0">
                  <a:solidFill>
                    <a:prstClr val="black"/>
                  </a:solidFill>
                  <a:latin typeface="微软雅黑"/>
                  <a:ea typeface="微软雅黑"/>
                </a:rPr>
                <a:t>技术</a:t>
              </a:r>
              <a:r>
                <a:rPr lang="zh-CN" altLang="en-US" sz="1400" dirty="0" smtClean="0">
                  <a:solidFill>
                    <a:prstClr val="black"/>
                  </a:solidFill>
                  <a:latin typeface="微软雅黑"/>
                  <a:ea typeface="微软雅黑"/>
                </a:rPr>
                <a:t>研究</a:t>
              </a:r>
              <a:r>
                <a:rPr lang="zh-CN" altLang="zh-CN" sz="1400" dirty="0" smtClean="0">
                  <a:solidFill>
                    <a:prstClr val="black"/>
                  </a:solidFill>
                  <a:latin typeface="微软雅黑"/>
                  <a:ea typeface="微软雅黑"/>
                </a:rPr>
                <a:t>基因</a:t>
              </a:r>
              <a:r>
                <a:rPr lang="zh-CN" altLang="zh-CN" sz="1400" dirty="0">
                  <a:solidFill>
                    <a:prstClr val="black"/>
                  </a:solidFill>
                  <a:latin typeface="微软雅黑"/>
                  <a:ea typeface="微软雅黑"/>
                </a:rPr>
                <a:t>数据库</a:t>
              </a:r>
              <a:r>
                <a:rPr lang="zh-CN" altLang="zh-CN" sz="1400" dirty="0" smtClean="0">
                  <a:solidFill>
                    <a:prstClr val="black"/>
                  </a:solidFill>
                  <a:latin typeface="微软雅黑"/>
                  <a:ea typeface="微软雅黑"/>
                </a:rPr>
                <a:t>搜索技术</a:t>
              </a:r>
              <a:r>
                <a:rPr lang="zh-CN" altLang="en-US" sz="1400" dirty="0" smtClean="0">
                  <a:solidFill>
                    <a:prstClr val="black"/>
                  </a:solidFill>
                  <a:latin typeface="微软雅黑"/>
                  <a:ea typeface="微软雅黑"/>
                </a:rPr>
                <a:t>；</a:t>
              </a:r>
              <a:endParaRPr lang="en-US" altLang="zh-CN" sz="1400" dirty="0" smtClean="0">
                <a:solidFill>
                  <a:prstClr val="black"/>
                </a:solidFill>
                <a:latin typeface="微软雅黑"/>
                <a:ea typeface="微软雅黑"/>
              </a:endParaRPr>
            </a:p>
            <a:p>
              <a:pPr fontAlgn="auto">
                <a:spcBef>
                  <a:spcPts val="0"/>
                </a:spcBef>
                <a:spcAft>
                  <a:spcPts val="0"/>
                </a:spcAft>
                <a:buFontTx/>
                <a:buNone/>
              </a:pPr>
              <a:r>
                <a:rPr lang="en-US" altLang="zh-CN" sz="1400" dirty="0" smtClean="0">
                  <a:solidFill>
                    <a:prstClr val="black"/>
                  </a:solidFill>
                  <a:latin typeface="微软雅黑"/>
                  <a:ea typeface="微软雅黑"/>
                </a:rPr>
                <a:t>      </a:t>
              </a:r>
              <a:r>
                <a:rPr lang="zh-CN" altLang="zh-CN" sz="1400" dirty="0" smtClean="0">
                  <a:solidFill>
                    <a:prstClr val="black"/>
                  </a:solidFill>
                  <a:latin typeface="微软雅黑"/>
                  <a:ea typeface="微软雅黑"/>
                </a:rPr>
                <a:t>在</a:t>
              </a:r>
              <a:r>
                <a:rPr lang="zh-CN" altLang="zh-CN" sz="1400" dirty="0">
                  <a:solidFill>
                    <a:prstClr val="black"/>
                  </a:solidFill>
                  <a:latin typeface="微软雅黑"/>
                  <a:ea typeface="微软雅黑"/>
                </a:rPr>
                <a:t>被认为是人类征服顽疾的最有前途的攻关课题“</a:t>
              </a:r>
              <a:r>
                <a:rPr lang="en-US" altLang="zh-CN" sz="1400" dirty="0">
                  <a:solidFill>
                    <a:prstClr val="black"/>
                  </a:solidFill>
                  <a:latin typeface="微软雅黑"/>
                  <a:ea typeface="微软雅黑"/>
                </a:rPr>
                <a:t>DNA</a:t>
              </a:r>
              <a:r>
                <a:rPr lang="zh-CN" altLang="zh-CN" sz="1400" dirty="0">
                  <a:solidFill>
                    <a:prstClr val="black"/>
                  </a:solidFill>
                  <a:latin typeface="微软雅黑"/>
                  <a:ea typeface="微软雅黑"/>
                </a:rPr>
                <a:t>序列分析”过程中，由于</a:t>
              </a:r>
              <a:r>
                <a:rPr lang="en-US" altLang="zh-CN" sz="1400" dirty="0">
                  <a:solidFill>
                    <a:prstClr val="black"/>
                  </a:solidFill>
                  <a:latin typeface="微软雅黑"/>
                  <a:ea typeface="微软雅黑"/>
                </a:rPr>
                <a:t>DNA</a:t>
              </a:r>
              <a:r>
                <a:rPr lang="zh-CN" altLang="zh-CN" sz="1400" dirty="0">
                  <a:solidFill>
                    <a:prstClr val="black"/>
                  </a:solidFill>
                  <a:latin typeface="微软雅黑"/>
                  <a:ea typeface="微软雅黑"/>
                </a:rPr>
                <a:t>序列的</a:t>
              </a:r>
              <a:r>
                <a:rPr lang="zh-CN" altLang="zh-CN" sz="1400" dirty="0" smtClean="0">
                  <a:solidFill>
                    <a:prstClr val="black"/>
                  </a:solidFill>
                  <a:latin typeface="微软雅黑"/>
                  <a:ea typeface="微软雅黑"/>
                </a:rPr>
                <a:t>构</a:t>
              </a:r>
              <a:endParaRPr lang="en-US" altLang="zh-CN" sz="1400" dirty="0" smtClean="0">
                <a:solidFill>
                  <a:prstClr val="black"/>
                </a:solidFill>
                <a:latin typeface="微软雅黑"/>
                <a:ea typeface="微软雅黑"/>
              </a:endParaRPr>
            </a:p>
            <a:p>
              <a:pPr fontAlgn="auto">
                <a:spcBef>
                  <a:spcPts val="0"/>
                </a:spcBef>
                <a:spcAft>
                  <a:spcPts val="0"/>
                </a:spcAft>
                <a:buFontTx/>
                <a:buNone/>
              </a:pPr>
              <a:r>
                <a:rPr lang="en-US" altLang="zh-CN" sz="1400" dirty="0">
                  <a:solidFill>
                    <a:prstClr val="black"/>
                  </a:solidFill>
                  <a:latin typeface="微软雅黑"/>
                  <a:ea typeface="微软雅黑"/>
                </a:rPr>
                <a:t> </a:t>
              </a:r>
              <a:r>
                <a:rPr lang="en-US" altLang="zh-CN" sz="1400" dirty="0" smtClean="0">
                  <a:solidFill>
                    <a:prstClr val="black"/>
                  </a:solidFill>
                  <a:latin typeface="微软雅黑"/>
                  <a:ea typeface="微软雅黑"/>
                </a:rPr>
                <a:t>     </a:t>
              </a:r>
              <a:r>
                <a:rPr lang="zh-CN" altLang="zh-CN" sz="1400" dirty="0" smtClean="0">
                  <a:solidFill>
                    <a:prstClr val="black"/>
                  </a:solidFill>
                  <a:latin typeface="微软雅黑"/>
                  <a:ea typeface="微软雅黑"/>
                </a:rPr>
                <a:t>成</a:t>
              </a:r>
              <a:r>
                <a:rPr lang="zh-CN" altLang="zh-CN" sz="1400" dirty="0">
                  <a:solidFill>
                    <a:prstClr val="black"/>
                  </a:solidFill>
                  <a:latin typeface="微软雅黑"/>
                  <a:ea typeface="微软雅黑"/>
                </a:rPr>
                <a:t>多种多样，数据挖掘技术的应用可以为发现疾病蕴藏的基因排列信息提供新方法。</a:t>
              </a:r>
              <a:endParaRPr lang="zh-CN" altLang="en-US" sz="1400" dirty="0">
                <a:solidFill>
                  <a:prstClr val="black"/>
                </a:solidFill>
                <a:latin typeface="微软雅黑"/>
                <a:ea typeface="微软雅黑"/>
              </a:endParaRPr>
            </a:p>
          </p:txBody>
        </p:sp>
        <p:sp>
          <p:nvSpPr>
            <p:cNvPr id="17" name="椭圆 16"/>
            <p:cNvSpPr/>
            <p:nvPr/>
          </p:nvSpPr>
          <p:spPr>
            <a:xfrm>
              <a:off x="631596" y="4637988"/>
              <a:ext cx="103695" cy="103695"/>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18" name="椭圆 17"/>
            <p:cNvSpPr/>
            <p:nvPr/>
          </p:nvSpPr>
          <p:spPr>
            <a:xfrm>
              <a:off x="631596" y="4854805"/>
              <a:ext cx="103695" cy="103695"/>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19" name="椭圆 18"/>
            <p:cNvSpPr/>
            <p:nvPr/>
          </p:nvSpPr>
          <p:spPr>
            <a:xfrm>
              <a:off x="631596" y="5071621"/>
              <a:ext cx="103695" cy="103695"/>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grpSp>
      <p:pic>
        <p:nvPicPr>
          <p:cNvPr id="21" name="27 Imagen"/>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67188" y="6260006"/>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30 CuadroTexto"/>
          <p:cNvSpPr txBox="1"/>
          <p:nvPr/>
        </p:nvSpPr>
        <p:spPr>
          <a:xfrm>
            <a:off x="4467225" y="6271118"/>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prstClr val="white">
                    <a:lumMod val="65000"/>
                  </a:prstClr>
                </a:solidFill>
                <a:latin typeface="微软雅黑"/>
                <a:ea typeface="微软雅黑"/>
              </a:rPr>
              <a:t>of</a:t>
            </a:r>
            <a:endParaRPr lang="es-ES" sz="1200" b="1" i="1" dirty="0">
              <a:solidFill>
                <a:prstClr val="white">
                  <a:lumMod val="65000"/>
                </a:prstClr>
              </a:solidFill>
              <a:latin typeface="微软雅黑"/>
              <a:ea typeface="微软雅黑"/>
            </a:endParaRPr>
          </a:p>
        </p:txBody>
      </p:sp>
      <p:sp>
        <p:nvSpPr>
          <p:cNvPr id="23" name="31 CuadroTexto"/>
          <p:cNvSpPr txBox="1"/>
          <p:nvPr/>
        </p:nvSpPr>
        <p:spPr>
          <a:xfrm>
            <a:off x="4729199" y="6276588"/>
            <a:ext cx="373820" cy="276999"/>
          </a:xfrm>
          <a:prstGeom prst="rect">
            <a:avLst/>
          </a:prstGeom>
          <a:noFill/>
        </p:spPr>
        <p:txBody>
          <a:bodyPr wrap="none">
            <a:spAutoFit/>
          </a:bodyPr>
          <a:lstStyle/>
          <a:p>
            <a:pPr fontAlgn="auto">
              <a:spcBef>
                <a:spcPts val="0"/>
              </a:spcBef>
              <a:spcAft>
                <a:spcPts val="0"/>
              </a:spcAft>
              <a:buFontTx/>
              <a:buNone/>
              <a:defRPr/>
            </a:pPr>
            <a:r>
              <a:rPr lang="es-HN" sz="1200" b="1" dirty="0" smtClean="0">
                <a:solidFill>
                  <a:prstClr val="white">
                    <a:lumMod val="50000"/>
                  </a:prstClr>
                </a:solidFill>
                <a:latin typeface="微软雅黑"/>
                <a:ea typeface="微软雅黑"/>
              </a:rPr>
              <a:t>39</a:t>
            </a:r>
            <a:endParaRPr lang="es-ES" sz="1200" b="1" dirty="0">
              <a:solidFill>
                <a:prstClr val="white">
                  <a:lumMod val="50000"/>
                </a:prstClr>
              </a:solidFill>
              <a:latin typeface="微软雅黑"/>
              <a:ea typeface="微软雅黑"/>
            </a:endParaRPr>
          </a:p>
        </p:txBody>
      </p:sp>
      <p:pic>
        <p:nvPicPr>
          <p:cNvPr id="24" name="Imagen 27">
            <a:hlinkClick r:id="" action="ppaction://hlinkshowjump?jump=nextslide"/>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10806"/>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Imagen 28">
            <a:hlinkClick r:id="" action="ppaction://hlinkshowjump?jump=previousslide"/>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10806"/>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灯片编号占位符 5"/>
          <p:cNvSpPr txBox="1"/>
          <p:nvPr/>
        </p:nvSpPr>
        <p:spPr>
          <a:xfrm>
            <a:off x="2402285" y="6232224"/>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prstClr val="black">
                    <a:tint val="75000"/>
                  </a:prstClr>
                </a:solidFill>
              </a:rPr>
              <a:pPr fontAlgn="auto">
                <a:spcBef>
                  <a:spcPts val="0"/>
                </a:spcBef>
                <a:spcAft>
                  <a:spcPts val="0"/>
                </a:spcAft>
                <a:buFontTx/>
                <a:buNone/>
              </a:pPr>
              <a:t>134</a:t>
            </a:fld>
            <a:endParaRPr lang="zh-CN" altLang="en-US" dirty="0">
              <a:solidFill>
                <a:prstClr val="black">
                  <a:tint val="75000"/>
                </a:prstClr>
              </a:solidFill>
            </a:endParaRPr>
          </a:p>
        </p:txBody>
      </p:sp>
      <p:sp>
        <p:nvSpPr>
          <p:cNvPr id="29" name="文本框 40"/>
          <p:cNvSpPr txBox="1"/>
          <p:nvPr/>
        </p:nvSpPr>
        <p:spPr>
          <a:xfrm>
            <a:off x="399253" y="828381"/>
            <a:ext cx="2031325" cy="369332"/>
          </a:xfrm>
          <a:prstGeom prst="rect">
            <a:avLst/>
          </a:prstGeom>
          <a:noFill/>
        </p:spPr>
        <p:txBody>
          <a:bodyPr wrap="none" rtlCol="0">
            <a:spAutoFit/>
          </a:bodyPr>
          <a:lstStyle/>
          <a:p>
            <a:pPr fontAlgn="auto">
              <a:spcBef>
                <a:spcPts val="0"/>
              </a:spcBef>
              <a:spcAft>
                <a:spcPts val="0"/>
              </a:spcAft>
              <a:buFontTx/>
              <a:buNone/>
            </a:pPr>
            <a:r>
              <a:rPr lang="zh-CN" altLang="en-US" b="1" dirty="0" smtClean="0">
                <a:solidFill>
                  <a:srgbClr val="3D89BC"/>
                </a:solidFill>
                <a:latin typeface="微软雅黑"/>
                <a:ea typeface="微软雅黑"/>
              </a:rPr>
              <a:t>数据挖掘应用场景</a:t>
            </a:r>
            <a:endParaRPr lang="zh-CN" altLang="zh-CN" b="1" dirty="0">
              <a:solidFill>
                <a:srgbClr val="3D89BC"/>
              </a:solidFill>
              <a:latin typeface="微软雅黑"/>
              <a:ea typeface="微软雅黑"/>
            </a:endParaRPr>
          </a:p>
        </p:txBody>
      </p:sp>
      <p:sp>
        <p:nvSpPr>
          <p:cNvPr id="30" name="椭圆 29"/>
          <p:cNvSpPr/>
          <p:nvPr/>
        </p:nvSpPr>
        <p:spPr>
          <a:xfrm>
            <a:off x="293525" y="946406"/>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Tree>
    <p:extLst>
      <p:ext uri="{BB962C8B-B14F-4D97-AF65-F5344CB8AC3E}">
        <p14:creationId xmlns:p14="http://schemas.microsoft.com/office/powerpoint/2010/main" val="302814974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p:cNvSpPr/>
          <p:nvPr/>
        </p:nvSpPr>
        <p:spPr>
          <a:xfrm>
            <a:off x="2800231" y="2361414"/>
            <a:ext cx="5595772" cy="494908"/>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60" name="矩形 59"/>
          <p:cNvSpPr/>
          <p:nvPr/>
        </p:nvSpPr>
        <p:spPr>
          <a:xfrm>
            <a:off x="2800231" y="3134412"/>
            <a:ext cx="5595772" cy="494908"/>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61" name="矩形 60"/>
          <p:cNvSpPr/>
          <p:nvPr/>
        </p:nvSpPr>
        <p:spPr>
          <a:xfrm>
            <a:off x="2800231" y="3954544"/>
            <a:ext cx="5595772" cy="494908"/>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62" name="矩形 61"/>
          <p:cNvSpPr/>
          <p:nvPr/>
        </p:nvSpPr>
        <p:spPr>
          <a:xfrm>
            <a:off x="2800231" y="4680408"/>
            <a:ext cx="5595772" cy="494908"/>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63" name="矩形 62"/>
          <p:cNvSpPr/>
          <p:nvPr/>
        </p:nvSpPr>
        <p:spPr>
          <a:xfrm>
            <a:off x="2800231" y="5387418"/>
            <a:ext cx="5595772" cy="494908"/>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8" name="文本框 6"/>
          <p:cNvSpPr txBox="1"/>
          <p:nvPr/>
        </p:nvSpPr>
        <p:spPr>
          <a:xfrm>
            <a:off x="452232" y="173917"/>
            <a:ext cx="1973617" cy="415498"/>
          </a:xfrm>
          <a:prstGeom prst="rect">
            <a:avLst/>
          </a:prstGeom>
          <a:noFill/>
        </p:spPr>
        <p:txBody>
          <a:bodyPr wrap="none" rtlCol="0">
            <a:spAutoFit/>
          </a:bodyPr>
          <a:lstStyle/>
          <a:p>
            <a:pPr fontAlgn="auto">
              <a:spcBef>
                <a:spcPts val="0"/>
              </a:spcBef>
              <a:spcAft>
                <a:spcPts val="0"/>
              </a:spcAft>
              <a:buFontTx/>
              <a:buNone/>
            </a:pPr>
            <a:r>
              <a:rPr lang="zh-CN" altLang="en-US" sz="2100" b="1" spc="225" dirty="0" smtClean="0">
                <a:solidFill>
                  <a:prstClr val="white"/>
                </a:solidFill>
                <a:latin typeface="微软雅黑"/>
                <a:ea typeface="微软雅黑"/>
              </a:rPr>
              <a:t>数据挖掘概述</a:t>
            </a:r>
            <a:endParaRPr lang="zh-CN" altLang="en-US" sz="2100" b="1" spc="225" dirty="0">
              <a:solidFill>
                <a:prstClr val="white"/>
              </a:solidFill>
              <a:latin typeface="微软雅黑"/>
              <a:ea typeface="微软雅黑"/>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auto">
              <a:spcBef>
                <a:spcPts val="0"/>
              </a:spcBef>
              <a:spcAft>
                <a:spcPts val="0"/>
              </a:spcAft>
              <a:buFontTx/>
              <a:buNone/>
            </a:pPr>
            <a:endParaRPr lang="id-ID" sz="1350">
              <a:solidFill>
                <a:prstClr val="black"/>
              </a:solidFill>
              <a:latin typeface="微软雅黑"/>
              <a:ea typeface="微软雅黑"/>
            </a:endParaRPr>
          </a:p>
        </p:txBody>
      </p:sp>
      <p:sp>
        <p:nvSpPr>
          <p:cNvPr id="11" name="矩形 10"/>
          <p:cNvSpPr/>
          <p:nvPr/>
        </p:nvSpPr>
        <p:spPr>
          <a:xfrm>
            <a:off x="452232" y="1335066"/>
            <a:ext cx="7972052" cy="738664"/>
          </a:xfrm>
          <a:prstGeom prst="rect">
            <a:avLst/>
          </a:prstGeom>
        </p:spPr>
        <p:txBody>
          <a:bodyPr wrap="square">
            <a:spAutoFit/>
          </a:bodyPr>
          <a:lstStyle/>
          <a:p>
            <a:pPr fontAlgn="auto">
              <a:spcBef>
                <a:spcPts val="0"/>
              </a:spcBef>
              <a:spcAft>
                <a:spcPts val="0"/>
              </a:spcAft>
              <a:buFontTx/>
              <a:buNone/>
            </a:pPr>
            <a:r>
              <a:rPr lang="zh-CN" altLang="zh-CN" sz="1400" dirty="0">
                <a:solidFill>
                  <a:prstClr val="black"/>
                </a:solidFill>
                <a:latin typeface="微软雅黑"/>
                <a:ea typeface="微软雅黑"/>
              </a:rPr>
              <a:t>根据适用的范围，数据挖掘工具分为两类：专用挖掘工具和通用挖掘工具。专用数据挖掘工具针对某个特定领域的问题提供解决方案，在涉及算法的时候充分考虑数据、需求的特殊性。对任何应用领域，专业的统计研发人员都可以开发特定的数据挖掘工具。</a:t>
            </a:r>
            <a:endParaRPr lang="zh-CN" altLang="en-US" sz="1400" dirty="0">
              <a:solidFill>
                <a:prstClr val="black"/>
              </a:solidFill>
              <a:latin typeface="微软雅黑"/>
              <a:ea typeface="微软雅黑"/>
            </a:endParaRPr>
          </a:p>
        </p:txBody>
      </p:sp>
      <p:grpSp>
        <p:nvGrpSpPr>
          <p:cNvPr id="48" name="组合 47"/>
          <p:cNvGrpSpPr/>
          <p:nvPr/>
        </p:nvGrpSpPr>
        <p:grpSpPr>
          <a:xfrm>
            <a:off x="758859" y="2361414"/>
            <a:ext cx="1737804" cy="494907"/>
            <a:chOff x="758859" y="2361414"/>
            <a:chExt cx="1737804" cy="494907"/>
          </a:xfrm>
          <a:solidFill>
            <a:schemeClr val="tx1">
              <a:lumMod val="65000"/>
              <a:lumOff val="35000"/>
            </a:schemeClr>
          </a:solidFill>
        </p:grpSpPr>
        <p:sp>
          <p:nvSpPr>
            <p:cNvPr id="31" name="单圆角矩形 30"/>
            <p:cNvSpPr/>
            <p:nvPr/>
          </p:nvSpPr>
          <p:spPr>
            <a:xfrm rot="16200000">
              <a:off x="1380307" y="1739966"/>
              <a:ext cx="494907" cy="1737804"/>
            </a:xfrm>
            <a:prstGeom prst="round1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600" dirty="0">
                <a:solidFill>
                  <a:prstClr val="white"/>
                </a:solidFill>
              </a:endParaRPr>
            </a:p>
          </p:txBody>
        </p:sp>
        <p:sp>
          <p:nvSpPr>
            <p:cNvPr id="32" name="矩形 31"/>
            <p:cNvSpPr/>
            <p:nvPr/>
          </p:nvSpPr>
          <p:spPr>
            <a:xfrm>
              <a:off x="995798" y="2439591"/>
              <a:ext cx="1237175" cy="338554"/>
            </a:xfrm>
            <a:prstGeom prst="rect">
              <a:avLst/>
            </a:prstGeom>
            <a:grpFill/>
          </p:spPr>
          <p:txBody>
            <a:bodyPr wrap="square">
              <a:spAutoFit/>
            </a:bodyPr>
            <a:lstStyle/>
            <a:p>
              <a:pPr algn="ctr" fontAlgn="auto">
                <a:spcBef>
                  <a:spcPts val="0"/>
                </a:spcBef>
                <a:spcAft>
                  <a:spcPts val="0"/>
                </a:spcAft>
                <a:buFontTx/>
                <a:buNone/>
              </a:pPr>
              <a:r>
                <a:rPr lang="en-US" altLang="zh-CN" sz="1600" dirty="0" err="1">
                  <a:solidFill>
                    <a:prstClr val="white"/>
                  </a:solidFill>
                  <a:latin typeface="微软雅黑"/>
                  <a:ea typeface="微软雅黑"/>
                </a:rPr>
                <a:t>Weka</a:t>
              </a:r>
              <a:r>
                <a:rPr lang="zh-CN" altLang="zh-CN" sz="1600" dirty="0">
                  <a:solidFill>
                    <a:prstClr val="white"/>
                  </a:solidFill>
                  <a:latin typeface="微软雅黑"/>
                  <a:ea typeface="微软雅黑"/>
                </a:rPr>
                <a:t>软件</a:t>
              </a:r>
              <a:endParaRPr lang="zh-CN" altLang="en-US" sz="1600" dirty="0">
                <a:solidFill>
                  <a:prstClr val="white"/>
                </a:solidFill>
                <a:latin typeface="微软雅黑"/>
                <a:ea typeface="微软雅黑"/>
              </a:endParaRPr>
            </a:p>
          </p:txBody>
        </p:sp>
      </p:grpSp>
      <p:grpSp>
        <p:nvGrpSpPr>
          <p:cNvPr id="49" name="组合 48"/>
          <p:cNvGrpSpPr/>
          <p:nvPr/>
        </p:nvGrpSpPr>
        <p:grpSpPr>
          <a:xfrm>
            <a:off x="758859" y="3134412"/>
            <a:ext cx="1737804" cy="494907"/>
            <a:chOff x="758859" y="3134412"/>
            <a:chExt cx="1737804" cy="494907"/>
          </a:xfrm>
          <a:solidFill>
            <a:schemeClr val="tx1">
              <a:lumMod val="65000"/>
              <a:lumOff val="35000"/>
            </a:schemeClr>
          </a:solidFill>
        </p:grpSpPr>
        <p:sp>
          <p:nvSpPr>
            <p:cNvPr id="35" name="单圆角矩形 34"/>
            <p:cNvSpPr/>
            <p:nvPr/>
          </p:nvSpPr>
          <p:spPr>
            <a:xfrm rot="16200000">
              <a:off x="1380307" y="2512964"/>
              <a:ext cx="494907" cy="1737804"/>
            </a:xfrm>
            <a:prstGeom prst="round1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600" dirty="0">
                <a:solidFill>
                  <a:prstClr val="white"/>
                </a:solidFill>
              </a:endParaRPr>
            </a:p>
          </p:txBody>
        </p:sp>
        <p:sp>
          <p:nvSpPr>
            <p:cNvPr id="36" name="矩形 35"/>
            <p:cNvSpPr/>
            <p:nvPr/>
          </p:nvSpPr>
          <p:spPr>
            <a:xfrm>
              <a:off x="1043374" y="3212589"/>
              <a:ext cx="1136651" cy="338554"/>
            </a:xfrm>
            <a:prstGeom prst="rect">
              <a:avLst/>
            </a:prstGeom>
            <a:grpFill/>
          </p:spPr>
          <p:txBody>
            <a:bodyPr wrap="square">
              <a:spAutoFit/>
            </a:bodyPr>
            <a:lstStyle/>
            <a:p>
              <a:pPr algn="ctr" fontAlgn="auto">
                <a:spcBef>
                  <a:spcPts val="0"/>
                </a:spcBef>
                <a:spcAft>
                  <a:spcPts val="0"/>
                </a:spcAft>
                <a:buFontTx/>
                <a:buNone/>
              </a:pPr>
              <a:r>
                <a:rPr lang="en-US" altLang="zh-CN" sz="1600" dirty="0">
                  <a:solidFill>
                    <a:prstClr val="white"/>
                  </a:solidFill>
                  <a:latin typeface="微软雅黑"/>
                  <a:ea typeface="微软雅黑"/>
                </a:rPr>
                <a:t>SPSS</a:t>
              </a:r>
              <a:r>
                <a:rPr lang="zh-CN" altLang="zh-CN" sz="1600" dirty="0">
                  <a:solidFill>
                    <a:prstClr val="white"/>
                  </a:solidFill>
                  <a:latin typeface="微软雅黑"/>
                  <a:ea typeface="微软雅黑"/>
                </a:rPr>
                <a:t>软件</a:t>
              </a:r>
              <a:endParaRPr lang="zh-CN" altLang="en-US" sz="1600" dirty="0">
                <a:solidFill>
                  <a:prstClr val="white"/>
                </a:solidFill>
                <a:latin typeface="微软雅黑"/>
                <a:ea typeface="微软雅黑"/>
              </a:endParaRPr>
            </a:p>
          </p:txBody>
        </p:sp>
      </p:grpSp>
      <p:grpSp>
        <p:nvGrpSpPr>
          <p:cNvPr id="50" name="组合 49"/>
          <p:cNvGrpSpPr/>
          <p:nvPr/>
        </p:nvGrpSpPr>
        <p:grpSpPr>
          <a:xfrm>
            <a:off x="723575" y="3954544"/>
            <a:ext cx="1812341" cy="494907"/>
            <a:chOff x="723575" y="3954544"/>
            <a:chExt cx="1812341" cy="494907"/>
          </a:xfrm>
          <a:solidFill>
            <a:schemeClr val="tx1">
              <a:lumMod val="65000"/>
              <a:lumOff val="35000"/>
            </a:schemeClr>
          </a:solidFill>
        </p:grpSpPr>
        <p:sp>
          <p:nvSpPr>
            <p:cNvPr id="38" name="单圆角矩形 37"/>
            <p:cNvSpPr/>
            <p:nvPr/>
          </p:nvSpPr>
          <p:spPr>
            <a:xfrm rot="16200000">
              <a:off x="1380307" y="3333096"/>
              <a:ext cx="494907" cy="1737804"/>
            </a:xfrm>
            <a:prstGeom prst="round1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600" dirty="0">
                <a:solidFill>
                  <a:prstClr val="white"/>
                </a:solidFill>
              </a:endParaRPr>
            </a:p>
          </p:txBody>
        </p:sp>
        <p:sp>
          <p:nvSpPr>
            <p:cNvPr id="39" name="矩形 38"/>
            <p:cNvSpPr/>
            <p:nvPr/>
          </p:nvSpPr>
          <p:spPr>
            <a:xfrm>
              <a:off x="723575" y="4032721"/>
              <a:ext cx="1812341" cy="338554"/>
            </a:xfrm>
            <a:prstGeom prst="rect">
              <a:avLst/>
            </a:prstGeom>
            <a:noFill/>
          </p:spPr>
          <p:txBody>
            <a:bodyPr wrap="square">
              <a:spAutoFit/>
            </a:bodyPr>
            <a:lstStyle/>
            <a:p>
              <a:pPr algn="ctr" fontAlgn="auto">
                <a:spcBef>
                  <a:spcPts val="0"/>
                </a:spcBef>
                <a:spcAft>
                  <a:spcPts val="0"/>
                </a:spcAft>
                <a:buFontTx/>
                <a:buNone/>
              </a:pPr>
              <a:r>
                <a:rPr lang="en-US" altLang="zh-CN" sz="1600" dirty="0">
                  <a:solidFill>
                    <a:prstClr val="white"/>
                  </a:solidFill>
                  <a:latin typeface="微软雅黑"/>
                  <a:ea typeface="微软雅黑"/>
                </a:rPr>
                <a:t>Clementine</a:t>
              </a:r>
              <a:r>
                <a:rPr lang="zh-CN" altLang="zh-CN" sz="1600" dirty="0">
                  <a:solidFill>
                    <a:prstClr val="white"/>
                  </a:solidFill>
                  <a:latin typeface="微软雅黑"/>
                  <a:ea typeface="微软雅黑"/>
                </a:rPr>
                <a:t>软件</a:t>
              </a:r>
              <a:endParaRPr lang="zh-CN" altLang="en-US" sz="1600" dirty="0">
                <a:solidFill>
                  <a:prstClr val="white"/>
                </a:solidFill>
                <a:latin typeface="微软雅黑"/>
                <a:ea typeface="微软雅黑"/>
              </a:endParaRPr>
            </a:p>
          </p:txBody>
        </p:sp>
      </p:grpSp>
      <p:grpSp>
        <p:nvGrpSpPr>
          <p:cNvPr id="51" name="组合 50"/>
          <p:cNvGrpSpPr/>
          <p:nvPr/>
        </p:nvGrpSpPr>
        <p:grpSpPr>
          <a:xfrm>
            <a:off x="712356" y="4680408"/>
            <a:ext cx="1836049" cy="494907"/>
            <a:chOff x="712356" y="4680408"/>
            <a:chExt cx="1836049" cy="494907"/>
          </a:xfrm>
          <a:solidFill>
            <a:schemeClr val="tx1">
              <a:lumMod val="65000"/>
              <a:lumOff val="35000"/>
            </a:schemeClr>
          </a:solidFill>
        </p:grpSpPr>
        <p:sp>
          <p:nvSpPr>
            <p:cNvPr id="41" name="单圆角矩形 40"/>
            <p:cNvSpPr/>
            <p:nvPr/>
          </p:nvSpPr>
          <p:spPr>
            <a:xfrm rot="16200000">
              <a:off x="1380307" y="4058960"/>
              <a:ext cx="494907" cy="1737804"/>
            </a:xfrm>
            <a:prstGeom prst="round1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600" dirty="0">
                <a:solidFill>
                  <a:prstClr val="white"/>
                </a:solidFill>
              </a:endParaRPr>
            </a:p>
          </p:txBody>
        </p:sp>
        <p:sp>
          <p:nvSpPr>
            <p:cNvPr id="42" name="矩形 41"/>
            <p:cNvSpPr/>
            <p:nvPr/>
          </p:nvSpPr>
          <p:spPr>
            <a:xfrm>
              <a:off x="712356" y="4758585"/>
              <a:ext cx="1836049" cy="338554"/>
            </a:xfrm>
            <a:prstGeom prst="rect">
              <a:avLst/>
            </a:prstGeom>
            <a:noFill/>
          </p:spPr>
          <p:txBody>
            <a:bodyPr wrap="square">
              <a:spAutoFit/>
            </a:bodyPr>
            <a:lstStyle/>
            <a:p>
              <a:pPr algn="ctr" fontAlgn="auto">
                <a:spcBef>
                  <a:spcPts val="0"/>
                </a:spcBef>
                <a:spcAft>
                  <a:spcPts val="0"/>
                </a:spcAft>
                <a:buFontTx/>
                <a:buNone/>
              </a:pPr>
              <a:r>
                <a:rPr lang="en-US" altLang="zh-CN" sz="1600" dirty="0" err="1">
                  <a:solidFill>
                    <a:prstClr val="white"/>
                  </a:solidFill>
                  <a:latin typeface="微软雅黑"/>
                  <a:ea typeface="微软雅黑"/>
                </a:rPr>
                <a:t>RapidMiner</a:t>
              </a:r>
              <a:r>
                <a:rPr lang="zh-CN" altLang="zh-CN" sz="1600" dirty="0">
                  <a:solidFill>
                    <a:prstClr val="white"/>
                  </a:solidFill>
                  <a:latin typeface="微软雅黑"/>
                  <a:ea typeface="微软雅黑"/>
                </a:rPr>
                <a:t>软件</a:t>
              </a:r>
              <a:endParaRPr lang="zh-CN" altLang="en-US" sz="1600" dirty="0">
                <a:solidFill>
                  <a:prstClr val="white"/>
                </a:solidFill>
                <a:latin typeface="微软雅黑"/>
                <a:ea typeface="微软雅黑"/>
              </a:endParaRPr>
            </a:p>
          </p:txBody>
        </p:sp>
      </p:grpSp>
      <p:grpSp>
        <p:nvGrpSpPr>
          <p:cNvPr id="52" name="组合 51"/>
          <p:cNvGrpSpPr/>
          <p:nvPr/>
        </p:nvGrpSpPr>
        <p:grpSpPr>
          <a:xfrm>
            <a:off x="668274" y="5387418"/>
            <a:ext cx="1929190" cy="494907"/>
            <a:chOff x="668274" y="5387418"/>
            <a:chExt cx="1929190" cy="494907"/>
          </a:xfrm>
          <a:solidFill>
            <a:schemeClr val="tx1">
              <a:lumMod val="65000"/>
              <a:lumOff val="35000"/>
            </a:schemeClr>
          </a:solidFill>
        </p:grpSpPr>
        <p:sp>
          <p:nvSpPr>
            <p:cNvPr id="44" name="单圆角矩形 43"/>
            <p:cNvSpPr/>
            <p:nvPr/>
          </p:nvSpPr>
          <p:spPr>
            <a:xfrm rot="16200000">
              <a:off x="1380307" y="4765970"/>
              <a:ext cx="494907" cy="1737804"/>
            </a:xfrm>
            <a:prstGeom prst="round1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sp>
          <p:nvSpPr>
            <p:cNvPr id="45" name="矩形 44"/>
            <p:cNvSpPr/>
            <p:nvPr/>
          </p:nvSpPr>
          <p:spPr>
            <a:xfrm>
              <a:off x="668274" y="5465595"/>
              <a:ext cx="1929190" cy="338554"/>
            </a:xfrm>
            <a:prstGeom prst="rect">
              <a:avLst/>
            </a:prstGeom>
            <a:noFill/>
          </p:spPr>
          <p:txBody>
            <a:bodyPr wrap="square">
              <a:spAutoFit/>
            </a:bodyPr>
            <a:lstStyle/>
            <a:p>
              <a:pPr algn="ctr" fontAlgn="auto">
                <a:spcBef>
                  <a:spcPts val="0"/>
                </a:spcBef>
                <a:spcAft>
                  <a:spcPts val="0"/>
                </a:spcAft>
                <a:buFontTx/>
                <a:buNone/>
              </a:pPr>
              <a:r>
                <a:rPr lang="zh-CN" altLang="zh-CN" sz="1600" dirty="0">
                  <a:solidFill>
                    <a:prstClr val="white"/>
                  </a:solidFill>
                  <a:latin typeface="微软雅黑"/>
                  <a:ea typeface="微软雅黑"/>
                </a:rPr>
                <a:t>其他数据挖掘软件</a:t>
              </a:r>
              <a:endParaRPr lang="zh-CN" altLang="en-US" sz="1600" dirty="0">
                <a:solidFill>
                  <a:prstClr val="white"/>
                </a:solidFill>
                <a:latin typeface="微软雅黑"/>
                <a:ea typeface="微软雅黑"/>
              </a:endParaRPr>
            </a:p>
          </p:txBody>
        </p:sp>
      </p:grpSp>
      <p:sp>
        <p:nvSpPr>
          <p:cNvPr id="53" name="矩形 52"/>
          <p:cNvSpPr/>
          <p:nvPr/>
        </p:nvSpPr>
        <p:spPr>
          <a:xfrm>
            <a:off x="2828512" y="3151033"/>
            <a:ext cx="5501504" cy="461665"/>
          </a:xfrm>
          <a:prstGeom prst="rect">
            <a:avLst/>
          </a:prstGeom>
        </p:spPr>
        <p:txBody>
          <a:bodyPr wrap="square">
            <a:spAutoFit/>
          </a:bodyPr>
          <a:lstStyle/>
          <a:p>
            <a:pPr fontAlgn="auto">
              <a:spcBef>
                <a:spcPts val="0"/>
              </a:spcBef>
              <a:spcAft>
                <a:spcPts val="0"/>
              </a:spcAft>
              <a:buFontTx/>
              <a:buNone/>
            </a:pPr>
            <a:r>
              <a:rPr lang="en-US" altLang="zh-CN" sz="1200" dirty="0">
                <a:solidFill>
                  <a:prstClr val="white"/>
                </a:solidFill>
                <a:latin typeface="微软雅黑"/>
                <a:ea typeface="微软雅黑"/>
              </a:rPr>
              <a:t>SPSS</a:t>
            </a:r>
            <a:r>
              <a:rPr lang="zh-CN" altLang="zh-CN" sz="1200" dirty="0">
                <a:solidFill>
                  <a:prstClr val="white"/>
                </a:solidFill>
                <a:latin typeface="微软雅黑"/>
                <a:ea typeface="微软雅黑"/>
              </a:rPr>
              <a:t>采用类似</a:t>
            </a:r>
            <a:r>
              <a:rPr lang="en-US" altLang="zh-CN" sz="1200" dirty="0">
                <a:solidFill>
                  <a:prstClr val="white"/>
                </a:solidFill>
                <a:latin typeface="微软雅黑"/>
                <a:ea typeface="微软雅黑"/>
              </a:rPr>
              <a:t>Excel</a:t>
            </a:r>
            <a:r>
              <a:rPr lang="zh-CN" altLang="zh-CN" sz="1200" dirty="0">
                <a:solidFill>
                  <a:prstClr val="white"/>
                </a:solidFill>
                <a:latin typeface="微软雅黑"/>
                <a:ea typeface="微软雅黑"/>
              </a:rPr>
              <a:t>表格的方式输入与管理数据</a:t>
            </a:r>
            <a:r>
              <a:rPr lang="zh-CN" altLang="zh-CN" sz="1200" dirty="0" smtClean="0">
                <a:solidFill>
                  <a:prstClr val="white"/>
                </a:solidFill>
                <a:latin typeface="微软雅黑"/>
                <a:ea typeface="微软雅黑"/>
              </a:rPr>
              <a:t>，</a:t>
            </a:r>
            <a:r>
              <a:rPr lang="zh-CN" altLang="en-US" sz="1200" dirty="0" smtClean="0">
                <a:solidFill>
                  <a:prstClr val="white"/>
                </a:solidFill>
                <a:latin typeface="微软雅黑"/>
                <a:ea typeface="微软雅黑"/>
              </a:rPr>
              <a:t>数据接口</a:t>
            </a:r>
            <a:r>
              <a:rPr lang="zh-CN" altLang="zh-CN" sz="1200" dirty="0" smtClean="0">
                <a:solidFill>
                  <a:prstClr val="white"/>
                </a:solidFill>
                <a:latin typeface="微软雅黑"/>
                <a:ea typeface="微软雅黑"/>
              </a:rPr>
              <a:t>较为</a:t>
            </a:r>
            <a:r>
              <a:rPr lang="zh-CN" altLang="zh-CN" sz="1200" dirty="0">
                <a:solidFill>
                  <a:prstClr val="white"/>
                </a:solidFill>
                <a:latin typeface="微软雅黑"/>
                <a:ea typeface="微软雅黑"/>
              </a:rPr>
              <a:t>通用，能方便地从其他数据库中读入数据</a:t>
            </a:r>
            <a:r>
              <a:rPr lang="zh-CN" altLang="zh-CN" sz="1200" dirty="0" smtClean="0">
                <a:solidFill>
                  <a:prstClr val="white"/>
                </a:solidFill>
                <a:latin typeface="微软雅黑"/>
                <a:ea typeface="微软雅黑"/>
              </a:rPr>
              <a:t>。</a:t>
            </a:r>
            <a:r>
              <a:rPr lang="zh-CN" altLang="zh-CN" sz="1200" dirty="0">
                <a:solidFill>
                  <a:prstClr val="white"/>
                </a:solidFill>
                <a:latin typeface="微软雅黑"/>
                <a:ea typeface="微软雅黑"/>
              </a:rPr>
              <a:t>突出的特点是操作界面友好，且输出结果美观。</a:t>
            </a:r>
            <a:endParaRPr lang="zh-CN" altLang="en-US" sz="1200" dirty="0">
              <a:solidFill>
                <a:prstClr val="white"/>
              </a:solidFill>
              <a:latin typeface="微软雅黑"/>
              <a:ea typeface="微软雅黑"/>
            </a:endParaRPr>
          </a:p>
        </p:txBody>
      </p:sp>
      <p:sp>
        <p:nvSpPr>
          <p:cNvPr id="54" name="矩形 53"/>
          <p:cNvSpPr/>
          <p:nvPr/>
        </p:nvSpPr>
        <p:spPr>
          <a:xfrm>
            <a:off x="2800231" y="3971165"/>
            <a:ext cx="5501504" cy="461665"/>
          </a:xfrm>
          <a:prstGeom prst="rect">
            <a:avLst/>
          </a:prstGeom>
        </p:spPr>
        <p:txBody>
          <a:bodyPr wrap="square">
            <a:spAutoFit/>
          </a:bodyPr>
          <a:lstStyle/>
          <a:p>
            <a:pPr fontAlgn="auto">
              <a:spcBef>
                <a:spcPts val="0"/>
              </a:spcBef>
              <a:spcAft>
                <a:spcPts val="0"/>
              </a:spcAft>
              <a:buFontTx/>
              <a:buNone/>
            </a:pPr>
            <a:r>
              <a:rPr lang="en-US" altLang="zh-CN" sz="1200" dirty="0">
                <a:solidFill>
                  <a:prstClr val="white"/>
                </a:solidFill>
                <a:latin typeface="微软雅黑"/>
                <a:ea typeface="微软雅黑"/>
              </a:rPr>
              <a:t>Clementine</a:t>
            </a:r>
            <a:r>
              <a:rPr lang="zh-CN" altLang="zh-CN" sz="1200" dirty="0">
                <a:solidFill>
                  <a:prstClr val="white"/>
                </a:solidFill>
                <a:latin typeface="微软雅黑"/>
                <a:ea typeface="微软雅黑"/>
              </a:rPr>
              <a:t>提供出色、广泛的</a:t>
            </a:r>
            <a:r>
              <a:rPr lang="zh-CN" altLang="en-US" sz="1200" dirty="0">
                <a:solidFill>
                  <a:prstClr val="white"/>
                </a:solidFill>
                <a:latin typeface="微软雅黑"/>
                <a:ea typeface="微软雅黑"/>
              </a:rPr>
              <a:t>数据挖掘技术，</a:t>
            </a:r>
            <a:r>
              <a:rPr lang="zh-CN" altLang="zh-CN" sz="1200" dirty="0">
                <a:solidFill>
                  <a:prstClr val="white"/>
                </a:solidFill>
                <a:latin typeface="微软雅黑"/>
                <a:ea typeface="微软雅黑"/>
              </a:rPr>
              <a:t>确保用恰当的分析技术来处理相应的商业问题，得到最优的结果以应对随时出现的问题。</a:t>
            </a:r>
            <a:endParaRPr lang="zh-CN" altLang="en-US" sz="1200" dirty="0">
              <a:solidFill>
                <a:prstClr val="white"/>
              </a:solidFill>
              <a:latin typeface="微软雅黑"/>
              <a:ea typeface="微软雅黑"/>
            </a:endParaRPr>
          </a:p>
        </p:txBody>
      </p:sp>
      <p:sp>
        <p:nvSpPr>
          <p:cNvPr id="55" name="矩形 54"/>
          <p:cNvSpPr/>
          <p:nvPr/>
        </p:nvSpPr>
        <p:spPr>
          <a:xfrm>
            <a:off x="2800231" y="4697029"/>
            <a:ext cx="5501504" cy="461665"/>
          </a:xfrm>
          <a:prstGeom prst="rect">
            <a:avLst/>
          </a:prstGeom>
        </p:spPr>
        <p:txBody>
          <a:bodyPr wrap="square">
            <a:spAutoFit/>
          </a:bodyPr>
          <a:lstStyle/>
          <a:p>
            <a:pPr fontAlgn="auto">
              <a:spcBef>
                <a:spcPts val="0"/>
              </a:spcBef>
              <a:spcAft>
                <a:spcPts val="0"/>
              </a:spcAft>
              <a:buFontTx/>
              <a:buNone/>
            </a:pPr>
            <a:r>
              <a:rPr lang="en-US" altLang="zh-CN" sz="1200" dirty="0" err="1">
                <a:solidFill>
                  <a:prstClr val="white"/>
                </a:solidFill>
                <a:latin typeface="微软雅黑"/>
                <a:ea typeface="微软雅黑"/>
              </a:rPr>
              <a:t>RapidMiner</a:t>
            </a:r>
            <a:r>
              <a:rPr lang="zh-CN" altLang="zh-CN" sz="1200" dirty="0">
                <a:solidFill>
                  <a:prstClr val="white"/>
                </a:solidFill>
                <a:latin typeface="微软雅黑"/>
                <a:ea typeface="微软雅黑"/>
              </a:rPr>
              <a:t>并不支持分析流程图方式，当包含的运算符比较多时就不容易查看</a:t>
            </a:r>
            <a:r>
              <a:rPr lang="zh-CN" altLang="zh-CN" sz="1200" dirty="0" smtClean="0">
                <a:solidFill>
                  <a:prstClr val="white"/>
                </a:solidFill>
                <a:latin typeface="微软雅黑"/>
                <a:ea typeface="微软雅黑"/>
              </a:rPr>
              <a:t>；具有</a:t>
            </a:r>
            <a:r>
              <a:rPr lang="zh-CN" altLang="zh-CN" sz="1200" dirty="0">
                <a:solidFill>
                  <a:prstClr val="white"/>
                </a:solidFill>
                <a:latin typeface="微软雅黑"/>
                <a:ea typeface="微软雅黑"/>
              </a:rPr>
              <a:t>丰富的数据挖掘分析和算法功能，常用于解决各种商业关键</a:t>
            </a:r>
            <a:r>
              <a:rPr lang="zh-CN" altLang="zh-CN" sz="1200" dirty="0" smtClean="0">
                <a:solidFill>
                  <a:prstClr val="white"/>
                </a:solidFill>
                <a:latin typeface="微软雅黑"/>
                <a:ea typeface="微软雅黑"/>
              </a:rPr>
              <a:t>问题</a:t>
            </a:r>
            <a:r>
              <a:rPr lang="zh-CN" altLang="en-US" sz="1200" dirty="0" smtClean="0">
                <a:solidFill>
                  <a:prstClr val="white"/>
                </a:solidFill>
                <a:latin typeface="微软雅黑"/>
                <a:ea typeface="微软雅黑"/>
              </a:rPr>
              <a:t>。</a:t>
            </a:r>
            <a:endParaRPr lang="zh-CN" altLang="en-US" sz="1200" dirty="0">
              <a:solidFill>
                <a:prstClr val="white"/>
              </a:solidFill>
              <a:latin typeface="微软雅黑"/>
              <a:ea typeface="微软雅黑"/>
            </a:endParaRPr>
          </a:p>
        </p:txBody>
      </p:sp>
      <p:sp>
        <p:nvSpPr>
          <p:cNvPr id="56" name="矩形 55"/>
          <p:cNvSpPr/>
          <p:nvPr/>
        </p:nvSpPr>
        <p:spPr>
          <a:xfrm>
            <a:off x="2800231" y="2378035"/>
            <a:ext cx="5595772" cy="461665"/>
          </a:xfrm>
          <a:prstGeom prst="rect">
            <a:avLst/>
          </a:prstGeom>
        </p:spPr>
        <p:txBody>
          <a:bodyPr wrap="square">
            <a:spAutoFit/>
          </a:bodyPr>
          <a:lstStyle/>
          <a:p>
            <a:pPr fontAlgn="auto">
              <a:spcBef>
                <a:spcPts val="0"/>
              </a:spcBef>
              <a:spcAft>
                <a:spcPts val="0"/>
              </a:spcAft>
              <a:buFontTx/>
              <a:buNone/>
            </a:pPr>
            <a:r>
              <a:rPr lang="zh-CN" altLang="zh-CN" sz="1200" dirty="0" smtClean="0">
                <a:solidFill>
                  <a:prstClr val="white"/>
                </a:solidFill>
                <a:latin typeface="微软雅黑"/>
                <a:ea typeface="微软雅黑"/>
              </a:rPr>
              <a:t>公开</a:t>
            </a:r>
            <a:r>
              <a:rPr lang="zh-CN" altLang="zh-CN" sz="1200" dirty="0">
                <a:solidFill>
                  <a:prstClr val="white"/>
                </a:solidFill>
                <a:latin typeface="微软雅黑"/>
                <a:ea typeface="微软雅黑"/>
              </a:rPr>
              <a:t>的数据挖掘工作平台，集成大量能承担数据挖掘任务的机器学习算法，包括对数据进行预处理、分类、回归、聚类、</a:t>
            </a:r>
            <a:r>
              <a:rPr lang="zh-CN" altLang="en-US" sz="1200" dirty="0">
                <a:solidFill>
                  <a:prstClr val="white"/>
                </a:solidFill>
                <a:latin typeface="微软雅黑"/>
                <a:ea typeface="微软雅黑"/>
              </a:rPr>
              <a:t>关联规则</a:t>
            </a:r>
            <a:r>
              <a:rPr lang="zh-CN" altLang="zh-CN" sz="1200" dirty="0">
                <a:solidFill>
                  <a:prstClr val="white"/>
                </a:solidFill>
                <a:latin typeface="微软雅黑"/>
                <a:ea typeface="微软雅黑"/>
              </a:rPr>
              <a:t>，以及交互式界面上的可视化。</a:t>
            </a:r>
          </a:p>
        </p:txBody>
      </p:sp>
      <p:sp>
        <p:nvSpPr>
          <p:cNvPr id="57" name="矩形 56"/>
          <p:cNvSpPr/>
          <p:nvPr/>
        </p:nvSpPr>
        <p:spPr>
          <a:xfrm>
            <a:off x="2828512" y="5496372"/>
            <a:ext cx="4572000" cy="276999"/>
          </a:xfrm>
          <a:prstGeom prst="rect">
            <a:avLst/>
          </a:prstGeom>
        </p:spPr>
        <p:txBody>
          <a:bodyPr>
            <a:spAutoFit/>
          </a:bodyPr>
          <a:lstStyle/>
          <a:p>
            <a:pPr fontAlgn="auto">
              <a:spcBef>
                <a:spcPts val="0"/>
              </a:spcBef>
              <a:spcAft>
                <a:spcPts val="0"/>
              </a:spcAft>
              <a:buFontTx/>
              <a:buNone/>
            </a:pPr>
            <a:r>
              <a:rPr lang="zh-CN" altLang="zh-CN" sz="1200" dirty="0">
                <a:solidFill>
                  <a:prstClr val="white"/>
                </a:solidFill>
                <a:latin typeface="微软雅黑"/>
                <a:ea typeface="微软雅黑"/>
              </a:rPr>
              <a:t>流行的数据挖掘软件还包括</a:t>
            </a:r>
            <a:r>
              <a:rPr lang="en-US" altLang="zh-CN" sz="1200" dirty="0">
                <a:solidFill>
                  <a:prstClr val="white"/>
                </a:solidFill>
                <a:latin typeface="微软雅黑"/>
                <a:ea typeface="微软雅黑"/>
              </a:rPr>
              <a:t>Orange</a:t>
            </a:r>
            <a:r>
              <a:rPr lang="zh-CN" altLang="zh-CN" sz="1200" dirty="0">
                <a:solidFill>
                  <a:prstClr val="white"/>
                </a:solidFill>
                <a:latin typeface="微软雅黑"/>
                <a:ea typeface="微软雅黑"/>
              </a:rPr>
              <a:t>、</a:t>
            </a:r>
            <a:r>
              <a:rPr lang="en-US" altLang="zh-CN" sz="1200" dirty="0" err="1">
                <a:solidFill>
                  <a:prstClr val="white"/>
                </a:solidFill>
                <a:latin typeface="微软雅黑"/>
                <a:ea typeface="微软雅黑"/>
              </a:rPr>
              <a:t>Knime</a:t>
            </a:r>
            <a:r>
              <a:rPr lang="zh-CN" altLang="zh-CN" sz="1200" dirty="0">
                <a:solidFill>
                  <a:prstClr val="white"/>
                </a:solidFill>
                <a:latin typeface="微软雅黑"/>
                <a:ea typeface="微软雅黑"/>
              </a:rPr>
              <a:t>、</a:t>
            </a:r>
            <a:r>
              <a:rPr lang="en-US" altLang="zh-CN" sz="1200" dirty="0">
                <a:solidFill>
                  <a:prstClr val="white"/>
                </a:solidFill>
                <a:latin typeface="微软雅黑"/>
                <a:ea typeface="微软雅黑"/>
              </a:rPr>
              <a:t>Keel</a:t>
            </a:r>
            <a:r>
              <a:rPr lang="zh-CN" altLang="zh-CN" sz="1200" dirty="0">
                <a:solidFill>
                  <a:prstClr val="white"/>
                </a:solidFill>
                <a:latin typeface="微软雅黑"/>
                <a:ea typeface="微软雅黑"/>
              </a:rPr>
              <a:t>与</a:t>
            </a:r>
            <a:r>
              <a:rPr lang="en-US" altLang="zh-CN" sz="1200" dirty="0">
                <a:solidFill>
                  <a:prstClr val="white"/>
                </a:solidFill>
                <a:latin typeface="微软雅黑"/>
                <a:ea typeface="微软雅黑"/>
              </a:rPr>
              <a:t>Tanagra</a:t>
            </a:r>
            <a:r>
              <a:rPr lang="zh-CN" altLang="zh-CN" sz="1200" dirty="0">
                <a:solidFill>
                  <a:prstClr val="white"/>
                </a:solidFill>
                <a:latin typeface="微软雅黑"/>
                <a:ea typeface="微软雅黑"/>
              </a:rPr>
              <a:t>等</a:t>
            </a:r>
            <a:endParaRPr lang="zh-CN" altLang="en-US" sz="1200" dirty="0">
              <a:solidFill>
                <a:prstClr val="white"/>
              </a:solidFill>
              <a:latin typeface="微软雅黑"/>
              <a:ea typeface="微软雅黑"/>
            </a:endParaRPr>
          </a:p>
        </p:txBody>
      </p:sp>
      <p:pic>
        <p:nvPicPr>
          <p:cNvPr id="40" name="27 Imagen"/>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prstClr val="white">
                    <a:lumMod val="65000"/>
                  </a:prstClr>
                </a:solidFill>
                <a:latin typeface="微软雅黑"/>
                <a:ea typeface="微软雅黑"/>
              </a:rPr>
              <a:t>of</a:t>
            </a:r>
            <a:endParaRPr lang="es-ES" sz="1200" b="1" i="1" dirty="0">
              <a:solidFill>
                <a:prstClr val="white">
                  <a:lumMod val="65000"/>
                </a:prstClr>
              </a:solidFill>
              <a:latin typeface="微软雅黑"/>
              <a:ea typeface="微软雅黑"/>
            </a:endParaRPr>
          </a:p>
        </p:txBody>
      </p:sp>
      <p:sp>
        <p:nvSpPr>
          <p:cNvPr id="46"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sz="1200" b="1" dirty="0" smtClean="0">
                <a:solidFill>
                  <a:prstClr val="white">
                    <a:lumMod val="50000"/>
                  </a:prstClr>
                </a:solidFill>
                <a:latin typeface="微软雅黑"/>
                <a:ea typeface="微软雅黑"/>
              </a:rPr>
              <a:t>39</a:t>
            </a:r>
            <a:endParaRPr lang="es-ES" sz="1200" b="1" dirty="0">
              <a:solidFill>
                <a:prstClr val="white">
                  <a:lumMod val="50000"/>
                </a:prstClr>
              </a:solidFill>
              <a:latin typeface="微软雅黑"/>
              <a:ea typeface="微软雅黑"/>
            </a:endParaRPr>
          </a:p>
        </p:txBody>
      </p:sp>
      <p:pic>
        <p:nvPicPr>
          <p:cNvPr id="47" name="Imagen 27">
            <a:hlinkClick r:id="" action="ppaction://hlinkshowjump?jump=nextslide"/>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Imagen 28">
            <a:hlinkClick r:id="" action="ppaction://hlinkshowjump?jump=previousslide"/>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prstClr val="black">
                    <a:tint val="75000"/>
                  </a:prstClr>
                </a:solidFill>
              </a:rPr>
              <a:pPr fontAlgn="auto">
                <a:spcBef>
                  <a:spcPts val="0"/>
                </a:spcBef>
                <a:spcAft>
                  <a:spcPts val="0"/>
                </a:spcAft>
                <a:buFontTx/>
                <a:buNone/>
              </a:pPr>
              <a:t>135</a:t>
            </a:fld>
            <a:endParaRPr lang="zh-CN" altLang="en-US" dirty="0">
              <a:solidFill>
                <a:prstClr val="black">
                  <a:tint val="75000"/>
                </a:prstClr>
              </a:solidFill>
            </a:endParaRPr>
          </a:p>
        </p:txBody>
      </p:sp>
      <p:sp>
        <p:nvSpPr>
          <p:cNvPr id="65" name="文本框 40"/>
          <p:cNvSpPr txBox="1"/>
          <p:nvPr/>
        </p:nvSpPr>
        <p:spPr>
          <a:xfrm>
            <a:off x="399253" y="828381"/>
            <a:ext cx="1569660" cy="369332"/>
          </a:xfrm>
          <a:prstGeom prst="rect">
            <a:avLst/>
          </a:prstGeom>
          <a:noFill/>
        </p:spPr>
        <p:txBody>
          <a:bodyPr wrap="none" rtlCol="0">
            <a:spAutoFit/>
          </a:bodyPr>
          <a:lstStyle/>
          <a:p>
            <a:pPr fontAlgn="auto">
              <a:spcBef>
                <a:spcPts val="0"/>
              </a:spcBef>
              <a:spcAft>
                <a:spcPts val="0"/>
              </a:spcAft>
              <a:buFontTx/>
              <a:buNone/>
            </a:pPr>
            <a:r>
              <a:rPr lang="zh-CN" altLang="en-US" b="1" dirty="0" smtClean="0">
                <a:solidFill>
                  <a:srgbClr val="3D89BC"/>
                </a:solidFill>
                <a:latin typeface="微软雅黑"/>
                <a:ea typeface="微软雅黑"/>
              </a:rPr>
              <a:t>数据挖掘工具</a:t>
            </a:r>
            <a:endParaRPr lang="zh-CN" altLang="zh-CN" b="1" dirty="0">
              <a:solidFill>
                <a:srgbClr val="3D89BC"/>
              </a:solidFill>
              <a:latin typeface="微软雅黑"/>
              <a:ea typeface="微软雅黑"/>
            </a:endParaRPr>
          </a:p>
        </p:txBody>
      </p:sp>
      <p:sp>
        <p:nvSpPr>
          <p:cNvPr id="66" name="椭圆 65"/>
          <p:cNvSpPr/>
          <p:nvPr/>
        </p:nvSpPr>
        <p:spPr>
          <a:xfrm>
            <a:off x="293525" y="946406"/>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Tree>
    <p:extLst>
      <p:ext uri="{BB962C8B-B14F-4D97-AF65-F5344CB8AC3E}">
        <p14:creationId xmlns:p14="http://schemas.microsoft.com/office/powerpoint/2010/main" val="3677217462"/>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26" name="文本框 6"/>
          <p:cNvSpPr txBox="1"/>
          <p:nvPr/>
        </p:nvSpPr>
        <p:spPr>
          <a:xfrm>
            <a:off x="607500" y="177284"/>
            <a:ext cx="596317" cy="323165"/>
          </a:xfrm>
          <a:prstGeom prst="rect">
            <a:avLst/>
          </a:prstGeom>
          <a:noFill/>
        </p:spPr>
        <p:txBody>
          <a:bodyPr wrap="none" lIns="0" tIns="0" rIns="0" bIns="0" rtlCol="0">
            <a:spAutoFit/>
          </a:bodyPr>
          <a:lstStyle/>
          <a:p>
            <a:pPr fontAlgn="auto">
              <a:spcBef>
                <a:spcPts val="0"/>
              </a:spcBef>
              <a:spcAft>
                <a:spcPts val="0"/>
              </a:spcAft>
              <a:buFontTx/>
              <a:buNone/>
            </a:pPr>
            <a:r>
              <a:rPr lang="zh-CN" altLang="en-US" sz="2100" b="1" spc="225" dirty="0" smtClean="0">
                <a:solidFill>
                  <a:prstClr val="white"/>
                </a:solidFill>
                <a:latin typeface="微软雅黑"/>
                <a:ea typeface="微软雅黑"/>
              </a:rPr>
              <a:t>分类</a:t>
            </a:r>
            <a:endParaRPr lang="zh-CN" altLang="en-US" sz="2100" b="1" spc="225" dirty="0">
              <a:solidFill>
                <a:prstClr val="white"/>
              </a:solidFill>
              <a:latin typeface="微软雅黑"/>
              <a:ea typeface="微软雅黑"/>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5" name="矩形 44"/>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sp>
        <p:nvSpPr>
          <p:cNvPr id="2" name="矩形 1"/>
          <p:cNvSpPr/>
          <p:nvPr/>
        </p:nvSpPr>
        <p:spPr>
          <a:xfrm>
            <a:off x="304799" y="942112"/>
            <a:ext cx="8165435" cy="738664"/>
          </a:xfrm>
          <a:prstGeom prst="rect">
            <a:avLst/>
          </a:prstGeom>
        </p:spPr>
        <p:txBody>
          <a:bodyPr wrap="square">
            <a:spAutoFit/>
          </a:bodyPr>
          <a:lstStyle/>
          <a:p>
            <a:pPr fontAlgn="auto">
              <a:spcBef>
                <a:spcPts val="0"/>
              </a:spcBef>
              <a:spcAft>
                <a:spcPts val="0"/>
              </a:spcAft>
              <a:buFontTx/>
              <a:buNone/>
            </a:pPr>
            <a:r>
              <a:rPr lang="zh-CN" altLang="zh-CN" sz="1400" dirty="0">
                <a:solidFill>
                  <a:prstClr val="black"/>
                </a:solidFill>
                <a:latin typeface="微软雅黑"/>
                <a:ea typeface="微软雅黑"/>
              </a:rPr>
              <a:t>分类是一种重要的数据分析形式，根据重要数据类的特征向量值及其他约束条件，构造分类函数或分类模型（分类器），目的是根据数据集的特点把未知类别的样本映射到给定类别中。数据分类过程主要包括两个步骤，即学习和分类。</a:t>
            </a:r>
          </a:p>
        </p:txBody>
      </p:sp>
      <p:sp>
        <p:nvSpPr>
          <p:cNvPr id="7" name="矩形 6"/>
          <p:cNvSpPr/>
          <p:nvPr/>
        </p:nvSpPr>
        <p:spPr>
          <a:xfrm>
            <a:off x="3831058" y="5747236"/>
            <a:ext cx="1483098" cy="261610"/>
          </a:xfrm>
          <a:prstGeom prst="rect">
            <a:avLst/>
          </a:prstGeom>
        </p:spPr>
        <p:txBody>
          <a:bodyPr wrap="none">
            <a:spAutoFit/>
          </a:bodyPr>
          <a:lstStyle/>
          <a:p>
            <a:pPr algn="ctr" fontAlgn="auto">
              <a:spcBef>
                <a:spcPts val="0"/>
              </a:spcBef>
              <a:spcAft>
                <a:spcPts val="0"/>
              </a:spcAft>
              <a:buFontTx/>
              <a:buNone/>
            </a:pPr>
            <a:r>
              <a:rPr lang="zh-CN" altLang="zh-CN" sz="1100" b="1" dirty="0">
                <a:solidFill>
                  <a:prstClr val="black"/>
                </a:solidFill>
                <a:latin typeface="微软雅黑"/>
                <a:ea typeface="微软雅黑"/>
              </a:rPr>
              <a:t>图</a:t>
            </a:r>
            <a:r>
              <a:rPr lang="en-US" altLang="zh-CN" sz="1100" b="1" dirty="0">
                <a:solidFill>
                  <a:prstClr val="black"/>
                </a:solidFill>
                <a:latin typeface="微软雅黑"/>
                <a:ea typeface="微软雅黑"/>
              </a:rPr>
              <a:t>3-1  </a:t>
            </a:r>
            <a:r>
              <a:rPr lang="zh-CN" altLang="zh-CN" sz="1100" b="1" dirty="0">
                <a:solidFill>
                  <a:prstClr val="black"/>
                </a:solidFill>
                <a:latin typeface="微软雅黑"/>
                <a:ea typeface="微软雅黑"/>
              </a:rPr>
              <a:t>建立一个模型</a:t>
            </a:r>
          </a:p>
        </p:txBody>
      </p:sp>
      <p:pic>
        <p:nvPicPr>
          <p:cNvPr id="9220" name="图片 1" descr="说明: 7-1"/>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r="1678"/>
          <a:stretch>
            <a:fillRect/>
          </a:stretch>
        </p:blipFill>
        <p:spPr bwMode="auto">
          <a:xfrm>
            <a:off x="1354984" y="2217062"/>
            <a:ext cx="6065061" cy="338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317722" y="1878508"/>
            <a:ext cx="1980029" cy="307777"/>
          </a:xfrm>
          <a:prstGeom prst="rect">
            <a:avLst/>
          </a:prstGeom>
        </p:spPr>
        <p:txBody>
          <a:bodyPr wrap="none">
            <a:spAutoFit/>
          </a:bodyPr>
          <a:lstStyle/>
          <a:p>
            <a:pPr fontAlgn="auto">
              <a:spcBef>
                <a:spcPts val="0"/>
              </a:spcBef>
              <a:spcAft>
                <a:spcPts val="0"/>
              </a:spcAft>
              <a:buFontTx/>
              <a:buNone/>
            </a:pPr>
            <a:r>
              <a:rPr lang="zh-CN" altLang="zh-CN" sz="1400" dirty="0">
                <a:solidFill>
                  <a:prstClr val="black"/>
                </a:solidFill>
                <a:latin typeface="微软雅黑"/>
                <a:ea typeface="微软雅黑"/>
              </a:rPr>
              <a:t>第一步，建立一个模型</a:t>
            </a:r>
            <a:endParaRPr lang="zh-CN" altLang="en-US" sz="1400" dirty="0">
              <a:solidFill>
                <a:prstClr val="black"/>
              </a:solidFill>
              <a:latin typeface="微软雅黑"/>
              <a:ea typeface="微软雅黑"/>
            </a:endParaRPr>
          </a:p>
        </p:txBody>
      </p:sp>
      <p:sp>
        <p:nvSpPr>
          <p:cNvPr id="4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9"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pic>
        <p:nvPicPr>
          <p:cNvPr id="32" name="27 Imagen"/>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prstClr val="white">
                    <a:lumMod val="65000"/>
                  </a:prstClr>
                </a:solidFill>
                <a:latin typeface="微软雅黑"/>
                <a:ea typeface="微软雅黑"/>
              </a:rPr>
              <a:t>of</a:t>
            </a:r>
            <a:endParaRPr lang="es-ES" sz="1200" b="1" i="1" dirty="0">
              <a:solidFill>
                <a:prstClr val="white">
                  <a:lumMod val="65000"/>
                </a:prstClr>
              </a:solidFill>
              <a:latin typeface="微软雅黑"/>
              <a:ea typeface="微软雅黑"/>
            </a:endParaRPr>
          </a:p>
        </p:txBody>
      </p:sp>
      <p:sp>
        <p:nvSpPr>
          <p:cNvPr id="34"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sz="1200" b="1" dirty="0" smtClean="0">
                <a:solidFill>
                  <a:prstClr val="white">
                    <a:lumMod val="50000"/>
                  </a:prstClr>
                </a:solidFill>
                <a:latin typeface="微软雅黑"/>
                <a:ea typeface="微软雅黑"/>
              </a:rPr>
              <a:t>39</a:t>
            </a:r>
            <a:endParaRPr lang="es-ES" sz="1200" b="1" dirty="0">
              <a:solidFill>
                <a:prstClr val="white">
                  <a:lumMod val="50000"/>
                </a:prstClr>
              </a:solidFill>
              <a:latin typeface="微软雅黑"/>
              <a:ea typeface="微软雅黑"/>
            </a:endParaRPr>
          </a:p>
        </p:txBody>
      </p:sp>
      <p:pic>
        <p:nvPicPr>
          <p:cNvPr id="35" name="Imagen 27">
            <a:hlinkClick r:id="" action="ppaction://hlinkshowjump?jump=nextslide"/>
          </p:cNvP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Imagen 28">
            <a:hlinkClick r:id="" action="ppaction://hlinkshowjump?jump=previousslide"/>
          </p:cNvP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prstClr val="black">
                    <a:tint val="75000"/>
                  </a:prstClr>
                </a:solidFill>
              </a:rPr>
              <a:pPr fontAlgn="auto">
                <a:spcBef>
                  <a:spcPts val="0"/>
                </a:spcBef>
                <a:spcAft>
                  <a:spcPts val="0"/>
                </a:spcAft>
                <a:buFontTx/>
                <a:buNone/>
              </a:pPr>
              <a:t>136</a:t>
            </a:fld>
            <a:endParaRPr lang="zh-CN" altLang="en-US" dirty="0">
              <a:solidFill>
                <a:prstClr val="black">
                  <a:tint val="75000"/>
                </a:prstClr>
              </a:solidFill>
            </a:endParaRPr>
          </a:p>
        </p:txBody>
      </p:sp>
    </p:spTree>
    <p:extLst>
      <p:ext uri="{BB962C8B-B14F-4D97-AF65-F5344CB8AC3E}">
        <p14:creationId xmlns:p14="http://schemas.microsoft.com/office/powerpoint/2010/main" val="3679057287"/>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648111" y="5262866"/>
            <a:ext cx="1765227" cy="261610"/>
          </a:xfrm>
          <a:prstGeom prst="rect">
            <a:avLst/>
          </a:prstGeom>
        </p:spPr>
        <p:txBody>
          <a:bodyPr wrap="none">
            <a:spAutoFit/>
          </a:bodyPr>
          <a:lstStyle/>
          <a:p>
            <a:pPr fontAlgn="auto">
              <a:spcBef>
                <a:spcPts val="0"/>
              </a:spcBef>
              <a:spcAft>
                <a:spcPts val="0"/>
              </a:spcAft>
              <a:buFontTx/>
              <a:buNone/>
            </a:pPr>
            <a:r>
              <a:rPr lang="zh-CN" altLang="zh-CN" sz="1100" b="1" dirty="0">
                <a:solidFill>
                  <a:prstClr val="black"/>
                </a:solidFill>
                <a:latin typeface="微软雅黑"/>
                <a:ea typeface="微软雅黑"/>
              </a:rPr>
              <a:t>图</a:t>
            </a:r>
            <a:r>
              <a:rPr lang="en-US" altLang="zh-CN" sz="1100" b="1" dirty="0">
                <a:solidFill>
                  <a:prstClr val="black"/>
                </a:solidFill>
                <a:latin typeface="微软雅黑"/>
                <a:ea typeface="微软雅黑"/>
              </a:rPr>
              <a:t>3-2  </a:t>
            </a:r>
            <a:r>
              <a:rPr lang="zh-CN" altLang="zh-CN" sz="1100" b="1" dirty="0">
                <a:solidFill>
                  <a:prstClr val="black"/>
                </a:solidFill>
                <a:latin typeface="微软雅黑"/>
                <a:ea typeface="微软雅黑"/>
              </a:rPr>
              <a:t>使用模型进行分类</a:t>
            </a:r>
          </a:p>
        </p:txBody>
      </p:sp>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26" name="文本框 6"/>
          <p:cNvSpPr txBox="1"/>
          <p:nvPr/>
        </p:nvSpPr>
        <p:spPr>
          <a:xfrm>
            <a:off x="607500" y="177284"/>
            <a:ext cx="596317" cy="323165"/>
          </a:xfrm>
          <a:prstGeom prst="rect">
            <a:avLst/>
          </a:prstGeom>
          <a:noFill/>
        </p:spPr>
        <p:txBody>
          <a:bodyPr wrap="none" lIns="0" tIns="0" rIns="0" bIns="0" rtlCol="0">
            <a:spAutoFit/>
          </a:bodyPr>
          <a:lstStyle/>
          <a:p>
            <a:pPr fontAlgn="auto">
              <a:spcBef>
                <a:spcPts val="0"/>
              </a:spcBef>
              <a:spcAft>
                <a:spcPts val="0"/>
              </a:spcAft>
              <a:buFontTx/>
              <a:buNone/>
            </a:pPr>
            <a:r>
              <a:rPr lang="zh-CN" altLang="en-US" sz="2100" b="1" spc="225" dirty="0" smtClean="0">
                <a:solidFill>
                  <a:prstClr val="white"/>
                </a:solidFill>
                <a:latin typeface="微软雅黑"/>
                <a:ea typeface="微软雅黑"/>
              </a:rPr>
              <a:t>分类</a:t>
            </a:r>
            <a:endParaRPr lang="zh-CN" altLang="en-US" sz="2100" b="1" spc="225" dirty="0">
              <a:solidFill>
                <a:prstClr val="white"/>
              </a:solidFill>
              <a:latin typeface="微软雅黑"/>
              <a:ea typeface="微软雅黑"/>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5" name="矩形 44"/>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pic>
        <p:nvPicPr>
          <p:cNvPr id="9221" name="图片 2" descr="说明: 7-2"/>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l="1430" r="2592"/>
          <a:stretch>
            <a:fillRect/>
          </a:stretch>
        </p:blipFill>
        <p:spPr bwMode="auto">
          <a:xfrm>
            <a:off x="950507" y="1554477"/>
            <a:ext cx="6163483" cy="3346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p:nvSpPr>
        <p:spPr>
          <a:xfrm>
            <a:off x="304799" y="934444"/>
            <a:ext cx="2339102" cy="307777"/>
          </a:xfrm>
          <a:prstGeom prst="rect">
            <a:avLst/>
          </a:prstGeom>
        </p:spPr>
        <p:txBody>
          <a:bodyPr wrap="none">
            <a:spAutoFit/>
          </a:bodyPr>
          <a:lstStyle/>
          <a:p>
            <a:pPr fontAlgn="auto">
              <a:spcBef>
                <a:spcPts val="0"/>
              </a:spcBef>
              <a:spcAft>
                <a:spcPts val="0"/>
              </a:spcAft>
              <a:buFontTx/>
              <a:buNone/>
            </a:pPr>
            <a:r>
              <a:rPr lang="zh-CN" altLang="zh-CN" sz="1400" dirty="0">
                <a:solidFill>
                  <a:prstClr val="black"/>
                </a:solidFill>
                <a:latin typeface="微软雅黑"/>
                <a:ea typeface="微软雅黑"/>
              </a:rPr>
              <a:t>第二步，使用模型进行分类</a:t>
            </a:r>
            <a:endParaRPr lang="zh-CN" altLang="en-US" sz="1400" dirty="0">
              <a:solidFill>
                <a:prstClr val="black"/>
              </a:solidFill>
              <a:latin typeface="微软雅黑"/>
              <a:ea typeface="微软雅黑"/>
            </a:endParaRPr>
          </a:p>
        </p:txBody>
      </p:sp>
      <p:sp>
        <p:nvSpPr>
          <p:cNvPr id="4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9"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pic>
        <p:nvPicPr>
          <p:cNvPr id="32" name="27 Imagen"/>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prstClr val="white">
                    <a:lumMod val="65000"/>
                  </a:prstClr>
                </a:solidFill>
                <a:latin typeface="微软雅黑"/>
                <a:ea typeface="微软雅黑"/>
              </a:rPr>
              <a:t>of</a:t>
            </a:r>
            <a:endParaRPr lang="es-ES" sz="1200" b="1" i="1" dirty="0">
              <a:solidFill>
                <a:prstClr val="white">
                  <a:lumMod val="65000"/>
                </a:prstClr>
              </a:solidFill>
              <a:latin typeface="微软雅黑"/>
              <a:ea typeface="微软雅黑"/>
            </a:endParaRPr>
          </a:p>
        </p:txBody>
      </p:sp>
      <p:sp>
        <p:nvSpPr>
          <p:cNvPr id="34"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sz="1200" b="1" dirty="0" smtClean="0">
                <a:solidFill>
                  <a:prstClr val="white">
                    <a:lumMod val="50000"/>
                  </a:prstClr>
                </a:solidFill>
                <a:latin typeface="微软雅黑"/>
                <a:ea typeface="微软雅黑"/>
              </a:rPr>
              <a:t>39</a:t>
            </a:r>
            <a:endParaRPr lang="es-ES" sz="1200" b="1" dirty="0">
              <a:solidFill>
                <a:prstClr val="white">
                  <a:lumMod val="50000"/>
                </a:prstClr>
              </a:solidFill>
              <a:latin typeface="微软雅黑"/>
              <a:ea typeface="微软雅黑"/>
            </a:endParaRPr>
          </a:p>
        </p:txBody>
      </p:sp>
      <p:pic>
        <p:nvPicPr>
          <p:cNvPr id="35" name="Imagen 27">
            <a:hlinkClick r:id="" action="ppaction://hlinkshowjump?jump=nextslide"/>
          </p:cNvP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Imagen 28">
            <a:hlinkClick r:id="" action="ppaction://hlinkshowjump?jump=previousslide"/>
          </p:cNvP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prstClr val="black">
                    <a:tint val="75000"/>
                  </a:prstClr>
                </a:solidFill>
              </a:rPr>
              <a:pPr fontAlgn="auto">
                <a:spcBef>
                  <a:spcPts val="0"/>
                </a:spcBef>
                <a:spcAft>
                  <a:spcPts val="0"/>
                </a:spcAft>
                <a:buFontTx/>
                <a:buNone/>
              </a:pPr>
              <a:t>137</a:t>
            </a:fld>
            <a:endParaRPr lang="zh-CN" altLang="en-US" dirty="0">
              <a:solidFill>
                <a:prstClr val="black">
                  <a:tint val="75000"/>
                </a:prstClr>
              </a:solidFill>
            </a:endParaRPr>
          </a:p>
        </p:txBody>
      </p:sp>
    </p:spTree>
    <p:extLst>
      <p:ext uri="{BB962C8B-B14F-4D97-AF65-F5344CB8AC3E}">
        <p14:creationId xmlns:p14="http://schemas.microsoft.com/office/powerpoint/2010/main" val="305278266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26" name="文本框 6"/>
          <p:cNvSpPr txBox="1"/>
          <p:nvPr/>
        </p:nvSpPr>
        <p:spPr>
          <a:xfrm>
            <a:off x="607500" y="177284"/>
            <a:ext cx="596317" cy="323165"/>
          </a:xfrm>
          <a:prstGeom prst="rect">
            <a:avLst/>
          </a:prstGeom>
          <a:noFill/>
        </p:spPr>
        <p:txBody>
          <a:bodyPr wrap="none" lIns="0" tIns="0" rIns="0" bIns="0" rtlCol="0">
            <a:spAutoFit/>
          </a:bodyPr>
          <a:lstStyle/>
          <a:p>
            <a:pPr fontAlgn="auto">
              <a:spcBef>
                <a:spcPts val="0"/>
              </a:spcBef>
              <a:spcAft>
                <a:spcPts val="0"/>
              </a:spcAft>
              <a:buFontTx/>
              <a:buNone/>
            </a:pPr>
            <a:r>
              <a:rPr lang="zh-CN" altLang="en-US" sz="2100" b="1" spc="225" dirty="0" smtClean="0">
                <a:solidFill>
                  <a:prstClr val="white"/>
                </a:solidFill>
                <a:latin typeface="微软雅黑"/>
                <a:ea typeface="微软雅黑"/>
              </a:rPr>
              <a:t>分类</a:t>
            </a:r>
            <a:endParaRPr lang="zh-CN" altLang="en-US" sz="2100" b="1" spc="225" dirty="0">
              <a:solidFill>
                <a:prstClr val="white"/>
              </a:solidFill>
              <a:latin typeface="微软雅黑"/>
              <a:ea typeface="微软雅黑"/>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5" name="矩形 44"/>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sp>
        <p:nvSpPr>
          <p:cNvPr id="12" name="矩形 11"/>
          <p:cNvSpPr/>
          <p:nvPr/>
        </p:nvSpPr>
        <p:spPr>
          <a:xfrm>
            <a:off x="508958" y="1361539"/>
            <a:ext cx="7101517" cy="307777"/>
          </a:xfrm>
          <a:prstGeom prst="rect">
            <a:avLst/>
          </a:prstGeom>
        </p:spPr>
        <p:txBody>
          <a:bodyPr wrap="square">
            <a:spAutoFit/>
          </a:bodyPr>
          <a:lstStyle/>
          <a:p>
            <a:pPr fontAlgn="auto">
              <a:spcBef>
                <a:spcPts val="0"/>
              </a:spcBef>
              <a:spcAft>
                <a:spcPts val="0"/>
              </a:spcAft>
              <a:buFontTx/>
              <a:buNone/>
            </a:pPr>
            <a:r>
              <a:rPr lang="zh-CN" altLang="zh-CN" sz="1400" dirty="0">
                <a:solidFill>
                  <a:prstClr val="black"/>
                </a:solidFill>
                <a:latin typeface="微软雅黑"/>
                <a:ea typeface="微软雅黑"/>
              </a:rPr>
              <a:t>分类分析在数据挖掘中是一项比较重要的任务，目前在商业上应用最多。</a:t>
            </a:r>
            <a:endParaRPr lang="zh-CN" altLang="en-US" sz="1400" dirty="0">
              <a:solidFill>
                <a:prstClr val="black"/>
              </a:solidFill>
              <a:latin typeface="微软雅黑"/>
              <a:ea typeface="微软雅黑"/>
            </a:endParaRPr>
          </a:p>
        </p:txBody>
      </p:sp>
      <p:sp>
        <p:nvSpPr>
          <p:cNvPr id="13" name="矩形 12"/>
          <p:cNvSpPr/>
          <p:nvPr/>
        </p:nvSpPr>
        <p:spPr>
          <a:xfrm>
            <a:off x="508957" y="2183418"/>
            <a:ext cx="7970703" cy="523220"/>
          </a:xfrm>
          <a:prstGeom prst="rect">
            <a:avLst/>
          </a:prstGeom>
        </p:spPr>
        <p:txBody>
          <a:bodyPr wrap="square">
            <a:spAutoFit/>
          </a:bodyPr>
          <a:lstStyle/>
          <a:p>
            <a:pPr fontAlgn="auto">
              <a:spcBef>
                <a:spcPts val="0"/>
              </a:spcBef>
              <a:spcAft>
                <a:spcPts val="0"/>
              </a:spcAft>
              <a:buFontTx/>
              <a:buNone/>
            </a:pPr>
            <a:r>
              <a:rPr lang="zh-CN" altLang="zh-CN" sz="1400" dirty="0">
                <a:solidFill>
                  <a:prstClr val="black"/>
                </a:solidFill>
                <a:latin typeface="微软雅黑"/>
                <a:ea typeface="微软雅黑"/>
              </a:rPr>
              <a:t>分类的目的是从历史数据记录中自动推导出对给定数据的推广描述，从而学会一个分类函数或分类模型（也常常称作分类器），该模型能把数据库中的数据项映射到给定类别中的某一个类中。</a:t>
            </a:r>
            <a:endParaRPr lang="zh-CN" altLang="en-US" sz="1400" dirty="0">
              <a:solidFill>
                <a:prstClr val="black"/>
              </a:solidFill>
              <a:latin typeface="微软雅黑"/>
              <a:ea typeface="微软雅黑"/>
            </a:endParaRPr>
          </a:p>
        </p:txBody>
      </p:sp>
      <p:sp>
        <p:nvSpPr>
          <p:cNvPr id="31" name="矩形 30"/>
          <p:cNvSpPr/>
          <p:nvPr/>
        </p:nvSpPr>
        <p:spPr>
          <a:xfrm>
            <a:off x="496034" y="3162413"/>
            <a:ext cx="7970703" cy="738664"/>
          </a:xfrm>
          <a:prstGeom prst="rect">
            <a:avLst/>
          </a:prstGeom>
        </p:spPr>
        <p:txBody>
          <a:bodyPr wrap="square">
            <a:spAutoFit/>
          </a:bodyPr>
          <a:lstStyle/>
          <a:p>
            <a:pPr fontAlgn="auto">
              <a:spcBef>
                <a:spcPts val="0"/>
              </a:spcBef>
              <a:spcAft>
                <a:spcPts val="0"/>
              </a:spcAft>
              <a:buFontTx/>
              <a:buNone/>
            </a:pPr>
            <a:r>
              <a:rPr lang="zh-CN" altLang="zh-CN" sz="1400" dirty="0">
                <a:solidFill>
                  <a:prstClr val="black"/>
                </a:solidFill>
                <a:latin typeface="微软雅黑"/>
                <a:ea typeface="微软雅黑"/>
              </a:rPr>
              <a:t>为建立模型而被分析的数据元组形成训练数据集，由一组数据库记录或元组构成，每个元组是一个由有关字段（又称属性或特征）值组成的特征向量，此外，每一个训练样本都有一个预先定义的类别标记，由一个被称为类标签的属性确定。</a:t>
            </a:r>
            <a:endParaRPr lang="zh-CN" altLang="en-US" sz="1400" dirty="0">
              <a:solidFill>
                <a:prstClr val="black"/>
              </a:solidFill>
              <a:latin typeface="微软雅黑"/>
              <a:ea typeface="微软雅黑"/>
            </a:endParaRPr>
          </a:p>
        </p:txBody>
      </p:sp>
      <p:sp>
        <p:nvSpPr>
          <p:cNvPr id="4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9"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grpSp>
        <p:nvGrpSpPr>
          <p:cNvPr id="51" name="组合 50"/>
          <p:cNvGrpSpPr/>
          <p:nvPr/>
        </p:nvGrpSpPr>
        <p:grpSpPr>
          <a:xfrm>
            <a:off x="485726" y="4213415"/>
            <a:ext cx="6538899" cy="307777"/>
            <a:chOff x="317722" y="4892159"/>
            <a:chExt cx="6688049" cy="307777"/>
          </a:xfrm>
        </p:grpSpPr>
        <p:sp>
          <p:nvSpPr>
            <p:cNvPr id="41" name="矩形 40"/>
            <p:cNvSpPr/>
            <p:nvPr/>
          </p:nvSpPr>
          <p:spPr>
            <a:xfrm>
              <a:off x="317722" y="4892159"/>
              <a:ext cx="6688049" cy="307777"/>
            </a:xfrm>
            <a:prstGeom prst="rect">
              <a:avLst/>
            </a:prstGeom>
          </p:spPr>
          <p:txBody>
            <a:bodyPr wrap="none">
              <a:spAutoFit/>
            </a:bodyPr>
            <a:lstStyle/>
            <a:p>
              <a:pPr fontAlgn="auto">
                <a:spcBef>
                  <a:spcPts val="0"/>
                </a:spcBef>
                <a:spcAft>
                  <a:spcPts val="0"/>
                </a:spcAft>
                <a:buFontTx/>
                <a:buNone/>
              </a:pPr>
              <a:r>
                <a:rPr lang="zh-CN" altLang="zh-CN" sz="1400" dirty="0">
                  <a:solidFill>
                    <a:prstClr val="black"/>
                  </a:solidFill>
                  <a:latin typeface="微软雅黑"/>
                  <a:ea typeface="微软雅黑"/>
                </a:rPr>
                <a:t>一个具体样本的形式可表示</a:t>
              </a:r>
              <a:r>
                <a:rPr lang="zh-CN" altLang="zh-CN" sz="1400" dirty="0" smtClean="0">
                  <a:solidFill>
                    <a:prstClr val="black"/>
                  </a:solidFill>
                  <a:latin typeface="微软雅黑"/>
                  <a:ea typeface="微软雅黑"/>
                </a:rPr>
                <a:t>为</a:t>
              </a:r>
              <a:r>
                <a:rPr lang="en-US" altLang="zh-CN" sz="1400" dirty="0" smtClean="0">
                  <a:solidFill>
                    <a:prstClr val="black"/>
                  </a:solidFill>
                  <a:latin typeface="微软雅黑"/>
                  <a:ea typeface="微软雅黑"/>
                </a:rPr>
                <a:t>                               ,</a:t>
              </a:r>
              <a:r>
                <a:rPr lang="zh-CN" altLang="zh-CN" sz="1400" dirty="0" smtClean="0">
                  <a:solidFill>
                    <a:prstClr val="black"/>
                  </a:solidFill>
                  <a:latin typeface="微软雅黑"/>
                  <a:ea typeface="微软雅黑"/>
                </a:rPr>
                <a:t>其中</a:t>
              </a:r>
              <a:r>
                <a:rPr lang="en-US" altLang="zh-CN" sz="1400" dirty="0" smtClean="0">
                  <a:solidFill>
                    <a:prstClr val="black"/>
                  </a:solidFill>
                  <a:latin typeface="微软雅黑"/>
                  <a:ea typeface="微软雅黑"/>
                </a:rPr>
                <a:t>    </a:t>
              </a:r>
              <a:r>
                <a:rPr lang="zh-CN" altLang="zh-CN" sz="1400" dirty="0">
                  <a:solidFill>
                    <a:prstClr val="black"/>
                  </a:solidFill>
                  <a:latin typeface="微软雅黑"/>
                  <a:ea typeface="微软雅黑"/>
                </a:rPr>
                <a:t>表示字段值，</a:t>
              </a:r>
              <a:r>
                <a:rPr lang="en-US" altLang="zh-CN" sz="1400" i="1" dirty="0" smtClean="0">
                  <a:solidFill>
                    <a:prstClr val="black"/>
                  </a:solidFill>
                  <a:latin typeface="微软雅黑"/>
                  <a:ea typeface="微软雅黑"/>
                </a:rPr>
                <a:t>C </a:t>
              </a:r>
              <a:r>
                <a:rPr lang="zh-CN" altLang="zh-CN" sz="1400" dirty="0" smtClean="0">
                  <a:solidFill>
                    <a:prstClr val="black"/>
                  </a:solidFill>
                  <a:latin typeface="微软雅黑"/>
                  <a:ea typeface="微软雅黑"/>
                </a:rPr>
                <a:t>表示</a:t>
              </a:r>
              <a:r>
                <a:rPr lang="zh-CN" altLang="zh-CN" sz="1400" dirty="0">
                  <a:solidFill>
                    <a:prstClr val="black"/>
                  </a:solidFill>
                  <a:latin typeface="微软雅黑"/>
                  <a:ea typeface="微软雅黑"/>
                </a:rPr>
                <a:t>类别</a:t>
              </a:r>
              <a:endParaRPr lang="zh-CN" altLang="en-US" sz="1400" dirty="0">
                <a:solidFill>
                  <a:prstClr val="black"/>
                </a:solidFill>
                <a:latin typeface="微软雅黑"/>
                <a:ea typeface="微软雅黑"/>
              </a:endParaRPr>
            </a:p>
          </p:txBody>
        </p:sp>
        <p:graphicFrame>
          <p:nvGraphicFramePr>
            <p:cNvPr id="48" name="对象 47"/>
            <p:cNvGraphicFramePr>
              <a:graphicFrameLocks noChangeAspect="1"/>
            </p:cNvGraphicFramePr>
            <p:nvPr/>
          </p:nvGraphicFramePr>
          <p:xfrm>
            <a:off x="3086949" y="4924410"/>
            <a:ext cx="1083751" cy="274052"/>
          </p:xfrm>
          <a:graphic>
            <a:graphicData uri="http://schemas.openxmlformats.org/presentationml/2006/ole">
              <mc:AlternateContent xmlns:mc="http://schemas.openxmlformats.org/markup-compatibility/2006">
                <mc:Choice xmlns:v="urn:schemas-microsoft-com:vml" Requires="v">
                  <p:oleObj spid="_x0000_s1051" r:id="rId4" imgW="824865" imgH="215900" progId="Equation.DSMT4">
                    <p:embed/>
                  </p:oleObj>
                </mc:Choice>
                <mc:Fallback>
                  <p:oleObj r:id="rId4" imgW="824865" imgH="2159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6949" y="4924410"/>
                          <a:ext cx="1083751" cy="274052"/>
                        </a:xfrm>
                        <a:prstGeom prst="rect">
                          <a:avLst/>
                        </a:prstGeom>
                        <a:noFill/>
                      </p:spPr>
                    </p:pic>
                  </p:oleObj>
                </mc:Fallback>
              </mc:AlternateContent>
            </a:graphicData>
          </a:graphic>
        </p:graphicFrame>
        <p:graphicFrame>
          <p:nvGraphicFramePr>
            <p:cNvPr id="50" name="对象 49"/>
            <p:cNvGraphicFramePr>
              <a:graphicFrameLocks noChangeAspect="1"/>
            </p:cNvGraphicFramePr>
            <p:nvPr/>
          </p:nvGraphicFramePr>
          <p:xfrm>
            <a:off x="4821055" y="4956661"/>
            <a:ext cx="200025" cy="209550"/>
          </p:xfrm>
          <a:graphic>
            <a:graphicData uri="http://schemas.openxmlformats.org/presentationml/2006/ole">
              <mc:AlternateContent xmlns:mc="http://schemas.openxmlformats.org/markup-compatibility/2006">
                <mc:Choice xmlns:v="urn:schemas-microsoft-com:vml" Requires="v">
                  <p:oleObj spid="_x0000_s1052" r:id="rId6" imgW="203200" imgH="203200" progId="Equation.DSMT4">
                    <p:embed/>
                  </p:oleObj>
                </mc:Choice>
                <mc:Fallback>
                  <p:oleObj r:id="rId6" imgW="203200" imgH="2032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1055" y="4956661"/>
                          <a:ext cx="200025" cy="209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2" name="矩形 51"/>
          <p:cNvSpPr/>
          <p:nvPr/>
        </p:nvSpPr>
        <p:spPr>
          <a:xfrm>
            <a:off x="508957" y="4994990"/>
            <a:ext cx="2875266" cy="369332"/>
          </a:xfrm>
          <a:prstGeom prst="rect">
            <a:avLst/>
          </a:prstGeom>
        </p:spPr>
        <p:txBody>
          <a:bodyPr wrap="square">
            <a:spAutoFit/>
          </a:bodyPr>
          <a:lstStyle/>
          <a:p>
            <a:pPr fontAlgn="auto">
              <a:spcBef>
                <a:spcPts val="0"/>
              </a:spcBef>
              <a:spcAft>
                <a:spcPts val="0"/>
              </a:spcAft>
              <a:buFontTx/>
              <a:buNone/>
            </a:pPr>
            <a:r>
              <a:rPr lang="zh-CN" altLang="zh-CN" b="1" dirty="0">
                <a:solidFill>
                  <a:srgbClr val="3D89BC"/>
                </a:solidFill>
                <a:latin typeface="微软雅黑"/>
                <a:ea typeface="微软雅黑"/>
              </a:rPr>
              <a:t>分类又称为有监督的学习</a:t>
            </a:r>
            <a:endParaRPr lang="zh-CN" altLang="en-US" b="1" dirty="0">
              <a:solidFill>
                <a:srgbClr val="3D89BC"/>
              </a:solidFill>
              <a:latin typeface="微软雅黑"/>
              <a:ea typeface="微软雅黑"/>
            </a:endParaRPr>
          </a:p>
        </p:txBody>
      </p:sp>
      <p:pic>
        <p:nvPicPr>
          <p:cNvPr id="32" name="27 Imagen"/>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prstClr val="white">
                    <a:lumMod val="65000"/>
                  </a:prstClr>
                </a:solidFill>
                <a:latin typeface="微软雅黑"/>
                <a:ea typeface="微软雅黑"/>
              </a:rPr>
              <a:t>of</a:t>
            </a:r>
            <a:endParaRPr lang="es-ES" sz="1200" b="1" i="1" dirty="0">
              <a:solidFill>
                <a:prstClr val="white">
                  <a:lumMod val="65000"/>
                </a:prstClr>
              </a:solidFill>
              <a:latin typeface="微软雅黑"/>
              <a:ea typeface="微软雅黑"/>
            </a:endParaRPr>
          </a:p>
        </p:txBody>
      </p:sp>
      <p:sp>
        <p:nvSpPr>
          <p:cNvPr id="34"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sz="1200" b="1" dirty="0" smtClean="0">
                <a:solidFill>
                  <a:prstClr val="white">
                    <a:lumMod val="50000"/>
                  </a:prstClr>
                </a:solidFill>
                <a:latin typeface="微软雅黑"/>
                <a:ea typeface="微软雅黑"/>
              </a:rPr>
              <a:t>39</a:t>
            </a:r>
            <a:endParaRPr lang="es-ES" sz="1200" b="1" dirty="0">
              <a:solidFill>
                <a:prstClr val="white">
                  <a:lumMod val="50000"/>
                </a:prstClr>
              </a:solidFill>
              <a:latin typeface="微软雅黑"/>
              <a:ea typeface="微软雅黑"/>
            </a:endParaRPr>
          </a:p>
        </p:txBody>
      </p:sp>
      <p:pic>
        <p:nvPicPr>
          <p:cNvPr id="35" name="Imagen 27">
            <a:hlinkClick r:id="" action="ppaction://hlinkshowjump?jump=nextslide"/>
          </p:cNvPr>
          <p:cNvPicPr>
            <a:picLocks noChangeAspect="1" noChangeArrowheads="1"/>
          </p:cNvPicPr>
          <p:nvPr/>
        </p:nvPicPr>
        <p:blipFill>
          <a:blip r:embed="rId9"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Imagen 28">
            <a:hlinkClick r:id="" action="ppaction://hlinkshowjump?jump=previousslide"/>
          </p:cNvPr>
          <p:cNvPicPr>
            <a:picLocks noChangeAspect="1" noChangeArrowheads="1"/>
          </p:cNvPicPr>
          <p:nvPr/>
        </p:nvPicPr>
        <p:blipFill>
          <a:blip r:embed="rId9"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prstClr val="black">
                    <a:tint val="75000"/>
                  </a:prstClr>
                </a:solidFill>
              </a:rPr>
              <a:pPr fontAlgn="auto">
                <a:spcBef>
                  <a:spcPts val="0"/>
                </a:spcBef>
                <a:spcAft>
                  <a:spcPts val="0"/>
                </a:spcAft>
                <a:buFontTx/>
                <a:buNone/>
              </a:pPr>
              <a:t>138</a:t>
            </a:fld>
            <a:endParaRPr lang="zh-CN" altLang="en-US" dirty="0">
              <a:solidFill>
                <a:prstClr val="black">
                  <a:tint val="75000"/>
                </a:prstClr>
              </a:solidFill>
            </a:endParaRPr>
          </a:p>
        </p:txBody>
      </p:sp>
    </p:spTree>
    <p:extLst>
      <p:ext uri="{BB962C8B-B14F-4D97-AF65-F5344CB8AC3E}">
        <p14:creationId xmlns:p14="http://schemas.microsoft.com/office/powerpoint/2010/main" val="219733504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26" name="文本框 6"/>
          <p:cNvSpPr txBox="1"/>
          <p:nvPr/>
        </p:nvSpPr>
        <p:spPr>
          <a:xfrm>
            <a:off x="607500" y="177284"/>
            <a:ext cx="596317" cy="323165"/>
          </a:xfrm>
          <a:prstGeom prst="rect">
            <a:avLst/>
          </a:prstGeom>
          <a:noFill/>
        </p:spPr>
        <p:txBody>
          <a:bodyPr wrap="none" lIns="0" tIns="0" rIns="0" bIns="0" rtlCol="0">
            <a:spAutoFit/>
          </a:bodyPr>
          <a:lstStyle/>
          <a:p>
            <a:pPr fontAlgn="auto">
              <a:spcBef>
                <a:spcPts val="0"/>
              </a:spcBef>
              <a:spcAft>
                <a:spcPts val="0"/>
              </a:spcAft>
              <a:buFontTx/>
              <a:buNone/>
            </a:pPr>
            <a:r>
              <a:rPr lang="zh-CN" altLang="en-US" sz="2100" b="1" spc="225" dirty="0" smtClean="0">
                <a:solidFill>
                  <a:prstClr val="white"/>
                </a:solidFill>
                <a:latin typeface="微软雅黑"/>
                <a:ea typeface="微软雅黑"/>
              </a:rPr>
              <a:t>分类</a:t>
            </a:r>
            <a:endParaRPr lang="zh-CN" altLang="en-US" sz="2100" b="1" spc="225" dirty="0">
              <a:solidFill>
                <a:prstClr val="white"/>
              </a:solidFill>
              <a:latin typeface="微软雅黑"/>
              <a:ea typeface="微软雅黑"/>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5" name="矩形 44"/>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sp>
        <p:nvSpPr>
          <p:cNvPr id="4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9"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2" name="矩形 31"/>
          <p:cNvSpPr/>
          <p:nvPr/>
        </p:nvSpPr>
        <p:spPr>
          <a:xfrm>
            <a:off x="540013" y="1847039"/>
            <a:ext cx="1337226" cy="338554"/>
          </a:xfrm>
          <a:prstGeom prst="rect">
            <a:avLst/>
          </a:prstGeom>
        </p:spPr>
        <p:txBody>
          <a:bodyPr wrap="none">
            <a:spAutoFit/>
          </a:bodyPr>
          <a:lstStyle/>
          <a:p>
            <a:pPr fontAlgn="auto">
              <a:spcBef>
                <a:spcPts val="0"/>
              </a:spcBef>
              <a:spcAft>
                <a:spcPts val="0"/>
              </a:spcAft>
              <a:buFontTx/>
              <a:buNone/>
            </a:pPr>
            <a:r>
              <a:rPr lang="en-US" altLang="zh-CN" sz="1600" b="1" dirty="0">
                <a:solidFill>
                  <a:prstClr val="black"/>
                </a:solidFill>
                <a:latin typeface="微软雅黑"/>
                <a:ea typeface="微软雅黑"/>
              </a:rPr>
              <a:t>1</a:t>
            </a:r>
            <a:r>
              <a:rPr lang="zh-CN" altLang="zh-CN" sz="1600" b="1" dirty="0" smtClean="0">
                <a:solidFill>
                  <a:prstClr val="black"/>
                </a:solidFill>
                <a:latin typeface="微软雅黑"/>
                <a:ea typeface="微软雅黑"/>
              </a:rPr>
              <a:t>．</a:t>
            </a:r>
            <a:r>
              <a:rPr lang="zh-CN" altLang="zh-CN" sz="1600" b="1" dirty="0">
                <a:solidFill>
                  <a:prstClr val="black"/>
                </a:solidFill>
                <a:latin typeface="微软雅黑"/>
                <a:ea typeface="微软雅黑"/>
              </a:rPr>
              <a:t>条件概率</a:t>
            </a:r>
          </a:p>
        </p:txBody>
      </p:sp>
      <p:sp>
        <p:nvSpPr>
          <p:cNvPr id="3" name="矩形 2"/>
          <p:cNvSpPr/>
          <p:nvPr/>
        </p:nvSpPr>
        <p:spPr>
          <a:xfrm>
            <a:off x="607500" y="1341744"/>
            <a:ext cx="1569660" cy="369332"/>
          </a:xfrm>
          <a:prstGeom prst="rect">
            <a:avLst/>
          </a:prstGeom>
        </p:spPr>
        <p:txBody>
          <a:bodyPr wrap="none">
            <a:spAutoFit/>
          </a:bodyPr>
          <a:lstStyle/>
          <a:p>
            <a:pPr fontAlgn="auto">
              <a:spcBef>
                <a:spcPts val="0"/>
              </a:spcBef>
              <a:spcAft>
                <a:spcPts val="0"/>
              </a:spcAft>
              <a:buFontTx/>
              <a:buNone/>
            </a:pPr>
            <a:r>
              <a:rPr lang="zh-CN" altLang="zh-CN" dirty="0">
                <a:solidFill>
                  <a:prstClr val="black"/>
                </a:solidFill>
                <a:latin typeface="微软雅黑"/>
                <a:ea typeface="微软雅黑"/>
              </a:rPr>
              <a:t>数学基础知识</a:t>
            </a:r>
            <a:endParaRPr lang="zh-CN" altLang="en-US" dirty="0">
              <a:solidFill>
                <a:prstClr val="black"/>
              </a:solidFill>
              <a:latin typeface="微软雅黑"/>
              <a:ea typeface="微软雅黑"/>
            </a:endParaRPr>
          </a:p>
        </p:txBody>
      </p:sp>
      <p:sp>
        <p:nvSpPr>
          <p:cNvPr id="14" name="矩形 13"/>
          <p:cNvSpPr/>
          <p:nvPr/>
        </p:nvSpPr>
        <p:spPr>
          <a:xfrm>
            <a:off x="607499" y="2194732"/>
            <a:ext cx="7977035" cy="307777"/>
          </a:xfrm>
          <a:prstGeom prst="rect">
            <a:avLst/>
          </a:prstGeom>
        </p:spPr>
        <p:txBody>
          <a:bodyPr wrap="square">
            <a:spAutoFit/>
          </a:bodyPr>
          <a:lstStyle/>
          <a:p>
            <a:pPr fontAlgn="auto">
              <a:spcBef>
                <a:spcPts val="0"/>
              </a:spcBef>
              <a:spcAft>
                <a:spcPts val="0"/>
              </a:spcAft>
              <a:buFontTx/>
              <a:buNone/>
            </a:pPr>
            <a:r>
              <a:rPr lang="zh-CN" altLang="zh-CN" sz="1400" dirty="0">
                <a:solidFill>
                  <a:prstClr val="black"/>
                </a:solidFill>
                <a:latin typeface="微软雅黑"/>
                <a:ea typeface="微软雅黑"/>
              </a:rPr>
              <a:t>事件</a:t>
            </a:r>
            <a:r>
              <a:rPr lang="en-US" altLang="zh-CN" sz="1400" i="1" dirty="0" smtClean="0">
                <a:solidFill>
                  <a:prstClr val="black"/>
                </a:solidFill>
                <a:latin typeface="微软雅黑"/>
                <a:ea typeface="微软雅黑"/>
              </a:rPr>
              <a:t>A </a:t>
            </a:r>
            <a:r>
              <a:rPr lang="zh-CN" altLang="zh-CN" sz="1400" dirty="0" smtClean="0">
                <a:solidFill>
                  <a:prstClr val="black"/>
                </a:solidFill>
                <a:latin typeface="微软雅黑"/>
                <a:ea typeface="微软雅黑"/>
              </a:rPr>
              <a:t>在</a:t>
            </a:r>
            <a:r>
              <a:rPr lang="zh-CN" altLang="zh-CN" sz="1400" dirty="0">
                <a:solidFill>
                  <a:prstClr val="black"/>
                </a:solidFill>
                <a:latin typeface="微软雅黑"/>
                <a:ea typeface="微软雅黑"/>
              </a:rPr>
              <a:t>另外一个事件</a:t>
            </a:r>
            <a:r>
              <a:rPr lang="en-US" altLang="zh-CN" sz="1400" i="1" dirty="0" smtClean="0">
                <a:solidFill>
                  <a:prstClr val="black"/>
                </a:solidFill>
                <a:latin typeface="微软雅黑"/>
                <a:ea typeface="微软雅黑"/>
              </a:rPr>
              <a:t>B </a:t>
            </a:r>
            <a:r>
              <a:rPr lang="zh-CN" altLang="zh-CN" sz="1400" dirty="0" smtClean="0">
                <a:solidFill>
                  <a:prstClr val="black"/>
                </a:solidFill>
                <a:latin typeface="微软雅黑"/>
                <a:ea typeface="微软雅黑"/>
              </a:rPr>
              <a:t>已经</a:t>
            </a:r>
            <a:r>
              <a:rPr lang="zh-CN" altLang="zh-CN" sz="1400" dirty="0">
                <a:solidFill>
                  <a:prstClr val="black"/>
                </a:solidFill>
                <a:latin typeface="微软雅黑"/>
                <a:ea typeface="微软雅黑"/>
              </a:rPr>
              <a:t>发生条件下的发生概率，称为在</a:t>
            </a:r>
            <a:r>
              <a:rPr lang="en-US" altLang="zh-CN" sz="1400" i="1" dirty="0" smtClean="0">
                <a:solidFill>
                  <a:prstClr val="black"/>
                </a:solidFill>
                <a:latin typeface="微软雅黑"/>
                <a:ea typeface="微软雅黑"/>
              </a:rPr>
              <a:t>B </a:t>
            </a:r>
            <a:r>
              <a:rPr lang="zh-CN" altLang="zh-CN" sz="1400" dirty="0" smtClean="0">
                <a:solidFill>
                  <a:prstClr val="black"/>
                </a:solidFill>
                <a:latin typeface="微软雅黑"/>
                <a:ea typeface="微软雅黑"/>
              </a:rPr>
              <a:t>条件</a:t>
            </a:r>
            <a:r>
              <a:rPr lang="zh-CN" altLang="zh-CN" sz="1400" dirty="0">
                <a:solidFill>
                  <a:prstClr val="black"/>
                </a:solidFill>
                <a:latin typeface="微软雅黑"/>
                <a:ea typeface="微软雅黑"/>
              </a:rPr>
              <a:t>下</a:t>
            </a:r>
            <a:r>
              <a:rPr lang="en-US" altLang="zh-CN" sz="1400" i="1" dirty="0" smtClean="0">
                <a:solidFill>
                  <a:prstClr val="black"/>
                </a:solidFill>
                <a:latin typeface="微软雅黑"/>
                <a:ea typeface="微软雅黑"/>
              </a:rPr>
              <a:t>A </a:t>
            </a:r>
            <a:r>
              <a:rPr lang="zh-CN" altLang="zh-CN" sz="1400" dirty="0" smtClean="0">
                <a:solidFill>
                  <a:prstClr val="black"/>
                </a:solidFill>
                <a:latin typeface="微软雅黑"/>
                <a:ea typeface="微软雅黑"/>
              </a:rPr>
              <a:t>的</a:t>
            </a:r>
            <a:r>
              <a:rPr lang="zh-CN" altLang="zh-CN" sz="1400" dirty="0">
                <a:solidFill>
                  <a:prstClr val="black"/>
                </a:solidFill>
                <a:latin typeface="微软雅黑"/>
                <a:ea typeface="微软雅黑"/>
              </a:rPr>
              <a:t>概率。表示为</a:t>
            </a:r>
            <a:endParaRPr lang="zh-CN" altLang="en-US" sz="1400" dirty="0">
              <a:solidFill>
                <a:prstClr val="black"/>
              </a:solidFill>
              <a:latin typeface="微软雅黑"/>
              <a:ea typeface="微软雅黑"/>
            </a:endParaRPr>
          </a:p>
        </p:txBody>
      </p:sp>
      <p:sp>
        <p:nvSpPr>
          <p:cNvPr id="1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graphicFrame>
        <p:nvGraphicFramePr>
          <p:cNvPr id="16" name="对象 15"/>
          <p:cNvGraphicFramePr>
            <a:graphicFrameLocks noChangeAspect="1"/>
          </p:cNvGraphicFramePr>
          <p:nvPr/>
        </p:nvGraphicFramePr>
        <p:xfrm>
          <a:off x="7634147" y="2194732"/>
          <a:ext cx="773278" cy="315039"/>
        </p:xfrm>
        <a:graphic>
          <a:graphicData uri="http://schemas.openxmlformats.org/presentationml/2006/ole">
            <mc:AlternateContent xmlns:mc="http://schemas.openxmlformats.org/markup-compatibility/2006">
              <mc:Choice xmlns:v="urn:schemas-microsoft-com:vml" Requires="v">
                <p:oleObj spid="_x0000_s2159" r:id="rId4" imgW="508000" imgH="215900" progId="Equation.DSMT4">
                  <p:embed/>
                </p:oleObj>
              </mc:Choice>
              <mc:Fallback>
                <p:oleObj r:id="rId4" imgW="508000" imgH="2159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4147" y="2194732"/>
                        <a:ext cx="773278" cy="315039"/>
                      </a:xfrm>
                      <a:prstGeom prst="rect">
                        <a:avLst/>
                      </a:prstGeom>
                      <a:noFill/>
                    </p:spPr>
                  </p:pic>
                </p:oleObj>
              </mc:Fallback>
            </mc:AlternateContent>
          </a:graphicData>
        </a:graphic>
      </p:graphicFrame>
      <p:sp>
        <p:nvSpPr>
          <p:cNvPr id="17"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graphicFrame>
        <p:nvGraphicFramePr>
          <p:cNvPr id="18" name="对象 17"/>
          <p:cNvGraphicFramePr>
            <a:graphicFrameLocks noChangeAspect="1"/>
          </p:cNvGraphicFramePr>
          <p:nvPr/>
        </p:nvGraphicFramePr>
        <p:xfrm>
          <a:off x="771974" y="2547483"/>
          <a:ext cx="1822933" cy="652106"/>
        </p:xfrm>
        <a:graphic>
          <a:graphicData uri="http://schemas.openxmlformats.org/presentationml/2006/ole">
            <mc:AlternateContent xmlns:mc="http://schemas.openxmlformats.org/markup-compatibility/2006">
              <mc:Choice xmlns:v="urn:schemas-microsoft-com:vml" Requires="v">
                <p:oleObj spid="_x0000_s2160" r:id="rId6" imgW="1180465" imgH="419100" progId="Equation.DSMT4">
                  <p:embed/>
                </p:oleObj>
              </mc:Choice>
              <mc:Fallback>
                <p:oleObj r:id="rId6" imgW="1180465" imgH="4191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1974" y="2547483"/>
                        <a:ext cx="1822933" cy="652106"/>
                      </a:xfrm>
                      <a:prstGeom prst="rect">
                        <a:avLst/>
                      </a:prstGeom>
                      <a:noFill/>
                    </p:spPr>
                  </p:pic>
                </p:oleObj>
              </mc:Fallback>
            </mc:AlternateContent>
          </a:graphicData>
        </a:graphic>
      </p:graphicFrame>
      <p:sp>
        <p:nvSpPr>
          <p:cNvPr id="40" name="矩形 39"/>
          <p:cNvSpPr/>
          <p:nvPr/>
        </p:nvSpPr>
        <p:spPr>
          <a:xfrm>
            <a:off x="540013" y="3463545"/>
            <a:ext cx="1337226" cy="338554"/>
          </a:xfrm>
          <a:prstGeom prst="rect">
            <a:avLst/>
          </a:prstGeom>
        </p:spPr>
        <p:txBody>
          <a:bodyPr wrap="none">
            <a:spAutoFit/>
          </a:bodyPr>
          <a:lstStyle/>
          <a:p>
            <a:pPr fontAlgn="auto">
              <a:spcBef>
                <a:spcPts val="0"/>
              </a:spcBef>
              <a:spcAft>
                <a:spcPts val="0"/>
              </a:spcAft>
              <a:buFontTx/>
              <a:buNone/>
            </a:pPr>
            <a:r>
              <a:rPr lang="en-US" altLang="zh-CN" sz="1600" b="1" dirty="0" smtClean="0">
                <a:solidFill>
                  <a:prstClr val="black"/>
                </a:solidFill>
                <a:latin typeface="微软雅黑"/>
                <a:ea typeface="微软雅黑"/>
              </a:rPr>
              <a:t>2</a:t>
            </a:r>
            <a:r>
              <a:rPr lang="zh-CN" altLang="zh-CN" sz="1600" b="1" dirty="0" smtClean="0">
                <a:solidFill>
                  <a:prstClr val="black"/>
                </a:solidFill>
                <a:latin typeface="微软雅黑"/>
                <a:ea typeface="微软雅黑"/>
              </a:rPr>
              <a:t>．</a:t>
            </a:r>
            <a:r>
              <a:rPr lang="zh-CN" altLang="en-US" sz="1600" b="1" dirty="0" smtClean="0">
                <a:solidFill>
                  <a:prstClr val="black"/>
                </a:solidFill>
                <a:latin typeface="微软雅黑"/>
                <a:ea typeface="微软雅黑"/>
              </a:rPr>
              <a:t>联合</a:t>
            </a:r>
            <a:r>
              <a:rPr lang="zh-CN" altLang="zh-CN" sz="1600" b="1" dirty="0" smtClean="0">
                <a:solidFill>
                  <a:prstClr val="black"/>
                </a:solidFill>
                <a:latin typeface="微软雅黑"/>
                <a:ea typeface="微软雅黑"/>
              </a:rPr>
              <a:t>概率</a:t>
            </a:r>
            <a:endParaRPr lang="zh-CN" altLang="zh-CN" sz="1600" b="1" dirty="0">
              <a:solidFill>
                <a:prstClr val="black"/>
              </a:solidFill>
              <a:latin typeface="微软雅黑"/>
              <a:ea typeface="微软雅黑"/>
            </a:endParaRPr>
          </a:p>
        </p:txBody>
      </p:sp>
      <p:sp>
        <p:nvSpPr>
          <p:cNvPr id="36"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8"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2"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grpSp>
        <p:nvGrpSpPr>
          <p:cNvPr id="44" name="组合 43"/>
          <p:cNvGrpSpPr/>
          <p:nvPr/>
        </p:nvGrpSpPr>
        <p:grpSpPr>
          <a:xfrm>
            <a:off x="570506" y="3871305"/>
            <a:ext cx="7915493" cy="321677"/>
            <a:chOff x="570506" y="3989427"/>
            <a:chExt cx="7915493" cy="321677"/>
          </a:xfrm>
        </p:grpSpPr>
        <p:sp>
          <p:nvSpPr>
            <p:cNvPr id="35" name="矩形 34"/>
            <p:cNvSpPr/>
            <p:nvPr/>
          </p:nvSpPr>
          <p:spPr>
            <a:xfrm>
              <a:off x="570506" y="3989427"/>
              <a:ext cx="7237879" cy="307777"/>
            </a:xfrm>
            <a:prstGeom prst="rect">
              <a:avLst/>
            </a:prstGeom>
          </p:spPr>
          <p:txBody>
            <a:bodyPr wrap="none">
              <a:spAutoFit/>
            </a:bodyPr>
            <a:lstStyle/>
            <a:p>
              <a:pPr fontAlgn="auto">
                <a:spcBef>
                  <a:spcPts val="0"/>
                </a:spcBef>
                <a:spcAft>
                  <a:spcPts val="0"/>
                </a:spcAft>
                <a:buFontTx/>
                <a:buNone/>
              </a:pPr>
              <a:r>
                <a:rPr lang="zh-CN" altLang="zh-CN" sz="1400" dirty="0">
                  <a:solidFill>
                    <a:prstClr val="black"/>
                  </a:solidFill>
                  <a:latin typeface="微软雅黑"/>
                  <a:ea typeface="微软雅黑"/>
                </a:rPr>
                <a:t>联合概率表示两个事件共同发生的概率</a:t>
              </a:r>
              <a:r>
                <a:rPr lang="zh-CN" altLang="zh-CN" sz="1400" dirty="0" smtClean="0">
                  <a:solidFill>
                    <a:prstClr val="black"/>
                  </a:solidFill>
                  <a:latin typeface="微软雅黑"/>
                  <a:ea typeface="微软雅黑"/>
                </a:rPr>
                <a:t>。</a:t>
              </a:r>
              <a:r>
                <a:rPr lang="en-US" altLang="zh-CN" sz="1400" i="1" dirty="0">
                  <a:solidFill>
                    <a:prstClr val="black"/>
                  </a:solidFill>
                  <a:latin typeface="微软雅黑"/>
                  <a:ea typeface="微软雅黑"/>
                </a:rPr>
                <a:t> A </a:t>
              </a:r>
              <a:r>
                <a:rPr lang="zh-CN" altLang="en-US" sz="1400" dirty="0">
                  <a:solidFill>
                    <a:prstClr val="black"/>
                  </a:solidFill>
                  <a:latin typeface="微软雅黑"/>
                  <a:ea typeface="微软雅黑"/>
                </a:rPr>
                <a:t>与</a:t>
              </a:r>
              <a:r>
                <a:rPr lang="en-US" altLang="zh-CN" sz="1400" i="1" dirty="0" smtClean="0">
                  <a:solidFill>
                    <a:prstClr val="black"/>
                  </a:solidFill>
                  <a:latin typeface="微软雅黑"/>
                  <a:ea typeface="微软雅黑"/>
                </a:rPr>
                <a:t>B </a:t>
              </a:r>
              <a:r>
                <a:rPr lang="zh-CN" altLang="zh-CN" sz="1400" dirty="0" smtClean="0">
                  <a:solidFill>
                    <a:prstClr val="black"/>
                  </a:solidFill>
                  <a:latin typeface="微软雅黑"/>
                  <a:ea typeface="微软雅黑"/>
                </a:rPr>
                <a:t>的</a:t>
              </a:r>
              <a:r>
                <a:rPr lang="zh-CN" altLang="zh-CN" sz="1400" dirty="0">
                  <a:solidFill>
                    <a:prstClr val="black"/>
                  </a:solidFill>
                  <a:latin typeface="微软雅黑"/>
                  <a:ea typeface="微软雅黑"/>
                </a:rPr>
                <a:t>联合概率表示</a:t>
              </a:r>
              <a:r>
                <a:rPr lang="zh-CN" altLang="zh-CN" sz="1400" dirty="0" smtClean="0">
                  <a:solidFill>
                    <a:prstClr val="black"/>
                  </a:solidFill>
                  <a:latin typeface="微软雅黑"/>
                  <a:ea typeface="微软雅黑"/>
                </a:rPr>
                <a:t>为</a:t>
              </a:r>
              <a:r>
                <a:rPr lang="en-US" altLang="zh-CN" sz="1400" dirty="0" smtClean="0">
                  <a:solidFill>
                    <a:prstClr val="black"/>
                  </a:solidFill>
                  <a:latin typeface="微软雅黑"/>
                  <a:ea typeface="微软雅黑"/>
                </a:rPr>
                <a:t>            </a:t>
              </a:r>
              <a:r>
                <a:rPr lang="zh-CN" altLang="en-US" sz="1400" dirty="0" smtClean="0">
                  <a:solidFill>
                    <a:prstClr val="black"/>
                  </a:solidFill>
                  <a:latin typeface="微软雅黑"/>
                  <a:ea typeface="微软雅黑"/>
                </a:rPr>
                <a:t>、</a:t>
              </a:r>
              <a:r>
                <a:rPr lang="en-US" altLang="zh-CN" sz="1400" dirty="0">
                  <a:solidFill>
                    <a:prstClr val="black"/>
                  </a:solidFill>
                  <a:latin typeface="微软雅黑"/>
                  <a:ea typeface="微软雅黑"/>
                </a:rPr>
                <a:t> </a:t>
              </a:r>
              <a:r>
                <a:rPr lang="en-US" altLang="zh-CN" sz="1400" dirty="0" smtClean="0">
                  <a:solidFill>
                    <a:prstClr val="black"/>
                  </a:solidFill>
                  <a:latin typeface="微软雅黑"/>
                  <a:ea typeface="微软雅黑"/>
                </a:rPr>
                <a:t>            </a:t>
              </a:r>
              <a:r>
                <a:rPr lang="zh-CN" altLang="en-US" sz="1400" dirty="0" smtClean="0">
                  <a:solidFill>
                    <a:prstClr val="black"/>
                  </a:solidFill>
                  <a:latin typeface="微软雅黑"/>
                  <a:ea typeface="微软雅黑"/>
                </a:rPr>
                <a:t>或者</a:t>
              </a:r>
              <a:endParaRPr lang="zh-CN" altLang="en-US" sz="1400" dirty="0">
                <a:solidFill>
                  <a:prstClr val="black"/>
                </a:solidFill>
                <a:latin typeface="微软雅黑"/>
                <a:ea typeface="微软雅黑"/>
              </a:endParaRPr>
            </a:p>
          </p:txBody>
        </p:sp>
        <p:graphicFrame>
          <p:nvGraphicFramePr>
            <p:cNvPr id="37" name="对象 36"/>
            <p:cNvGraphicFramePr>
              <a:graphicFrameLocks noChangeAspect="1"/>
            </p:cNvGraphicFramePr>
            <p:nvPr/>
          </p:nvGraphicFramePr>
          <p:xfrm>
            <a:off x="5843644" y="3989427"/>
            <a:ext cx="637309" cy="321677"/>
          </p:xfrm>
          <a:graphic>
            <a:graphicData uri="http://schemas.openxmlformats.org/presentationml/2006/ole">
              <mc:AlternateContent xmlns:mc="http://schemas.openxmlformats.org/markup-compatibility/2006">
                <mc:Choice xmlns:v="urn:schemas-microsoft-com:vml" Requires="v">
                  <p:oleObj spid="_x0000_s2161" r:id="rId8" imgW="431800" imgH="215900" progId="Equation.DSMT4">
                    <p:embed/>
                  </p:oleObj>
                </mc:Choice>
                <mc:Fallback>
                  <p:oleObj r:id="rId8" imgW="431800" imgH="2159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43644" y="3989427"/>
                          <a:ext cx="637309" cy="321677"/>
                        </a:xfrm>
                        <a:prstGeom prst="rect">
                          <a:avLst/>
                        </a:prstGeom>
                        <a:noFill/>
                      </p:spPr>
                    </p:pic>
                  </p:oleObj>
                </mc:Fallback>
              </mc:AlternateContent>
            </a:graphicData>
          </a:graphic>
        </p:graphicFrame>
        <p:graphicFrame>
          <p:nvGraphicFramePr>
            <p:cNvPr id="39" name="对象 38"/>
            <p:cNvGraphicFramePr>
              <a:graphicFrameLocks noChangeAspect="1"/>
            </p:cNvGraphicFramePr>
            <p:nvPr/>
          </p:nvGraphicFramePr>
          <p:xfrm>
            <a:off x="6630203" y="3989427"/>
            <a:ext cx="728781" cy="314376"/>
          </p:xfrm>
          <a:graphic>
            <a:graphicData uri="http://schemas.openxmlformats.org/presentationml/2006/ole">
              <mc:AlternateContent xmlns:mc="http://schemas.openxmlformats.org/markup-compatibility/2006">
                <mc:Choice xmlns:v="urn:schemas-microsoft-com:vml" Requires="v">
                  <p:oleObj spid="_x0000_s2162" r:id="rId10" imgW="481965" imgH="215900" progId="Equation.DSMT4">
                    <p:embed/>
                  </p:oleObj>
                </mc:Choice>
                <mc:Fallback>
                  <p:oleObj r:id="rId10" imgW="481965" imgH="2159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30203" y="3989427"/>
                          <a:ext cx="728781" cy="314376"/>
                        </a:xfrm>
                        <a:prstGeom prst="rect">
                          <a:avLst/>
                        </a:prstGeom>
                        <a:noFill/>
                      </p:spPr>
                    </p:pic>
                  </p:oleObj>
                </mc:Fallback>
              </mc:AlternateContent>
            </a:graphicData>
          </a:graphic>
        </p:graphicFrame>
        <p:graphicFrame>
          <p:nvGraphicFramePr>
            <p:cNvPr id="43" name="对象 42"/>
            <p:cNvGraphicFramePr>
              <a:graphicFrameLocks noChangeAspect="1"/>
            </p:cNvGraphicFramePr>
            <p:nvPr/>
          </p:nvGraphicFramePr>
          <p:xfrm>
            <a:off x="7688577" y="4004816"/>
            <a:ext cx="797422" cy="292388"/>
          </p:xfrm>
          <a:graphic>
            <a:graphicData uri="http://schemas.openxmlformats.org/presentationml/2006/ole">
              <mc:AlternateContent xmlns:mc="http://schemas.openxmlformats.org/markup-compatibility/2006">
                <mc:Choice xmlns:v="urn:schemas-microsoft-com:vml" Requires="v">
                  <p:oleObj spid="_x0000_s2163" r:id="rId12" imgW="571500" imgH="215900" progId="Equation.DSMT4">
                    <p:embed/>
                  </p:oleObj>
                </mc:Choice>
                <mc:Fallback>
                  <p:oleObj r:id="rId12" imgW="571500" imgH="2159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88577" y="4004816"/>
                          <a:ext cx="797422" cy="292388"/>
                        </a:xfrm>
                        <a:prstGeom prst="rect">
                          <a:avLst/>
                        </a:prstGeom>
                        <a:noFill/>
                      </p:spPr>
                    </p:pic>
                  </p:oleObj>
                </mc:Fallback>
              </mc:AlternateContent>
            </a:graphicData>
          </a:graphic>
        </p:graphicFrame>
      </p:grpSp>
      <p:sp>
        <p:nvSpPr>
          <p:cNvPr id="54" name="矩形 53"/>
          <p:cNvSpPr/>
          <p:nvPr/>
        </p:nvSpPr>
        <p:spPr>
          <a:xfrm>
            <a:off x="540013" y="4361737"/>
            <a:ext cx="1542410" cy="338554"/>
          </a:xfrm>
          <a:prstGeom prst="rect">
            <a:avLst/>
          </a:prstGeom>
        </p:spPr>
        <p:txBody>
          <a:bodyPr wrap="none">
            <a:spAutoFit/>
          </a:bodyPr>
          <a:lstStyle/>
          <a:p>
            <a:pPr fontAlgn="auto">
              <a:spcBef>
                <a:spcPts val="0"/>
              </a:spcBef>
              <a:spcAft>
                <a:spcPts val="0"/>
              </a:spcAft>
              <a:buFontTx/>
              <a:buNone/>
            </a:pPr>
            <a:r>
              <a:rPr lang="en-US" altLang="zh-CN" sz="1600" b="1" dirty="0" smtClean="0">
                <a:solidFill>
                  <a:prstClr val="black"/>
                </a:solidFill>
                <a:latin typeface="微软雅黑"/>
                <a:ea typeface="微软雅黑"/>
              </a:rPr>
              <a:t>3</a:t>
            </a:r>
            <a:r>
              <a:rPr lang="zh-CN" altLang="zh-CN" sz="1600" b="1" dirty="0" smtClean="0">
                <a:solidFill>
                  <a:prstClr val="black"/>
                </a:solidFill>
                <a:latin typeface="微软雅黑"/>
                <a:ea typeface="微软雅黑"/>
              </a:rPr>
              <a:t>．</a:t>
            </a:r>
            <a:r>
              <a:rPr lang="zh-CN" altLang="zh-CN" sz="1600" b="1" dirty="0">
                <a:solidFill>
                  <a:prstClr val="black"/>
                </a:solidFill>
                <a:latin typeface="微软雅黑"/>
                <a:ea typeface="微软雅黑"/>
              </a:rPr>
              <a:t>贝叶斯定理</a:t>
            </a:r>
          </a:p>
        </p:txBody>
      </p:sp>
      <p:sp>
        <p:nvSpPr>
          <p:cNvPr id="53"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6"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8"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grpSp>
        <p:nvGrpSpPr>
          <p:cNvPr id="62" name="组合 61"/>
          <p:cNvGrpSpPr/>
          <p:nvPr/>
        </p:nvGrpSpPr>
        <p:grpSpPr>
          <a:xfrm>
            <a:off x="607499" y="4747916"/>
            <a:ext cx="8187709" cy="523220"/>
            <a:chOff x="607499" y="4653646"/>
            <a:chExt cx="8187709" cy="523220"/>
          </a:xfrm>
        </p:grpSpPr>
        <p:sp>
          <p:nvSpPr>
            <p:cNvPr id="46" name="矩形 45"/>
            <p:cNvSpPr/>
            <p:nvPr/>
          </p:nvSpPr>
          <p:spPr>
            <a:xfrm>
              <a:off x="607499" y="4653646"/>
              <a:ext cx="8187709" cy="523220"/>
            </a:xfrm>
            <a:prstGeom prst="rect">
              <a:avLst/>
            </a:prstGeom>
          </p:spPr>
          <p:txBody>
            <a:bodyPr wrap="square">
              <a:spAutoFit/>
            </a:bodyPr>
            <a:lstStyle/>
            <a:p>
              <a:pPr fontAlgn="auto">
                <a:spcBef>
                  <a:spcPts val="0"/>
                </a:spcBef>
                <a:spcAft>
                  <a:spcPts val="0"/>
                </a:spcAft>
                <a:buFontTx/>
                <a:buNone/>
              </a:pPr>
              <a:r>
                <a:rPr lang="zh-CN" altLang="zh-CN" sz="1400" dirty="0">
                  <a:solidFill>
                    <a:prstClr val="black"/>
                  </a:solidFill>
                  <a:latin typeface="微软雅黑"/>
                  <a:ea typeface="微软雅黑"/>
                </a:rPr>
                <a:t>贝叶斯定理用来描述两个条件概率之间的关系，例如</a:t>
              </a:r>
              <a:r>
                <a:rPr lang="zh-CN" altLang="zh-CN" sz="1400" dirty="0" smtClean="0">
                  <a:solidFill>
                    <a:prstClr val="black"/>
                  </a:solidFill>
                  <a:latin typeface="微软雅黑"/>
                  <a:ea typeface="微软雅黑"/>
                </a:rPr>
                <a:t>，</a:t>
              </a:r>
              <a:r>
                <a:rPr lang="en-US" altLang="zh-CN" sz="1400" dirty="0" smtClean="0">
                  <a:solidFill>
                    <a:prstClr val="black"/>
                  </a:solidFill>
                  <a:latin typeface="微软雅黑"/>
                  <a:ea typeface="微软雅黑"/>
                </a:rPr>
                <a:t>                </a:t>
              </a:r>
              <a:r>
                <a:rPr lang="zh-CN" altLang="en-US" sz="1400" dirty="0" smtClean="0">
                  <a:solidFill>
                    <a:prstClr val="black"/>
                  </a:solidFill>
                  <a:latin typeface="微软雅黑"/>
                  <a:ea typeface="微软雅黑"/>
                </a:rPr>
                <a:t>与             </a:t>
              </a:r>
              <a:r>
                <a:rPr lang="en-US" altLang="zh-CN" sz="1400" dirty="0" smtClean="0">
                  <a:solidFill>
                    <a:prstClr val="black"/>
                  </a:solidFill>
                  <a:latin typeface="微软雅黑"/>
                  <a:ea typeface="微软雅黑"/>
                </a:rPr>
                <a:t> </a:t>
              </a:r>
              <a:r>
                <a:rPr lang="zh-CN" altLang="en-US" sz="1400" dirty="0" smtClean="0">
                  <a:solidFill>
                    <a:prstClr val="black"/>
                  </a:solidFill>
                  <a:latin typeface="微软雅黑"/>
                  <a:ea typeface="微软雅黑"/>
                </a:rPr>
                <a:t>。</a:t>
              </a:r>
              <a:r>
                <a:rPr lang="zh-CN" altLang="zh-CN" sz="1400" dirty="0">
                  <a:solidFill>
                    <a:prstClr val="black"/>
                  </a:solidFill>
                  <a:latin typeface="微软雅黑"/>
                  <a:ea typeface="微软雅黑"/>
                </a:rPr>
                <a:t>根据乘法</a:t>
              </a:r>
              <a:r>
                <a:rPr lang="zh-CN" altLang="zh-CN" sz="1400" dirty="0" smtClean="0">
                  <a:solidFill>
                    <a:prstClr val="black"/>
                  </a:solidFill>
                  <a:latin typeface="微软雅黑"/>
                  <a:ea typeface="微软雅黑"/>
                </a:rPr>
                <a:t>法则</a:t>
              </a:r>
              <a:endParaRPr lang="en-US" altLang="zh-CN" sz="1400" dirty="0" smtClean="0">
                <a:solidFill>
                  <a:prstClr val="black"/>
                </a:solidFill>
                <a:latin typeface="微软雅黑"/>
                <a:ea typeface="微软雅黑"/>
              </a:endParaRPr>
            </a:p>
            <a:p>
              <a:pPr fontAlgn="auto">
                <a:spcBef>
                  <a:spcPts val="0"/>
                </a:spcBef>
                <a:spcAft>
                  <a:spcPts val="0"/>
                </a:spcAft>
                <a:buFontTx/>
                <a:buNone/>
              </a:pPr>
              <a:r>
                <a:rPr lang="en-US" altLang="zh-CN" sz="1400" dirty="0">
                  <a:solidFill>
                    <a:prstClr val="black"/>
                  </a:solidFill>
                  <a:latin typeface="微软雅黑"/>
                  <a:ea typeface="微软雅黑"/>
                </a:rPr>
                <a:t> </a:t>
              </a:r>
              <a:r>
                <a:rPr lang="en-US" altLang="zh-CN" sz="1400" dirty="0" smtClean="0">
                  <a:solidFill>
                    <a:prstClr val="black"/>
                  </a:solidFill>
                  <a:latin typeface="微软雅黑"/>
                  <a:ea typeface="微软雅黑"/>
                </a:rPr>
                <a:t>                                                                </a:t>
              </a:r>
              <a:r>
                <a:rPr lang="zh-CN" altLang="zh-CN" sz="1400" dirty="0" smtClean="0">
                  <a:solidFill>
                    <a:prstClr val="black"/>
                  </a:solidFill>
                  <a:latin typeface="微软雅黑"/>
                  <a:ea typeface="微软雅黑"/>
                </a:rPr>
                <a:t>可以推导</a:t>
              </a:r>
              <a:r>
                <a:rPr lang="zh-CN" altLang="zh-CN" sz="1400" dirty="0">
                  <a:solidFill>
                    <a:prstClr val="black"/>
                  </a:solidFill>
                  <a:latin typeface="微软雅黑"/>
                  <a:ea typeface="微软雅黑"/>
                </a:rPr>
                <a:t>出贝叶斯公式：</a:t>
              </a:r>
              <a:endParaRPr lang="zh-CN" altLang="en-US" sz="1400" dirty="0">
                <a:solidFill>
                  <a:prstClr val="black"/>
                </a:solidFill>
                <a:latin typeface="微软雅黑"/>
                <a:ea typeface="微软雅黑"/>
              </a:endParaRPr>
            </a:p>
          </p:txBody>
        </p:sp>
        <p:graphicFrame>
          <p:nvGraphicFramePr>
            <p:cNvPr id="55" name="对象 54"/>
            <p:cNvGraphicFramePr>
              <a:graphicFrameLocks noChangeAspect="1"/>
            </p:cNvGraphicFramePr>
            <p:nvPr/>
          </p:nvGraphicFramePr>
          <p:xfrm>
            <a:off x="4906351" y="4653646"/>
            <a:ext cx="815609" cy="338555"/>
          </p:xfrm>
          <a:graphic>
            <a:graphicData uri="http://schemas.openxmlformats.org/presentationml/2006/ole">
              <mc:AlternateContent xmlns:mc="http://schemas.openxmlformats.org/markup-compatibility/2006">
                <mc:Choice xmlns:v="urn:schemas-microsoft-com:vml" Requires="v">
                  <p:oleObj spid="_x0000_s2164" r:id="rId14" imgW="508000" imgH="215900" progId="Equation.DSMT4">
                    <p:embed/>
                  </p:oleObj>
                </mc:Choice>
                <mc:Fallback>
                  <p:oleObj r:id="rId14" imgW="508000" imgH="2159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906351" y="4653646"/>
                          <a:ext cx="815609" cy="338555"/>
                        </a:xfrm>
                        <a:prstGeom prst="rect">
                          <a:avLst/>
                        </a:prstGeom>
                        <a:noFill/>
                      </p:spPr>
                    </p:pic>
                  </p:oleObj>
                </mc:Fallback>
              </mc:AlternateContent>
            </a:graphicData>
          </a:graphic>
        </p:graphicFrame>
        <p:graphicFrame>
          <p:nvGraphicFramePr>
            <p:cNvPr id="57" name="对象 56"/>
            <p:cNvGraphicFramePr>
              <a:graphicFrameLocks noChangeAspect="1"/>
            </p:cNvGraphicFramePr>
            <p:nvPr/>
          </p:nvGraphicFramePr>
          <p:xfrm>
            <a:off x="5930852" y="4659878"/>
            <a:ext cx="815607" cy="338554"/>
          </p:xfrm>
          <a:graphic>
            <a:graphicData uri="http://schemas.openxmlformats.org/presentationml/2006/ole">
              <mc:AlternateContent xmlns:mc="http://schemas.openxmlformats.org/markup-compatibility/2006">
                <mc:Choice xmlns:v="urn:schemas-microsoft-com:vml" Requires="v">
                  <p:oleObj spid="_x0000_s2165" r:id="rId16" imgW="508000" imgH="215900" progId="Equation.DSMT4">
                    <p:embed/>
                  </p:oleObj>
                </mc:Choice>
                <mc:Fallback>
                  <p:oleObj r:id="rId16" imgW="508000" imgH="21590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930852" y="4659878"/>
                          <a:ext cx="815607" cy="338554"/>
                        </a:xfrm>
                        <a:prstGeom prst="rect">
                          <a:avLst/>
                        </a:prstGeom>
                        <a:noFill/>
                      </p:spPr>
                    </p:pic>
                  </p:oleObj>
                </mc:Fallback>
              </mc:AlternateContent>
            </a:graphicData>
          </a:graphic>
        </p:graphicFrame>
        <p:graphicFrame>
          <p:nvGraphicFramePr>
            <p:cNvPr id="59" name="对象 58"/>
            <p:cNvGraphicFramePr>
              <a:graphicFrameLocks noChangeAspect="1"/>
            </p:cNvGraphicFramePr>
            <p:nvPr/>
          </p:nvGraphicFramePr>
          <p:xfrm>
            <a:off x="722948" y="4876784"/>
            <a:ext cx="3309301" cy="292388"/>
          </p:xfrm>
          <a:graphic>
            <a:graphicData uri="http://schemas.openxmlformats.org/presentationml/2006/ole">
              <mc:AlternateContent xmlns:mc="http://schemas.openxmlformats.org/markup-compatibility/2006">
                <mc:Choice xmlns:v="urn:schemas-microsoft-com:vml" Requires="v">
                  <p:oleObj spid="_x0000_s2166" r:id="rId18" imgW="2373630" imgH="215900" progId="Equation.DSMT4">
                    <p:embed/>
                  </p:oleObj>
                </mc:Choice>
                <mc:Fallback>
                  <p:oleObj r:id="rId18" imgW="2373630" imgH="215900"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22948" y="4876784"/>
                          <a:ext cx="3309301" cy="292388"/>
                        </a:xfrm>
                        <a:prstGeom prst="rect">
                          <a:avLst/>
                        </a:prstGeom>
                        <a:noFill/>
                      </p:spPr>
                    </p:pic>
                  </p:oleObj>
                </mc:Fallback>
              </mc:AlternateContent>
            </a:graphicData>
          </a:graphic>
        </p:graphicFrame>
      </p:grpSp>
      <p:sp>
        <p:nvSpPr>
          <p:cNvPr id="60"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graphicFrame>
        <p:nvGraphicFramePr>
          <p:cNvPr id="61" name="对象 60"/>
          <p:cNvGraphicFramePr>
            <a:graphicFrameLocks noChangeAspect="1"/>
          </p:cNvGraphicFramePr>
          <p:nvPr/>
        </p:nvGraphicFramePr>
        <p:xfrm>
          <a:off x="607500" y="5271136"/>
          <a:ext cx="2027789" cy="590879"/>
        </p:xfrm>
        <a:graphic>
          <a:graphicData uri="http://schemas.openxmlformats.org/presentationml/2006/ole">
            <mc:AlternateContent xmlns:mc="http://schemas.openxmlformats.org/markup-compatibility/2006">
              <mc:Choice xmlns:v="urn:schemas-microsoft-com:vml" Requires="v">
                <p:oleObj spid="_x0000_s2167" r:id="rId20" imgW="1435100" imgH="419100" progId="Equation.DSMT4">
                  <p:embed/>
                </p:oleObj>
              </mc:Choice>
              <mc:Fallback>
                <p:oleObj r:id="rId20" imgW="1435100" imgH="419100"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07500" y="5271136"/>
                        <a:ext cx="2027789" cy="590879"/>
                      </a:xfrm>
                      <a:prstGeom prst="rect">
                        <a:avLst/>
                      </a:prstGeom>
                      <a:noFill/>
                    </p:spPr>
                  </p:pic>
                </p:oleObj>
              </mc:Fallback>
            </mc:AlternateContent>
          </a:graphicData>
        </a:graphic>
      </p:graphicFrame>
      <p:pic>
        <p:nvPicPr>
          <p:cNvPr id="50" name="27 Imagen"/>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prstClr val="white">
                    <a:lumMod val="65000"/>
                  </a:prstClr>
                </a:solidFill>
                <a:latin typeface="微软雅黑"/>
                <a:ea typeface="微软雅黑"/>
              </a:rPr>
              <a:t>of</a:t>
            </a:r>
            <a:endParaRPr lang="es-ES" sz="1200" b="1" i="1" dirty="0">
              <a:solidFill>
                <a:prstClr val="white">
                  <a:lumMod val="65000"/>
                </a:prstClr>
              </a:solidFill>
              <a:latin typeface="微软雅黑"/>
              <a:ea typeface="微软雅黑"/>
            </a:endParaRPr>
          </a:p>
        </p:txBody>
      </p:sp>
      <p:sp>
        <p:nvSpPr>
          <p:cNvPr id="52"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sz="1200" b="1" dirty="0" smtClean="0">
                <a:solidFill>
                  <a:prstClr val="white">
                    <a:lumMod val="50000"/>
                  </a:prstClr>
                </a:solidFill>
                <a:latin typeface="微软雅黑"/>
                <a:ea typeface="微软雅黑"/>
              </a:rPr>
              <a:t>39</a:t>
            </a:r>
            <a:endParaRPr lang="es-ES" sz="1200" b="1" dirty="0">
              <a:solidFill>
                <a:prstClr val="white">
                  <a:lumMod val="50000"/>
                </a:prstClr>
              </a:solidFill>
              <a:latin typeface="微软雅黑"/>
              <a:ea typeface="微软雅黑"/>
            </a:endParaRPr>
          </a:p>
        </p:txBody>
      </p:sp>
      <p:pic>
        <p:nvPicPr>
          <p:cNvPr id="63" name="Imagen 27">
            <a:hlinkClick r:id="" action="ppaction://hlinkshowjump?jump=nextslide"/>
          </p:cNvPr>
          <p:cNvPicPr>
            <a:picLocks noChangeAspect="1" noChangeArrowheads="1"/>
          </p:cNvPicPr>
          <p:nvPr/>
        </p:nvPicPr>
        <p:blipFill>
          <a:blip r:embed="rId2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Imagen 28">
            <a:hlinkClick r:id="" action="ppaction://hlinkshowjump?jump=previousslide"/>
          </p:cNvPr>
          <p:cNvPicPr>
            <a:picLocks noChangeAspect="1" noChangeArrowheads="1"/>
          </p:cNvPicPr>
          <p:nvPr/>
        </p:nvPicPr>
        <p:blipFill>
          <a:blip r:embed="rId2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prstClr val="black">
                    <a:tint val="75000"/>
                  </a:prstClr>
                </a:solidFill>
              </a:rPr>
              <a:pPr fontAlgn="auto">
                <a:spcBef>
                  <a:spcPts val="0"/>
                </a:spcBef>
                <a:spcAft>
                  <a:spcPts val="0"/>
                </a:spcAft>
                <a:buFontTx/>
                <a:buNone/>
              </a:pPr>
              <a:t>139</a:t>
            </a:fld>
            <a:endParaRPr lang="zh-CN" altLang="en-US" dirty="0">
              <a:solidFill>
                <a:prstClr val="black">
                  <a:tint val="75000"/>
                </a:prstClr>
              </a:solidFill>
            </a:endParaRPr>
          </a:p>
        </p:txBody>
      </p:sp>
      <p:sp>
        <p:nvSpPr>
          <p:cNvPr id="66" name="文本框 40"/>
          <p:cNvSpPr txBox="1"/>
          <p:nvPr/>
        </p:nvSpPr>
        <p:spPr>
          <a:xfrm>
            <a:off x="399253" y="828381"/>
            <a:ext cx="2262158" cy="369332"/>
          </a:xfrm>
          <a:prstGeom prst="rect">
            <a:avLst/>
          </a:prstGeom>
          <a:noFill/>
        </p:spPr>
        <p:txBody>
          <a:bodyPr wrap="none" rtlCol="0">
            <a:spAutoFit/>
          </a:bodyPr>
          <a:lstStyle/>
          <a:p>
            <a:pPr fontAlgn="auto">
              <a:spcBef>
                <a:spcPts val="0"/>
              </a:spcBef>
              <a:spcAft>
                <a:spcPts val="0"/>
              </a:spcAft>
              <a:buFontTx/>
              <a:buNone/>
            </a:pPr>
            <a:r>
              <a:rPr lang="zh-CN" altLang="zh-CN" b="1" dirty="0" smtClean="0">
                <a:solidFill>
                  <a:srgbClr val="3D89BC"/>
                </a:solidFill>
                <a:latin typeface="微软雅黑"/>
                <a:ea typeface="微软雅黑"/>
              </a:rPr>
              <a:t>贝</a:t>
            </a:r>
            <a:r>
              <a:rPr lang="zh-CN" altLang="zh-CN" b="1" dirty="0">
                <a:solidFill>
                  <a:srgbClr val="3D89BC"/>
                </a:solidFill>
                <a:latin typeface="微软雅黑"/>
                <a:ea typeface="微软雅黑"/>
              </a:rPr>
              <a:t>叶斯决策与分类器</a:t>
            </a:r>
          </a:p>
        </p:txBody>
      </p:sp>
      <p:sp>
        <p:nvSpPr>
          <p:cNvPr id="67" name="椭圆 66"/>
          <p:cNvSpPr/>
          <p:nvPr/>
        </p:nvSpPr>
        <p:spPr>
          <a:xfrm>
            <a:off x="293525" y="946406"/>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Tree>
    <p:extLst>
      <p:ext uri="{BB962C8B-B14F-4D97-AF65-F5344CB8AC3E}">
        <p14:creationId xmlns:p14="http://schemas.microsoft.com/office/powerpoint/2010/main" val="10553997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reeform 3"/>
          <p:cNvSpPr>
            <a:spLocks noChangeArrowheads="1"/>
          </p:cNvSpPr>
          <p:nvPr/>
        </p:nvSpPr>
        <p:spPr bwMode="auto">
          <a:xfrm>
            <a:off x="0" y="0"/>
            <a:ext cx="9144000" cy="6858000"/>
          </a:xfrm>
          <a:custGeom>
            <a:avLst/>
            <a:gdLst>
              <a:gd name="T0" fmla="*/ 0 w 9144000"/>
              <a:gd name="T1" fmla="*/ 6858000 h 6858000"/>
              <a:gd name="T2" fmla="*/ 9144000 w 9144000"/>
              <a:gd name="T3" fmla="*/ 6858000 h 6858000"/>
              <a:gd name="T4" fmla="*/ 9144000 w 9144000"/>
              <a:gd name="T5" fmla="*/ 0 h 6858000"/>
              <a:gd name="T6" fmla="*/ 0 w 9144000"/>
              <a:gd name="T7" fmla="*/ 0 h 6858000"/>
              <a:gd name="T8" fmla="*/ 0 w 9144000"/>
              <a:gd name="T9" fmla="*/ 6858000 h 6858000"/>
              <a:gd name="T10" fmla="*/ 0 60000 65536"/>
              <a:gd name="T11" fmla="*/ 0 60000 65536"/>
              <a:gd name="T12" fmla="*/ 0 60000 65536"/>
              <a:gd name="T13" fmla="*/ 0 60000 65536"/>
              <a:gd name="T14" fmla="*/ 0 60000 65536"/>
              <a:gd name="T15" fmla="*/ 0 w 9144000"/>
              <a:gd name="T16" fmla="*/ 0 h 6858000"/>
              <a:gd name="T17" fmla="*/ 9144000 w 9144000"/>
              <a:gd name="T18" fmla="*/ 6858000 h 6858000"/>
            </a:gdLst>
            <a:ahLst/>
            <a:cxnLst>
              <a:cxn ang="T10">
                <a:pos x="T0" y="T1"/>
              </a:cxn>
              <a:cxn ang="T11">
                <a:pos x="T2" y="T3"/>
              </a:cxn>
              <a:cxn ang="T12">
                <a:pos x="T4" y="T5"/>
              </a:cxn>
              <a:cxn ang="T13">
                <a:pos x="T6" y="T7"/>
              </a:cxn>
              <a:cxn ang="T14">
                <a:pos x="T8" y="T9"/>
              </a:cxn>
            </a:cxnLst>
            <a:rect l="T15" t="T16" r="T17" b="T18"/>
            <a:pathLst>
              <a:path w="9144000" h="6858000">
                <a:moveTo>
                  <a:pt x="0" y="6858000"/>
                </a:moveTo>
                <a:lnTo>
                  <a:pt x="9144000" y="6858000"/>
                </a:lnTo>
                <a:lnTo>
                  <a:pt x="9144000" y="0"/>
                </a:lnTo>
                <a:lnTo>
                  <a:pt x="0" y="0"/>
                </a:lnTo>
                <a:lnTo>
                  <a:pt x="0" y="6858000"/>
                </a:lnTo>
              </a:path>
            </a:pathLst>
          </a:custGeom>
          <a:solidFill>
            <a:srgbClr val="FFFFFF"/>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16387" name="Freeform 3"/>
          <p:cNvSpPr>
            <a:spLocks noChangeArrowheads="1"/>
          </p:cNvSpPr>
          <p:nvPr/>
        </p:nvSpPr>
        <p:spPr bwMode="auto">
          <a:xfrm>
            <a:off x="0" y="0"/>
            <a:ext cx="9144000" cy="1066800"/>
          </a:xfrm>
          <a:custGeom>
            <a:avLst/>
            <a:gdLst>
              <a:gd name="T0" fmla="*/ 0 w 9144000"/>
              <a:gd name="T1" fmla="*/ 1066800 h 1066800"/>
              <a:gd name="T2" fmla="*/ 9144000 w 9144000"/>
              <a:gd name="T3" fmla="*/ 1066800 h 1066800"/>
              <a:gd name="T4" fmla="*/ 9144000 w 9144000"/>
              <a:gd name="T5" fmla="*/ 0 h 1066800"/>
              <a:gd name="T6" fmla="*/ 0 w 9144000"/>
              <a:gd name="T7" fmla="*/ 0 h 1066800"/>
              <a:gd name="T8" fmla="*/ 0 w 9144000"/>
              <a:gd name="T9" fmla="*/ 1066800 h 1066800"/>
              <a:gd name="T10" fmla="*/ 0 60000 65536"/>
              <a:gd name="T11" fmla="*/ 0 60000 65536"/>
              <a:gd name="T12" fmla="*/ 0 60000 65536"/>
              <a:gd name="T13" fmla="*/ 0 60000 65536"/>
              <a:gd name="T14" fmla="*/ 0 60000 65536"/>
              <a:gd name="T15" fmla="*/ 0 w 9144000"/>
              <a:gd name="T16" fmla="*/ 0 h 1066800"/>
              <a:gd name="T17" fmla="*/ 9144000 w 9144000"/>
              <a:gd name="T18" fmla="*/ 1066800 h 1066800"/>
            </a:gdLst>
            <a:ahLst/>
            <a:cxnLst>
              <a:cxn ang="T10">
                <a:pos x="T0" y="T1"/>
              </a:cxn>
              <a:cxn ang="T11">
                <a:pos x="T2" y="T3"/>
              </a:cxn>
              <a:cxn ang="T12">
                <a:pos x="T4" y="T5"/>
              </a:cxn>
              <a:cxn ang="T13">
                <a:pos x="T6" y="T7"/>
              </a:cxn>
              <a:cxn ang="T14">
                <a:pos x="T8" y="T9"/>
              </a:cxn>
            </a:cxnLst>
            <a:rect l="T15" t="T16" r="T17" b="T18"/>
            <a:pathLst>
              <a:path w="9144000" h="1066800">
                <a:moveTo>
                  <a:pt x="0" y="1066800"/>
                </a:moveTo>
                <a:lnTo>
                  <a:pt x="9144000" y="1066800"/>
                </a:lnTo>
                <a:lnTo>
                  <a:pt x="9144000" y="0"/>
                </a:lnTo>
                <a:lnTo>
                  <a:pt x="0" y="0"/>
                </a:lnTo>
                <a:lnTo>
                  <a:pt x="0" y="1066800"/>
                </a:lnTo>
              </a:path>
            </a:pathLst>
          </a:custGeom>
          <a:solidFill>
            <a:srgbClr val="0056AC"/>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16388" name="Freeform 3"/>
          <p:cNvSpPr>
            <a:spLocks noChangeArrowheads="1"/>
          </p:cNvSpPr>
          <p:nvPr/>
        </p:nvSpPr>
        <p:spPr bwMode="auto">
          <a:xfrm>
            <a:off x="-3175" y="-3175"/>
            <a:ext cx="9153525" cy="1076325"/>
          </a:xfrm>
          <a:custGeom>
            <a:avLst/>
            <a:gdLst>
              <a:gd name="T0" fmla="*/ 6350 w 9156700"/>
              <a:gd name="T1" fmla="*/ 1073150 h 1079500"/>
              <a:gd name="T2" fmla="*/ 9150350 w 9156700"/>
              <a:gd name="T3" fmla="*/ 1073150 h 1079500"/>
              <a:gd name="T4" fmla="*/ 9150350 w 9156700"/>
              <a:gd name="T5" fmla="*/ 6350 h 1079500"/>
              <a:gd name="T6" fmla="*/ 6350 w 9156700"/>
              <a:gd name="T7" fmla="*/ 6350 h 1079500"/>
              <a:gd name="T8" fmla="*/ 6350 w 9156700"/>
              <a:gd name="T9" fmla="*/ 1073150 h 1079500"/>
              <a:gd name="T10" fmla="*/ 0 60000 65536"/>
              <a:gd name="T11" fmla="*/ 0 60000 65536"/>
              <a:gd name="T12" fmla="*/ 0 60000 65536"/>
              <a:gd name="T13" fmla="*/ 0 60000 65536"/>
              <a:gd name="T14" fmla="*/ 0 60000 65536"/>
              <a:gd name="T15" fmla="*/ 0 w 9156700"/>
              <a:gd name="T16" fmla="*/ 0 h 1079500"/>
              <a:gd name="T17" fmla="*/ 9156700 w 9156700"/>
              <a:gd name="T18" fmla="*/ 1079500 h 1079500"/>
            </a:gdLst>
            <a:ahLst/>
            <a:cxnLst>
              <a:cxn ang="T10">
                <a:pos x="T0" y="T1"/>
              </a:cxn>
              <a:cxn ang="T11">
                <a:pos x="T2" y="T3"/>
              </a:cxn>
              <a:cxn ang="T12">
                <a:pos x="T4" y="T5"/>
              </a:cxn>
              <a:cxn ang="T13">
                <a:pos x="T6" y="T7"/>
              </a:cxn>
              <a:cxn ang="T14">
                <a:pos x="T8" y="T9"/>
              </a:cxn>
            </a:cxnLst>
            <a:rect l="T15" t="T16" r="T17" b="T18"/>
            <a:pathLst>
              <a:path w="9156700" h="1079500">
                <a:moveTo>
                  <a:pt x="6350" y="1073150"/>
                </a:moveTo>
                <a:lnTo>
                  <a:pt x="9150350" y="1073150"/>
                </a:lnTo>
                <a:lnTo>
                  <a:pt x="9150350" y="6350"/>
                </a:lnTo>
                <a:lnTo>
                  <a:pt x="6350" y="6350"/>
                </a:lnTo>
                <a:lnTo>
                  <a:pt x="6350" y="1073150"/>
                </a:lnTo>
              </a:path>
            </a:pathLst>
          </a:custGeom>
          <a:solidFill>
            <a:srgbClr val="000000">
              <a:alpha val="0"/>
            </a:srgbClr>
          </a:solidFill>
          <a:ln w="12700" cap="flat" cmpd="sng">
            <a:solidFill>
              <a:srgbClr val="000000"/>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pic>
        <p:nvPicPr>
          <p:cNvPr id="1638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6100" y="2959100"/>
            <a:ext cx="5664200" cy="231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616700"/>
            <a:ext cx="91440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1" name="TextBox 1"/>
          <p:cNvSpPr>
            <a:spLocks noChangeArrowheads="1"/>
          </p:cNvSpPr>
          <p:nvPr/>
        </p:nvSpPr>
        <p:spPr bwMode="auto">
          <a:xfrm>
            <a:off x="584200" y="6667500"/>
            <a:ext cx="13716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200"/>
              </a:lnSpc>
            </a:pPr>
            <a:r>
              <a:rPr lang="en-US" altLang="zh-CN" sz="1200">
                <a:solidFill>
                  <a:srgbClr val="FFFFFF"/>
                </a:solidFill>
                <a:latin typeface="Times New Roman" pitchFamily="18" charset="0"/>
                <a:sym typeface="Times New Roman" pitchFamily="18" charset="0"/>
              </a:rPr>
              <a:t>《大数据技术基础》</a:t>
            </a:r>
            <a:endParaRPr lang="zh-CN" altLang="en-US"/>
          </a:p>
        </p:txBody>
      </p:sp>
      <p:sp>
        <p:nvSpPr>
          <p:cNvPr id="16392" name="TextBox 1"/>
          <p:cNvSpPr>
            <a:spLocks noChangeArrowheads="1"/>
          </p:cNvSpPr>
          <p:nvPr/>
        </p:nvSpPr>
        <p:spPr bwMode="auto">
          <a:xfrm>
            <a:off x="469900" y="419100"/>
            <a:ext cx="78232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711200" algn="l"/>
                <a:tab pos="762000" algn="l"/>
              </a:tabLst>
              <a:defRPr>
                <a:solidFill>
                  <a:schemeClr val="tx1"/>
                </a:solidFill>
                <a:latin typeface="Arial" pitchFamily="34" charset="0"/>
              </a:defRPr>
            </a:lvl1pPr>
            <a:lvl2pPr>
              <a:tabLst>
                <a:tab pos="711200" algn="l"/>
                <a:tab pos="762000" algn="l"/>
              </a:tabLst>
              <a:defRPr>
                <a:solidFill>
                  <a:schemeClr val="tx1"/>
                </a:solidFill>
                <a:latin typeface="Arial" pitchFamily="34" charset="0"/>
              </a:defRPr>
            </a:lvl2pPr>
            <a:lvl3pPr>
              <a:tabLst>
                <a:tab pos="711200" algn="l"/>
                <a:tab pos="762000" algn="l"/>
              </a:tabLst>
              <a:defRPr>
                <a:solidFill>
                  <a:schemeClr val="tx1"/>
                </a:solidFill>
                <a:latin typeface="Arial" pitchFamily="34" charset="0"/>
              </a:defRPr>
            </a:lvl3pPr>
            <a:lvl4pPr>
              <a:tabLst>
                <a:tab pos="711200" algn="l"/>
                <a:tab pos="762000" algn="l"/>
              </a:tabLst>
              <a:defRPr>
                <a:solidFill>
                  <a:schemeClr val="tx1"/>
                </a:solidFill>
                <a:latin typeface="Arial" pitchFamily="34" charset="0"/>
              </a:defRPr>
            </a:lvl4pPr>
            <a:lvl5pPr>
              <a:tabLst>
                <a:tab pos="711200" algn="l"/>
                <a:tab pos="762000" algn="l"/>
              </a:tabLst>
              <a:defRPr>
                <a:solidFill>
                  <a:schemeClr val="tx1"/>
                </a:solidFill>
                <a:latin typeface="Arial" pitchFamily="34" charset="0"/>
              </a:defRPr>
            </a:lvl5pPr>
            <a:lvl6pPr fontAlgn="base">
              <a:spcBef>
                <a:spcPct val="0"/>
              </a:spcBef>
              <a:spcAft>
                <a:spcPct val="0"/>
              </a:spcAft>
              <a:buFont typeface="Arial" pitchFamily="34" charset="0"/>
              <a:tabLst>
                <a:tab pos="711200" algn="l"/>
                <a:tab pos="762000" algn="l"/>
              </a:tabLst>
              <a:defRPr>
                <a:solidFill>
                  <a:schemeClr val="tx1"/>
                </a:solidFill>
                <a:latin typeface="Arial" pitchFamily="34" charset="0"/>
              </a:defRPr>
            </a:lvl6pPr>
            <a:lvl7pPr fontAlgn="base">
              <a:spcBef>
                <a:spcPct val="0"/>
              </a:spcBef>
              <a:spcAft>
                <a:spcPct val="0"/>
              </a:spcAft>
              <a:buFont typeface="Arial" pitchFamily="34" charset="0"/>
              <a:tabLst>
                <a:tab pos="711200" algn="l"/>
                <a:tab pos="762000" algn="l"/>
              </a:tabLst>
              <a:defRPr>
                <a:solidFill>
                  <a:schemeClr val="tx1"/>
                </a:solidFill>
                <a:latin typeface="Arial" pitchFamily="34" charset="0"/>
              </a:defRPr>
            </a:lvl7pPr>
            <a:lvl8pPr fontAlgn="base">
              <a:spcBef>
                <a:spcPct val="0"/>
              </a:spcBef>
              <a:spcAft>
                <a:spcPct val="0"/>
              </a:spcAft>
              <a:buFont typeface="Arial" pitchFamily="34" charset="0"/>
              <a:tabLst>
                <a:tab pos="711200" algn="l"/>
                <a:tab pos="762000" algn="l"/>
              </a:tabLst>
              <a:defRPr>
                <a:solidFill>
                  <a:schemeClr val="tx1"/>
                </a:solidFill>
                <a:latin typeface="Arial" pitchFamily="34" charset="0"/>
              </a:defRPr>
            </a:lvl8pPr>
            <a:lvl9pPr fontAlgn="base">
              <a:spcBef>
                <a:spcPct val="0"/>
              </a:spcBef>
              <a:spcAft>
                <a:spcPct val="0"/>
              </a:spcAft>
              <a:buFont typeface="Arial" pitchFamily="34" charset="0"/>
              <a:tabLst>
                <a:tab pos="711200" algn="l"/>
                <a:tab pos="762000" algn="l"/>
              </a:tabLst>
              <a:defRPr>
                <a:solidFill>
                  <a:schemeClr val="tx1"/>
                </a:solidFill>
                <a:latin typeface="Arial" pitchFamily="34" charset="0"/>
              </a:defRPr>
            </a:lvl9pPr>
          </a:lstStyle>
          <a:p>
            <a:pPr>
              <a:lnSpc>
                <a:spcPts val="32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3200">
                <a:solidFill>
                  <a:srgbClr val="FFFFFF"/>
                </a:solidFill>
                <a:latin typeface="黑体" pitchFamily="49" charset="-122"/>
                <a:sym typeface="黑体" pitchFamily="49" charset="-122"/>
              </a:rPr>
              <a:t>流处理</a:t>
            </a:r>
            <a:endParaRPr lang="zh-CN" altLang="en-US" sz="3200">
              <a:solidFill>
                <a:srgbClr val="FFFFFF"/>
              </a:solidFill>
              <a:latin typeface="黑体" pitchFamily="49" charset="-122"/>
              <a:sym typeface="黑体" pitchFamily="49" charset="-122"/>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33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2700">
                <a:solidFill>
                  <a:srgbClr val="000000"/>
                </a:solidFill>
                <a:latin typeface="Times New Roman" pitchFamily="18" charset="0"/>
                <a:sym typeface="Times New Roman" pitchFamily="18" charset="0"/>
              </a:rPr>
              <a:t>流处理的处理模式将数据视为流，源源不断的</a:t>
            </a:r>
            <a:endParaRPr lang="zh-CN" altLang="en-US" sz="2700">
              <a:solidFill>
                <a:srgbClr val="000000"/>
              </a:solidFill>
              <a:latin typeface="Times New Roman" pitchFamily="18" charset="0"/>
              <a:sym typeface="Times New Roman" pitchFamily="18" charset="0"/>
            </a:endParaRPr>
          </a:p>
          <a:p>
            <a:pPr>
              <a:lnSpc>
                <a:spcPts val="3300"/>
              </a:lnSpc>
            </a:pPr>
            <a:r>
              <a:rPr lang="en-US" altLang="zh-CN" sz="2700">
                <a:solidFill>
                  <a:srgbClr val="000000"/>
                </a:solidFill>
                <a:latin typeface="Times New Roman" pitchFamily="18" charset="0"/>
                <a:sym typeface="Times New Roman" pitchFamily="18" charset="0"/>
              </a:rPr>
              <a:t>数据组成了数据流。当新的数据到来时就立刻处理</a:t>
            </a:r>
            <a:endParaRPr lang="zh-CN" altLang="en-US" sz="2700">
              <a:solidFill>
                <a:srgbClr val="000000"/>
              </a:solidFill>
              <a:latin typeface="Times New Roman" pitchFamily="18" charset="0"/>
              <a:sym typeface="Times New Roman" pitchFamily="18" charset="0"/>
            </a:endParaRPr>
          </a:p>
          <a:p>
            <a:pPr>
              <a:lnSpc>
                <a:spcPts val="3200"/>
              </a:lnSpc>
            </a:pPr>
            <a:r>
              <a:rPr lang="en-US" altLang="zh-CN" sz="2700">
                <a:solidFill>
                  <a:srgbClr val="000000"/>
                </a:solidFill>
                <a:latin typeface="Times New Roman" pitchFamily="18" charset="0"/>
                <a:sym typeface="Times New Roman" pitchFamily="18" charset="0"/>
              </a:rPr>
              <a:t>并返回所需的结果。</a:t>
            </a:r>
            <a:endParaRPr lang="zh-CN" altLang="en-US"/>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26" name="文本框 6"/>
          <p:cNvSpPr txBox="1"/>
          <p:nvPr/>
        </p:nvSpPr>
        <p:spPr>
          <a:xfrm>
            <a:off x="607500" y="177284"/>
            <a:ext cx="596317" cy="323165"/>
          </a:xfrm>
          <a:prstGeom prst="rect">
            <a:avLst/>
          </a:prstGeom>
          <a:noFill/>
        </p:spPr>
        <p:txBody>
          <a:bodyPr wrap="none" lIns="0" tIns="0" rIns="0" bIns="0" rtlCol="0">
            <a:spAutoFit/>
          </a:bodyPr>
          <a:lstStyle/>
          <a:p>
            <a:pPr fontAlgn="auto">
              <a:spcBef>
                <a:spcPts val="0"/>
              </a:spcBef>
              <a:spcAft>
                <a:spcPts val="0"/>
              </a:spcAft>
              <a:buFontTx/>
              <a:buNone/>
            </a:pPr>
            <a:r>
              <a:rPr lang="zh-CN" altLang="en-US" sz="2100" b="1" spc="225" dirty="0" smtClean="0">
                <a:solidFill>
                  <a:prstClr val="white"/>
                </a:solidFill>
                <a:latin typeface="微软雅黑"/>
                <a:ea typeface="微软雅黑"/>
              </a:rPr>
              <a:t>分类</a:t>
            </a:r>
            <a:endParaRPr lang="zh-CN" altLang="en-US" sz="2100" b="1" spc="225" dirty="0">
              <a:solidFill>
                <a:prstClr val="white"/>
              </a:solidFill>
              <a:latin typeface="微软雅黑"/>
              <a:ea typeface="微软雅黑"/>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5" name="矩形 44"/>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sp>
        <p:nvSpPr>
          <p:cNvPr id="4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9"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2" name="矩形 31"/>
          <p:cNvSpPr/>
          <p:nvPr/>
        </p:nvSpPr>
        <p:spPr>
          <a:xfrm>
            <a:off x="540013" y="1267092"/>
            <a:ext cx="1542410" cy="338554"/>
          </a:xfrm>
          <a:prstGeom prst="rect">
            <a:avLst/>
          </a:prstGeom>
        </p:spPr>
        <p:txBody>
          <a:bodyPr wrap="none">
            <a:spAutoFit/>
          </a:bodyPr>
          <a:lstStyle/>
          <a:p>
            <a:pPr fontAlgn="auto">
              <a:spcBef>
                <a:spcPts val="0"/>
              </a:spcBef>
              <a:spcAft>
                <a:spcPts val="0"/>
              </a:spcAft>
              <a:buFontTx/>
              <a:buNone/>
            </a:pPr>
            <a:r>
              <a:rPr lang="en-US" altLang="zh-CN" sz="1600" b="1" dirty="0" smtClean="0">
                <a:solidFill>
                  <a:prstClr val="black"/>
                </a:solidFill>
                <a:latin typeface="微软雅黑"/>
                <a:ea typeface="微软雅黑"/>
              </a:rPr>
              <a:t>4</a:t>
            </a:r>
            <a:r>
              <a:rPr lang="zh-CN" altLang="zh-CN" sz="1600" b="1" dirty="0">
                <a:solidFill>
                  <a:prstClr val="black"/>
                </a:solidFill>
                <a:latin typeface="微软雅黑"/>
                <a:ea typeface="微软雅黑"/>
              </a:rPr>
              <a:t>．全概率公式</a:t>
            </a:r>
          </a:p>
        </p:txBody>
      </p:sp>
      <p:sp>
        <p:nvSpPr>
          <p:cNvPr id="1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7"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6"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8"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2"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3"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6"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8"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0"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4"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8"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8"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1"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3"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6"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0"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3"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5"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7" name="Rectangle 4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 name="矩形 1"/>
          <p:cNvSpPr/>
          <p:nvPr/>
        </p:nvSpPr>
        <p:spPr>
          <a:xfrm>
            <a:off x="490103" y="1879029"/>
            <a:ext cx="8075577" cy="523220"/>
          </a:xfrm>
          <a:prstGeom prst="rect">
            <a:avLst/>
          </a:prstGeom>
        </p:spPr>
        <p:txBody>
          <a:bodyPr wrap="square">
            <a:spAutoFit/>
          </a:bodyPr>
          <a:lstStyle/>
          <a:p>
            <a:pPr fontAlgn="auto">
              <a:spcBef>
                <a:spcPts val="0"/>
              </a:spcBef>
              <a:spcAft>
                <a:spcPts val="0"/>
              </a:spcAft>
              <a:buFontTx/>
              <a:buNone/>
            </a:pPr>
            <a:r>
              <a:rPr lang="zh-CN" altLang="zh-CN" sz="1400" dirty="0">
                <a:solidFill>
                  <a:prstClr val="black"/>
                </a:solidFill>
                <a:latin typeface="微软雅黑"/>
                <a:ea typeface="微软雅黑"/>
              </a:rPr>
              <a:t>全概率公式为概率论中的重要公式，它将对复杂事件</a:t>
            </a:r>
            <a:r>
              <a:rPr lang="en-US" altLang="zh-CN" sz="1400" i="1" dirty="0" smtClean="0">
                <a:solidFill>
                  <a:prstClr val="black"/>
                </a:solidFill>
                <a:latin typeface="微软雅黑"/>
                <a:ea typeface="微软雅黑"/>
              </a:rPr>
              <a:t>A </a:t>
            </a:r>
            <a:r>
              <a:rPr lang="zh-CN" altLang="zh-CN" sz="1400" dirty="0" smtClean="0">
                <a:solidFill>
                  <a:prstClr val="black"/>
                </a:solidFill>
                <a:latin typeface="微软雅黑"/>
                <a:ea typeface="微软雅黑"/>
              </a:rPr>
              <a:t>的</a:t>
            </a:r>
            <a:r>
              <a:rPr lang="zh-CN" altLang="zh-CN" sz="1400" dirty="0">
                <a:solidFill>
                  <a:prstClr val="black"/>
                </a:solidFill>
                <a:latin typeface="微软雅黑"/>
                <a:ea typeface="微软雅黑"/>
              </a:rPr>
              <a:t>概率求解问题转化为在不同情况下发生的简单事件的概率的求和问题。</a:t>
            </a:r>
          </a:p>
        </p:txBody>
      </p:sp>
      <p:grpSp>
        <p:nvGrpSpPr>
          <p:cNvPr id="19" name="组合 18"/>
          <p:cNvGrpSpPr/>
          <p:nvPr/>
        </p:nvGrpSpPr>
        <p:grpSpPr>
          <a:xfrm>
            <a:off x="521159" y="2667311"/>
            <a:ext cx="8044521" cy="769441"/>
            <a:chOff x="540013" y="2167680"/>
            <a:chExt cx="8044521" cy="769441"/>
          </a:xfrm>
        </p:grpSpPr>
        <p:sp>
          <p:nvSpPr>
            <p:cNvPr id="4" name="矩形 3"/>
            <p:cNvSpPr/>
            <p:nvPr/>
          </p:nvSpPr>
          <p:spPr>
            <a:xfrm>
              <a:off x="540013" y="2167680"/>
              <a:ext cx="8044521" cy="769441"/>
            </a:xfrm>
            <a:prstGeom prst="rect">
              <a:avLst/>
            </a:prstGeom>
          </p:spPr>
          <p:txBody>
            <a:bodyPr wrap="square">
              <a:spAutoFit/>
            </a:bodyPr>
            <a:lstStyle/>
            <a:p>
              <a:pPr fontAlgn="auto">
                <a:spcBef>
                  <a:spcPts val="0"/>
                </a:spcBef>
                <a:spcAft>
                  <a:spcPts val="0"/>
                </a:spcAft>
                <a:buFontTx/>
                <a:buNone/>
              </a:pPr>
              <a:r>
                <a:rPr lang="zh-CN" altLang="zh-CN" sz="1400" dirty="0" smtClean="0">
                  <a:solidFill>
                    <a:prstClr val="black"/>
                  </a:solidFill>
                  <a:latin typeface="微软雅黑"/>
                  <a:ea typeface="微软雅黑"/>
                </a:rPr>
                <a:t>设</a:t>
              </a:r>
              <a:r>
                <a:rPr lang="en-US" altLang="zh-CN" sz="1400" dirty="0" smtClean="0">
                  <a:solidFill>
                    <a:prstClr val="black"/>
                  </a:solidFill>
                  <a:latin typeface="微软雅黑"/>
                  <a:ea typeface="微软雅黑"/>
                </a:rPr>
                <a:t>                </a:t>
              </a:r>
              <a:r>
                <a:rPr lang="zh-CN" altLang="zh-CN" sz="1400" dirty="0" smtClean="0">
                  <a:solidFill>
                    <a:prstClr val="black"/>
                  </a:solidFill>
                  <a:latin typeface="微软雅黑"/>
                  <a:ea typeface="微软雅黑"/>
                </a:rPr>
                <a:t>构成</a:t>
              </a:r>
              <a:r>
                <a:rPr lang="zh-CN" altLang="zh-CN" sz="1400" dirty="0">
                  <a:solidFill>
                    <a:prstClr val="black"/>
                  </a:solidFill>
                  <a:latin typeface="微软雅黑"/>
                  <a:ea typeface="微软雅黑"/>
                </a:rPr>
                <a:t>一个完备事件组，即它们两两互不相容，其和为全集，</a:t>
              </a:r>
              <a:r>
                <a:rPr lang="zh-CN" altLang="zh-CN" sz="1400" dirty="0" smtClean="0">
                  <a:solidFill>
                    <a:prstClr val="black"/>
                  </a:solidFill>
                  <a:latin typeface="微软雅黑"/>
                  <a:ea typeface="微软雅黑"/>
                </a:rPr>
                <a:t>且</a:t>
              </a:r>
              <a:endParaRPr lang="en-US" altLang="zh-CN" sz="1400" dirty="0" smtClean="0">
                <a:solidFill>
                  <a:prstClr val="black"/>
                </a:solidFill>
                <a:latin typeface="微软雅黑"/>
                <a:ea typeface="微软雅黑"/>
              </a:endParaRPr>
            </a:p>
            <a:p>
              <a:pPr fontAlgn="auto">
                <a:spcBef>
                  <a:spcPts val="0"/>
                </a:spcBef>
                <a:spcAft>
                  <a:spcPts val="0"/>
                </a:spcAft>
                <a:buFontTx/>
                <a:buNone/>
              </a:pPr>
              <a:r>
                <a:rPr lang="en-US" altLang="zh-CN" sz="1400" dirty="0" smtClean="0">
                  <a:solidFill>
                    <a:prstClr val="black"/>
                  </a:solidFill>
                  <a:latin typeface="微软雅黑"/>
                  <a:ea typeface="微软雅黑"/>
                </a:rPr>
                <a:t> </a:t>
              </a:r>
              <a:r>
                <a:rPr lang="zh-CN" altLang="zh-CN" sz="1400" dirty="0">
                  <a:solidFill>
                    <a:prstClr val="black"/>
                  </a:solidFill>
                  <a:latin typeface="微软雅黑"/>
                  <a:ea typeface="微软雅黑"/>
                </a:rPr>
                <a:t>，则事件</a:t>
              </a:r>
              <a:r>
                <a:rPr lang="en-US" altLang="zh-CN" sz="1400" dirty="0">
                  <a:solidFill>
                    <a:prstClr val="black"/>
                  </a:solidFill>
                  <a:latin typeface="微软雅黑"/>
                  <a:ea typeface="微软雅黑"/>
                </a:rPr>
                <a:t>A</a:t>
              </a:r>
              <a:r>
                <a:rPr lang="zh-CN" altLang="zh-CN" sz="1400" dirty="0">
                  <a:solidFill>
                    <a:prstClr val="black"/>
                  </a:solidFill>
                  <a:latin typeface="微软雅黑"/>
                  <a:ea typeface="微软雅黑"/>
                </a:rPr>
                <a:t>的概率为：</a:t>
              </a:r>
            </a:p>
            <a:p>
              <a:pPr fontAlgn="auto">
                <a:spcBef>
                  <a:spcPts val="0"/>
                </a:spcBef>
                <a:spcAft>
                  <a:spcPts val="0"/>
                </a:spcAft>
                <a:buFontTx/>
                <a:buNone/>
              </a:pPr>
              <a:endParaRPr lang="zh-CN" altLang="en-US" sz="1600" dirty="0">
                <a:solidFill>
                  <a:prstClr val="black"/>
                </a:solidFill>
                <a:latin typeface="微软雅黑"/>
                <a:ea typeface="微软雅黑"/>
              </a:endParaRPr>
            </a:p>
          </p:txBody>
        </p:sp>
        <p:graphicFrame>
          <p:nvGraphicFramePr>
            <p:cNvPr id="6" name="对象 5"/>
            <p:cNvGraphicFramePr>
              <a:graphicFrameLocks noChangeAspect="1"/>
            </p:cNvGraphicFramePr>
            <p:nvPr/>
          </p:nvGraphicFramePr>
          <p:xfrm>
            <a:off x="860552" y="2177205"/>
            <a:ext cx="810448" cy="324179"/>
          </p:xfrm>
          <a:graphic>
            <a:graphicData uri="http://schemas.openxmlformats.org/presentationml/2006/ole">
              <mc:AlternateContent xmlns:mc="http://schemas.openxmlformats.org/markup-compatibility/2006">
                <mc:Choice xmlns:v="urn:schemas-microsoft-com:vml" Requires="v">
                  <p:oleObj spid="_x0000_s3135" r:id="rId4" imgW="520700" imgH="203200" progId="Equation.DSMT4">
                    <p:embed/>
                  </p:oleObj>
                </mc:Choice>
                <mc:Fallback>
                  <p:oleObj r:id="rId4" imgW="520700" imgH="203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552" y="2177205"/>
                          <a:ext cx="810448" cy="324179"/>
                        </a:xfrm>
                        <a:prstGeom prst="rect">
                          <a:avLst/>
                        </a:prstGeom>
                        <a:noFill/>
                      </p:spPr>
                    </p:pic>
                  </p:oleObj>
                </mc:Fallback>
              </mc:AlternateContent>
            </a:graphicData>
          </a:graphic>
        </p:graphicFrame>
        <p:graphicFrame>
          <p:nvGraphicFramePr>
            <p:cNvPr id="9" name="对象 8"/>
            <p:cNvGraphicFramePr>
              <a:graphicFrameLocks noChangeAspect="1"/>
            </p:cNvGraphicFramePr>
            <p:nvPr/>
          </p:nvGraphicFramePr>
          <p:xfrm>
            <a:off x="6630203" y="2167680"/>
            <a:ext cx="1565761" cy="267029"/>
          </p:xfrm>
          <a:graphic>
            <a:graphicData uri="http://schemas.openxmlformats.org/presentationml/2006/ole">
              <mc:AlternateContent xmlns:mc="http://schemas.openxmlformats.org/markup-compatibility/2006">
                <mc:Choice xmlns:v="urn:schemas-microsoft-com:vml" Requires="v">
                  <p:oleObj spid="_x0000_s3136" r:id="rId6" imgW="1231265" imgH="215900" progId="Equation.DSMT4">
                    <p:embed/>
                  </p:oleObj>
                </mc:Choice>
                <mc:Fallback>
                  <p:oleObj r:id="rId6" imgW="1231265" imgH="2159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0203" y="2167680"/>
                          <a:ext cx="1565761" cy="267029"/>
                        </a:xfrm>
                        <a:prstGeom prst="rect">
                          <a:avLst/>
                        </a:prstGeom>
                        <a:noFill/>
                      </p:spPr>
                    </p:pic>
                  </p:oleObj>
                </mc:Fallback>
              </mc:AlternateContent>
            </a:graphicData>
          </a:graphic>
        </p:graphicFrame>
        <p:graphicFrame>
          <p:nvGraphicFramePr>
            <p:cNvPr id="11" name="对象 10"/>
            <p:cNvGraphicFramePr>
              <a:graphicFrameLocks noChangeAspect="1"/>
            </p:cNvGraphicFramePr>
            <p:nvPr/>
          </p:nvGraphicFramePr>
          <p:xfrm>
            <a:off x="2486907" y="2311014"/>
            <a:ext cx="4615762" cy="482771"/>
          </p:xfrm>
          <a:graphic>
            <a:graphicData uri="http://schemas.openxmlformats.org/presentationml/2006/ole">
              <mc:AlternateContent xmlns:mc="http://schemas.openxmlformats.org/markup-compatibility/2006">
                <mc:Choice xmlns:v="urn:schemas-microsoft-com:vml" Requires="v">
                  <p:oleObj spid="_x0000_s3137" r:id="rId8" imgW="3733800" imgH="393700" progId="Equation.DSMT4">
                    <p:embed/>
                  </p:oleObj>
                </mc:Choice>
                <mc:Fallback>
                  <p:oleObj r:id="rId8" imgW="3733800" imgH="3937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86907" y="2311014"/>
                          <a:ext cx="4615762" cy="482771"/>
                        </a:xfrm>
                        <a:prstGeom prst="rect">
                          <a:avLst/>
                        </a:prstGeom>
                        <a:noFill/>
                      </p:spPr>
                    </p:pic>
                  </p:oleObj>
                </mc:Fallback>
              </mc:AlternateContent>
            </a:graphicData>
          </a:graphic>
        </p:graphicFrame>
      </p:grpSp>
      <p:sp>
        <p:nvSpPr>
          <p:cNvPr id="12" name="矩形 11"/>
          <p:cNvSpPr/>
          <p:nvPr/>
        </p:nvSpPr>
        <p:spPr>
          <a:xfrm>
            <a:off x="521159" y="3486875"/>
            <a:ext cx="2852063" cy="338554"/>
          </a:xfrm>
          <a:prstGeom prst="rect">
            <a:avLst/>
          </a:prstGeom>
        </p:spPr>
        <p:txBody>
          <a:bodyPr wrap="none">
            <a:spAutoFit/>
          </a:bodyPr>
          <a:lstStyle/>
          <a:p>
            <a:pPr fontAlgn="auto">
              <a:spcBef>
                <a:spcPts val="0"/>
              </a:spcBef>
              <a:spcAft>
                <a:spcPts val="0"/>
              </a:spcAft>
              <a:buFontTx/>
              <a:buNone/>
            </a:pPr>
            <a:r>
              <a:rPr lang="zh-CN" altLang="zh-CN" sz="1600" dirty="0">
                <a:solidFill>
                  <a:prstClr val="black"/>
                </a:solidFill>
                <a:latin typeface="微软雅黑"/>
                <a:ea typeface="微软雅黑"/>
              </a:rPr>
              <a:t>贝叶斯分类的工作过程</a:t>
            </a:r>
            <a:r>
              <a:rPr lang="zh-CN" altLang="zh-CN" sz="1600" dirty="0" smtClean="0">
                <a:solidFill>
                  <a:prstClr val="black"/>
                </a:solidFill>
                <a:latin typeface="微软雅黑"/>
                <a:ea typeface="微软雅黑"/>
              </a:rPr>
              <a:t>如下</a:t>
            </a:r>
            <a:r>
              <a:rPr lang="zh-CN" altLang="en-US" sz="1600" dirty="0" smtClean="0">
                <a:solidFill>
                  <a:prstClr val="black"/>
                </a:solidFill>
                <a:latin typeface="微软雅黑"/>
                <a:ea typeface="微软雅黑"/>
              </a:rPr>
              <a:t>：</a:t>
            </a:r>
            <a:endParaRPr lang="zh-CN" altLang="en-US" sz="1600" dirty="0">
              <a:solidFill>
                <a:prstClr val="black"/>
              </a:solidFill>
              <a:latin typeface="微软雅黑"/>
              <a:ea typeface="微软雅黑"/>
            </a:endParaRPr>
          </a:p>
        </p:txBody>
      </p:sp>
      <p:grpSp>
        <p:nvGrpSpPr>
          <p:cNvPr id="3" name="组合 2"/>
          <p:cNvGrpSpPr/>
          <p:nvPr/>
        </p:nvGrpSpPr>
        <p:grpSpPr>
          <a:xfrm>
            <a:off x="490104" y="4277012"/>
            <a:ext cx="8187530" cy="677108"/>
            <a:chOff x="508957" y="3183324"/>
            <a:chExt cx="8188204" cy="677277"/>
          </a:xfrm>
        </p:grpSpPr>
        <p:sp>
          <p:nvSpPr>
            <p:cNvPr id="13" name="矩形 12"/>
            <p:cNvSpPr/>
            <p:nvPr/>
          </p:nvSpPr>
          <p:spPr>
            <a:xfrm>
              <a:off x="508957" y="3183493"/>
              <a:ext cx="8075577" cy="677108"/>
            </a:xfrm>
            <a:prstGeom prst="rect">
              <a:avLst/>
            </a:prstGeom>
          </p:spPr>
          <p:txBody>
            <a:bodyPr wrap="square">
              <a:spAutoFit/>
            </a:bodyPr>
            <a:lstStyle/>
            <a:p>
              <a:pPr fontAlgn="ctr">
                <a:spcBef>
                  <a:spcPts val="0"/>
                </a:spcBef>
                <a:spcAft>
                  <a:spcPts val="0"/>
                </a:spcAft>
                <a:buFontTx/>
                <a:buNone/>
              </a:pPr>
              <a:r>
                <a:rPr lang="zh-CN" altLang="zh-CN" sz="1400" dirty="0">
                  <a:solidFill>
                    <a:prstClr val="black"/>
                  </a:solidFill>
                  <a:latin typeface="微软雅黑"/>
                  <a:ea typeface="微软雅黑"/>
                </a:rPr>
                <a:t>（</a:t>
              </a:r>
              <a:r>
                <a:rPr lang="en-US" altLang="zh-CN" sz="1400" dirty="0">
                  <a:solidFill>
                    <a:prstClr val="black"/>
                  </a:solidFill>
                  <a:latin typeface="微软雅黑"/>
                  <a:ea typeface="微软雅黑"/>
                </a:rPr>
                <a:t>1</a:t>
              </a:r>
              <a:r>
                <a:rPr lang="zh-CN" altLang="zh-CN" sz="1400" dirty="0">
                  <a:solidFill>
                    <a:prstClr val="black"/>
                  </a:solidFill>
                  <a:latin typeface="微软雅黑"/>
                  <a:ea typeface="微软雅黑"/>
                </a:rPr>
                <a:t>）每个数据样本均是由一</a:t>
              </a:r>
              <a:r>
                <a:rPr lang="zh-CN" altLang="zh-CN" sz="1400" dirty="0" smtClean="0">
                  <a:solidFill>
                    <a:prstClr val="black"/>
                  </a:solidFill>
                  <a:latin typeface="微软雅黑"/>
                  <a:ea typeface="微软雅黑"/>
                </a:rPr>
                <a:t>个</a:t>
              </a:r>
              <a:r>
                <a:rPr lang="en-US" altLang="zh-CN" sz="1400" i="1" dirty="0" smtClean="0">
                  <a:solidFill>
                    <a:prstClr val="black"/>
                  </a:solidFill>
                  <a:latin typeface="微软雅黑"/>
                  <a:ea typeface="微软雅黑"/>
                </a:rPr>
                <a:t>n </a:t>
              </a:r>
              <a:r>
                <a:rPr lang="zh-CN" altLang="zh-CN" sz="1400" dirty="0" smtClean="0">
                  <a:solidFill>
                    <a:prstClr val="black"/>
                  </a:solidFill>
                  <a:latin typeface="微软雅黑"/>
                  <a:ea typeface="微软雅黑"/>
                </a:rPr>
                <a:t>维</a:t>
              </a:r>
              <a:r>
                <a:rPr lang="zh-CN" altLang="zh-CN" sz="1400" dirty="0">
                  <a:solidFill>
                    <a:prstClr val="black"/>
                  </a:solidFill>
                  <a:latin typeface="微软雅黑"/>
                  <a:ea typeface="微软雅黑"/>
                </a:rPr>
                <a:t>特征向量</a:t>
              </a:r>
              <a:r>
                <a:rPr lang="en-US" altLang="zh-CN" sz="1400" dirty="0">
                  <a:solidFill>
                    <a:prstClr val="black"/>
                  </a:solidFill>
                  <a:latin typeface="微软雅黑"/>
                  <a:ea typeface="微软雅黑"/>
                </a:rPr>
                <a:t> </a:t>
              </a:r>
              <a:r>
                <a:rPr lang="en-US" altLang="zh-CN" sz="1400" dirty="0" smtClean="0">
                  <a:solidFill>
                    <a:prstClr val="black"/>
                  </a:solidFill>
                  <a:latin typeface="微软雅黑"/>
                  <a:ea typeface="微软雅黑"/>
                </a:rPr>
                <a:t>                           </a:t>
              </a:r>
              <a:r>
                <a:rPr lang="zh-CN" altLang="zh-CN" sz="1400" dirty="0" smtClean="0">
                  <a:solidFill>
                    <a:prstClr val="black"/>
                  </a:solidFill>
                  <a:latin typeface="微软雅黑"/>
                  <a:ea typeface="微软雅黑"/>
                </a:rPr>
                <a:t>表示</a:t>
              </a:r>
              <a:r>
                <a:rPr lang="zh-CN" altLang="zh-CN" sz="1400" dirty="0">
                  <a:solidFill>
                    <a:prstClr val="black"/>
                  </a:solidFill>
                  <a:latin typeface="微软雅黑"/>
                  <a:ea typeface="微软雅黑"/>
                </a:rPr>
                <a:t>，分别描述其</a:t>
              </a:r>
              <a:r>
                <a:rPr lang="en-US" altLang="zh-CN" sz="1400" i="1" dirty="0" smtClean="0">
                  <a:solidFill>
                    <a:prstClr val="black"/>
                  </a:solidFill>
                  <a:latin typeface="微软雅黑"/>
                  <a:ea typeface="微软雅黑"/>
                </a:rPr>
                <a:t>n </a:t>
              </a:r>
              <a:r>
                <a:rPr lang="zh-CN" altLang="zh-CN" sz="1400" dirty="0" smtClean="0">
                  <a:solidFill>
                    <a:prstClr val="black"/>
                  </a:solidFill>
                  <a:latin typeface="微软雅黑"/>
                  <a:ea typeface="微软雅黑"/>
                </a:rPr>
                <a:t>个属性</a:t>
              </a:r>
              <a:endParaRPr lang="en-US" altLang="zh-CN" sz="1400" dirty="0" smtClean="0">
                <a:solidFill>
                  <a:prstClr val="black"/>
                </a:solidFill>
                <a:latin typeface="微软雅黑"/>
                <a:ea typeface="微软雅黑"/>
              </a:endParaRPr>
            </a:p>
            <a:p>
              <a:pPr fontAlgn="ctr">
                <a:spcBef>
                  <a:spcPts val="0"/>
                </a:spcBef>
                <a:spcAft>
                  <a:spcPts val="0"/>
                </a:spcAft>
                <a:buFontTx/>
                <a:buNone/>
              </a:pPr>
              <a:r>
                <a:rPr lang="zh-CN" altLang="zh-CN" sz="1400" dirty="0" smtClean="0">
                  <a:solidFill>
                    <a:prstClr val="black"/>
                  </a:solidFill>
                  <a:latin typeface="微软雅黑"/>
                  <a:ea typeface="微软雅黑"/>
                </a:rPr>
                <a:t>的</a:t>
              </a:r>
              <a:r>
                <a:rPr lang="zh-CN" altLang="zh-CN" sz="1400" dirty="0">
                  <a:solidFill>
                    <a:prstClr val="black"/>
                  </a:solidFill>
                  <a:latin typeface="微软雅黑"/>
                  <a:ea typeface="微软雅黑"/>
                </a:rPr>
                <a:t>具体取值</a:t>
              </a:r>
              <a:r>
                <a:rPr lang="zh-CN" altLang="zh-CN" sz="1400" dirty="0" smtClean="0">
                  <a:solidFill>
                    <a:prstClr val="black"/>
                  </a:solidFill>
                  <a:latin typeface="微软雅黑"/>
                  <a:ea typeface="微软雅黑"/>
                </a:rPr>
                <a:t>。</a:t>
              </a:r>
              <a:endParaRPr lang="en-US" altLang="zh-CN" sz="1400" dirty="0" smtClean="0">
                <a:solidFill>
                  <a:prstClr val="black"/>
                </a:solidFill>
                <a:latin typeface="微软雅黑"/>
                <a:ea typeface="微软雅黑"/>
              </a:endParaRPr>
            </a:p>
            <a:p>
              <a:pPr fontAlgn="ctr">
                <a:spcBef>
                  <a:spcPts val="0"/>
                </a:spcBef>
                <a:spcAft>
                  <a:spcPts val="0"/>
                </a:spcAft>
                <a:buFontTx/>
                <a:buNone/>
              </a:pPr>
              <a:endParaRPr lang="en-US" altLang="zh-CN" sz="500" dirty="0" smtClean="0">
                <a:solidFill>
                  <a:prstClr val="black"/>
                </a:solidFill>
                <a:latin typeface="微软雅黑"/>
                <a:ea typeface="微软雅黑"/>
              </a:endParaRPr>
            </a:p>
            <a:p>
              <a:pPr fontAlgn="ctr">
                <a:spcBef>
                  <a:spcPts val="0"/>
                </a:spcBef>
                <a:spcAft>
                  <a:spcPts val="0"/>
                </a:spcAft>
                <a:buFontTx/>
                <a:buNone/>
              </a:pPr>
              <a:endParaRPr lang="en-US" altLang="zh-CN" sz="500" dirty="0" smtClean="0">
                <a:solidFill>
                  <a:prstClr val="black"/>
                </a:solidFill>
                <a:latin typeface="微软雅黑"/>
                <a:ea typeface="微软雅黑"/>
              </a:endParaRPr>
            </a:p>
          </p:txBody>
        </p:sp>
        <p:graphicFrame>
          <p:nvGraphicFramePr>
            <p:cNvPr id="27" name="对象 26"/>
            <p:cNvGraphicFramePr>
              <a:graphicFrameLocks noChangeAspect="1"/>
            </p:cNvGraphicFramePr>
            <p:nvPr/>
          </p:nvGraphicFramePr>
          <p:xfrm>
            <a:off x="4076700" y="3209848"/>
            <a:ext cx="1428750" cy="293762"/>
          </p:xfrm>
          <a:graphic>
            <a:graphicData uri="http://schemas.openxmlformats.org/presentationml/2006/ole">
              <mc:AlternateContent xmlns:mc="http://schemas.openxmlformats.org/markup-compatibility/2006">
                <mc:Choice xmlns:v="urn:schemas-microsoft-com:vml" Requires="v">
                  <p:oleObj spid="_x0000_s3138" r:id="rId10" imgW="1028065" imgH="215900" progId="Equation.DSMT4">
                    <p:embed/>
                  </p:oleObj>
                </mc:Choice>
                <mc:Fallback>
                  <p:oleObj r:id="rId10" imgW="1028065" imgH="2159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76700" y="3209848"/>
                          <a:ext cx="1428750" cy="293762"/>
                        </a:xfrm>
                        <a:prstGeom prst="rect">
                          <a:avLst/>
                        </a:prstGeom>
                        <a:noFill/>
                      </p:spPr>
                    </p:pic>
                  </p:oleObj>
                </mc:Fallback>
              </mc:AlternateContent>
            </a:graphicData>
          </a:graphic>
        </p:graphicFrame>
        <p:graphicFrame>
          <p:nvGraphicFramePr>
            <p:cNvPr id="31" name="对象 30"/>
            <p:cNvGraphicFramePr>
              <a:graphicFrameLocks noChangeAspect="1"/>
            </p:cNvGraphicFramePr>
            <p:nvPr/>
          </p:nvGraphicFramePr>
          <p:xfrm>
            <a:off x="7660638" y="3183324"/>
            <a:ext cx="1036523" cy="312737"/>
          </p:xfrm>
          <a:graphic>
            <a:graphicData uri="http://schemas.openxmlformats.org/presentationml/2006/ole">
              <mc:AlternateContent xmlns:mc="http://schemas.openxmlformats.org/markup-compatibility/2006">
                <mc:Choice xmlns:v="urn:schemas-microsoft-com:vml" Requires="v">
                  <p:oleObj spid="_x0000_s3139" r:id="rId12" imgW="698500" imgH="203200" progId="Equation.DSMT4">
                    <p:embed/>
                  </p:oleObj>
                </mc:Choice>
                <mc:Fallback>
                  <p:oleObj r:id="rId12" imgW="698500" imgH="2032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60638" y="3183324"/>
                          <a:ext cx="1036523" cy="312737"/>
                        </a:xfrm>
                        <a:prstGeom prst="rect">
                          <a:avLst/>
                        </a:prstGeom>
                        <a:noFill/>
                      </p:spPr>
                    </p:pic>
                  </p:oleObj>
                </mc:Fallback>
              </mc:AlternateContent>
            </a:graphicData>
          </a:graphic>
        </p:graphicFrame>
      </p:grpSp>
      <p:pic>
        <p:nvPicPr>
          <p:cNvPr id="82" name="27 Imagen"/>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prstClr val="white">
                    <a:lumMod val="65000"/>
                  </a:prstClr>
                </a:solidFill>
                <a:latin typeface="微软雅黑"/>
                <a:ea typeface="微软雅黑"/>
              </a:rPr>
              <a:t>of</a:t>
            </a:r>
            <a:endParaRPr lang="es-ES" sz="1200" b="1" i="1" dirty="0">
              <a:solidFill>
                <a:prstClr val="white">
                  <a:lumMod val="65000"/>
                </a:prstClr>
              </a:solidFill>
              <a:latin typeface="微软雅黑"/>
              <a:ea typeface="微软雅黑"/>
            </a:endParaRPr>
          </a:p>
        </p:txBody>
      </p:sp>
      <p:sp>
        <p:nvSpPr>
          <p:cNvPr id="84"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sz="1200" b="1" dirty="0" smtClean="0">
                <a:solidFill>
                  <a:prstClr val="white">
                    <a:lumMod val="50000"/>
                  </a:prstClr>
                </a:solidFill>
                <a:latin typeface="微软雅黑"/>
                <a:ea typeface="微软雅黑"/>
              </a:rPr>
              <a:t>39</a:t>
            </a:r>
            <a:endParaRPr lang="es-ES" sz="1200" b="1" dirty="0">
              <a:solidFill>
                <a:prstClr val="white">
                  <a:lumMod val="50000"/>
                </a:prstClr>
              </a:solidFill>
              <a:latin typeface="微软雅黑"/>
              <a:ea typeface="微软雅黑"/>
            </a:endParaRPr>
          </a:p>
        </p:txBody>
      </p:sp>
      <p:pic>
        <p:nvPicPr>
          <p:cNvPr id="85" name="Imagen 27">
            <a:hlinkClick r:id="" action="ppaction://hlinkshowjump?jump=nextslide"/>
          </p:cNvPr>
          <p:cNvPicPr>
            <a:picLocks noChangeAspect="1" noChangeArrowheads="1"/>
          </p:cNvPicPr>
          <p:nvPr/>
        </p:nvPicPr>
        <p:blipFill>
          <a:blip r:embed="rId1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Imagen 28">
            <a:hlinkClick r:id="" action="ppaction://hlinkshowjump?jump=previousslide"/>
          </p:cNvPr>
          <p:cNvPicPr>
            <a:picLocks noChangeAspect="1" noChangeArrowheads="1"/>
          </p:cNvPicPr>
          <p:nvPr/>
        </p:nvPicPr>
        <p:blipFill>
          <a:blip r:embed="rId1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prstClr val="black">
                    <a:tint val="75000"/>
                  </a:prstClr>
                </a:solidFill>
              </a:rPr>
              <a:pPr fontAlgn="auto">
                <a:spcBef>
                  <a:spcPts val="0"/>
                </a:spcBef>
                <a:spcAft>
                  <a:spcPts val="0"/>
                </a:spcAft>
                <a:buFontTx/>
                <a:buNone/>
              </a:pPr>
              <a:t>140</a:t>
            </a:fld>
            <a:endParaRPr lang="zh-CN" altLang="en-US" dirty="0">
              <a:solidFill>
                <a:prstClr val="black">
                  <a:tint val="75000"/>
                </a:prstClr>
              </a:solidFill>
            </a:endParaRPr>
          </a:p>
        </p:txBody>
      </p:sp>
      <p:sp>
        <p:nvSpPr>
          <p:cNvPr id="57" name="文本框 40"/>
          <p:cNvSpPr txBox="1"/>
          <p:nvPr/>
        </p:nvSpPr>
        <p:spPr>
          <a:xfrm>
            <a:off x="399253" y="828381"/>
            <a:ext cx="2262158" cy="369332"/>
          </a:xfrm>
          <a:prstGeom prst="rect">
            <a:avLst/>
          </a:prstGeom>
          <a:noFill/>
        </p:spPr>
        <p:txBody>
          <a:bodyPr wrap="none" rtlCol="0">
            <a:spAutoFit/>
          </a:bodyPr>
          <a:lstStyle/>
          <a:p>
            <a:pPr fontAlgn="auto">
              <a:spcBef>
                <a:spcPts val="0"/>
              </a:spcBef>
              <a:spcAft>
                <a:spcPts val="0"/>
              </a:spcAft>
              <a:buFontTx/>
              <a:buNone/>
            </a:pPr>
            <a:r>
              <a:rPr lang="zh-CN" altLang="zh-CN" b="1" dirty="0" smtClean="0">
                <a:solidFill>
                  <a:srgbClr val="3D89BC"/>
                </a:solidFill>
                <a:latin typeface="微软雅黑"/>
                <a:ea typeface="微软雅黑"/>
              </a:rPr>
              <a:t>贝</a:t>
            </a:r>
            <a:r>
              <a:rPr lang="zh-CN" altLang="zh-CN" b="1" dirty="0">
                <a:solidFill>
                  <a:srgbClr val="3D89BC"/>
                </a:solidFill>
                <a:latin typeface="微软雅黑"/>
                <a:ea typeface="微软雅黑"/>
              </a:rPr>
              <a:t>叶斯决策与分类器</a:t>
            </a:r>
          </a:p>
        </p:txBody>
      </p:sp>
      <p:sp>
        <p:nvSpPr>
          <p:cNvPr id="59" name="椭圆 58"/>
          <p:cNvSpPr/>
          <p:nvPr/>
        </p:nvSpPr>
        <p:spPr>
          <a:xfrm>
            <a:off x="293525" y="946406"/>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Tree>
    <p:extLst>
      <p:ext uri="{BB962C8B-B14F-4D97-AF65-F5344CB8AC3E}">
        <p14:creationId xmlns:p14="http://schemas.microsoft.com/office/powerpoint/2010/main" val="3793964753"/>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26" name="文本框 6"/>
          <p:cNvSpPr txBox="1"/>
          <p:nvPr/>
        </p:nvSpPr>
        <p:spPr>
          <a:xfrm>
            <a:off x="607500" y="177284"/>
            <a:ext cx="596317" cy="323165"/>
          </a:xfrm>
          <a:prstGeom prst="rect">
            <a:avLst/>
          </a:prstGeom>
          <a:noFill/>
        </p:spPr>
        <p:txBody>
          <a:bodyPr wrap="none" lIns="0" tIns="0" rIns="0" bIns="0" rtlCol="0">
            <a:spAutoFit/>
          </a:bodyPr>
          <a:lstStyle/>
          <a:p>
            <a:pPr fontAlgn="auto">
              <a:spcBef>
                <a:spcPts val="0"/>
              </a:spcBef>
              <a:spcAft>
                <a:spcPts val="0"/>
              </a:spcAft>
              <a:buFontTx/>
              <a:buNone/>
            </a:pPr>
            <a:r>
              <a:rPr lang="zh-CN" altLang="en-US" sz="2100" b="1" spc="225" dirty="0" smtClean="0">
                <a:solidFill>
                  <a:prstClr val="white"/>
                </a:solidFill>
                <a:latin typeface="微软雅黑"/>
                <a:ea typeface="微软雅黑"/>
              </a:rPr>
              <a:t>分类</a:t>
            </a:r>
            <a:endParaRPr lang="zh-CN" altLang="en-US" sz="2100" b="1" spc="225" dirty="0">
              <a:solidFill>
                <a:prstClr val="white"/>
              </a:solidFill>
              <a:latin typeface="微软雅黑"/>
              <a:ea typeface="微软雅黑"/>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5" name="矩形 44"/>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sp>
        <p:nvSpPr>
          <p:cNvPr id="4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9"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2" name="矩形 31"/>
          <p:cNvSpPr/>
          <p:nvPr/>
        </p:nvSpPr>
        <p:spPr>
          <a:xfrm>
            <a:off x="540013" y="1267092"/>
            <a:ext cx="1542410" cy="338554"/>
          </a:xfrm>
          <a:prstGeom prst="rect">
            <a:avLst/>
          </a:prstGeom>
        </p:spPr>
        <p:txBody>
          <a:bodyPr wrap="none">
            <a:spAutoFit/>
          </a:bodyPr>
          <a:lstStyle/>
          <a:p>
            <a:pPr fontAlgn="auto">
              <a:spcBef>
                <a:spcPts val="0"/>
              </a:spcBef>
              <a:spcAft>
                <a:spcPts val="0"/>
              </a:spcAft>
              <a:buFontTx/>
              <a:buNone/>
            </a:pPr>
            <a:r>
              <a:rPr lang="en-US" altLang="zh-CN" sz="1600" b="1" dirty="0" smtClean="0">
                <a:solidFill>
                  <a:prstClr val="black"/>
                </a:solidFill>
                <a:latin typeface="微软雅黑"/>
                <a:ea typeface="微软雅黑"/>
              </a:rPr>
              <a:t>4</a:t>
            </a:r>
            <a:r>
              <a:rPr lang="zh-CN" altLang="zh-CN" sz="1600" b="1" dirty="0">
                <a:solidFill>
                  <a:prstClr val="black"/>
                </a:solidFill>
                <a:latin typeface="微软雅黑"/>
                <a:ea typeface="微软雅黑"/>
              </a:rPr>
              <a:t>．全概率公式</a:t>
            </a:r>
          </a:p>
        </p:txBody>
      </p:sp>
      <p:sp>
        <p:nvSpPr>
          <p:cNvPr id="1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7"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6"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8"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2"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3"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6"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8"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0"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4"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8"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8"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1"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3"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6"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0"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3"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5"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7" name="Rectangle 4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3" name="矩形 12"/>
          <p:cNvSpPr/>
          <p:nvPr/>
        </p:nvSpPr>
        <p:spPr>
          <a:xfrm>
            <a:off x="508958" y="1723459"/>
            <a:ext cx="8075577" cy="3708708"/>
          </a:xfrm>
          <a:prstGeom prst="rect">
            <a:avLst/>
          </a:prstGeom>
        </p:spPr>
        <p:txBody>
          <a:bodyPr wrap="square">
            <a:spAutoFit/>
          </a:bodyPr>
          <a:lstStyle/>
          <a:p>
            <a:pPr fontAlgn="ctr">
              <a:spcBef>
                <a:spcPts val="0"/>
              </a:spcBef>
              <a:spcAft>
                <a:spcPts val="0"/>
              </a:spcAft>
              <a:buFontTx/>
              <a:buNone/>
            </a:pPr>
            <a:endParaRPr lang="en-US" altLang="zh-CN" sz="500" dirty="0" smtClean="0">
              <a:solidFill>
                <a:prstClr val="black"/>
              </a:solidFill>
              <a:latin typeface="微软雅黑"/>
              <a:ea typeface="微软雅黑"/>
            </a:endParaRPr>
          </a:p>
          <a:p>
            <a:pPr fontAlgn="ctr">
              <a:spcBef>
                <a:spcPts val="0"/>
              </a:spcBef>
              <a:spcAft>
                <a:spcPts val="0"/>
              </a:spcAft>
              <a:buFontTx/>
              <a:buNone/>
            </a:pPr>
            <a:endParaRPr lang="en-US" altLang="zh-CN" sz="500" dirty="0" smtClean="0">
              <a:solidFill>
                <a:prstClr val="black"/>
              </a:solidFill>
              <a:latin typeface="微软雅黑"/>
              <a:ea typeface="微软雅黑"/>
            </a:endParaRPr>
          </a:p>
          <a:p>
            <a:pPr fontAlgn="ctr">
              <a:spcBef>
                <a:spcPts val="0"/>
              </a:spcBef>
              <a:spcAft>
                <a:spcPts val="0"/>
              </a:spcAft>
              <a:buFontTx/>
              <a:buNone/>
            </a:pPr>
            <a:endParaRPr lang="en-US" altLang="zh-CN" sz="500" dirty="0" smtClean="0">
              <a:solidFill>
                <a:prstClr val="black"/>
              </a:solidFill>
              <a:latin typeface="微软雅黑"/>
              <a:ea typeface="微软雅黑"/>
            </a:endParaRPr>
          </a:p>
          <a:p>
            <a:pPr fontAlgn="ctr">
              <a:spcBef>
                <a:spcPts val="0"/>
              </a:spcBef>
              <a:spcAft>
                <a:spcPts val="0"/>
              </a:spcAft>
              <a:buFontTx/>
              <a:buNone/>
            </a:pPr>
            <a:endParaRPr lang="en-US" altLang="zh-CN" sz="500" dirty="0" smtClean="0">
              <a:solidFill>
                <a:prstClr val="black"/>
              </a:solidFill>
              <a:latin typeface="微软雅黑"/>
              <a:ea typeface="微软雅黑"/>
            </a:endParaRPr>
          </a:p>
          <a:p>
            <a:pPr fontAlgn="ctr">
              <a:spcBef>
                <a:spcPts val="0"/>
              </a:spcBef>
              <a:spcAft>
                <a:spcPts val="0"/>
              </a:spcAft>
              <a:buFontTx/>
              <a:buNone/>
            </a:pPr>
            <a:endParaRPr lang="en-US" altLang="zh-CN" sz="500" dirty="0" smtClean="0">
              <a:solidFill>
                <a:prstClr val="black"/>
              </a:solidFill>
              <a:latin typeface="微软雅黑"/>
              <a:ea typeface="微软雅黑"/>
            </a:endParaRPr>
          </a:p>
          <a:p>
            <a:pPr fontAlgn="ctr">
              <a:spcBef>
                <a:spcPts val="0"/>
              </a:spcBef>
              <a:spcAft>
                <a:spcPts val="0"/>
              </a:spcAft>
              <a:buFontTx/>
              <a:buNone/>
            </a:pPr>
            <a:endParaRPr lang="en-US" altLang="zh-CN" sz="500" dirty="0" smtClean="0">
              <a:solidFill>
                <a:prstClr val="black"/>
              </a:solidFill>
              <a:latin typeface="微软雅黑"/>
              <a:ea typeface="微软雅黑"/>
            </a:endParaRPr>
          </a:p>
          <a:p>
            <a:pPr fontAlgn="ctr">
              <a:spcBef>
                <a:spcPts val="0"/>
              </a:spcBef>
              <a:spcAft>
                <a:spcPts val="0"/>
              </a:spcAft>
              <a:buFontTx/>
              <a:buNone/>
            </a:pPr>
            <a:endParaRPr lang="en-US" altLang="zh-CN" sz="500" dirty="0" smtClean="0">
              <a:solidFill>
                <a:prstClr val="black"/>
              </a:solidFill>
              <a:latin typeface="微软雅黑"/>
              <a:ea typeface="微软雅黑"/>
            </a:endParaRPr>
          </a:p>
          <a:p>
            <a:pPr fontAlgn="auto">
              <a:spcBef>
                <a:spcPts val="0"/>
              </a:spcBef>
              <a:spcAft>
                <a:spcPts val="0"/>
              </a:spcAft>
              <a:buFontTx/>
              <a:buNone/>
            </a:pPr>
            <a:r>
              <a:rPr lang="zh-CN" altLang="zh-CN" sz="1400" dirty="0" smtClean="0">
                <a:solidFill>
                  <a:prstClr val="black"/>
                </a:solidFill>
                <a:latin typeface="微软雅黑"/>
                <a:ea typeface="微软雅黑"/>
              </a:rPr>
              <a:t>（</a:t>
            </a:r>
            <a:r>
              <a:rPr lang="en-US" altLang="zh-CN" sz="1400" dirty="0">
                <a:solidFill>
                  <a:prstClr val="black"/>
                </a:solidFill>
                <a:latin typeface="微软雅黑"/>
                <a:ea typeface="微软雅黑"/>
              </a:rPr>
              <a:t>2</a:t>
            </a:r>
            <a:r>
              <a:rPr lang="zh-CN" altLang="zh-CN" sz="1400" dirty="0">
                <a:solidFill>
                  <a:prstClr val="black"/>
                </a:solidFill>
                <a:latin typeface="微软雅黑"/>
                <a:ea typeface="微软雅黑"/>
              </a:rPr>
              <a:t>）假设共有</a:t>
            </a:r>
            <a:r>
              <a:rPr lang="en-US" altLang="zh-CN" sz="1400" i="1" dirty="0" smtClean="0">
                <a:solidFill>
                  <a:prstClr val="black"/>
                </a:solidFill>
                <a:latin typeface="微软雅黑"/>
                <a:ea typeface="微软雅黑"/>
              </a:rPr>
              <a:t>m </a:t>
            </a:r>
            <a:r>
              <a:rPr lang="zh-CN" altLang="zh-CN" sz="1400" dirty="0" smtClean="0">
                <a:solidFill>
                  <a:prstClr val="black"/>
                </a:solidFill>
                <a:latin typeface="微软雅黑"/>
                <a:ea typeface="微软雅黑"/>
              </a:rPr>
              <a:t>个</a:t>
            </a:r>
            <a:r>
              <a:rPr lang="zh-CN" altLang="zh-CN" sz="1400" dirty="0">
                <a:solidFill>
                  <a:prstClr val="black"/>
                </a:solidFill>
                <a:latin typeface="微软雅黑"/>
                <a:ea typeface="微软雅黑"/>
              </a:rPr>
              <a:t>不同类别</a:t>
            </a:r>
            <a:r>
              <a:rPr lang="zh-CN" altLang="zh-CN" sz="1400" dirty="0" smtClean="0">
                <a:solidFill>
                  <a:prstClr val="black"/>
                </a:solidFill>
                <a:latin typeface="微软雅黑"/>
                <a:ea typeface="微软雅黑"/>
              </a:rPr>
              <a:t>，</a:t>
            </a:r>
            <a:r>
              <a:rPr lang="en-US" altLang="zh-CN" sz="1400" dirty="0" smtClean="0">
                <a:solidFill>
                  <a:prstClr val="black"/>
                </a:solidFill>
                <a:latin typeface="微软雅黑"/>
                <a:ea typeface="微软雅黑"/>
              </a:rPr>
              <a:t>                    </a:t>
            </a:r>
            <a:r>
              <a:rPr lang="zh-CN" altLang="zh-CN" sz="1400" dirty="0">
                <a:solidFill>
                  <a:prstClr val="black"/>
                </a:solidFill>
                <a:latin typeface="微软雅黑"/>
                <a:ea typeface="微软雅黑"/>
              </a:rPr>
              <a:t>。给定一个未知类别的数据样本</a:t>
            </a:r>
            <a:r>
              <a:rPr lang="en-US" altLang="zh-CN" sz="1400" i="1" dirty="0">
                <a:solidFill>
                  <a:prstClr val="black"/>
                </a:solidFill>
                <a:latin typeface="微软雅黑"/>
                <a:ea typeface="微软雅黑"/>
              </a:rPr>
              <a:t>X</a:t>
            </a:r>
            <a:r>
              <a:rPr lang="zh-CN" altLang="zh-CN" sz="1400" dirty="0">
                <a:solidFill>
                  <a:prstClr val="black"/>
                </a:solidFill>
                <a:latin typeface="微软雅黑"/>
                <a:ea typeface="微软雅黑"/>
              </a:rPr>
              <a:t>（没有类别号），分类器预测属于</a:t>
            </a:r>
            <a:r>
              <a:rPr lang="en-US" altLang="zh-CN" sz="1400" i="1" dirty="0" smtClean="0">
                <a:solidFill>
                  <a:prstClr val="black"/>
                </a:solidFill>
                <a:latin typeface="微软雅黑"/>
                <a:ea typeface="微软雅黑"/>
              </a:rPr>
              <a:t>X </a:t>
            </a:r>
            <a:r>
              <a:rPr lang="zh-CN" altLang="zh-CN" sz="1400" dirty="0" smtClean="0">
                <a:solidFill>
                  <a:prstClr val="black"/>
                </a:solidFill>
                <a:latin typeface="微软雅黑"/>
                <a:ea typeface="微软雅黑"/>
              </a:rPr>
              <a:t>后验概率</a:t>
            </a:r>
            <a:r>
              <a:rPr lang="zh-CN" altLang="zh-CN" sz="1400" dirty="0">
                <a:solidFill>
                  <a:prstClr val="black"/>
                </a:solidFill>
                <a:latin typeface="微软雅黑"/>
                <a:ea typeface="微软雅黑"/>
              </a:rPr>
              <a:t>最大的那个类别。也就是说，朴素贝叶斯分类器将未知类别的样本</a:t>
            </a:r>
            <a:r>
              <a:rPr lang="en-US" altLang="zh-CN" sz="1400" i="1" dirty="0" smtClean="0">
                <a:solidFill>
                  <a:prstClr val="black"/>
                </a:solidFill>
                <a:latin typeface="微软雅黑"/>
                <a:ea typeface="微软雅黑"/>
              </a:rPr>
              <a:t>X  </a:t>
            </a:r>
            <a:r>
              <a:rPr lang="zh-CN" altLang="zh-CN" sz="1400" dirty="0" smtClean="0">
                <a:solidFill>
                  <a:prstClr val="black"/>
                </a:solidFill>
                <a:latin typeface="微软雅黑"/>
                <a:ea typeface="微软雅黑"/>
              </a:rPr>
              <a:t>归属</a:t>
            </a:r>
            <a:r>
              <a:rPr lang="zh-CN" altLang="zh-CN" sz="1400" dirty="0">
                <a:solidFill>
                  <a:prstClr val="black"/>
                </a:solidFill>
                <a:latin typeface="微软雅黑"/>
                <a:ea typeface="微软雅黑"/>
              </a:rPr>
              <a:t>到类别</a:t>
            </a:r>
            <a:r>
              <a:rPr lang="en-US" altLang="zh-CN" sz="1400" dirty="0">
                <a:solidFill>
                  <a:prstClr val="black"/>
                </a:solidFill>
                <a:latin typeface="微软雅黑"/>
                <a:ea typeface="微软雅黑"/>
              </a:rPr>
              <a:t> </a:t>
            </a:r>
            <a:r>
              <a:rPr lang="en-US" altLang="zh-CN" sz="1400" dirty="0" smtClean="0">
                <a:solidFill>
                  <a:prstClr val="black"/>
                </a:solidFill>
                <a:latin typeface="微软雅黑"/>
                <a:ea typeface="微软雅黑"/>
              </a:rPr>
              <a:t>    </a:t>
            </a:r>
            <a:r>
              <a:rPr lang="zh-CN" altLang="zh-CN" sz="1400" dirty="0" smtClean="0">
                <a:solidFill>
                  <a:prstClr val="black"/>
                </a:solidFill>
                <a:latin typeface="微软雅黑"/>
                <a:ea typeface="微软雅黑"/>
              </a:rPr>
              <a:t>，当且仅当</a:t>
            </a:r>
            <a:r>
              <a:rPr lang="en-US" altLang="zh-CN" sz="1400" dirty="0" smtClean="0">
                <a:solidFill>
                  <a:prstClr val="black"/>
                </a:solidFill>
                <a:latin typeface="微软雅黑"/>
                <a:ea typeface="微软雅黑"/>
              </a:rPr>
              <a:t>                                                      </a:t>
            </a:r>
            <a:r>
              <a:rPr lang="zh-CN" altLang="zh-CN" sz="1400" dirty="0" smtClean="0">
                <a:solidFill>
                  <a:prstClr val="black"/>
                </a:solidFill>
                <a:latin typeface="微软雅黑"/>
                <a:ea typeface="微软雅黑"/>
              </a:rPr>
              <a:t>。</a:t>
            </a:r>
            <a:endParaRPr lang="en-US" altLang="zh-CN" sz="1400" dirty="0" smtClean="0">
              <a:solidFill>
                <a:prstClr val="black"/>
              </a:solidFill>
              <a:latin typeface="微软雅黑"/>
              <a:ea typeface="微软雅黑"/>
            </a:endParaRPr>
          </a:p>
          <a:p>
            <a:pPr fontAlgn="auto">
              <a:spcBef>
                <a:spcPts val="0"/>
              </a:spcBef>
              <a:spcAft>
                <a:spcPts val="0"/>
              </a:spcAft>
              <a:buFontTx/>
              <a:buNone/>
            </a:pPr>
            <a:endParaRPr lang="en-US" altLang="zh-CN" sz="1400" dirty="0">
              <a:solidFill>
                <a:prstClr val="black"/>
              </a:solidFill>
              <a:latin typeface="微软雅黑"/>
              <a:ea typeface="微软雅黑"/>
            </a:endParaRPr>
          </a:p>
          <a:p>
            <a:pPr fontAlgn="auto">
              <a:spcBef>
                <a:spcPts val="0"/>
              </a:spcBef>
              <a:spcAft>
                <a:spcPts val="0"/>
              </a:spcAft>
              <a:buFontTx/>
              <a:buNone/>
            </a:pPr>
            <a:endParaRPr lang="en-US" altLang="zh-CN" sz="1400" dirty="0">
              <a:solidFill>
                <a:prstClr val="black"/>
              </a:solidFill>
              <a:latin typeface="微软雅黑"/>
              <a:ea typeface="微软雅黑"/>
            </a:endParaRPr>
          </a:p>
          <a:p>
            <a:pPr fontAlgn="auto">
              <a:spcBef>
                <a:spcPts val="0"/>
              </a:spcBef>
              <a:spcAft>
                <a:spcPts val="0"/>
              </a:spcAft>
              <a:buFontTx/>
              <a:buNone/>
            </a:pPr>
            <a:endParaRPr lang="zh-CN" altLang="zh-CN" sz="600" dirty="0">
              <a:solidFill>
                <a:prstClr val="black"/>
              </a:solidFill>
              <a:latin typeface="微软雅黑"/>
              <a:ea typeface="微软雅黑"/>
            </a:endParaRPr>
          </a:p>
          <a:p>
            <a:pPr fontAlgn="ctr">
              <a:spcBef>
                <a:spcPts val="0"/>
              </a:spcBef>
              <a:spcAft>
                <a:spcPts val="0"/>
              </a:spcAft>
              <a:buFontTx/>
              <a:buNone/>
            </a:pPr>
            <a:r>
              <a:rPr lang="zh-CN" altLang="zh-CN" sz="1400" dirty="0" smtClean="0">
                <a:solidFill>
                  <a:prstClr val="black"/>
                </a:solidFill>
                <a:latin typeface="微软雅黑"/>
                <a:ea typeface="微软雅黑"/>
              </a:rPr>
              <a:t>也就是</a:t>
            </a:r>
            <a:r>
              <a:rPr lang="en-US" altLang="zh-CN" sz="1400" dirty="0" smtClean="0">
                <a:solidFill>
                  <a:prstClr val="black"/>
                </a:solidFill>
                <a:latin typeface="微软雅黑"/>
                <a:ea typeface="微软雅黑"/>
              </a:rPr>
              <a:t>               </a:t>
            </a:r>
            <a:r>
              <a:rPr lang="zh-CN" altLang="zh-CN" sz="1400" dirty="0" smtClean="0">
                <a:solidFill>
                  <a:prstClr val="black"/>
                </a:solidFill>
                <a:latin typeface="微软雅黑"/>
                <a:ea typeface="微软雅黑"/>
              </a:rPr>
              <a:t>最大</a:t>
            </a:r>
            <a:r>
              <a:rPr lang="zh-CN" altLang="zh-CN" sz="1400" dirty="0">
                <a:solidFill>
                  <a:prstClr val="black"/>
                </a:solidFill>
                <a:latin typeface="微软雅黑"/>
                <a:ea typeface="微软雅黑"/>
              </a:rPr>
              <a:t>。其中</a:t>
            </a:r>
            <a:r>
              <a:rPr lang="zh-CN" altLang="zh-CN" sz="1400" dirty="0" smtClean="0">
                <a:solidFill>
                  <a:prstClr val="black"/>
                </a:solidFill>
                <a:latin typeface="微软雅黑"/>
                <a:ea typeface="微软雅黑"/>
              </a:rPr>
              <a:t>类别</a:t>
            </a:r>
            <a:r>
              <a:rPr lang="en-US" altLang="zh-CN" sz="1400" dirty="0" smtClean="0">
                <a:solidFill>
                  <a:prstClr val="black"/>
                </a:solidFill>
                <a:latin typeface="微软雅黑"/>
                <a:ea typeface="微软雅黑"/>
              </a:rPr>
              <a:t>     </a:t>
            </a:r>
            <a:r>
              <a:rPr lang="zh-CN" altLang="zh-CN" sz="1400" dirty="0">
                <a:solidFill>
                  <a:prstClr val="black"/>
                </a:solidFill>
                <a:latin typeface="微软雅黑"/>
                <a:ea typeface="微软雅黑"/>
              </a:rPr>
              <a:t>就称为最大后验概率的假设。</a:t>
            </a:r>
            <a:r>
              <a:rPr lang="zh-CN" altLang="zh-CN" sz="1400" dirty="0" smtClean="0">
                <a:solidFill>
                  <a:prstClr val="black"/>
                </a:solidFill>
                <a:latin typeface="微软雅黑"/>
                <a:ea typeface="微软雅黑"/>
              </a:rPr>
              <a:t>根据</a:t>
            </a:r>
            <a:r>
              <a:rPr lang="zh-CN" altLang="en-US" sz="1400" dirty="0" smtClean="0">
                <a:solidFill>
                  <a:prstClr val="black"/>
                </a:solidFill>
                <a:latin typeface="微软雅黑"/>
                <a:ea typeface="微软雅黑"/>
              </a:rPr>
              <a:t>贝叶斯</a:t>
            </a:r>
            <a:r>
              <a:rPr lang="zh-CN" altLang="zh-CN" sz="1400" dirty="0" smtClean="0">
                <a:solidFill>
                  <a:prstClr val="black"/>
                </a:solidFill>
                <a:latin typeface="微软雅黑"/>
                <a:ea typeface="微软雅黑"/>
              </a:rPr>
              <a:t>公式可</a:t>
            </a:r>
            <a:r>
              <a:rPr lang="zh-CN" altLang="zh-CN" sz="1400" dirty="0">
                <a:solidFill>
                  <a:prstClr val="black"/>
                </a:solidFill>
                <a:latin typeface="微软雅黑"/>
                <a:ea typeface="微软雅黑"/>
              </a:rPr>
              <a:t>得</a:t>
            </a:r>
            <a:r>
              <a:rPr lang="zh-CN" altLang="zh-CN" sz="1400" dirty="0" smtClean="0">
                <a:solidFill>
                  <a:prstClr val="black"/>
                </a:solidFill>
                <a:latin typeface="微软雅黑"/>
                <a:ea typeface="微软雅黑"/>
              </a:rPr>
              <a:t>：</a:t>
            </a:r>
            <a:endParaRPr lang="en-US" altLang="zh-CN" sz="1400" dirty="0" smtClean="0">
              <a:solidFill>
                <a:prstClr val="black"/>
              </a:solidFill>
              <a:latin typeface="微软雅黑"/>
              <a:ea typeface="微软雅黑"/>
            </a:endParaRPr>
          </a:p>
          <a:p>
            <a:pPr fontAlgn="ctr">
              <a:spcBef>
                <a:spcPts val="0"/>
              </a:spcBef>
              <a:spcAft>
                <a:spcPts val="0"/>
              </a:spcAft>
              <a:buFontTx/>
              <a:buNone/>
            </a:pPr>
            <a:endParaRPr lang="en-US" altLang="zh-CN" sz="1400" dirty="0">
              <a:solidFill>
                <a:prstClr val="black"/>
              </a:solidFill>
              <a:latin typeface="微软雅黑"/>
              <a:ea typeface="微软雅黑"/>
            </a:endParaRPr>
          </a:p>
          <a:p>
            <a:pPr fontAlgn="ctr">
              <a:spcBef>
                <a:spcPts val="0"/>
              </a:spcBef>
              <a:spcAft>
                <a:spcPts val="0"/>
              </a:spcAft>
              <a:buFontTx/>
              <a:buNone/>
            </a:pPr>
            <a:endParaRPr lang="en-US" altLang="zh-CN" sz="1400" dirty="0" smtClean="0">
              <a:solidFill>
                <a:prstClr val="black"/>
              </a:solidFill>
              <a:latin typeface="微软雅黑"/>
              <a:ea typeface="微软雅黑"/>
            </a:endParaRPr>
          </a:p>
          <a:p>
            <a:pPr fontAlgn="ctr">
              <a:spcBef>
                <a:spcPts val="0"/>
              </a:spcBef>
              <a:spcAft>
                <a:spcPts val="0"/>
              </a:spcAft>
              <a:buFontTx/>
              <a:buNone/>
            </a:pPr>
            <a:endParaRPr lang="en-US" altLang="zh-CN" sz="200" dirty="0" smtClean="0">
              <a:solidFill>
                <a:prstClr val="black"/>
              </a:solidFill>
              <a:latin typeface="微软雅黑"/>
              <a:ea typeface="微软雅黑"/>
            </a:endParaRPr>
          </a:p>
          <a:p>
            <a:pPr fontAlgn="ctr">
              <a:spcBef>
                <a:spcPts val="0"/>
              </a:spcBef>
              <a:spcAft>
                <a:spcPts val="0"/>
              </a:spcAft>
              <a:buFontTx/>
              <a:buNone/>
            </a:pPr>
            <a:endParaRPr lang="en-US" altLang="zh-CN" sz="200" dirty="0">
              <a:solidFill>
                <a:prstClr val="black"/>
              </a:solidFill>
              <a:latin typeface="微软雅黑"/>
              <a:ea typeface="微软雅黑"/>
            </a:endParaRPr>
          </a:p>
          <a:p>
            <a:pPr fontAlgn="ctr">
              <a:spcBef>
                <a:spcPts val="0"/>
              </a:spcBef>
              <a:spcAft>
                <a:spcPts val="0"/>
              </a:spcAft>
              <a:buFontTx/>
              <a:buNone/>
            </a:pPr>
            <a:endParaRPr lang="en-US" altLang="zh-CN" sz="200" dirty="0" smtClean="0">
              <a:solidFill>
                <a:prstClr val="black"/>
              </a:solidFill>
              <a:latin typeface="微软雅黑"/>
              <a:ea typeface="微软雅黑"/>
            </a:endParaRPr>
          </a:p>
          <a:p>
            <a:pPr fontAlgn="ctr">
              <a:spcBef>
                <a:spcPts val="0"/>
              </a:spcBef>
              <a:spcAft>
                <a:spcPts val="0"/>
              </a:spcAft>
              <a:buFontTx/>
              <a:buNone/>
            </a:pPr>
            <a:endParaRPr lang="en-US" altLang="zh-CN" sz="200" dirty="0">
              <a:solidFill>
                <a:prstClr val="black"/>
              </a:solidFill>
              <a:latin typeface="微软雅黑"/>
              <a:ea typeface="微软雅黑"/>
            </a:endParaRPr>
          </a:p>
          <a:p>
            <a:pPr fontAlgn="ctr">
              <a:spcBef>
                <a:spcPts val="0"/>
              </a:spcBef>
              <a:spcAft>
                <a:spcPts val="0"/>
              </a:spcAft>
              <a:buFontTx/>
              <a:buNone/>
            </a:pPr>
            <a:endParaRPr lang="en-US" altLang="zh-CN" sz="200" dirty="0" smtClean="0">
              <a:solidFill>
                <a:prstClr val="black"/>
              </a:solidFill>
              <a:latin typeface="微软雅黑"/>
              <a:ea typeface="微软雅黑"/>
            </a:endParaRPr>
          </a:p>
          <a:p>
            <a:pPr fontAlgn="ctr">
              <a:spcBef>
                <a:spcPts val="0"/>
              </a:spcBef>
              <a:spcAft>
                <a:spcPts val="0"/>
              </a:spcAft>
              <a:buFontTx/>
              <a:buNone/>
            </a:pPr>
            <a:endParaRPr lang="zh-CN" altLang="zh-CN" sz="200" dirty="0">
              <a:solidFill>
                <a:prstClr val="black"/>
              </a:solidFill>
              <a:latin typeface="微软雅黑"/>
              <a:ea typeface="微软雅黑"/>
            </a:endParaRPr>
          </a:p>
          <a:p>
            <a:pPr fontAlgn="ctr">
              <a:spcBef>
                <a:spcPts val="0"/>
              </a:spcBef>
              <a:spcAft>
                <a:spcPts val="0"/>
              </a:spcAft>
              <a:buFontTx/>
              <a:buNone/>
            </a:pPr>
            <a:endParaRPr lang="en-US" altLang="zh-CN" sz="1400" dirty="0" smtClean="0">
              <a:solidFill>
                <a:prstClr val="black"/>
              </a:solidFill>
              <a:latin typeface="微软雅黑"/>
              <a:ea typeface="微软雅黑"/>
            </a:endParaRPr>
          </a:p>
          <a:p>
            <a:pPr fontAlgn="ctr">
              <a:spcBef>
                <a:spcPts val="0"/>
              </a:spcBef>
              <a:spcAft>
                <a:spcPts val="0"/>
              </a:spcAft>
              <a:buFontTx/>
              <a:buNone/>
            </a:pPr>
            <a:r>
              <a:rPr lang="zh-CN" altLang="zh-CN" sz="1400" dirty="0" smtClean="0">
                <a:solidFill>
                  <a:prstClr val="black"/>
                </a:solidFill>
                <a:latin typeface="微软雅黑"/>
                <a:ea typeface="微软雅黑"/>
              </a:rPr>
              <a:t>（</a:t>
            </a:r>
            <a:r>
              <a:rPr lang="en-US" altLang="zh-CN" sz="1400" dirty="0">
                <a:solidFill>
                  <a:prstClr val="black"/>
                </a:solidFill>
                <a:latin typeface="微软雅黑"/>
                <a:ea typeface="微软雅黑"/>
              </a:rPr>
              <a:t>3</a:t>
            </a:r>
            <a:r>
              <a:rPr lang="zh-CN" altLang="zh-CN" sz="1400" dirty="0">
                <a:solidFill>
                  <a:prstClr val="black"/>
                </a:solidFill>
                <a:latin typeface="微软雅黑"/>
                <a:ea typeface="微软雅黑"/>
              </a:rPr>
              <a:t>）</a:t>
            </a:r>
            <a:r>
              <a:rPr lang="zh-CN" altLang="zh-CN" sz="1400" dirty="0" smtClean="0">
                <a:solidFill>
                  <a:prstClr val="black"/>
                </a:solidFill>
                <a:latin typeface="微软雅黑"/>
                <a:ea typeface="微软雅黑"/>
              </a:rPr>
              <a:t>由于</a:t>
            </a:r>
            <a:r>
              <a:rPr lang="en-US" altLang="zh-CN" sz="1400" dirty="0" smtClean="0">
                <a:solidFill>
                  <a:prstClr val="black"/>
                </a:solidFill>
                <a:latin typeface="微软雅黑"/>
                <a:ea typeface="微软雅黑"/>
              </a:rPr>
              <a:t>           </a:t>
            </a:r>
            <a:r>
              <a:rPr lang="zh-CN" altLang="zh-CN" sz="1400" dirty="0" smtClean="0">
                <a:solidFill>
                  <a:prstClr val="black"/>
                </a:solidFill>
                <a:latin typeface="微软雅黑"/>
                <a:ea typeface="微软雅黑"/>
              </a:rPr>
              <a:t>对于</a:t>
            </a:r>
            <a:r>
              <a:rPr lang="zh-CN" altLang="zh-CN" sz="1400" dirty="0">
                <a:solidFill>
                  <a:prstClr val="black"/>
                </a:solidFill>
                <a:latin typeface="微软雅黑"/>
                <a:ea typeface="微软雅黑"/>
              </a:rPr>
              <a:t>所有的类别均是相同的，因此，只需</a:t>
            </a:r>
            <a:r>
              <a:rPr lang="zh-CN" altLang="zh-CN" sz="1400" dirty="0" smtClean="0">
                <a:solidFill>
                  <a:prstClr val="black"/>
                </a:solidFill>
                <a:latin typeface="微软雅黑"/>
                <a:ea typeface="微软雅黑"/>
              </a:rPr>
              <a:t>要</a:t>
            </a:r>
            <a:r>
              <a:rPr lang="en-US" altLang="zh-CN" sz="1400" dirty="0" smtClean="0">
                <a:solidFill>
                  <a:prstClr val="black"/>
                </a:solidFill>
                <a:latin typeface="微软雅黑"/>
                <a:ea typeface="微软雅黑"/>
              </a:rPr>
              <a:t>                         </a:t>
            </a:r>
            <a:r>
              <a:rPr lang="zh-CN" altLang="zh-CN" sz="1400" dirty="0" smtClean="0">
                <a:solidFill>
                  <a:prstClr val="black"/>
                </a:solidFill>
                <a:latin typeface="微软雅黑"/>
                <a:ea typeface="微软雅黑"/>
              </a:rPr>
              <a:t>取</a:t>
            </a:r>
            <a:r>
              <a:rPr lang="zh-CN" altLang="zh-CN" sz="1400" dirty="0">
                <a:solidFill>
                  <a:prstClr val="black"/>
                </a:solidFill>
                <a:latin typeface="微软雅黑"/>
                <a:ea typeface="微软雅黑"/>
              </a:rPr>
              <a:t>最大即可。由于类别的先验概率是未知的，则通常假定类别出现概率相同，</a:t>
            </a:r>
            <a:r>
              <a:rPr lang="zh-CN" altLang="zh-CN" sz="1400" dirty="0" smtClean="0">
                <a:solidFill>
                  <a:prstClr val="black"/>
                </a:solidFill>
                <a:latin typeface="微软雅黑"/>
                <a:ea typeface="微软雅黑"/>
              </a:rPr>
              <a:t>即</a:t>
            </a:r>
            <a:r>
              <a:rPr lang="en-US" altLang="zh-CN" sz="1400" dirty="0" smtClean="0">
                <a:solidFill>
                  <a:prstClr val="black"/>
                </a:solidFill>
                <a:latin typeface="微软雅黑"/>
                <a:ea typeface="微软雅黑"/>
              </a:rPr>
              <a:t>                                          </a:t>
            </a:r>
            <a:r>
              <a:rPr lang="zh-CN" altLang="zh-CN" sz="1400" dirty="0">
                <a:solidFill>
                  <a:prstClr val="black"/>
                </a:solidFill>
                <a:latin typeface="微软雅黑"/>
                <a:ea typeface="微软雅黑"/>
              </a:rPr>
              <a:t>。这样对于式</a:t>
            </a:r>
            <a:r>
              <a:rPr lang="zh-CN" altLang="zh-CN" sz="1200" dirty="0">
                <a:solidFill>
                  <a:prstClr val="black"/>
                </a:solidFill>
                <a:latin typeface="微软雅黑"/>
                <a:ea typeface="微软雅黑"/>
              </a:rPr>
              <a:t>（</a:t>
            </a:r>
            <a:r>
              <a:rPr lang="en-US" altLang="zh-CN" sz="1200" dirty="0">
                <a:solidFill>
                  <a:prstClr val="black"/>
                </a:solidFill>
                <a:latin typeface="微软雅黑"/>
                <a:ea typeface="微软雅黑"/>
              </a:rPr>
              <a:t>3-4</a:t>
            </a:r>
            <a:r>
              <a:rPr lang="zh-CN" altLang="zh-CN" sz="1200" dirty="0">
                <a:solidFill>
                  <a:prstClr val="black"/>
                </a:solidFill>
                <a:latin typeface="微软雅黑"/>
                <a:ea typeface="微软雅黑"/>
              </a:rPr>
              <a:t>）</a:t>
            </a:r>
            <a:r>
              <a:rPr lang="zh-CN" altLang="zh-CN" sz="1400" dirty="0">
                <a:solidFill>
                  <a:prstClr val="black"/>
                </a:solidFill>
                <a:latin typeface="微软雅黑"/>
                <a:ea typeface="微软雅黑"/>
              </a:rPr>
              <a:t>取最大转换成只需</a:t>
            </a:r>
            <a:r>
              <a:rPr lang="zh-CN" altLang="zh-CN" sz="1400" dirty="0" smtClean="0">
                <a:solidFill>
                  <a:prstClr val="black"/>
                </a:solidFill>
                <a:latin typeface="微软雅黑"/>
                <a:ea typeface="微软雅黑"/>
              </a:rPr>
              <a:t>要求</a:t>
            </a:r>
            <a:r>
              <a:rPr lang="en-US" altLang="zh-CN" sz="1400" dirty="0" smtClean="0">
                <a:solidFill>
                  <a:prstClr val="black"/>
                </a:solidFill>
                <a:latin typeface="微软雅黑"/>
                <a:ea typeface="微软雅黑"/>
              </a:rPr>
              <a:t>              </a:t>
            </a:r>
            <a:r>
              <a:rPr lang="zh-CN" altLang="zh-CN" sz="1400" dirty="0" smtClean="0">
                <a:solidFill>
                  <a:prstClr val="black"/>
                </a:solidFill>
                <a:latin typeface="微软雅黑"/>
                <a:ea typeface="微软雅黑"/>
              </a:rPr>
              <a:t>最大</a:t>
            </a:r>
            <a:r>
              <a:rPr lang="zh-CN" altLang="zh-CN" sz="1400" dirty="0">
                <a:solidFill>
                  <a:prstClr val="black"/>
                </a:solidFill>
                <a:latin typeface="微软雅黑"/>
                <a:ea typeface="微软雅黑"/>
              </a:rPr>
              <a:t>。而类别的先验概率一般可以</a:t>
            </a:r>
            <a:r>
              <a:rPr lang="zh-CN" altLang="zh-CN" sz="1400" dirty="0" smtClean="0">
                <a:solidFill>
                  <a:prstClr val="black"/>
                </a:solidFill>
                <a:latin typeface="微软雅黑"/>
                <a:ea typeface="微软雅黑"/>
              </a:rPr>
              <a:t>通过</a:t>
            </a:r>
            <a:r>
              <a:rPr lang="en-US" altLang="zh-CN" sz="1400" dirty="0" smtClean="0">
                <a:solidFill>
                  <a:prstClr val="black"/>
                </a:solidFill>
                <a:latin typeface="微软雅黑"/>
                <a:ea typeface="微软雅黑"/>
              </a:rPr>
              <a:t>                       </a:t>
            </a:r>
            <a:r>
              <a:rPr lang="zh-CN" altLang="zh-CN" sz="1400" dirty="0" smtClean="0">
                <a:solidFill>
                  <a:prstClr val="black"/>
                </a:solidFill>
                <a:latin typeface="微软雅黑"/>
                <a:ea typeface="微软雅黑"/>
              </a:rPr>
              <a:t>公式</a:t>
            </a:r>
            <a:r>
              <a:rPr lang="zh-CN" altLang="zh-CN" sz="1400" dirty="0">
                <a:solidFill>
                  <a:prstClr val="black"/>
                </a:solidFill>
                <a:latin typeface="微软雅黑"/>
                <a:ea typeface="微软雅黑"/>
              </a:rPr>
              <a:t>进行估算，其中</a:t>
            </a:r>
            <a:r>
              <a:rPr lang="zh-CN" altLang="zh-CN" sz="1400" dirty="0" smtClean="0">
                <a:solidFill>
                  <a:prstClr val="black"/>
                </a:solidFill>
                <a:latin typeface="微软雅黑"/>
                <a:ea typeface="微软雅黑"/>
              </a:rPr>
              <a:t>，</a:t>
            </a:r>
            <a:r>
              <a:rPr lang="en-US" altLang="zh-CN" sz="1400" dirty="0" smtClean="0">
                <a:solidFill>
                  <a:prstClr val="black"/>
                </a:solidFill>
                <a:latin typeface="微软雅黑"/>
                <a:ea typeface="微软雅黑"/>
              </a:rPr>
              <a:t>     </a:t>
            </a:r>
            <a:r>
              <a:rPr lang="zh-CN" altLang="zh-CN" sz="1400" dirty="0" smtClean="0">
                <a:solidFill>
                  <a:prstClr val="black"/>
                </a:solidFill>
                <a:latin typeface="微软雅黑"/>
                <a:ea typeface="微软雅黑"/>
              </a:rPr>
              <a:t>为</a:t>
            </a:r>
            <a:r>
              <a:rPr lang="zh-CN" altLang="zh-CN" sz="1400" dirty="0">
                <a:solidFill>
                  <a:prstClr val="black"/>
                </a:solidFill>
                <a:latin typeface="微软雅黑"/>
                <a:ea typeface="微软雅黑"/>
              </a:rPr>
              <a:t>训练样本集合中</a:t>
            </a:r>
            <a:r>
              <a:rPr lang="zh-CN" altLang="zh-CN" sz="1400" dirty="0" smtClean="0">
                <a:solidFill>
                  <a:prstClr val="black"/>
                </a:solidFill>
                <a:latin typeface="微软雅黑"/>
                <a:ea typeface="微软雅黑"/>
              </a:rPr>
              <a:t>类别</a:t>
            </a:r>
            <a:r>
              <a:rPr lang="en-US" altLang="zh-CN" sz="1400" dirty="0" smtClean="0">
                <a:solidFill>
                  <a:prstClr val="black"/>
                </a:solidFill>
                <a:latin typeface="微软雅黑"/>
                <a:ea typeface="微软雅黑"/>
              </a:rPr>
              <a:t>      </a:t>
            </a:r>
            <a:r>
              <a:rPr lang="zh-CN" altLang="zh-CN" sz="1400" dirty="0">
                <a:solidFill>
                  <a:prstClr val="black"/>
                </a:solidFill>
                <a:latin typeface="微软雅黑"/>
                <a:ea typeface="微软雅黑"/>
              </a:rPr>
              <a:t>的个数，</a:t>
            </a:r>
            <a:r>
              <a:rPr lang="en-US" altLang="zh-CN" sz="1400" i="1" dirty="0" smtClean="0">
                <a:solidFill>
                  <a:prstClr val="black"/>
                </a:solidFill>
                <a:latin typeface="微软雅黑"/>
                <a:ea typeface="微软雅黑"/>
              </a:rPr>
              <a:t>s </a:t>
            </a:r>
            <a:r>
              <a:rPr lang="zh-CN" altLang="zh-CN" sz="1400" dirty="0" smtClean="0">
                <a:solidFill>
                  <a:prstClr val="black"/>
                </a:solidFill>
                <a:latin typeface="微软雅黑"/>
                <a:ea typeface="微软雅黑"/>
              </a:rPr>
              <a:t>为</a:t>
            </a:r>
            <a:r>
              <a:rPr lang="zh-CN" altLang="zh-CN" sz="1400" dirty="0">
                <a:solidFill>
                  <a:prstClr val="black"/>
                </a:solidFill>
                <a:latin typeface="微软雅黑"/>
                <a:ea typeface="微软雅黑"/>
              </a:rPr>
              <a:t>整个训练样本集合的大小</a:t>
            </a:r>
            <a:r>
              <a:rPr lang="zh-CN" altLang="zh-CN" sz="1400" dirty="0" smtClean="0">
                <a:solidFill>
                  <a:prstClr val="black"/>
                </a:solidFill>
                <a:latin typeface="微软雅黑"/>
                <a:ea typeface="微软雅黑"/>
              </a:rPr>
              <a:t>。</a:t>
            </a:r>
            <a:endParaRPr lang="zh-CN" altLang="zh-CN" sz="1400" dirty="0">
              <a:solidFill>
                <a:prstClr val="black"/>
              </a:solidFill>
              <a:latin typeface="微软雅黑"/>
              <a:ea typeface="微软雅黑"/>
            </a:endParaRPr>
          </a:p>
        </p:txBody>
      </p:sp>
      <p:graphicFrame>
        <p:nvGraphicFramePr>
          <p:cNvPr id="41" name="对象 40"/>
          <p:cNvGraphicFramePr>
            <a:graphicFrameLocks noChangeAspect="1"/>
          </p:cNvGraphicFramePr>
          <p:nvPr/>
        </p:nvGraphicFramePr>
        <p:xfrm>
          <a:off x="3076017" y="2276243"/>
          <a:ext cx="1003712" cy="296299"/>
        </p:xfrm>
        <a:graphic>
          <a:graphicData uri="http://schemas.openxmlformats.org/presentationml/2006/ole">
            <mc:AlternateContent xmlns:mc="http://schemas.openxmlformats.org/markup-compatibility/2006">
              <mc:Choice xmlns:v="urn:schemas-microsoft-com:vml" Requires="v">
                <p:oleObj spid="_x0000_s4243" r:id="rId4" imgW="736600" imgH="203200" progId="Equation.DSMT4">
                  <p:embed/>
                </p:oleObj>
              </mc:Choice>
              <mc:Fallback>
                <p:oleObj r:id="rId4" imgW="736600" imgH="203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6017" y="2276243"/>
                        <a:ext cx="1003712" cy="296299"/>
                      </a:xfrm>
                      <a:prstGeom prst="rect">
                        <a:avLst/>
                      </a:prstGeom>
                      <a:noFill/>
                    </p:spPr>
                  </p:pic>
                </p:oleObj>
              </mc:Fallback>
            </mc:AlternateContent>
          </a:graphicData>
        </a:graphic>
      </p:graphicFrame>
      <p:graphicFrame>
        <p:nvGraphicFramePr>
          <p:cNvPr id="50" name="对象 49"/>
          <p:cNvGraphicFramePr>
            <a:graphicFrameLocks noChangeAspect="1"/>
          </p:cNvGraphicFramePr>
          <p:nvPr/>
        </p:nvGraphicFramePr>
        <p:xfrm>
          <a:off x="793604" y="2704868"/>
          <a:ext cx="247650" cy="320488"/>
        </p:xfrm>
        <a:graphic>
          <a:graphicData uri="http://schemas.openxmlformats.org/presentationml/2006/ole">
            <mc:AlternateContent xmlns:mc="http://schemas.openxmlformats.org/markup-compatibility/2006">
              <mc:Choice xmlns:v="urn:schemas-microsoft-com:vml" Requires="v">
                <p:oleObj spid="_x0000_s4244" r:id="rId6" imgW="165100" imgH="203200" progId="Equation.DSMT4">
                  <p:embed/>
                </p:oleObj>
              </mc:Choice>
              <mc:Fallback>
                <p:oleObj r:id="rId6" imgW="165100" imgH="2032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3604" y="2704868"/>
                        <a:ext cx="247650" cy="320488"/>
                      </a:xfrm>
                      <a:prstGeom prst="rect">
                        <a:avLst/>
                      </a:prstGeom>
                      <a:noFill/>
                    </p:spPr>
                  </p:pic>
                </p:oleObj>
              </mc:Fallback>
            </mc:AlternateContent>
          </a:graphicData>
        </a:graphic>
      </p:graphicFrame>
      <p:graphicFrame>
        <p:nvGraphicFramePr>
          <p:cNvPr id="52" name="对象 51"/>
          <p:cNvGraphicFramePr>
            <a:graphicFrameLocks noChangeAspect="1"/>
          </p:cNvGraphicFramePr>
          <p:nvPr/>
        </p:nvGraphicFramePr>
        <p:xfrm>
          <a:off x="1950023" y="2695342"/>
          <a:ext cx="2767188" cy="352425"/>
        </p:xfrm>
        <a:graphic>
          <a:graphicData uri="http://schemas.openxmlformats.org/presentationml/2006/ole">
            <mc:AlternateContent xmlns:mc="http://schemas.openxmlformats.org/markup-compatibility/2006">
              <mc:Choice xmlns:v="urn:schemas-microsoft-com:vml" Requires="v">
                <p:oleObj spid="_x0000_s4245" r:id="rId8" imgW="2019300" imgH="254000" progId="Equation.DSMT4">
                  <p:embed/>
                </p:oleObj>
              </mc:Choice>
              <mc:Fallback>
                <p:oleObj r:id="rId8" imgW="2019300" imgH="2540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50023" y="2695342"/>
                        <a:ext cx="2767188" cy="352425"/>
                      </a:xfrm>
                      <a:prstGeom prst="rect">
                        <a:avLst/>
                      </a:prstGeom>
                      <a:noFill/>
                    </p:spPr>
                  </p:pic>
                </p:oleObj>
              </mc:Fallback>
            </mc:AlternateContent>
          </a:graphicData>
        </a:graphic>
      </p:graphicFrame>
      <p:graphicFrame>
        <p:nvGraphicFramePr>
          <p:cNvPr id="64" name="对象 63"/>
          <p:cNvGraphicFramePr>
            <a:graphicFrameLocks noChangeAspect="1"/>
          </p:cNvGraphicFramePr>
          <p:nvPr/>
        </p:nvGraphicFramePr>
        <p:xfrm>
          <a:off x="1157166" y="3452148"/>
          <a:ext cx="753341" cy="276225"/>
        </p:xfrm>
        <a:graphic>
          <a:graphicData uri="http://schemas.openxmlformats.org/presentationml/2006/ole">
            <mc:AlternateContent xmlns:mc="http://schemas.openxmlformats.org/markup-compatibility/2006">
              <mc:Choice xmlns:v="urn:schemas-microsoft-com:vml" Requires="v">
                <p:oleObj spid="_x0000_s4246" r:id="rId10" imgW="571500" imgH="215900" progId="Equation.DSMT4">
                  <p:embed/>
                </p:oleObj>
              </mc:Choice>
              <mc:Fallback>
                <p:oleObj r:id="rId10" imgW="571500" imgH="2159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57166" y="3452148"/>
                        <a:ext cx="753341" cy="276225"/>
                      </a:xfrm>
                      <a:prstGeom prst="rect">
                        <a:avLst/>
                      </a:prstGeom>
                      <a:noFill/>
                    </p:spPr>
                  </p:pic>
                </p:oleObj>
              </mc:Fallback>
            </mc:AlternateContent>
          </a:graphicData>
        </a:graphic>
      </p:graphicFrame>
      <p:graphicFrame>
        <p:nvGraphicFramePr>
          <p:cNvPr id="65" name="对象 64"/>
          <p:cNvGraphicFramePr>
            <a:graphicFrameLocks noChangeAspect="1"/>
          </p:cNvGraphicFramePr>
          <p:nvPr/>
        </p:nvGraphicFramePr>
        <p:xfrm>
          <a:off x="3165456" y="3423574"/>
          <a:ext cx="247650" cy="320675"/>
        </p:xfrm>
        <a:graphic>
          <a:graphicData uri="http://schemas.openxmlformats.org/presentationml/2006/ole">
            <mc:AlternateContent xmlns:mc="http://schemas.openxmlformats.org/markup-compatibility/2006">
              <mc:Choice xmlns:v="urn:schemas-microsoft-com:vml" Requires="v">
                <p:oleObj spid="_x0000_s4247" r:id="rId12" imgW="165100" imgH="203200" progId="Equation.DSMT4">
                  <p:embed/>
                </p:oleObj>
              </mc:Choice>
              <mc:Fallback>
                <p:oleObj r:id="rId12" imgW="165100" imgH="2032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65456" y="3423574"/>
                        <a:ext cx="247650" cy="320675"/>
                      </a:xfrm>
                      <a:prstGeom prst="rect">
                        <a:avLst/>
                      </a:prstGeom>
                      <a:noFill/>
                      <a:ln>
                        <a:noFill/>
                      </a:ln>
                    </p:spPr>
                  </p:pic>
                </p:oleObj>
              </mc:Fallback>
            </mc:AlternateContent>
          </a:graphicData>
        </a:graphic>
      </p:graphicFrame>
      <p:pic>
        <p:nvPicPr>
          <p:cNvPr id="11289" name="图片 21"/>
          <p:cNvPicPr>
            <a:picLocks noChangeAspect="1" noChangeArrowheads="1"/>
          </p:cNvPicPr>
          <p:nvPr/>
        </p:nvPicPr>
        <p:blipFill rotWithShape="1">
          <a:blip r:embed="rId13">
            <a:extLst>
              <a:ext uri="{BEBA8EAE-BF5A-486C-A8C5-ECC9F3942E4B}">
                <a14:imgProps xmlns:a14="http://schemas.microsoft.com/office/drawing/2010/main">
                  <a14:imgLayer r:embed="rId14">
                    <a14:imgEffect>
                      <a14:brightnessContrast bright="-5000"/>
                    </a14:imgEffect>
                  </a14:imgLayer>
                </a14:imgProps>
              </a:ext>
              <a:ext uri="{28A0092B-C50C-407E-A947-70E740481C1C}">
                <a14:useLocalDpi xmlns:a14="http://schemas.microsoft.com/office/drawing/2010/main" val="0"/>
              </a:ext>
            </a:extLst>
          </a:blip>
          <a:srcRect b="13462"/>
          <a:stretch>
            <a:fillRect/>
          </a:stretch>
        </p:blipFill>
        <p:spPr bwMode="auto">
          <a:xfrm>
            <a:off x="591479" y="3728374"/>
            <a:ext cx="17526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7" name="对象 66"/>
          <p:cNvGraphicFramePr>
            <a:graphicFrameLocks noChangeAspect="1"/>
          </p:cNvGraphicFramePr>
          <p:nvPr/>
        </p:nvGraphicFramePr>
        <p:xfrm>
          <a:off x="1431780" y="4479692"/>
          <a:ext cx="522716" cy="302625"/>
        </p:xfrm>
        <a:graphic>
          <a:graphicData uri="http://schemas.openxmlformats.org/presentationml/2006/ole">
            <mc:AlternateContent xmlns:mc="http://schemas.openxmlformats.org/markup-compatibility/2006">
              <mc:Choice xmlns:v="urn:schemas-microsoft-com:vml" Requires="v">
                <p:oleObj spid="_x0000_s4248" r:id="rId15" imgW="368300" imgH="215900" progId="Equation.DSMT4">
                  <p:embed/>
                </p:oleObj>
              </mc:Choice>
              <mc:Fallback>
                <p:oleObj r:id="rId15" imgW="368300" imgH="2159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31780" y="4479692"/>
                        <a:ext cx="522716" cy="302625"/>
                      </a:xfrm>
                      <a:prstGeom prst="rect">
                        <a:avLst/>
                      </a:prstGeom>
                      <a:noFill/>
                    </p:spPr>
                  </p:pic>
                </p:oleObj>
              </mc:Fallback>
            </mc:AlternateContent>
          </a:graphicData>
        </a:graphic>
      </p:graphicFrame>
      <p:graphicFrame>
        <p:nvGraphicFramePr>
          <p:cNvPr id="69" name="对象 68"/>
          <p:cNvGraphicFramePr>
            <a:graphicFrameLocks noChangeAspect="1"/>
          </p:cNvGraphicFramePr>
          <p:nvPr/>
        </p:nvGraphicFramePr>
        <p:xfrm>
          <a:off x="5394179" y="4477517"/>
          <a:ext cx="1259898" cy="285750"/>
        </p:xfrm>
        <a:graphic>
          <a:graphicData uri="http://schemas.openxmlformats.org/presentationml/2006/ole">
            <mc:AlternateContent xmlns:mc="http://schemas.openxmlformats.org/markup-compatibility/2006">
              <mc:Choice xmlns:v="urn:schemas-microsoft-com:vml" Requires="v">
                <p:oleObj spid="_x0000_s4249" r:id="rId17" imgW="913765" imgH="215900" progId="Equation.DSMT4">
                  <p:embed/>
                </p:oleObj>
              </mc:Choice>
              <mc:Fallback>
                <p:oleObj r:id="rId17" imgW="913765" imgH="2159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94179" y="4477517"/>
                        <a:ext cx="1259898" cy="285750"/>
                      </a:xfrm>
                      <a:prstGeom prst="rect">
                        <a:avLst/>
                      </a:prstGeom>
                      <a:noFill/>
                    </p:spPr>
                  </p:pic>
                </p:oleObj>
              </mc:Fallback>
            </mc:AlternateContent>
          </a:graphicData>
        </a:graphic>
      </p:graphicFrame>
      <p:graphicFrame>
        <p:nvGraphicFramePr>
          <p:cNvPr id="71" name="对象 70"/>
          <p:cNvGraphicFramePr>
            <a:graphicFrameLocks noChangeAspect="1"/>
          </p:cNvGraphicFramePr>
          <p:nvPr/>
        </p:nvGraphicFramePr>
        <p:xfrm>
          <a:off x="5054349" y="4696492"/>
          <a:ext cx="2140056" cy="276949"/>
        </p:xfrm>
        <a:graphic>
          <a:graphicData uri="http://schemas.openxmlformats.org/presentationml/2006/ole">
            <mc:AlternateContent xmlns:mc="http://schemas.openxmlformats.org/markup-compatibility/2006">
              <mc:Choice xmlns:v="urn:schemas-microsoft-com:vml" Requires="v">
                <p:oleObj spid="_x0000_s4250" r:id="rId19" imgW="1612900" imgH="215900" progId="Equation.DSMT4">
                  <p:embed/>
                </p:oleObj>
              </mc:Choice>
              <mc:Fallback>
                <p:oleObj r:id="rId19" imgW="1612900" imgH="21590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054349" y="4696492"/>
                        <a:ext cx="2140056" cy="276949"/>
                      </a:xfrm>
                      <a:prstGeom prst="rect">
                        <a:avLst/>
                      </a:prstGeom>
                      <a:noFill/>
                    </p:spPr>
                  </p:pic>
                </p:oleObj>
              </mc:Fallback>
            </mc:AlternateContent>
          </a:graphicData>
        </a:graphic>
      </p:graphicFrame>
      <p:sp>
        <p:nvSpPr>
          <p:cNvPr id="72" name="矩形 71"/>
          <p:cNvSpPr/>
          <p:nvPr/>
        </p:nvSpPr>
        <p:spPr>
          <a:xfrm>
            <a:off x="2286929" y="3743733"/>
            <a:ext cx="784189" cy="276999"/>
          </a:xfrm>
          <a:prstGeom prst="rect">
            <a:avLst/>
          </a:prstGeom>
        </p:spPr>
        <p:txBody>
          <a:bodyPr wrap="none">
            <a:spAutoFit/>
          </a:bodyPr>
          <a:lstStyle/>
          <a:p>
            <a:pPr fontAlgn="auto">
              <a:spcBef>
                <a:spcPts val="0"/>
              </a:spcBef>
              <a:spcAft>
                <a:spcPts val="0"/>
              </a:spcAft>
              <a:buFontTx/>
              <a:buNone/>
            </a:pPr>
            <a:r>
              <a:rPr lang="zh-CN" altLang="zh-CN" sz="1200" dirty="0">
                <a:solidFill>
                  <a:prstClr val="black"/>
                </a:solidFill>
                <a:latin typeface="微软雅黑"/>
                <a:ea typeface="微软雅黑"/>
              </a:rPr>
              <a:t>（</a:t>
            </a:r>
            <a:r>
              <a:rPr lang="en-US" altLang="zh-CN" sz="1200" dirty="0">
                <a:solidFill>
                  <a:prstClr val="black"/>
                </a:solidFill>
                <a:latin typeface="微软雅黑"/>
                <a:ea typeface="微软雅黑"/>
              </a:rPr>
              <a:t>3-4</a:t>
            </a:r>
            <a:r>
              <a:rPr lang="zh-CN" altLang="zh-CN" sz="1200" dirty="0">
                <a:solidFill>
                  <a:prstClr val="black"/>
                </a:solidFill>
                <a:latin typeface="微软雅黑"/>
                <a:ea typeface="微软雅黑"/>
              </a:rPr>
              <a:t>）</a:t>
            </a:r>
            <a:r>
              <a:rPr lang="en-US" altLang="zh-CN" sz="1200" dirty="0">
                <a:solidFill>
                  <a:prstClr val="black"/>
                </a:solidFill>
                <a:latin typeface="微软雅黑"/>
                <a:ea typeface="微软雅黑"/>
              </a:rPr>
              <a:t> </a:t>
            </a:r>
            <a:endParaRPr lang="zh-CN" altLang="zh-CN" sz="1200" dirty="0">
              <a:solidFill>
                <a:prstClr val="black"/>
              </a:solidFill>
              <a:latin typeface="微软雅黑"/>
              <a:ea typeface="微软雅黑"/>
            </a:endParaRPr>
          </a:p>
        </p:txBody>
      </p:sp>
      <p:graphicFrame>
        <p:nvGraphicFramePr>
          <p:cNvPr id="74" name="对象 73"/>
          <p:cNvGraphicFramePr>
            <a:graphicFrameLocks noChangeAspect="1"/>
          </p:cNvGraphicFramePr>
          <p:nvPr/>
        </p:nvGraphicFramePr>
        <p:xfrm>
          <a:off x="2959480" y="4925191"/>
          <a:ext cx="701386" cy="257175"/>
        </p:xfrm>
        <a:graphic>
          <a:graphicData uri="http://schemas.openxmlformats.org/presentationml/2006/ole">
            <mc:AlternateContent xmlns:mc="http://schemas.openxmlformats.org/markup-compatibility/2006">
              <mc:Choice xmlns:v="urn:schemas-microsoft-com:vml" Requires="v">
                <p:oleObj spid="_x0000_s4251" r:id="rId21" imgW="571500" imgH="215900" progId="Equation.DSMT4">
                  <p:embed/>
                </p:oleObj>
              </mc:Choice>
              <mc:Fallback>
                <p:oleObj r:id="rId21" imgW="571500" imgH="21590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959480" y="4925191"/>
                        <a:ext cx="701386" cy="257175"/>
                      </a:xfrm>
                      <a:prstGeom prst="rect">
                        <a:avLst/>
                      </a:prstGeom>
                      <a:noFill/>
                    </p:spPr>
                  </p:pic>
                </p:oleObj>
              </mc:Fallback>
            </mc:AlternateContent>
          </a:graphicData>
        </a:graphic>
      </p:graphicFrame>
      <p:graphicFrame>
        <p:nvGraphicFramePr>
          <p:cNvPr id="76" name="对象 75"/>
          <p:cNvGraphicFramePr>
            <a:graphicFrameLocks noChangeAspect="1"/>
          </p:cNvGraphicFramePr>
          <p:nvPr/>
        </p:nvGraphicFramePr>
        <p:xfrm>
          <a:off x="6795157" y="4869485"/>
          <a:ext cx="1018372" cy="361950"/>
        </p:xfrm>
        <a:graphic>
          <a:graphicData uri="http://schemas.openxmlformats.org/presentationml/2006/ole">
            <mc:AlternateContent xmlns:mc="http://schemas.openxmlformats.org/markup-compatibility/2006">
              <mc:Choice xmlns:v="urn:schemas-microsoft-com:vml" Requires="v">
                <p:oleObj spid="_x0000_s4252" r:id="rId23" imgW="635000" imgH="355600" progId="Equation.DSMT4">
                  <p:embed/>
                </p:oleObj>
              </mc:Choice>
              <mc:Fallback>
                <p:oleObj r:id="rId23" imgW="635000" imgH="355600"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795157" y="4869485"/>
                        <a:ext cx="1018372" cy="361950"/>
                      </a:xfrm>
                      <a:prstGeom prst="rect">
                        <a:avLst/>
                      </a:prstGeom>
                      <a:noFill/>
                    </p:spPr>
                  </p:pic>
                </p:oleObj>
              </mc:Fallback>
            </mc:AlternateContent>
          </a:graphicData>
        </a:graphic>
      </p:graphicFrame>
      <p:graphicFrame>
        <p:nvGraphicFramePr>
          <p:cNvPr id="78" name="对象 77"/>
          <p:cNvGraphicFramePr>
            <a:graphicFrameLocks noChangeAspect="1"/>
          </p:cNvGraphicFramePr>
          <p:nvPr/>
        </p:nvGraphicFramePr>
        <p:xfrm>
          <a:off x="1845248" y="5049017"/>
          <a:ext cx="196783" cy="333018"/>
        </p:xfrm>
        <a:graphic>
          <a:graphicData uri="http://schemas.openxmlformats.org/presentationml/2006/ole">
            <mc:AlternateContent xmlns:mc="http://schemas.openxmlformats.org/markup-compatibility/2006">
              <mc:Choice xmlns:v="urn:schemas-microsoft-com:vml" Requires="v">
                <p:oleObj spid="_x0000_s4253" r:id="rId25" imgW="127000" imgH="203200" progId="Equation.DSMT4">
                  <p:embed/>
                </p:oleObj>
              </mc:Choice>
              <mc:Fallback>
                <p:oleObj r:id="rId25" imgW="127000" imgH="203200"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845248" y="5049017"/>
                        <a:ext cx="196783" cy="333018"/>
                      </a:xfrm>
                      <a:prstGeom prst="rect">
                        <a:avLst/>
                      </a:prstGeom>
                      <a:noFill/>
                    </p:spPr>
                  </p:pic>
                </p:oleObj>
              </mc:Fallback>
            </mc:AlternateContent>
          </a:graphicData>
        </a:graphic>
      </p:graphicFrame>
      <p:graphicFrame>
        <p:nvGraphicFramePr>
          <p:cNvPr id="79" name="对象 78"/>
          <p:cNvGraphicFramePr>
            <a:graphicFrameLocks noChangeAspect="1"/>
          </p:cNvGraphicFramePr>
          <p:nvPr/>
        </p:nvGraphicFramePr>
        <p:xfrm>
          <a:off x="3898754" y="5108985"/>
          <a:ext cx="247650" cy="320675"/>
        </p:xfrm>
        <a:graphic>
          <a:graphicData uri="http://schemas.openxmlformats.org/presentationml/2006/ole">
            <mc:AlternateContent xmlns:mc="http://schemas.openxmlformats.org/markup-compatibility/2006">
              <mc:Choice xmlns:v="urn:schemas-microsoft-com:vml" Requires="v">
                <p:oleObj spid="_x0000_s4254" r:id="rId27" imgW="165100" imgH="203200" progId="Equation.DSMT4">
                  <p:embed/>
                </p:oleObj>
              </mc:Choice>
              <mc:Fallback>
                <p:oleObj r:id="rId27" imgW="165100" imgH="2032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98754" y="5108985"/>
                        <a:ext cx="2476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82" name="27 Imagen"/>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prstClr val="white">
                    <a:lumMod val="65000"/>
                  </a:prstClr>
                </a:solidFill>
                <a:latin typeface="微软雅黑"/>
                <a:ea typeface="微软雅黑"/>
              </a:rPr>
              <a:t>of</a:t>
            </a:r>
            <a:endParaRPr lang="es-ES" sz="1200" b="1" i="1" dirty="0">
              <a:solidFill>
                <a:prstClr val="white">
                  <a:lumMod val="65000"/>
                </a:prstClr>
              </a:solidFill>
              <a:latin typeface="微软雅黑"/>
              <a:ea typeface="微软雅黑"/>
            </a:endParaRPr>
          </a:p>
        </p:txBody>
      </p:sp>
      <p:sp>
        <p:nvSpPr>
          <p:cNvPr id="84"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sz="1200" b="1" dirty="0" smtClean="0">
                <a:solidFill>
                  <a:prstClr val="white">
                    <a:lumMod val="50000"/>
                  </a:prstClr>
                </a:solidFill>
                <a:latin typeface="微软雅黑"/>
                <a:ea typeface="微软雅黑"/>
              </a:rPr>
              <a:t>39</a:t>
            </a:r>
            <a:endParaRPr lang="es-ES" sz="1200" b="1" dirty="0">
              <a:solidFill>
                <a:prstClr val="white">
                  <a:lumMod val="50000"/>
                </a:prstClr>
              </a:solidFill>
              <a:latin typeface="微软雅黑"/>
              <a:ea typeface="微软雅黑"/>
            </a:endParaRPr>
          </a:p>
        </p:txBody>
      </p:sp>
      <p:pic>
        <p:nvPicPr>
          <p:cNvPr id="85" name="Imagen 27">
            <a:hlinkClick r:id="" action="ppaction://hlinkshowjump?jump=nextslide"/>
          </p:cNvPr>
          <p:cNvPicPr>
            <a:picLocks noChangeAspect="1" noChangeArrowheads="1"/>
          </p:cNvPicPr>
          <p:nvPr/>
        </p:nvPicPr>
        <p:blipFill>
          <a:blip r:embed="rId29"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Imagen 28">
            <a:hlinkClick r:id="" action="ppaction://hlinkshowjump?jump=previousslide"/>
          </p:cNvPr>
          <p:cNvPicPr>
            <a:picLocks noChangeAspect="1" noChangeArrowheads="1"/>
          </p:cNvPicPr>
          <p:nvPr/>
        </p:nvPicPr>
        <p:blipFill>
          <a:blip r:embed="rId29"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prstClr val="black">
                    <a:tint val="75000"/>
                  </a:prstClr>
                </a:solidFill>
              </a:rPr>
              <a:pPr fontAlgn="auto">
                <a:spcBef>
                  <a:spcPts val="0"/>
                </a:spcBef>
                <a:spcAft>
                  <a:spcPts val="0"/>
                </a:spcAft>
                <a:buFontTx/>
                <a:buNone/>
              </a:pPr>
              <a:t>141</a:t>
            </a:fld>
            <a:endParaRPr lang="zh-CN" altLang="en-US" dirty="0">
              <a:solidFill>
                <a:prstClr val="black">
                  <a:tint val="75000"/>
                </a:prstClr>
              </a:solidFill>
            </a:endParaRPr>
          </a:p>
        </p:txBody>
      </p:sp>
      <p:sp>
        <p:nvSpPr>
          <p:cNvPr id="61" name="文本框 40"/>
          <p:cNvSpPr txBox="1"/>
          <p:nvPr/>
        </p:nvSpPr>
        <p:spPr>
          <a:xfrm>
            <a:off x="399253" y="828381"/>
            <a:ext cx="2262158" cy="369332"/>
          </a:xfrm>
          <a:prstGeom prst="rect">
            <a:avLst/>
          </a:prstGeom>
          <a:noFill/>
        </p:spPr>
        <p:txBody>
          <a:bodyPr wrap="none" rtlCol="0">
            <a:spAutoFit/>
          </a:bodyPr>
          <a:lstStyle/>
          <a:p>
            <a:pPr fontAlgn="auto">
              <a:spcBef>
                <a:spcPts val="0"/>
              </a:spcBef>
              <a:spcAft>
                <a:spcPts val="0"/>
              </a:spcAft>
              <a:buFontTx/>
              <a:buNone/>
            </a:pPr>
            <a:r>
              <a:rPr lang="zh-CN" altLang="zh-CN" b="1" dirty="0" smtClean="0">
                <a:solidFill>
                  <a:srgbClr val="3D89BC"/>
                </a:solidFill>
                <a:latin typeface="微软雅黑"/>
                <a:ea typeface="微软雅黑"/>
              </a:rPr>
              <a:t>贝</a:t>
            </a:r>
            <a:r>
              <a:rPr lang="zh-CN" altLang="zh-CN" b="1" dirty="0">
                <a:solidFill>
                  <a:srgbClr val="3D89BC"/>
                </a:solidFill>
                <a:latin typeface="微软雅黑"/>
                <a:ea typeface="微软雅黑"/>
              </a:rPr>
              <a:t>叶斯决策与分类器</a:t>
            </a:r>
          </a:p>
        </p:txBody>
      </p:sp>
      <p:sp>
        <p:nvSpPr>
          <p:cNvPr id="62" name="椭圆 61"/>
          <p:cNvSpPr/>
          <p:nvPr/>
        </p:nvSpPr>
        <p:spPr>
          <a:xfrm>
            <a:off x="293525" y="946406"/>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Tree>
    <p:extLst>
      <p:ext uri="{BB962C8B-B14F-4D97-AF65-F5344CB8AC3E}">
        <p14:creationId xmlns:p14="http://schemas.microsoft.com/office/powerpoint/2010/main" val="2258453987"/>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26" name="文本框 6"/>
          <p:cNvSpPr txBox="1"/>
          <p:nvPr/>
        </p:nvSpPr>
        <p:spPr>
          <a:xfrm>
            <a:off x="607500" y="177284"/>
            <a:ext cx="596317" cy="323165"/>
          </a:xfrm>
          <a:prstGeom prst="rect">
            <a:avLst/>
          </a:prstGeom>
          <a:noFill/>
        </p:spPr>
        <p:txBody>
          <a:bodyPr wrap="none" lIns="0" tIns="0" rIns="0" bIns="0" rtlCol="0">
            <a:spAutoFit/>
          </a:bodyPr>
          <a:lstStyle/>
          <a:p>
            <a:pPr fontAlgn="auto">
              <a:spcBef>
                <a:spcPts val="0"/>
              </a:spcBef>
              <a:spcAft>
                <a:spcPts val="0"/>
              </a:spcAft>
              <a:buFontTx/>
              <a:buNone/>
            </a:pPr>
            <a:r>
              <a:rPr lang="zh-CN" altLang="en-US" sz="2100" b="1" spc="225" dirty="0" smtClean="0">
                <a:solidFill>
                  <a:prstClr val="white"/>
                </a:solidFill>
                <a:latin typeface="微软雅黑"/>
                <a:ea typeface="微软雅黑"/>
              </a:rPr>
              <a:t>分类</a:t>
            </a:r>
            <a:endParaRPr lang="zh-CN" altLang="en-US" sz="2100" b="1" spc="225" dirty="0">
              <a:solidFill>
                <a:prstClr val="white"/>
              </a:solidFill>
              <a:latin typeface="微软雅黑"/>
              <a:ea typeface="微软雅黑"/>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5" name="矩形 44"/>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sp>
        <p:nvSpPr>
          <p:cNvPr id="4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9"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2" name="矩形 31"/>
          <p:cNvSpPr/>
          <p:nvPr/>
        </p:nvSpPr>
        <p:spPr>
          <a:xfrm>
            <a:off x="540013" y="1267092"/>
            <a:ext cx="1542410" cy="338554"/>
          </a:xfrm>
          <a:prstGeom prst="rect">
            <a:avLst/>
          </a:prstGeom>
        </p:spPr>
        <p:txBody>
          <a:bodyPr wrap="none">
            <a:spAutoFit/>
          </a:bodyPr>
          <a:lstStyle/>
          <a:p>
            <a:pPr fontAlgn="auto">
              <a:spcBef>
                <a:spcPts val="0"/>
              </a:spcBef>
              <a:spcAft>
                <a:spcPts val="0"/>
              </a:spcAft>
              <a:buFontTx/>
              <a:buNone/>
            </a:pPr>
            <a:r>
              <a:rPr lang="en-US" altLang="zh-CN" sz="1600" b="1" dirty="0" smtClean="0">
                <a:solidFill>
                  <a:prstClr val="black"/>
                </a:solidFill>
                <a:latin typeface="微软雅黑"/>
                <a:ea typeface="微软雅黑"/>
              </a:rPr>
              <a:t>4</a:t>
            </a:r>
            <a:r>
              <a:rPr lang="zh-CN" altLang="zh-CN" sz="1600" b="1" dirty="0">
                <a:solidFill>
                  <a:prstClr val="black"/>
                </a:solidFill>
                <a:latin typeface="微软雅黑"/>
                <a:ea typeface="微软雅黑"/>
              </a:rPr>
              <a:t>．全概率公式</a:t>
            </a:r>
          </a:p>
        </p:txBody>
      </p:sp>
      <p:sp>
        <p:nvSpPr>
          <p:cNvPr id="1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7"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6"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8"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2"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3"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6"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8"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0"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4"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8"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8"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1"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3"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6"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0"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3"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5"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8"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7"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0"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4"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4"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9"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2"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8"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6"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9"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1"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3"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5"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5"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7"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71"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3" name="矩形 12"/>
          <p:cNvSpPr/>
          <p:nvPr/>
        </p:nvSpPr>
        <p:spPr>
          <a:xfrm>
            <a:off x="473338" y="1749795"/>
            <a:ext cx="8075577" cy="4585871"/>
          </a:xfrm>
          <a:prstGeom prst="rect">
            <a:avLst/>
          </a:prstGeom>
        </p:spPr>
        <p:txBody>
          <a:bodyPr wrap="square">
            <a:spAutoFit/>
          </a:bodyPr>
          <a:lstStyle/>
          <a:p>
            <a:pPr fontAlgn="ctr">
              <a:spcBef>
                <a:spcPts val="0"/>
              </a:spcBef>
              <a:spcAft>
                <a:spcPts val="0"/>
              </a:spcAft>
              <a:buFontTx/>
              <a:buNone/>
            </a:pPr>
            <a:r>
              <a:rPr lang="zh-CN" altLang="zh-CN" sz="1400" dirty="0" smtClean="0">
                <a:solidFill>
                  <a:prstClr val="black"/>
                </a:solidFill>
                <a:latin typeface="微软雅黑"/>
                <a:ea typeface="微软雅黑"/>
              </a:rPr>
              <a:t>（</a:t>
            </a:r>
            <a:r>
              <a:rPr lang="en-US" altLang="zh-CN" sz="1400" dirty="0">
                <a:solidFill>
                  <a:prstClr val="black"/>
                </a:solidFill>
                <a:latin typeface="微软雅黑"/>
                <a:ea typeface="微软雅黑"/>
              </a:rPr>
              <a:t>4</a:t>
            </a:r>
            <a:r>
              <a:rPr lang="zh-CN" altLang="zh-CN" sz="1400" dirty="0">
                <a:solidFill>
                  <a:prstClr val="black"/>
                </a:solidFill>
                <a:latin typeface="微软雅黑"/>
                <a:ea typeface="微软雅黑"/>
              </a:rPr>
              <a:t>）根据所给定包含多个属性的数据集，直接</a:t>
            </a:r>
            <a:r>
              <a:rPr lang="zh-CN" altLang="zh-CN" sz="1400" dirty="0" smtClean="0">
                <a:solidFill>
                  <a:prstClr val="black"/>
                </a:solidFill>
                <a:latin typeface="微软雅黑"/>
                <a:ea typeface="微软雅黑"/>
              </a:rPr>
              <a:t>计算</a:t>
            </a:r>
            <a:r>
              <a:rPr lang="en-US" altLang="zh-CN" sz="1400" dirty="0" smtClean="0">
                <a:solidFill>
                  <a:prstClr val="black"/>
                </a:solidFill>
                <a:latin typeface="微软雅黑"/>
                <a:ea typeface="微软雅黑"/>
              </a:rPr>
              <a:t>                </a:t>
            </a:r>
            <a:r>
              <a:rPr lang="zh-CN" altLang="zh-CN" sz="1400" dirty="0" smtClean="0">
                <a:solidFill>
                  <a:prstClr val="black"/>
                </a:solidFill>
                <a:latin typeface="微软雅黑"/>
                <a:ea typeface="微软雅黑"/>
              </a:rPr>
              <a:t>的</a:t>
            </a:r>
            <a:r>
              <a:rPr lang="zh-CN" altLang="zh-CN" sz="1400" dirty="0">
                <a:solidFill>
                  <a:prstClr val="black"/>
                </a:solidFill>
                <a:latin typeface="微软雅黑"/>
                <a:ea typeface="微软雅黑"/>
              </a:rPr>
              <a:t>运算量非常大。为实现</a:t>
            </a:r>
            <a:r>
              <a:rPr lang="zh-CN" altLang="zh-CN" sz="1400" dirty="0" smtClean="0">
                <a:solidFill>
                  <a:prstClr val="black"/>
                </a:solidFill>
                <a:latin typeface="微软雅黑"/>
                <a:ea typeface="微软雅黑"/>
              </a:rPr>
              <a:t>对</a:t>
            </a:r>
            <a:endParaRPr lang="en-US" altLang="zh-CN" sz="1400" dirty="0" smtClean="0">
              <a:solidFill>
                <a:prstClr val="black"/>
              </a:solidFill>
              <a:latin typeface="微软雅黑"/>
              <a:ea typeface="微软雅黑"/>
            </a:endParaRPr>
          </a:p>
          <a:p>
            <a:pPr fontAlgn="ctr">
              <a:spcBef>
                <a:spcPts val="0"/>
              </a:spcBef>
              <a:spcAft>
                <a:spcPts val="0"/>
              </a:spcAft>
              <a:buFontTx/>
              <a:buNone/>
            </a:pPr>
            <a:r>
              <a:rPr lang="zh-CN" altLang="zh-CN" sz="1400" dirty="0" smtClean="0">
                <a:solidFill>
                  <a:prstClr val="black"/>
                </a:solidFill>
                <a:latin typeface="微软雅黑"/>
                <a:ea typeface="微软雅黑"/>
              </a:rPr>
              <a:t>的</a:t>
            </a:r>
            <a:r>
              <a:rPr lang="zh-CN" altLang="zh-CN" sz="1400" dirty="0">
                <a:solidFill>
                  <a:prstClr val="black"/>
                </a:solidFill>
                <a:latin typeface="微软雅黑"/>
                <a:ea typeface="微软雅黑"/>
              </a:rPr>
              <a:t>有效估算，朴素贝叶斯分类器通常都假设各类别是相互独立的，即各属性间不存在依赖关系，其取值是相互独立的</a:t>
            </a:r>
            <a:r>
              <a:rPr lang="zh-CN" altLang="zh-CN" sz="1400" dirty="0" smtClean="0">
                <a:solidFill>
                  <a:prstClr val="black"/>
                </a:solidFill>
                <a:latin typeface="微软雅黑"/>
                <a:ea typeface="微软雅黑"/>
              </a:rPr>
              <a:t>。</a:t>
            </a:r>
            <a:endParaRPr lang="en-US" altLang="zh-CN" sz="1400" dirty="0" smtClean="0">
              <a:solidFill>
                <a:prstClr val="black"/>
              </a:solidFill>
              <a:latin typeface="微软雅黑"/>
              <a:ea typeface="微软雅黑"/>
            </a:endParaRPr>
          </a:p>
          <a:p>
            <a:pPr fontAlgn="ctr">
              <a:spcBef>
                <a:spcPts val="0"/>
              </a:spcBef>
              <a:spcAft>
                <a:spcPts val="0"/>
              </a:spcAft>
              <a:buFontTx/>
              <a:buNone/>
            </a:pPr>
            <a:endParaRPr lang="en-US" altLang="zh-CN" sz="1400" dirty="0" smtClean="0">
              <a:solidFill>
                <a:prstClr val="black"/>
              </a:solidFill>
              <a:latin typeface="微软雅黑"/>
              <a:ea typeface="微软雅黑"/>
            </a:endParaRPr>
          </a:p>
          <a:p>
            <a:pPr fontAlgn="ctr">
              <a:spcBef>
                <a:spcPts val="0"/>
              </a:spcBef>
              <a:spcAft>
                <a:spcPts val="0"/>
              </a:spcAft>
              <a:buFontTx/>
              <a:buNone/>
            </a:pPr>
            <a:endParaRPr lang="en-US" altLang="zh-CN" sz="1400" dirty="0">
              <a:solidFill>
                <a:prstClr val="black"/>
              </a:solidFill>
              <a:latin typeface="微软雅黑"/>
              <a:ea typeface="微软雅黑"/>
            </a:endParaRPr>
          </a:p>
          <a:p>
            <a:pPr fontAlgn="ctr">
              <a:spcBef>
                <a:spcPts val="0"/>
              </a:spcBef>
              <a:spcAft>
                <a:spcPts val="0"/>
              </a:spcAft>
              <a:buFontTx/>
              <a:buNone/>
            </a:pPr>
            <a:endParaRPr lang="en-US" altLang="zh-CN" sz="1400" dirty="0" smtClean="0">
              <a:solidFill>
                <a:prstClr val="black"/>
              </a:solidFill>
              <a:latin typeface="微软雅黑"/>
              <a:ea typeface="微软雅黑"/>
            </a:endParaRPr>
          </a:p>
          <a:p>
            <a:pPr fontAlgn="ctr">
              <a:spcBef>
                <a:spcPts val="0"/>
              </a:spcBef>
              <a:spcAft>
                <a:spcPts val="0"/>
              </a:spcAft>
              <a:buFontTx/>
              <a:buNone/>
            </a:pPr>
            <a:r>
              <a:rPr lang="zh-CN" altLang="zh-CN" sz="1400" dirty="0" smtClean="0">
                <a:solidFill>
                  <a:prstClr val="black"/>
                </a:solidFill>
                <a:latin typeface="微软雅黑"/>
                <a:ea typeface="微软雅黑"/>
              </a:rPr>
              <a:t>可以</a:t>
            </a:r>
            <a:r>
              <a:rPr lang="zh-CN" altLang="zh-CN" sz="1400" dirty="0">
                <a:solidFill>
                  <a:prstClr val="black"/>
                </a:solidFill>
                <a:latin typeface="微软雅黑"/>
                <a:ea typeface="微软雅黑"/>
              </a:rPr>
              <a:t>根据训练数据样本</a:t>
            </a:r>
            <a:r>
              <a:rPr lang="zh-CN" altLang="zh-CN" sz="1400" dirty="0" smtClean="0">
                <a:solidFill>
                  <a:prstClr val="black"/>
                </a:solidFill>
                <a:latin typeface="微软雅黑"/>
                <a:ea typeface="微软雅黑"/>
              </a:rPr>
              <a:t>估算</a:t>
            </a:r>
            <a:r>
              <a:rPr lang="en-US" altLang="zh-CN" sz="1400" dirty="0" smtClean="0">
                <a:solidFill>
                  <a:prstClr val="black"/>
                </a:solidFill>
                <a:latin typeface="微软雅黑"/>
                <a:ea typeface="微软雅黑"/>
              </a:rPr>
              <a:t>                                                    </a:t>
            </a:r>
            <a:r>
              <a:rPr lang="zh-CN" altLang="zh-CN" sz="1400" dirty="0" smtClean="0">
                <a:solidFill>
                  <a:prstClr val="black"/>
                </a:solidFill>
                <a:latin typeface="微软雅黑"/>
                <a:ea typeface="微软雅黑"/>
              </a:rPr>
              <a:t>的</a:t>
            </a:r>
            <a:r>
              <a:rPr lang="zh-CN" altLang="zh-CN" sz="1400" dirty="0">
                <a:solidFill>
                  <a:prstClr val="black"/>
                </a:solidFill>
                <a:latin typeface="微软雅黑"/>
                <a:ea typeface="微软雅黑"/>
              </a:rPr>
              <a:t>值。</a:t>
            </a:r>
          </a:p>
          <a:p>
            <a:pPr fontAlgn="ctr">
              <a:spcBef>
                <a:spcPts val="0"/>
              </a:spcBef>
              <a:spcAft>
                <a:spcPts val="0"/>
              </a:spcAft>
              <a:buFontTx/>
              <a:buNone/>
            </a:pPr>
            <a:r>
              <a:rPr lang="zh-CN" altLang="zh-CN" sz="1400" dirty="0" smtClean="0">
                <a:solidFill>
                  <a:prstClr val="black"/>
                </a:solidFill>
                <a:latin typeface="微软雅黑"/>
                <a:ea typeface="微软雅黑"/>
              </a:rPr>
              <a:t>如果</a:t>
            </a:r>
            <a:r>
              <a:rPr lang="en-US" altLang="zh-CN" sz="1400" dirty="0" smtClean="0">
                <a:solidFill>
                  <a:prstClr val="black"/>
                </a:solidFill>
                <a:latin typeface="微软雅黑"/>
                <a:ea typeface="微软雅黑"/>
              </a:rPr>
              <a:t>      </a:t>
            </a:r>
            <a:r>
              <a:rPr lang="zh-CN" altLang="zh-CN" sz="1400" dirty="0" smtClean="0">
                <a:solidFill>
                  <a:prstClr val="black"/>
                </a:solidFill>
                <a:latin typeface="微软雅黑"/>
                <a:ea typeface="微软雅黑"/>
              </a:rPr>
              <a:t>是</a:t>
            </a:r>
            <a:r>
              <a:rPr lang="zh-CN" altLang="zh-CN" sz="1400" dirty="0">
                <a:solidFill>
                  <a:prstClr val="black"/>
                </a:solidFill>
                <a:latin typeface="微软雅黑"/>
                <a:ea typeface="微软雅黑"/>
              </a:rPr>
              <a:t>分类属性，</a:t>
            </a:r>
            <a:r>
              <a:rPr lang="zh-CN" altLang="zh-CN" sz="1400" dirty="0" smtClean="0">
                <a:solidFill>
                  <a:prstClr val="black"/>
                </a:solidFill>
                <a:latin typeface="微软雅黑"/>
                <a:ea typeface="微软雅黑"/>
              </a:rPr>
              <a:t>则</a:t>
            </a:r>
            <a:r>
              <a:rPr lang="en-US" altLang="zh-CN" sz="1400" dirty="0" smtClean="0">
                <a:solidFill>
                  <a:prstClr val="black"/>
                </a:solidFill>
                <a:latin typeface="微软雅黑"/>
                <a:ea typeface="微软雅黑"/>
              </a:rPr>
              <a:t>                           </a:t>
            </a:r>
            <a:r>
              <a:rPr lang="zh-CN" altLang="zh-CN" sz="1400" dirty="0" smtClean="0">
                <a:solidFill>
                  <a:prstClr val="black"/>
                </a:solidFill>
                <a:latin typeface="微软雅黑"/>
                <a:ea typeface="微软雅黑"/>
              </a:rPr>
              <a:t>；其中</a:t>
            </a:r>
            <a:r>
              <a:rPr lang="en-US" altLang="zh-CN" sz="1400" dirty="0" smtClean="0">
                <a:solidFill>
                  <a:prstClr val="black"/>
                </a:solidFill>
                <a:latin typeface="微软雅黑"/>
                <a:ea typeface="微软雅黑"/>
              </a:rPr>
              <a:t>     </a:t>
            </a:r>
            <a:r>
              <a:rPr lang="zh-CN" altLang="zh-CN" sz="1400" dirty="0">
                <a:solidFill>
                  <a:prstClr val="black"/>
                </a:solidFill>
                <a:latin typeface="微软雅黑"/>
                <a:ea typeface="微软雅黑"/>
              </a:rPr>
              <a:t>是在</a:t>
            </a:r>
            <a:r>
              <a:rPr lang="zh-CN" altLang="zh-CN" sz="1400" dirty="0" smtClean="0">
                <a:solidFill>
                  <a:prstClr val="black"/>
                </a:solidFill>
                <a:latin typeface="微软雅黑"/>
                <a:ea typeface="微软雅黑"/>
              </a:rPr>
              <a:t>属性</a:t>
            </a:r>
            <a:r>
              <a:rPr lang="en-US" altLang="zh-CN" sz="1400" dirty="0" smtClean="0">
                <a:solidFill>
                  <a:prstClr val="black"/>
                </a:solidFill>
                <a:latin typeface="微软雅黑"/>
                <a:ea typeface="微软雅黑"/>
              </a:rPr>
              <a:t>    </a:t>
            </a:r>
            <a:r>
              <a:rPr lang="zh-CN" altLang="zh-CN" sz="1400" dirty="0" smtClean="0">
                <a:solidFill>
                  <a:prstClr val="black"/>
                </a:solidFill>
                <a:latin typeface="微软雅黑"/>
                <a:ea typeface="微软雅黑"/>
              </a:rPr>
              <a:t>上</a:t>
            </a:r>
            <a:r>
              <a:rPr lang="zh-CN" altLang="zh-CN" sz="1400" dirty="0">
                <a:solidFill>
                  <a:prstClr val="black"/>
                </a:solidFill>
                <a:latin typeface="微软雅黑"/>
                <a:ea typeface="微软雅黑"/>
              </a:rPr>
              <a:t>具有值</a:t>
            </a:r>
            <a:r>
              <a:rPr lang="en-US" altLang="zh-CN" sz="1400" dirty="0">
                <a:solidFill>
                  <a:prstClr val="black"/>
                </a:solidFill>
                <a:latin typeface="微软雅黑"/>
                <a:ea typeface="微软雅黑"/>
              </a:rPr>
              <a:t> </a:t>
            </a:r>
            <a:r>
              <a:rPr lang="en-US" altLang="zh-CN" sz="1400" dirty="0" smtClean="0">
                <a:solidFill>
                  <a:prstClr val="black"/>
                </a:solidFill>
                <a:latin typeface="微软雅黑"/>
                <a:ea typeface="微软雅黑"/>
              </a:rPr>
              <a:t>     </a:t>
            </a:r>
            <a:r>
              <a:rPr lang="zh-CN" altLang="zh-CN" sz="1400" dirty="0" smtClean="0">
                <a:solidFill>
                  <a:prstClr val="black"/>
                </a:solidFill>
                <a:latin typeface="微软雅黑"/>
                <a:ea typeface="微软雅黑"/>
              </a:rPr>
              <a:t>的</a:t>
            </a:r>
            <a:r>
              <a:rPr lang="zh-CN" altLang="zh-CN" sz="1400" dirty="0">
                <a:solidFill>
                  <a:prstClr val="black"/>
                </a:solidFill>
                <a:latin typeface="微软雅黑"/>
                <a:ea typeface="微软雅黑"/>
              </a:rPr>
              <a:t>类</a:t>
            </a:r>
            <a:r>
              <a:rPr lang="en-US" altLang="zh-CN" sz="1400" dirty="0">
                <a:solidFill>
                  <a:prstClr val="black"/>
                </a:solidFill>
                <a:latin typeface="微软雅黑"/>
                <a:ea typeface="微软雅黑"/>
              </a:rPr>
              <a:t> </a:t>
            </a:r>
            <a:r>
              <a:rPr lang="en-US" altLang="zh-CN" sz="1400" dirty="0" smtClean="0">
                <a:solidFill>
                  <a:prstClr val="black"/>
                </a:solidFill>
                <a:latin typeface="微软雅黑"/>
                <a:ea typeface="微软雅黑"/>
              </a:rPr>
              <a:t>    </a:t>
            </a:r>
            <a:r>
              <a:rPr lang="zh-CN" altLang="zh-CN" sz="1400" dirty="0" smtClean="0">
                <a:solidFill>
                  <a:prstClr val="black"/>
                </a:solidFill>
                <a:latin typeface="微软雅黑"/>
                <a:ea typeface="微软雅黑"/>
              </a:rPr>
              <a:t>的</a:t>
            </a:r>
            <a:r>
              <a:rPr lang="zh-CN" altLang="zh-CN" sz="1400" dirty="0">
                <a:solidFill>
                  <a:prstClr val="black"/>
                </a:solidFill>
                <a:latin typeface="微软雅黑"/>
                <a:ea typeface="微软雅黑"/>
              </a:rPr>
              <a:t>训练样本数，而</a:t>
            </a:r>
            <a:r>
              <a:rPr lang="en-US" altLang="zh-CN" sz="1400" dirty="0">
                <a:solidFill>
                  <a:prstClr val="black"/>
                </a:solidFill>
                <a:latin typeface="微软雅黑"/>
                <a:ea typeface="微软雅黑"/>
              </a:rPr>
              <a:t> </a:t>
            </a:r>
            <a:r>
              <a:rPr lang="en-US" altLang="zh-CN" sz="1400" dirty="0" smtClean="0">
                <a:solidFill>
                  <a:prstClr val="black"/>
                </a:solidFill>
                <a:latin typeface="微软雅黑"/>
                <a:ea typeface="微软雅黑"/>
              </a:rPr>
              <a:t>    </a:t>
            </a:r>
            <a:r>
              <a:rPr lang="zh-CN" altLang="zh-CN" sz="1400" dirty="0" smtClean="0">
                <a:solidFill>
                  <a:prstClr val="black"/>
                </a:solidFill>
                <a:latin typeface="微软雅黑"/>
                <a:ea typeface="微软雅黑"/>
              </a:rPr>
              <a:t>是</a:t>
            </a:r>
            <a:r>
              <a:rPr lang="en-US" altLang="zh-CN" sz="1400" dirty="0" smtClean="0">
                <a:solidFill>
                  <a:prstClr val="black"/>
                </a:solidFill>
                <a:latin typeface="微软雅黑"/>
                <a:ea typeface="微软雅黑"/>
              </a:rPr>
              <a:t>    </a:t>
            </a:r>
            <a:r>
              <a:rPr lang="zh-CN" altLang="zh-CN" sz="1400" dirty="0">
                <a:solidFill>
                  <a:prstClr val="black"/>
                </a:solidFill>
                <a:latin typeface="微软雅黑"/>
                <a:ea typeface="微软雅黑"/>
              </a:rPr>
              <a:t>中的训练样本数。</a:t>
            </a:r>
          </a:p>
          <a:p>
            <a:pPr fontAlgn="ctr">
              <a:spcBef>
                <a:spcPts val="0"/>
              </a:spcBef>
              <a:spcAft>
                <a:spcPts val="0"/>
              </a:spcAft>
              <a:buFontTx/>
              <a:buNone/>
            </a:pPr>
            <a:r>
              <a:rPr lang="zh-CN" altLang="zh-CN" sz="1400" dirty="0">
                <a:solidFill>
                  <a:prstClr val="black"/>
                </a:solidFill>
                <a:latin typeface="微软雅黑"/>
                <a:ea typeface="微软雅黑"/>
              </a:rPr>
              <a:t>如果</a:t>
            </a:r>
            <a:r>
              <a:rPr lang="en-US" altLang="zh-CN" sz="1400" dirty="0">
                <a:solidFill>
                  <a:prstClr val="black"/>
                </a:solidFill>
                <a:latin typeface="微软雅黑"/>
                <a:ea typeface="微软雅黑"/>
              </a:rPr>
              <a:t> </a:t>
            </a:r>
            <a:r>
              <a:rPr lang="en-US" altLang="zh-CN" sz="1400" dirty="0" smtClean="0">
                <a:solidFill>
                  <a:prstClr val="black"/>
                </a:solidFill>
                <a:latin typeface="微软雅黑"/>
                <a:ea typeface="微软雅黑"/>
              </a:rPr>
              <a:t>    </a:t>
            </a:r>
            <a:r>
              <a:rPr lang="zh-CN" altLang="zh-CN" sz="1400" dirty="0" smtClean="0">
                <a:solidFill>
                  <a:prstClr val="black"/>
                </a:solidFill>
                <a:latin typeface="微软雅黑"/>
                <a:ea typeface="微软雅黑"/>
              </a:rPr>
              <a:t>是</a:t>
            </a:r>
            <a:r>
              <a:rPr lang="zh-CN" altLang="zh-CN" sz="1400" dirty="0">
                <a:solidFill>
                  <a:prstClr val="black"/>
                </a:solidFill>
                <a:latin typeface="微软雅黑"/>
                <a:ea typeface="微软雅黑"/>
              </a:rPr>
              <a:t>连续值属性，则通常假定该属性服从高斯分布。</a:t>
            </a:r>
            <a:r>
              <a:rPr lang="zh-CN" altLang="zh-CN" sz="1400" dirty="0" smtClean="0">
                <a:solidFill>
                  <a:prstClr val="black"/>
                </a:solidFill>
                <a:latin typeface="微软雅黑"/>
                <a:ea typeface="微软雅黑"/>
              </a:rPr>
              <a:t>因而</a:t>
            </a:r>
            <a:endParaRPr lang="zh-CN" altLang="zh-CN" sz="1400" dirty="0">
              <a:solidFill>
                <a:prstClr val="black"/>
              </a:solidFill>
              <a:latin typeface="微软雅黑"/>
              <a:ea typeface="微软雅黑"/>
            </a:endParaRPr>
          </a:p>
          <a:p>
            <a:pPr fontAlgn="auto">
              <a:spcBef>
                <a:spcPts val="0"/>
              </a:spcBef>
              <a:spcAft>
                <a:spcPts val="0"/>
              </a:spcAft>
              <a:buFontTx/>
              <a:buNone/>
            </a:pPr>
            <a:r>
              <a:rPr lang="en-US" altLang="zh-CN" sz="1400" dirty="0">
                <a:solidFill>
                  <a:prstClr val="black"/>
                </a:solidFill>
                <a:latin typeface="微软雅黑"/>
                <a:ea typeface="微软雅黑"/>
              </a:rPr>
              <a:t>                  </a:t>
            </a:r>
            <a:endParaRPr lang="en-US" altLang="zh-CN" sz="1400" dirty="0" smtClean="0">
              <a:solidFill>
                <a:prstClr val="black"/>
              </a:solidFill>
              <a:latin typeface="微软雅黑"/>
              <a:ea typeface="微软雅黑"/>
            </a:endParaRPr>
          </a:p>
          <a:p>
            <a:pPr fontAlgn="auto">
              <a:spcBef>
                <a:spcPts val="0"/>
              </a:spcBef>
              <a:spcAft>
                <a:spcPts val="0"/>
              </a:spcAft>
              <a:buFontTx/>
              <a:buNone/>
            </a:pPr>
            <a:r>
              <a:rPr lang="en-US" altLang="zh-CN" sz="1400" dirty="0" smtClean="0">
                <a:solidFill>
                  <a:prstClr val="black"/>
                </a:solidFill>
                <a:latin typeface="微软雅黑"/>
                <a:ea typeface="微软雅黑"/>
              </a:rPr>
              <a:t>                                                               </a:t>
            </a:r>
            <a:r>
              <a:rPr lang="zh-CN" altLang="zh-CN" sz="1200" dirty="0" smtClean="0">
                <a:solidFill>
                  <a:prstClr val="black"/>
                </a:solidFill>
                <a:latin typeface="微软雅黑"/>
                <a:ea typeface="微软雅黑"/>
              </a:rPr>
              <a:t>（</a:t>
            </a:r>
            <a:r>
              <a:rPr lang="en-US" altLang="zh-CN" sz="1200" dirty="0">
                <a:solidFill>
                  <a:prstClr val="black"/>
                </a:solidFill>
                <a:latin typeface="微软雅黑"/>
                <a:ea typeface="微软雅黑"/>
              </a:rPr>
              <a:t>3-6</a:t>
            </a:r>
            <a:r>
              <a:rPr lang="zh-CN" altLang="zh-CN" sz="1200" dirty="0" smtClean="0">
                <a:solidFill>
                  <a:prstClr val="black"/>
                </a:solidFill>
                <a:latin typeface="微软雅黑"/>
                <a:ea typeface="微软雅黑"/>
              </a:rPr>
              <a:t>）</a:t>
            </a:r>
            <a:endParaRPr lang="en-US" altLang="zh-CN" sz="1200" dirty="0" smtClean="0">
              <a:solidFill>
                <a:prstClr val="black"/>
              </a:solidFill>
              <a:latin typeface="微软雅黑"/>
              <a:ea typeface="微软雅黑"/>
            </a:endParaRPr>
          </a:p>
          <a:p>
            <a:pPr fontAlgn="auto">
              <a:spcBef>
                <a:spcPts val="0"/>
              </a:spcBef>
              <a:spcAft>
                <a:spcPts val="0"/>
              </a:spcAft>
              <a:buFontTx/>
              <a:buNone/>
            </a:pPr>
            <a:endParaRPr lang="en-US" altLang="zh-CN" sz="1400" dirty="0" smtClean="0">
              <a:solidFill>
                <a:prstClr val="black"/>
              </a:solidFill>
              <a:latin typeface="微软雅黑"/>
              <a:ea typeface="微软雅黑"/>
            </a:endParaRPr>
          </a:p>
          <a:p>
            <a:pPr fontAlgn="ctr">
              <a:spcBef>
                <a:spcPts val="0"/>
              </a:spcBef>
              <a:spcAft>
                <a:spcPts val="0"/>
              </a:spcAft>
              <a:buFontTx/>
              <a:buNone/>
            </a:pPr>
            <a:endParaRPr lang="en-US" altLang="zh-CN" sz="1400" dirty="0" smtClean="0">
              <a:solidFill>
                <a:prstClr val="black"/>
              </a:solidFill>
              <a:latin typeface="微软雅黑"/>
              <a:ea typeface="微软雅黑"/>
            </a:endParaRPr>
          </a:p>
          <a:p>
            <a:pPr fontAlgn="ctr">
              <a:spcBef>
                <a:spcPts val="0"/>
              </a:spcBef>
              <a:spcAft>
                <a:spcPts val="0"/>
              </a:spcAft>
              <a:buFontTx/>
              <a:buNone/>
            </a:pPr>
            <a:r>
              <a:rPr lang="zh-CN" altLang="zh-CN" sz="1400" dirty="0" smtClean="0">
                <a:solidFill>
                  <a:prstClr val="black"/>
                </a:solidFill>
                <a:latin typeface="微软雅黑"/>
                <a:ea typeface="微软雅黑"/>
              </a:rPr>
              <a:t>给定类</a:t>
            </a:r>
            <a:r>
              <a:rPr lang="en-US" altLang="zh-CN" sz="1400" dirty="0" smtClean="0">
                <a:solidFill>
                  <a:prstClr val="black"/>
                </a:solidFill>
                <a:latin typeface="微软雅黑"/>
                <a:ea typeface="微软雅黑"/>
              </a:rPr>
              <a:t>     </a:t>
            </a:r>
            <a:r>
              <a:rPr lang="zh-CN" altLang="zh-CN" sz="1400" dirty="0" smtClean="0">
                <a:solidFill>
                  <a:prstClr val="black"/>
                </a:solidFill>
                <a:latin typeface="微软雅黑"/>
                <a:ea typeface="微软雅黑"/>
              </a:rPr>
              <a:t>的</a:t>
            </a:r>
            <a:r>
              <a:rPr lang="zh-CN" altLang="zh-CN" sz="1400" dirty="0">
                <a:solidFill>
                  <a:prstClr val="black"/>
                </a:solidFill>
                <a:latin typeface="微软雅黑"/>
                <a:ea typeface="微软雅黑"/>
              </a:rPr>
              <a:t>训练样本属性</a:t>
            </a:r>
            <a:r>
              <a:rPr lang="en-US" altLang="zh-CN" sz="1400" dirty="0">
                <a:solidFill>
                  <a:prstClr val="black"/>
                </a:solidFill>
                <a:latin typeface="微软雅黑"/>
                <a:ea typeface="微软雅黑"/>
              </a:rPr>
              <a:t> </a:t>
            </a:r>
            <a:r>
              <a:rPr lang="en-US" altLang="zh-CN" sz="1400" dirty="0" smtClean="0">
                <a:solidFill>
                  <a:prstClr val="black"/>
                </a:solidFill>
                <a:latin typeface="微软雅黑"/>
                <a:ea typeface="微软雅黑"/>
              </a:rPr>
              <a:t>     </a:t>
            </a:r>
            <a:r>
              <a:rPr lang="zh-CN" altLang="zh-CN" sz="1400" dirty="0" smtClean="0">
                <a:solidFill>
                  <a:prstClr val="black"/>
                </a:solidFill>
                <a:latin typeface="微软雅黑"/>
                <a:ea typeface="微软雅黑"/>
              </a:rPr>
              <a:t>的</a:t>
            </a:r>
            <a:r>
              <a:rPr lang="zh-CN" altLang="zh-CN" sz="1400" dirty="0">
                <a:solidFill>
                  <a:prstClr val="black"/>
                </a:solidFill>
                <a:latin typeface="微软雅黑"/>
                <a:ea typeface="微软雅黑"/>
              </a:rPr>
              <a:t>值</a:t>
            </a:r>
            <a:r>
              <a:rPr lang="zh-CN" altLang="zh-CN" sz="1400" dirty="0" smtClean="0">
                <a:solidFill>
                  <a:prstClr val="black"/>
                </a:solidFill>
                <a:latin typeface="微软雅黑"/>
                <a:ea typeface="微软雅黑"/>
              </a:rPr>
              <a:t>，</a:t>
            </a:r>
            <a:r>
              <a:rPr lang="en-US" altLang="zh-CN" sz="1400" dirty="0" smtClean="0">
                <a:solidFill>
                  <a:prstClr val="black"/>
                </a:solidFill>
                <a:latin typeface="微软雅黑"/>
                <a:ea typeface="微软雅黑"/>
              </a:rPr>
              <a:t>                       </a:t>
            </a:r>
            <a:r>
              <a:rPr lang="zh-CN" altLang="zh-CN" sz="1400" dirty="0" smtClean="0">
                <a:solidFill>
                  <a:prstClr val="black"/>
                </a:solidFill>
                <a:latin typeface="微软雅黑"/>
                <a:ea typeface="微软雅黑"/>
              </a:rPr>
              <a:t>是属性</a:t>
            </a:r>
            <a:r>
              <a:rPr lang="en-US" altLang="zh-CN" sz="1400" dirty="0" smtClean="0">
                <a:solidFill>
                  <a:prstClr val="black"/>
                </a:solidFill>
                <a:latin typeface="微软雅黑"/>
                <a:ea typeface="微软雅黑"/>
              </a:rPr>
              <a:t>     </a:t>
            </a:r>
            <a:r>
              <a:rPr lang="zh-CN" altLang="zh-CN" sz="1400" dirty="0">
                <a:solidFill>
                  <a:prstClr val="black"/>
                </a:solidFill>
                <a:latin typeface="微软雅黑"/>
                <a:ea typeface="微软雅黑"/>
              </a:rPr>
              <a:t>的高斯密度函数，</a:t>
            </a:r>
            <a:r>
              <a:rPr lang="en-US" altLang="zh-CN" sz="1400" dirty="0">
                <a:solidFill>
                  <a:prstClr val="black"/>
                </a:solidFill>
                <a:latin typeface="微软雅黑"/>
                <a:ea typeface="微软雅黑"/>
              </a:rPr>
              <a:t> </a:t>
            </a:r>
            <a:r>
              <a:rPr lang="en-US" altLang="zh-CN" sz="1400" dirty="0" smtClean="0">
                <a:solidFill>
                  <a:prstClr val="black"/>
                </a:solidFill>
                <a:latin typeface="微软雅黑"/>
                <a:ea typeface="微软雅黑"/>
              </a:rPr>
              <a:t>   </a:t>
            </a:r>
            <a:r>
              <a:rPr lang="zh-CN" altLang="zh-CN" sz="1400" dirty="0" smtClean="0">
                <a:solidFill>
                  <a:prstClr val="black"/>
                </a:solidFill>
                <a:latin typeface="微软雅黑"/>
                <a:ea typeface="微软雅黑"/>
              </a:rPr>
              <a:t>，</a:t>
            </a:r>
            <a:r>
              <a:rPr lang="en-US" altLang="zh-CN" sz="1400" dirty="0" smtClean="0">
                <a:solidFill>
                  <a:prstClr val="black"/>
                </a:solidFill>
                <a:latin typeface="微软雅黑"/>
                <a:ea typeface="微软雅黑"/>
              </a:rPr>
              <a:t>     </a:t>
            </a:r>
            <a:r>
              <a:rPr lang="zh-CN" altLang="zh-CN" sz="1400" dirty="0">
                <a:solidFill>
                  <a:prstClr val="black"/>
                </a:solidFill>
                <a:latin typeface="微软雅黑"/>
                <a:ea typeface="微软雅黑"/>
              </a:rPr>
              <a:t>分别为均值和方差</a:t>
            </a:r>
            <a:r>
              <a:rPr lang="zh-CN" altLang="zh-CN" sz="1400" dirty="0" smtClean="0">
                <a:solidFill>
                  <a:prstClr val="black"/>
                </a:solidFill>
                <a:latin typeface="微软雅黑"/>
                <a:ea typeface="微软雅黑"/>
              </a:rPr>
              <a:t>。</a:t>
            </a:r>
            <a:endParaRPr lang="en-US" altLang="zh-CN" sz="1400" dirty="0" smtClean="0">
              <a:solidFill>
                <a:prstClr val="black"/>
              </a:solidFill>
              <a:latin typeface="微软雅黑"/>
              <a:ea typeface="微软雅黑"/>
            </a:endParaRPr>
          </a:p>
          <a:p>
            <a:pPr fontAlgn="ctr">
              <a:spcBef>
                <a:spcPts val="0"/>
              </a:spcBef>
              <a:spcAft>
                <a:spcPts val="0"/>
              </a:spcAft>
              <a:buFontTx/>
              <a:buNone/>
            </a:pPr>
            <a:endParaRPr lang="zh-CN" altLang="zh-CN" sz="1000" dirty="0">
              <a:solidFill>
                <a:prstClr val="black"/>
              </a:solidFill>
              <a:latin typeface="微软雅黑"/>
              <a:ea typeface="微软雅黑"/>
            </a:endParaRPr>
          </a:p>
          <a:p>
            <a:pPr fontAlgn="auto">
              <a:spcBef>
                <a:spcPts val="0"/>
              </a:spcBef>
              <a:spcAft>
                <a:spcPts val="0"/>
              </a:spcAft>
              <a:buFontTx/>
              <a:buNone/>
            </a:pPr>
            <a:r>
              <a:rPr lang="zh-CN" altLang="zh-CN" sz="1400" dirty="0">
                <a:solidFill>
                  <a:prstClr val="black"/>
                </a:solidFill>
                <a:latin typeface="微软雅黑"/>
                <a:ea typeface="微软雅黑"/>
              </a:rPr>
              <a:t>（</a:t>
            </a:r>
            <a:r>
              <a:rPr lang="en-US" altLang="zh-CN" sz="1400" dirty="0">
                <a:solidFill>
                  <a:prstClr val="black"/>
                </a:solidFill>
                <a:latin typeface="微软雅黑"/>
                <a:ea typeface="微软雅黑"/>
              </a:rPr>
              <a:t>5</a:t>
            </a:r>
            <a:r>
              <a:rPr lang="zh-CN" altLang="zh-CN" sz="1400" dirty="0">
                <a:solidFill>
                  <a:prstClr val="black"/>
                </a:solidFill>
                <a:latin typeface="微软雅黑"/>
                <a:ea typeface="微软雅黑"/>
              </a:rPr>
              <a:t>）为预测一个未知样本</a:t>
            </a:r>
            <a:r>
              <a:rPr lang="en-US" altLang="zh-CN" sz="1400" i="1" dirty="0" smtClean="0">
                <a:solidFill>
                  <a:prstClr val="black"/>
                </a:solidFill>
                <a:latin typeface="微软雅黑"/>
                <a:ea typeface="微软雅黑"/>
              </a:rPr>
              <a:t>X </a:t>
            </a:r>
            <a:r>
              <a:rPr lang="zh-CN" altLang="zh-CN" sz="1400" dirty="0" smtClean="0">
                <a:solidFill>
                  <a:prstClr val="black"/>
                </a:solidFill>
                <a:latin typeface="微软雅黑"/>
                <a:ea typeface="微软雅黑"/>
              </a:rPr>
              <a:t>的</a:t>
            </a:r>
            <a:r>
              <a:rPr lang="zh-CN" altLang="zh-CN" sz="1400" dirty="0">
                <a:solidFill>
                  <a:prstClr val="black"/>
                </a:solidFill>
                <a:latin typeface="微软雅黑"/>
                <a:ea typeface="微软雅黑"/>
              </a:rPr>
              <a:t>类别，可对每个类别</a:t>
            </a:r>
            <a:r>
              <a:rPr lang="en-US" altLang="zh-CN" sz="1400" dirty="0">
                <a:solidFill>
                  <a:prstClr val="black"/>
                </a:solidFill>
                <a:latin typeface="微软雅黑"/>
                <a:ea typeface="微软雅黑"/>
              </a:rPr>
              <a:t> </a:t>
            </a:r>
            <a:r>
              <a:rPr lang="en-US" altLang="zh-CN" sz="1400" dirty="0" smtClean="0">
                <a:solidFill>
                  <a:prstClr val="black"/>
                </a:solidFill>
                <a:latin typeface="微软雅黑"/>
                <a:ea typeface="微软雅黑"/>
              </a:rPr>
              <a:t>     </a:t>
            </a:r>
            <a:r>
              <a:rPr lang="zh-CN" altLang="zh-CN" sz="1400" dirty="0" smtClean="0">
                <a:solidFill>
                  <a:prstClr val="black"/>
                </a:solidFill>
                <a:latin typeface="微软雅黑"/>
                <a:ea typeface="微软雅黑"/>
              </a:rPr>
              <a:t>估算</a:t>
            </a:r>
            <a:r>
              <a:rPr lang="zh-CN" altLang="zh-CN" sz="1400" dirty="0">
                <a:solidFill>
                  <a:prstClr val="black"/>
                </a:solidFill>
                <a:latin typeface="微软雅黑"/>
                <a:ea typeface="微软雅黑"/>
              </a:rPr>
              <a:t>相应</a:t>
            </a:r>
            <a:r>
              <a:rPr lang="zh-CN" altLang="zh-CN" sz="1400" dirty="0" smtClean="0">
                <a:solidFill>
                  <a:prstClr val="black"/>
                </a:solidFill>
                <a:latin typeface="微软雅黑"/>
                <a:ea typeface="微软雅黑"/>
              </a:rPr>
              <a:t>的</a:t>
            </a:r>
            <a:r>
              <a:rPr lang="en-US" altLang="zh-CN" sz="1400" dirty="0" smtClean="0">
                <a:solidFill>
                  <a:prstClr val="black"/>
                </a:solidFill>
                <a:latin typeface="微软雅黑"/>
                <a:ea typeface="微软雅黑"/>
              </a:rPr>
              <a:t>                          </a:t>
            </a:r>
            <a:r>
              <a:rPr lang="zh-CN" altLang="zh-CN" sz="1400" dirty="0" smtClean="0">
                <a:solidFill>
                  <a:prstClr val="black"/>
                </a:solidFill>
                <a:latin typeface="微软雅黑"/>
                <a:ea typeface="微软雅黑"/>
              </a:rPr>
              <a:t>。</a:t>
            </a:r>
            <a:r>
              <a:rPr lang="zh-CN" altLang="zh-CN" sz="1400" dirty="0">
                <a:solidFill>
                  <a:prstClr val="black"/>
                </a:solidFill>
                <a:latin typeface="微软雅黑"/>
                <a:ea typeface="微软雅黑"/>
              </a:rPr>
              <a:t>样本</a:t>
            </a:r>
            <a:r>
              <a:rPr lang="en-US" altLang="zh-CN" sz="1400" i="1" dirty="0" smtClean="0">
                <a:solidFill>
                  <a:prstClr val="black"/>
                </a:solidFill>
                <a:latin typeface="微软雅黑"/>
                <a:ea typeface="微软雅黑"/>
              </a:rPr>
              <a:t>X  </a:t>
            </a:r>
            <a:r>
              <a:rPr lang="zh-CN" altLang="zh-CN" sz="1400" dirty="0" smtClean="0">
                <a:solidFill>
                  <a:prstClr val="black"/>
                </a:solidFill>
                <a:latin typeface="微软雅黑"/>
                <a:ea typeface="微软雅黑"/>
              </a:rPr>
              <a:t>归属类别</a:t>
            </a:r>
            <a:r>
              <a:rPr lang="en-US" altLang="zh-CN" sz="1400" dirty="0" smtClean="0">
                <a:solidFill>
                  <a:prstClr val="black"/>
                </a:solidFill>
                <a:latin typeface="微软雅黑"/>
                <a:ea typeface="微软雅黑"/>
              </a:rPr>
              <a:t>    </a:t>
            </a:r>
            <a:r>
              <a:rPr lang="zh-CN" altLang="zh-CN" sz="1400" dirty="0" smtClean="0">
                <a:solidFill>
                  <a:prstClr val="black"/>
                </a:solidFill>
                <a:latin typeface="微软雅黑"/>
                <a:ea typeface="微软雅黑"/>
              </a:rPr>
              <a:t>当且仅当</a:t>
            </a:r>
            <a:r>
              <a:rPr lang="en-US" altLang="zh-CN" sz="1400" dirty="0" smtClean="0">
                <a:solidFill>
                  <a:prstClr val="black"/>
                </a:solidFill>
                <a:latin typeface="微软雅黑"/>
                <a:ea typeface="微软雅黑"/>
              </a:rPr>
              <a:t>                                                           </a:t>
            </a:r>
            <a:r>
              <a:rPr lang="zh-CN" altLang="zh-CN" sz="1400" dirty="0" smtClean="0">
                <a:solidFill>
                  <a:prstClr val="black"/>
                </a:solidFill>
                <a:latin typeface="微软雅黑"/>
                <a:ea typeface="微软雅黑"/>
              </a:rPr>
              <a:t>，即</a:t>
            </a:r>
            <a:r>
              <a:rPr lang="en-US" altLang="zh-CN" sz="1400" i="1" dirty="0" smtClean="0">
                <a:solidFill>
                  <a:prstClr val="black"/>
                </a:solidFill>
                <a:latin typeface="微软雅黑"/>
                <a:ea typeface="微软雅黑"/>
              </a:rPr>
              <a:t>X </a:t>
            </a:r>
            <a:r>
              <a:rPr lang="zh-CN" altLang="zh-CN" sz="1400" dirty="0" smtClean="0">
                <a:solidFill>
                  <a:prstClr val="black"/>
                </a:solidFill>
                <a:latin typeface="微软雅黑"/>
                <a:ea typeface="微软雅黑"/>
              </a:rPr>
              <a:t>属于</a:t>
            </a:r>
            <a:r>
              <a:rPr lang="en-US" altLang="zh-CN" sz="1400" dirty="0" smtClean="0">
                <a:solidFill>
                  <a:prstClr val="black"/>
                </a:solidFill>
                <a:latin typeface="微软雅黑"/>
                <a:ea typeface="微软雅黑"/>
              </a:rPr>
              <a:t>                        </a:t>
            </a:r>
            <a:r>
              <a:rPr lang="zh-CN" altLang="zh-CN" sz="1400" dirty="0" smtClean="0">
                <a:solidFill>
                  <a:prstClr val="black"/>
                </a:solidFill>
                <a:latin typeface="微软雅黑"/>
                <a:ea typeface="微软雅黑"/>
              </a:rPr>
              <a:t>为</a:t>
            </a:r>
            <a:r>
              <a:rPr lang="zh-CN" altLang="zh-CN" sz="1400" dirty="0">
                <a:solidFill>
                  <a:prstClr val="black"/>
                </a:solidFill>
                <a:latin typeface="微软雅黑"/>
                <a:ea typeface="微软雅黑"/>
              </a:rPr>
              <a:t>最大的</a:t>
            </a:r>
            <a:r>
              <a:rPr lang="zh-CN" altLang="zh-CN" sz="1400" dirty="0" smtClean="0">
                <a:solidFill>
                  <a:prstClr val="black"/>
                </a:solidFill>
                <a:latin typeface="微软雅黑"/>
                <a:ea typeface="微软雅黑"/>
              </a:rPr>
              <a:t>类</a:t>
            </a:r>
            <a:r>
              <a:rPr lang="en-US" altLang="zh-CN" sz="1400" dirty="0" smtClean="0">
                <a:solidFill>
                  <a:prstClr val="black"/>
                </a:solidFill>
                <a:latin typeface="微软雅黑"/>
                <a:ea typeface="微软雅黑"/>
              </a:rPr>
              <a:t>     </a:t>
            </a:r>
            <a:r>
              <a:rPr lang="zh-CN" altLang="zh-CN" sz="1400" dirty="0">
                <a:solidFill>
                  <a:prstClr val="black"/>
                </a:solidFill>
                <a:latin typeface="微软雅黑"/>
                <a:ea typeface="微软雅黑"/>
              </a:rPr>
              <a:t>。</a:t>
            </a:r>
          </a:p>
          <a:p>
            <a:pPr fontAlgn="auto">
              <a:spcBef>
                <a:spcPts val="0"/>
              </a:spcBef>
              <a:spcAft>
                <a:spcPts val="0"/>
              </a:spcAft>
              <a:buFontTx/>
              <a:buNone/>
            </a:pPr>
            <a:endParaRPr lang="zh-CN" altLang="zh-CN" sz="1400" dirty="0">
              <a:solidFill>
                <a:prstClr val="black"/>
              </a:solidFill>
              <a:latin typeface="微软雅黑"/>
              <a:ea typeface="微软雅黑"/>
            </a:endParaRPr>
          </a:p>
          <a:p>
            <a:pPr fontAlgn="auto">
              <a:spcBef>
                <a:spcPts val="0"/>
              </a:spcBef>
              <a:spcAft>
                <a:spcPts val="0"/>
              </a:spcAft>
              <a:buFontTx/>
              <a:buNone/>
            </a:pPr>
            <a:endParaRPr lang="zh-CN" altLang="en-US" sz="1600" dirty="0">
              <a:solidFill>
                <a:prstClr val="black"/>
              </a:solidFill>
              <a:latin typeface="微软雅黑"/>
              <a:ea typeface="微软雅黑"/>
            </a:endParaRPr>
          </a:p>
        </p:txBody>
      </p:sp>
      <p:graphicFrame>
        <p:nvGraphicFramePr>
          <p:cNvPr id="14" name="对象 13"/>
          <p:cNvGraphicFramePr>
            <a:graphicFrameLocks noChangeAspect="1"/>
          </p:cNvGraphicFramePr>
          <p:nvPr/>
        </p:nvGraphicFramePr>
        <p:xfrm>
          <a:off x="4638674" y="1749795"/>
          <a:ext cx="771525" cy="282893"/>
        </p:xfrm>
        <a:graphic>
          <a:graphicData uri="http://schemas.openxmlformats.org/presentationml/2006/ole">
            <mc:AlternateContent xmlns:mc="http://schemas.openxmlformats.org/markup-compatibility/2006">
              <mc:Choice xmlns:v="urn:schemas-microsoft-com:vml" Requires="v">
                <p:oleObj spid="_x0000_s5435" r:id="rId4" imgW="571500" imgH="215900" progId="Equation.DSMT4">
                  <p:embed/>
                </p:oleObj>
              </mc:Choice>
              <mc:Fallback>
                <p:oleObj r:id="rId4" imgW="571500" imgH="2159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8674" y="1749795"/>
                        <a:ext cx="771525" cy="282893"/>
                      </a:xfrm>
                      <a:prstGeom prst="rect">
                        <a:avLst/>
                      </a:prstGeom>
                      <a:noFill/>
                    </p:spPr>
                  </p:pic>
                </p:oleObj>
              </mc:Fallback>
            </mc:AlternateContent>
          </a:graphicData>
        </a:graphic>
      </p:graphicFrame>
      <p:graphicFrame>
        <p:nvGraphicFramePr>
          <p:cNvPr id="16" name="对象 15"/>
          <p:cNvGraphicFramePr>
            <a:graphicFrameLocks noChangeAspect="1"/>
          </p:cNvGraphicFramePr>
          <p:nvPr/>
        </p:nvGraphicFramePr>
        <p:xfrm>
          <a:off x="7581900" y="1768845"/>
          <a:ext cx="771525" cy="284162"/>
        </p:xfrm>
        <a:graphic>
          <a:graphicData uri="http://schemas.openxmlformats.org/presentationml/2006/ole">
            <mc:AlternateContent xmlns:mc="http://schemas.openxmlformats.org/markup-compatibility/2006">
              <mc:Choice xmlns:v="urn:schemas-microsoft-com:vml" Requires="v">
                <p:oleObj spid="_x0000_s5436" r:id="rId6" imgW="571500" imgH="215900" progId="Equation.DSMT4">
                  <p:embed/>
                </p:oleObj>
              </mc:Choice>
              <mc:Fallback>
                <p:oleObj r:id="rId6" imgW="571500" imgH="2159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1900" y="1768845"/>
                        <a:ext cx="771525"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 name="对象 34"/>
          <p:cNvGraphicFramePr>
            <a:graphicFrameLocks noChangeAspect="1"/>
          </p:cNvGraphicFramePr>
          <p:nvPr/>
        </p:nvGraphicFramePr>
        <p:xfrm>
          <a:off x="607502" y="2363474"/>
          <a:ext cx="1878284" cy="523875"/>
        </p:xfrm>
        <a:graphic>
          <a:graphicData uri="http://schemas.openxmlformats.org/presentationml/2006/ole">
            <mc:AlternateContent xmlns:mc="http://schemas.openxmlformats.org/markup-compatibility/2006">
              <mc:Choice xmlns:v="urn:schemas-microsoft-com:vml" Requires="v">
                <p:oleObj spid="_x0000_s5437" r:id="rId7" imgW="1396365" imgH="393700" progId="Equation.DSMT4">
                  <p:embed/>
                </p:oleObj>
              </mc:Choice>
              <mc:Fallback>
                <p:oleObj r:id="rId7" imgW="1396365" imgH="3937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7502" y="2363474"/>
                        <a:ext cx="1878284" cy="523875"/>
                      </a:xfrm>
                      <a:prstGeom prst="rect">
                        <a:avLst/>
                      </a:prstGeom>
                      <a:noFill/>
                    </p:spPr>
                  </p:pic>
                </p:oleObj>
              </mc:Fallback>
            </mc:AlternateContent>
          </a:graphicData>
        </a:graphic>
      </p:graphicFrame>
      <p:graphicFrame>
        <p:nvGraphicFramePr>
          <p:cNvPr id="39" name="对象 38"/>
          <p:cNvGraphicFramePr>
            <a:graphicFrameLocks noChangeAspect="1"/>
          </p:cNvGraphicFramePr>
          <p:nvPr/>
        </p:nvGraphicFramePr>
        <p:xfrm>
          <a:off x="2752725" y="3053012"/>
          <a:ext cx="2627168" cy="288988"/>
        </p:xfrm>
        <a:graphic>
          <a:graphicData uri="http://schemas.openxmlformats.org/presentationml/2006/ole">
            <mc:AlternateContent xmlns:mc="http://schemas.openxmlformats.org/markup-compatibility/2006">
              <mc:Choice xmlns:v="urn:schemas-microsoft-com:vml" Requires="v">
                <p:oleObj spid="_x0000_s5438" r:id="rId9" imgW="1904365" imgH="215900" progId="Equation.DSMT4">
                  <p:embed/>
                </p:oleObj>
              </mc:Choice>
              <mc:Fallback>
                <p:oleObj r:id="rId9" imgW="1904365" imgH="2159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52725" y="3053012"/>
                        <a:ext cx="2627168" cy="288988"/>
                      </a:xfrm>
                      <a:prstGeom prst="rect">
                        <a:avLst/>
                      </a:prstGeom>
                      <a:noFill/>
                    </p:spPr>
                  </p:pic>
                </p:oleObj>
              </mc:Fallback>
            </mc:AlternateContent>
          </a:graphicData>
        </a:graphic>
      </p:graphicFrame>
      <p:graphicFrame>
        <p:nvGraphicFramePr>
          <p:cNvPr id="43" name="对象 42"/>
          <p:cNvGraphicFramePr>
            <a:graphicFrameLocks noChangeAspect="1"/>
          </p:cNvGraphicFramePr>
          <p:nvPr/>
        </p:nvGraphicFramePr>
        <p:xfrm>
          <a:off x="960976" y="3265801"/>
          <a:ext cx="258017" cy="298756"/>
        </p:xfrm>
        <a:graphic>
          <a:graphicData uri="http://schemas.openxmlformats.org/presentationml/2006/ole">
            <mc:AlternateContent xmlns:mc="http://schemas.openxmlformats.org/markup-compatibility/2006">
              <mc:Choice xmlns:v="urn:schemas-microsoft-com:vml" Requires="v">
                <p:oleObj spid="_x0000_s5439" r:id="rId11" imgW="177800" imgH="203200" progId="Equation.DSMT4">
                  <p:embed/>
                </p:oleObj>
              </mc:Choice>
              <mc:Fallback>
                <p:oleObj r:id="rId11" imgW="177800" imgH="2032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60976" y="3265801"/>
                        <a:ext cx="258017" cy="298756"/>
                      </a:xfrm>
                      <a:prstGeom prst="rect">
                        <a:avLst/>
                      </a:prstGeom>
                      <a:noFill/>
                    </p:spPr>
                  </p:pic>
                </p:oleObj>
              </mc:Fallback>
            </mc:AlternateContent>
          </a:graphicData>
        </a:graphic>
      </p:graphicFrame>
      <p:graphicFrame>
        <p:nvGraphicFramePr>
          <p:cNvPr id="46" name="对象 45"/>
          <p:cNvGraphicFramePr>
            <a:graphicFrameLocks noChangeAspect="1"/>
          </p:cNvGraphicFramePr>
          <p:nvPr/>
        </p:nvGraphicFramePr>
        <p:xfrm>
          <a:off x="2486025" y="3227701"/>
          <a:ext cx="1390650" cy="444578"/>
        </p:xfrm>
        <a:graphic>
          <a:graphicData uri="http://schemas.openxmlformats.org/presentationml/2006/ole">
            <mc:AlternateContent xmlns:mc="http://schemas.openxmlformats.org/markup-compatibility/2006">
              <mc:Choice xmlns:v="urn:schemas-microsoft-com:vml" Requires="v">
                <p:oleObj spid="_x0000_s5440" r:id="rId13" imgW="862965" imgH="393700" progId="Equation.DSMT4">
                  <p:embed/>
                </p:oleObj>
              </mc:Choice>
              <mc:Fallback>
                <p:oleObj r:id="rId13" imgW="862965" imgH="3937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86025" y="3227701"/>
                        <a:ext cx="1390650" cy="444578"/>
                      </a:xfrm>
                      <a:prstGeom prst="rect">
                        <a:avLst/>
                      </a:prstGeom>
                      <a:noFill/>
                    </p:spPr>
                  </p:pic>
                </p:oleObj>
              </mc:Fallback>
            </mc:AlternateContent>
          </a:graphicData>
        </a:graphic>
      </p:graphicFrame>
      <p:graphicFrame>
        <p:nvGraphicFramePr>
          <p:cNvPr id="55" name="对象 54"/>
          <p:cNvGraphicFramePr>
            <a:graphicFrameLocks noChangeAspect="1"/>
          </p:cNvGraphicFramePr>
          <p:nvPr/>
        </p:nvGraphicFramePr>
        <p:xfrm>
          <a:off x="4430163" y="3256276"/>
          <a:ext cx="227562" cy="294492"/>
        </p:xfrm>
        <a:graphic>
          <a:graphicData uri="http://schemas.openxmlformats.org/presentationml/2006/ole">
            <mc:AlternateContent xmlns:mc="http://schemas.openxmlformats.org/markup-compatibility/2006">
              <mc:Choice xmlns:v="urn:schemas-microsoft-com:vml" Requires="v">
                <p:oleObj spid="_x0000_s5441" r:id="rId15" imgW="165100" imgH="203200" progId="Equation.DSMT4">
                  <p:embed/>
                </p:oleObj>
              </mc:Choice>
              <mc:Fallback>
                <p:oleObj r:id="rId15" imgW="165100" imgH="2032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30163" y="3256276"/>
                        <a:ext cx="227562" cy="294492"/>
                      </a:xfrm>
                      <a:prstGeom prst="rect">
                        <a:avLst/>
                      </a:prstGeom>
                      <a:noFill/>
                    </p:spPr>
                  </p:pic>
                </p:oleObj>
              </mc:Fallback>
            </mc:AlternateContent>
          </a:graphicData>
        </a:graphic>
      </p:graphicFrame>
      <p:graphicFrame>
        <p:nvGraphicFramePr>
          <p:cNvPr id="57" name="对象 56"/>
          <p:cNvGraphicFramePr>
            <a:graphicFrameLocks noChangeAspect="1"/>
          </p:cNvGraphicFramePr>
          <p:nvPr/>
        </p:nvGraphicFramePr>
        <p:xfrm>
          <a:off x="5370513" y="3265801"/>
          <a:ext cx="258762" cy="298450"/>
        </p:xfrm>
        <a:graphic>
          <a:graphicData uri="http://schemas.openxmlformats.org/presentationml/2006/ole">
            <mc:AlternateContent xmlns:mc="http://schemas.openxmlformats.org/markup-compatibility/2006">
              <mc:Choice xmlns:v="urn:schemas-microsoft-com:vml" Requires="v">
                <p:oleObj spid="_x0000_s5442" r:id="rId17" imgW="177800" imgH="203200" progId="Equation.DSMT4">
                  <p:embed/>
                </p:oleObj>
              </mc:Choice>
              <mc:Fallback>
                <p:oleObj r:id="rId17" imgW="177800" imgH="2032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70513" y="3265801"/>
                        <a:ext cx="258762"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 name="对象 60"/>
          <p:cNvGraphicFramePr>
            <a:graphicFrameLocks noChangeAspect="1"/>
          </p:cNvGraphicFramePr>
          <p:nvPr/>
        </p:nvGraphicFramePr>
        <p:xfrm>
          <a:off x="6353175" y="3208650"/>
          <a:ext cx="247650" cy="340519"/>
        </p:xfrm>
        <a:graphic>
          <a:graphicData uri="http://schemas.openxmlformats.org/presentationml/2006/ole">
            <mc:AlternateContent xmlns:mc="http://schemas.openxmlformats.org/markup-compatibility/2006">
              <mc:Choice xmlns:v="urn:schemas-microsoft-com:vml" Requires="v">
                <p:oleObj spid="_x0000_s5443" r:id="rId18" imgW="152400" imgH="203200" progId="Equation.DSMT4">
                  <p:embed/>
                </p:oleObj>
              </mc:Choice>
              <mc:Fallback>
                <p:oleObj r:id="rId18" imgW="152400" imgH="203200"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353175" y="3208650"/>
                        <a:ext cx="247650" cy="340519"/>
                      </a:xfrm>
                      <a:prstGeom prst="rect">
                        <a:avLst/>
                      </a:prstGeom>
                      <a:noFill/>
                    </p:spPr>
                  </p:pic>
                </p:oleObj>
              </mc:Fallback>
            </mc:AlternateContent>
          </a:graphicData>
        </a:graphic>
      </p:graphicFrame>
      <p:graphicFrame>
        <p:nvGraphicFramePr>
          <p:cNvPr id="77" name="对象 76"/>
          <p:cNvGraphicFramePr>
            <a:graphicFrameLocks noChangeAspect="1"/>
          </p:cNvGraphicFramePr>
          <p:nvPr/>
        </p:nvGraphicFramePr>
        <p:xfrm>
          <a:off x="7019925" y="3265800"/>
          <a:ext cx="228600" cy="295835"/>
        </p:xfrm>
        <a:graphic>
          <a:graphicData uri="http://schemas.openxmlformats.org/presentationml/2006/ole">
            <mc:AlternateContent xmlns:mc="http://schemas.openxmlformats.org/markup-compatibility/2006">
              <mc:Choice xmlns:v="urn:schemas-microsoft-com:vml" Requires="v">
                <p:oleObj spid="_x0000_s5444" r:id="rId20" imgW="165100" imgH="203200" progId="Equation.DSMT4">
                  <p:embed/>
                </p:oleObj>
              </mc:Choice>
              <mc:Fallback>
                <p:oleObj r:id="rId20" imgW="165100" imgH="203200"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019925" y="3265800"/>
                        <a:ext cx="228600" cy="295835"/>
                      </a:xfrm>
                      <a:prstGeom prst="rect">
                        <a:avLst/>
                      </a:prstGeom>
                      <a:noFill/>
                    </p:spPr>
                  </p:pic>
                </p:oleObj>
              </mc:Fallback>
            </mc:AlternateContent>
          </a:graphicData>
        </a:graphic>
      </p:graphicFrame>
      <p:graphicFrame>
        <p:nvGraphicFramePr>
          <p:cNvPr id="79" name="对象 78"/>
          <p:cNvGraphicFramePr>
            <a:graphicFrameLocks noChangeAspect="1"/>
          </p:cNvGraphicFramePr>
          <p:nvPr/>
        </p:nvGraphicFramePr>
        <p:xfrm>
          <a:off x="761999" y="3427726"/>
          <a:ext cx="196759" cy="332978"/>
        </p:xfrm>
        <a:graphic>
          <a:graphicData uri="http://schemas.openxmlformats.org/presentationml/2006/ole">
            <mc:AlternateContent xmlns:mc="http://schemas.openxmlformats.org/markup-compatibility/2006">
              <mc:Choice xmlns:v="urn:schemas-microsoft-com:vml" Requires="v">
                <p:oleObj spid="_x0000_s5445" r:id="rId22" imgW="127000" imgH="203200" progId="Equation.DSMT4">
                  <p:embed/>
                </p:oleObj>
              </mc:Choice>
              <mc:Fallback>
                <p:oleObj r:id="rId22" imgW="127000" imgH="203200" progId="Equation.DSMT4">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61999" y="3427726"/>
                        <a:ext cx="196759" cy="332978"/>
                      </a:xfrm>
                      <a:prstGeom prst="rect">
                        <a:avLst/>
                      </a:prstGeom>
                      <a:noFill/>
                    </p:spPr>
                  </p:pic>
                </p:oleObj>
              </mc:Fallback>
            </mc:AlternateContent>
          </a:graphicData>
        </a:graphic>
      </p:graphicFrame>
      <p:graphicFrame>
        <p:nvGraphicFramePr>
          <p:cNvPr id="80" name="对象 79"/>
          <p:cNvGraphicFramePr>
            <a:graphicFrameLocks noChangeAspect="1"/>
          </p:cNvGraphicFramePr>
          <p:nvPr/>
        </p:nvGraphicFramePr>
        <p:xfrm>
          <a:off x="1170526" y="3484876"/>
          <a:ext cx="228600" cy="295275"/>
        </p:xfrm>
        <a:graphic>
          <a:graphicData uri="http://schemas.openxmlformats.org/presentationml/2006/ole">
            <mc:AlternateContent xmlns:mc="http://schemas.openxmlformats.org/markup-compatibility/2006">
              <mc:Choice xmlns:v="urn:schemas-microsoft-com:vml" Requires="v">
                <p:oleObj spid="_x0000_s5446" r:id="rId24" imgW="165100" imgH="203200" progId="Equation.DSMT4">
                  <p:embed/>
                </p:oleObj>
              </mc:Choice>
              <mc:Fallback>
                <p:oleObj r:id="rId24" imgW="165100" imgH="203200"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70526" y="3484876"/>
                        <a:ext cx="2286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2" name="对象 81"/>
          <p:cNvGraphicFramePr>
            <a:graphicFrameLocks noChangeAspect="1"/>
          </p:cNvGraphicFramePr>
          <p:nvPr/>
        </p:nvGraphicFramePr>
        <p:xfrm>
          <a:off x="937852" y="3696688"/>
          <a:ext cx="258017" cy="298756"/>
        </p:xfrm>
        <a:graphic>
          <a:graphicData uri="http://schemas.openxmlformats.org/presentationml/2006/ole">
            <mc:AlternateContent xmlns:mc="http://schemas.openxmlformats.org/markup-compatibility/2006">
              <mc:Choice xmlns:v="urn:schemas-microsoft-com:vml" Requires="v">
                <p:oleObj spid="_x0000_s5447" r:id="rId25" imgW="177800" imgH="203200" progId="Equation.DSMT4">
                  <p:embed/>
                </p:oleObj>
              </mc:Choice>
              <mc:Fallback>
                <p:oleObj r:id="rId25" imgW="177800" imgH="2032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37852" y="3696688"/>
                        <a:ext cx="258017" cy="298756"/>
                      </a:xfrm>
                      <a:prstGeom prst="rect">
                        <a:avLst/>
                      </a:prstGeom>
                      <a:noFill/>
                    </p:spPr>
                  </p:pic>
                </p:oleObj>
              </mc:Fallback>
            </mc:AlternateContent>
          </a:graphicData>
        </a:graphic>
      </p:graphicFrame>
      <p:graphicFrame>
        <p:nvGraphicFramePr>
          <p:cNvPr id="83" name="对象 82"/>
          <p:cNvGraphicFramePr>
            <a:graphicFrameLocks noChangeAspect="1"/>
          </p:cNvGraphicFramePr>
          <p:nvPr/>
        </p:nvGraphicFramePr>
        <p:xfrm>
          <a:off x="609602" y="3910013"/>
          <a:ext cx="2990848" cy="741633"/>
        </p:xfrm>
        <a:graphic>
          <a:graphicData uri="http://schemas.openxmlformats.org/presentationml/2006/ole">
            <mc:AlternateContent xmlns:mc="http://schemas.openxmlformats.org/markup-compatibility/2006">
              <mc:Choice xmlns:v="urn:schemas-microsoft-com:vml" Requires="v">
                <p:oleObj spid="_x0000_s5448" r:id="rId26" imgW="2336800" imgH="584200" progId="Equation.DSMT4">
                  <p:embed/>
                </p:oleObj>
              </mc:Choice>
              <mc:Fallback>
                <p:oleObj r:id="rId26" imgW="2336800" imgH="584200" progId="Equation.DSMT4">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09602" y="3910013"/>
                        <a:ext cx="2990848" cy="741633"/>
                      </a:xfrm>
                      <a:prstGeom prst="rect">
                        <a:avLst/>
                      </a:prstGeom>
                      <a:noFill/>
                    </p:spPr>
                  </p:pic>
                </p:oleObj>
              </mc:Fallback>
            </mc:AlternateContent>
          </a:graphicData>
        </a:graphic>
      </p:graphicFrame>
      <p:graphicFrame>
        <p:nvGraphicFramePr>
          <p:cNvPr id="85" name="对象 84"/>
          <p:cNvGraphicFramePr>
            <a:graphicFrameLocks noChangeAspect="1"/>
          </p:cNvGraphicFramePr>
          <p:nvPr/>
        </p:nvGraphicFramePr>
        <p:xfrm>
          <a:off x="1122901" y="4758972"/>
          <a:ext cx="228600" cy="295275"/>
        </p:xfrm>
        <a:graphic>
          <a:graphicData uri="http://schemas.openxmlformats.org/presentationml/2006/ole">
            <mc:AlternateContent xmlns:mc="http://schemas.openxmlformats.org/markup-compatibility/2006">
              <mc:Choice xmlns:v="urn:schemas-microsoft-com:vml" Requires="v">
                <p:oleObj spid="_x0000_s5449" r:id="rId28" imgW="165100" imgH="203200" progId="Equation.DSMT4">
                  <p:embed/>
                </p:oleObj>
              </mc:Choice>
              <mc:Fallback>
                <p:oleObj r:id="rId28" imgW="165100" imgH="203200"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22901" y="4758972"/>
                        <a:ext cx="2286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4" name="对象 83"/>
          <p:cNvGraphicFramePr>
            <a:graphicFrameLocks noChangeAspect="1"/>
          </p:cNvGraphicFramePr>
          <p:nvPr/>
        </p:nvGraphicFramePr>
        <p:xfrm>
          <a:off x="2614613" y="4751035"/>
          <a:ext cx="257175" cy="300037"/>
        </p:xfrm>
        <a:graphic>
          <a:graphicData uri="http://schemas.openxmlformats.org/presentationml/2006/ole">
            <mc:AlternateContent xmlns:mc="http://schemas.openxmlformats.org/markup-compatibility/2006">
              <mc:Choice xmlns:v="urn:schemas-microsoft-com:vml" Requires="v">
                <p:oleObj spid="_x0000_s5450" r:id="rId29" imgW="177800" imgH="203200" progId="Equation.DSMT4">
                  <p:embed/>
                </p:oleObj>
              </mc:Choice>
              <mc:Fallback>
                <p:oleObj r:id="rId29" imgW="177800" imgH="2032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14613" y="4751035"/>
                        <a:ext cx="257175"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7" name="对象 86"/>
          <p:cNvGraphicFramePr>
            <a:graphicFrameLocks noChangeAspect="1"/>
          </p:cNvGraphicFramePr>
          <p:nvPr/>
        </p:nvGraphicFramePr>
        <p:xfrm>
          <a:off x="3495675" y="4730397"/>
          <a:ext cx="1114424" cy="375950"/>
        </p:xfrm>
        <a:graphic>
          <a:graphicData uri="http://schemas.openxmlformats.org/presentationml/2006/ole">
            <mc:AlternateContent xmlns:mc="http://schemas.openxmlformats.org/markup-compatibility/2006">
              <mc:Choice xmlns:v="urn:schemas-microsoft-com:vml" Requires="v">
                <p:oleObj spid="_x0000_s5451" r:id="rId30" imgW="786765" imgH="266700" progId="Equation.DSMT4">
                  <p:embed/>
                </p:oleObj>
              </mc:Choice>
              <mc:Fallback>
                <p:oleObj r:id="rId30" imgW="786765" imgH="266700" progId="Equation.DSMT4">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495675" y="4730397"/>
                        <a:ext cx="1114424" cy="375950"/>
                      </a:xfrm>
                      <a:prstGeom prst="rect">
                        <a:avLst/>
                      </a:prstGeom>
                      <a:noFill/>
                    </p:spPr>
                  </p:pic>
                </p:oleObj>
              </mc:Fallback>
            </mc:AlternateContent>
          </a:graphicData>
        </a:graphic>
      </p:graphicFrame>
      <p:graphicFrame>
        <p:nvGraphicFramePr>
          <p:cNvPr id="88" name="对象 87"/>
          <p:cNvGraphicFramePr>
            <a:graphicFrameLocks noChangeAspect="1"/>
          </p:cNvGraphicFramePr>
          <p:nvPr/>
        </p:nvGraphicFramePr>
        <p:xfrm>
          <a:off x="5167313" y="4751035"/>
          <a:ext cx="257175" cy="300037"/>
        </p:xfrm>
        <a:graphic>
          <a:graphicData uri="http://schemas.openxmlformats.org/presentationml/2006/ole">
            <mc:AlternateContent xmlns:mc="http://schemas.openxmlformats.org/markup-compatibility/2006">
              <mc:Choice xmlns:v="urn:schemas-microsoft-com:vml" Requires="v">
                <p:oleObj spid="_x0000_s5452" r:id="rId32" imgW="177800" imgH="203200" progId="Equation.DSMT4">
                  <p:embed/>
                </p:oleObj>
              </mc:Choice>
              <mc:Fallback>
                <p:oleObj r:id="rId32" imgW="177800" imgH="2032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67313" y="4751035"/>
                        <a:ext cx="257175"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0" name="对象 89"/>
          <p:cNvGraphicFramePr>
            <a:graphicFrameLocks noChangeAspect="1"/>
          </p:cNvGraphicFramePr>
          <p:nvPr/>
        </p:nvGraphicFramePr>
        <p:xfrm>
          <a:off x="6806415" y="4749447"/>
          <a:ext cx="289710" cy="350702"/>
        </p:xfrm>
        <a:graphic>
          <a:graphicData uri="http://schemas.openxmlformats.org/presentationml/2006/ole">
            <mc:AlternateContent xmlns:mc="http://schemas.openxmlformats.org/markup-compatibility/2006">
              <mc:Choice xmlns:v="urn:schemas-microsoft-com:vml" Requires="v">
                <p:oleObj spid="_x0000_s5453" r:id="rId33" imgW="190500" imgH="228600" progId="Equation.DSMT4">
                  <p:embed/>
                </p:oleObj>
              </mc:Choice>
              <mc:Fallback>
                <p:oleObj r:id="rId33" imgW="190500" imgH="228600" progId="Equation.DSMT4">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806415" y="4749447"/>
                        <a:ext cx="289710" cy="350702"/>
                      </a:xfrm>
                      <a:prstGeom prst="rect">
                        <a:avLst/>
                      </a:prstGeom>
                      <a:noFill/>
                    </p:spPr>
                  </p:pic>
                </p:oleObj>
              </mc:Fallback>
            </mc:AlternateContent>
          </a:graphicData>
        </a:graphic>
      </p:graphicFrame>
      <p:graphicFrame>
        <p:nvGraphicFramePr>
          <p:cNvPr id="92" name="对象 91"/>
          <p:cNvGraphicFramePr>
            <a:graphicFrameLocks noChangeAspect="1"/>
          </p:cNvGraphicFramePr>
          <p:nvPr/>
        </p:nvGraphicFramePr>
        <p:xfrm>
          <a:off x="7210424" y="4768496"/>
          <a:ext cx="295276" cy="322120"/>
        </p:xfrm>
        <a:graphic>
          <a:graphicData uri="http://schemas.openxmlformats.org/presentationml/2006/ole">
            <mc:AlternateContent xmlns:mc="http://schemas.openxmlformats.org/markup-compatibility/2006">
              <mc:Choice xmlns:v="urn:schemas-microsoft-com:vml" Requires="v">
                <p:oleObj spid="_x0000_s5454" r:id="rId35" imgW="203200" imgH="228600" progId="Equation.DSMT4">
                  <p:embed/>
                </p:oleObj>
              </mc:Choice>
              <mc:Fallback>
                <p:oleObj r:id="rId35" imgW="203200" imgH="228600" progId="Equation.DSMT4">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210424" y="4768496"/>
                        <a:ext cx="295276" cy="322120"/>
                      </a:xfrm>
                      <a:prstGeom prst="rect">
                        <a:avLst/>
                      </a:prstGeom>
                      <a:noFill/>
                    </p:spPr>
                  </p:pic>
                </p:oleObj>
              </mc:Fallback>
            </mc:AlternateContent>
          </a:graphicData>
        </a:graphic>
      </p:graphicFrame>
      <p:graphicFrame>
        <p:nvGraphicFramePr>
          <p:cNvPr id="94" name="对象 93"/>
          <p:cNvGraphicFramePr>
            <a:graphicFrameLocks noChangeAspect="1"/>
          </p:cNvGraphicFramePr>
          <p:nvPr/>
        </p:nvGraphicFramePr>
        <p:xfrm>
          <a:off x="4629150" y="5349521"/>
          <a:ext cx="228600" cy="295835"/>
        </p:xfrm>
        <a:graphic>
          <a:graphicData uri="http://schemas.openxmlformats.org/presentationml/2006/ole">
            <mc:AlternateContent xmlns:mc="http://schemas.openxmlformats.org/markup-compatibility/2006">
              <mc:Choice xmlns:v="urn:schemas-microsoft-com:vml" Requires="v">
                <p:oleObj spid="_x0000_s5455" r:id="rId37" imgW="165100" imgH="203200" progId="Equation.DSMT4">
                  <p:embed/>
                </p:oleObj>
              </mc:Choice>
              <mc:Fallback>
                <p:oleObj r:id="rId37" imgW="165100" imgH="203200" progId="Equation.DSMT4">
                  <p:embed/>
                  <p:pic>
                    <p:nvPicPr>
                      <p:cNvPr id="0" name=""/>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629150" y="5349521"/>
                        <a:ext cx="228600" cy="295835"/>
                      </a:xfrm>
                      <a:prstGeom prst="rect">
                        <a:avLst/>
                      </a:prstGeom>
                      <a:noFill/>
                    </p:spPr>
                  </p:pic>
                </p:oleObj>
              </mc:Fallback>
            </mc:AlternateContent>
          </a:graphicData>
        </a:graphic>
      </p:graphicFrame>
      <p:graphicFrame>
        <p:nvGraphicFramePr>
          <p:cNvPr id="11264" name="对象 11263"/>
          <p:cNvGraphicFramePr>
            <a:graphicFrameLocks noChangeAspect="1"/>
          </p:cNvGraphicFramePr>
          <p:nvPr/>
        </p:nvGraphicFramePr>
        <p:xfrm>
          <a:off x="5857875" y="5368571"/>
          <a:ext cx="1301894" cy="295275"/>
        </p:xfrm>
        <a:graphic>
          <a:graphicData uri="http://schemas.openxmlformats.org/presentationml/2006/ole">
            <mc:AlternateContent xmlns:mc="http://schemas.openxmlformats.org/markup-compatibility/2006">
              <mc:Choice xmlns:v="urn:schemas-microsoft-com:vml" Requires="v">
                <p:oleObj spid="_x0000_s5456" r:id="rId39" imgW="913765" imgH="215900" progId="Equation.DSMT4">
                  <p:embed/>
                </p:oleObj>
              </mc:Choice>
              <mc:Fallback>
                <p:oleObj r:id="rId39" imgW="913765" imgH="215900" progId="Equation.DSMT4">
                  <p:embed/>
                  <p:pic>
                    <p:nvPicPr>
                      <p:cNvPr id="0" name=""/>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5857875" y="5368571"/>
                        <a:ext cx="1301894" cy="295275"/>
                      </a:xfrm>
                      <a:prstGeom prst="rect">
                        <a:avLst/>
                      </a:prstGeom>
                      <a:noFill/>
                    </p:spPr>
                  </p:pic>
                </p:oleObj>
              </mc:Fallback>
            </mc:AlternateContent>
          </a:graphicData>
        </a:graphic>
      </p:graphicFrame>
      <p:graphicFrame>
        <p:nvGraphicFramePr>
          <p:cNvPr id="11266" name="对象 11265"/>
          <p:cNvGraphicFramePr>
            <a:graphicFrameLocks noChangeAspect="1"/>
          </p:cNvGraphicFramePr>
          <p:nvPr/>
        </p:nvGraphicFramePr>
        <p:xfrm>
          <a:off x="722851" y="5568596"/>
          <a:ext cx="213447" cy="276225"/>
        </p:xfrm>
        <a:graphic>
          <a:graphicData uri="http://schemas.openxmlformats.org/presentationml/2006/ole">
            <mc:AlternateContent xmlns:mc="http://schemas.openxmlformats.org/markup-compatibility/2006">
              <mc:Choice xmlns:v="urn:schemas-microsoft-com:vml" Requires="v">
                <p:oleObj spid="_x0000_s5457" r:id="rId41" imgW="165100" imgH="203200" progId="Equation.DSMT4">
                  <p:embed/>
                </p:oleObj>
              </mc:Choice>
              <mc:Fallback>
                <p:oleObj r:id="rId41" imgW="165100" imgH="203200" progId="Equation.DSMT4">
                  <p:embed/>
                  <p:pic>
                    <p:nvPicPr>
                      <p:cNvPr id="0" name=""/>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722851" y="5568596"/>
                        <a:ext cx="213447" cy="276225"/>
                      </a:xfrm>
                      <a:prstGeom prst="rect">
                        <a:avLst/>
                      </a:prstGeom>
                      <a:noFill/>
                    </p:spPr>
                  </p:pic>
                </p:oleObj>
              </mc:Fallback>
            </mc:AlternateContent>
          </a:graphicData>
        </a:graphic>
      </p:graphicFrame>
      <p:graphicFrame>
        <p:nvGraphicFramePr>
          <p:cNvPr id="11268" name="对象 11267"/>
          <p:cNvGraphicFramePr>
            <a:graphicFrameLocks noChangeAspect="1"/>
          </p:cNvGraphicFramePr>
          <p:nvPr/>
        </p:nvGraphicFramePr>
        <p:xfrm>
          <a:off x="1663322" y="5587647"/>
          <a:ext cx="3132667" cy="285750"/>
        </p:xfrm>
        <a:graphic>
          <a:graphicData uri="http://schemas.openxmlformats.org/presentationml/2006/ole">
            <mc:AlternateContent xmlns:mc="http://schemas.openxmlformats.org/markup-compatibility/2006">
              <mc:Choice xmlns:v="urn:schemas-microsoft-com:vml" Requires="v">
                <p:oleObj spid="_x0000_s5458" r:id="rId43" imgW="2819400" imgH="254000" progId="Equation.DSMT4">
                  <p:embed/>
                </p:oleObj>
              </mc:Choice>
              <mc:Fallback>
                <p:oleObj r:id="rId43" imgW="2819400" imgH="254000" progId="Equation.DSMT4">
                  <p:embed/>
                  <p:pic>
                    <p:nvPicPr>
                      <p:cNvPr id="0" name=""/>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1663322" y="5587647"/>
                        <a:ext cx="3132667" cy="285750"/>
                      </a:xfrm>
                      <a:prstGeom prst="rect">
                        <a:avLst/>
                      </a:prstGeom>
                      <a:noFill/>
                    </p:spPr>
                  </p:pic>
                </p:oleObj>
              </mc:Fallback>
            </mc:AlternateContent>
          </a:graphicData>
        </a:graphic>
      </p:graphicFrame>
      <p:graphicFrame>
        <p:nvGraphicFramePr>
          <p:cNvPr id="11270" name="对象 11269"/>
          <p:cNvGraphicFramePr>
            <a:graphicFrameLocks noChangeAspect="1"/>
          </p:cNvGraphicFramePr>
          <p:nvPr/>
        </p:nvGraphicFramePr>
        <p:xfrm>
          <a:off x="5637005" y="5606697"/>
          <a:ext cx="1259898" cy="285750"/>
        </p:xfrm>
        <a:graphic>
          <a:graphicData uri="http://schemas.openxmlformats.org/presentationml/2006/ole">
            <mc:AlternateContent xmlns:mc="http://schemas.openxmlformats.org/markup-compatibility/2006">
              <mc:Choice xmlns:v="urn:schemas-microsoft-com:vml" Requires="v">
                <p:oleObj spid="_x0000_s5459" r:id="rId45" imgW="913765" imgH="215900" progId="Equation.DSMT4">
                  <p:embed/>
                </p:oleObj>
              </mc:Choice>
              <mc:Fallback>
                <p:oleObj r:id="rId45" imgW="913765" imgH="215900" progId="Equation.DSMT4">
                  <p:embed/>
                  <p:pic>
                    <p:nvPicPr>
                      <p:cNvPr id="0" name=""/>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5637005" y="5606697"/>
                        <a:ext cx="1259898" cy="285750"/>
                      </a:xfrm>
                      <a:prstGeom prst="rect">
                        <a:avLst/>
                      </a:prstGeom>
                      <a:noFill/>
                    </p:spPr>
                  </p:pic>
                </p:oleObj>
              </mc:Fallback>
            </mc:AlternateContent>
          </a:graphicData>
        </a:graphic>
      </p:graphicFrame>
      <p:graphicFrame>
        <p:nvGraphicFramePr>
          <p:cNvPr id="11272" name="对象 11271"/>
          <p:cNvGraphicFramePr>
            <a:graphicFrameLocks noChangeAspect="1"/>
          </p:cNvGraphicFramePr>
          <p:nvPr/>
        </p:nvGraphicFramePr>
        <p:xfrm>
          <a:off x="7795768" y="5568597"/>
          <a:ext cx="235527" cy="304800"/>
        </p:xfrm>
        <a:graphic>
          <a:graphicData uri="http://schemas.openxmlformats.org/presentationml/2006/ole">
            <mc:AlternateContent xmlns:mc="http://schemas.openxmlformats.org/markup-compatibility/2006">
              <mc:Choice xmlns:v="urn:schemas-microsoft-com:vml" Requires="v">
                <p:oleObj spid="_x0000_s5460" r:id="rId47" imgW="165100" imgH="203200" progId="Equation.DSMT4">
                  <p:embed/>
                </p:oleObj>
              </mc:Choice>
              <mc:Fallback>
                <p:oleObj r:id="rId47" imgW="165100" imgH="203200" progId="Equation.DSMT4">
                  <p:embed/>
                  <p:pic>
                    <p:nvPicPr>
                      <p:cNvPr id="0" name=""/>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7795768" y="5568597"/>
                        <a:ext cx="235527" cy="304800"/>
                      </a:xfrm>
                      <a:prstGeom prst="rect">
                        <a:avLst/>
                      </a:prstGeom>
                      <a:noFill/>
                    </p:spPr>
                  </p:pic>
                </p:oleObj>
              </mc:Fallback>
            </mc:AlternateContent>
          </a:graphicData>
        </a:graphic>
      </p:graphicFrame>
      <p:pic>
        <p:nvPicPr>
          <p:cNvPr id="97" name="27 Imagen"/>
          <p:cNvPicPr>
            <a:picLocks noChangeAspect="1"/>
          </p:cNvPicPr>
          <p:nvPr/>
        </p:nvPicPr>
        <p:blipFill>
          <a:blip r:embed="rId49">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prstClr val="white">
                    <a:lumMod val="65000"/>
                  </a:prstClr>
                </a:solidFill>
                <a:latin typeface="微软雅黑"/>
                <a:ea typeface="微软雅黑"/>
              </a:rPr>
              <a:t>of</a:t>
            </a:r>
            <a:endParaRPr lang="es-ES" sz="1200" b="1" i="1" dirty="0">
              <a:solidFill>
                <a:prstClr val="white">
                  <a:lumMod val="65000"/>
                </a:prstClr>
              </a:solidFill>
              <a:latin typeface="微软雅黑"/>
              <a:ea typeface="微软雅黑"/>
            </a:endParaRPr>
          </a:p>
        </p:txBody>
      </p:sp>
      <p:sp>
        <p:nvSpPr>
          <p:cNvPr id="99"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sz="1200" b="1" dirty="0" smtClean="0">
                <a:solidFill>
                  <a:prstClr val="white">
                    <a:lumMod val="50000"/>
                  </a:prstClr>
                </a:solidFill>
                <a:latin typeface="微软雅黑"/>
                <a:ea typeface="微软雅黑"/>
              </a:rPr>
              <a:t>39</a:t>
            </a:r>
            <a:endParaRPr lang="es-ES" sz="1200" b="1" dirty="0">
              <a:solidFill>
                <a:prstClr val="white">
                  <a:lumMod val="50000"/>
                </a:prstClr>
              </a:solidFill>
              <a:latin typeface="微软雅黑"/>
              <a:ea typeface="微软雅黑"/>
            </a:endParaRPr>
          </a:p>
        </p:txBody>
      </p:sp>
      <p:pic>
        <p:nvPicPr>
          <p:cNvPr id="100" name="Imagen 27">
            <a:hlinkClick r:id="" action="ppaction://hlinkshowjump?jump=nextslide"/>
          </p:cNvPr>
          <p:cNvPicPr>
            <a:picLocks noChangeAspect="1" noChangeArrowheads="1"/>
          </p:cNvPicPr>
          <p:nvPr/>
        </p:nvPicPr>
        <p:blipFill>
          <a:blip r:embed="rId50"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 name="Imagen 28">
            <a:hlinkClick r:id="" action="ppaction://hlinkshowjump?jump=previousslide"/>
          </p:cNvPr>
          <p:cNvPicPr>
            <a:picLocks noChangeAspect="1" noChangeArrowheads="1"/>
          </p:cNvPicPr>
          <p:nvPr/>
        </p:nvPicPr>
        <p:blipFill>
          <a:blip r:embed="rId50"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prstClr val="black">
                    <a:tint val="75000"/>
                  </a:prstClr>
                </a:solidFill>
              </a:rPr>
              <a:pPr fontAlgn="auto">
                <a:spcBef>
                  <a:spcPts val="0"/>
                </a:spcBef>
                <a:spcAft>
                  <a:spcPts val="0"/>
                </a:spcAft>
                <a:buFontTx/>
                <a:buNone/>
              </a:pPr>
              <a:t>142</a:t>
            </a:fld>
            <a:endParaRPr lang="zh-CN" altLang="en-US" dirty="0">
              <a:solidFill>
                <a:prstClr val="black">
                  <a:tint val="75000"/>
                </a:prstClr>
              </a:solidFill>
            </a:endParaRPr>
          </a:p>
        </p:txBody>
      </p:sp>
      <p:sp>
        <p:nvSpPr>
          <p:cNvPr id="103" name="文本框 40"/>
          <p:cNvSpPr txBox="1"/>
          <p:nvPr/>
        </p:nvSpPr>
        <p:spPr>
          <a:xfrm>
            <a:off x="399253" y="828381"/>
            <a:ext cx="2262158" cy="369332"/>
          </a:xfrm>
          <a:prstGeom prst="rect">
            <a:avLst/>
          </a:prstGeom>
          <a:noFill/>
        </p:spPr>
        <p:txBody>
          <a:bodyPr wrap="none" rtlCol="0">
            <a:spAutoFit/>
          </a:bodyPr>
          <a:lstStyle/>
          <a:p>
            <a:pPr fontAlgn="auto">
              <a:spcBef>
                <a:spcPts val="0"/>
              </a:spcBef>
              <a:spcAft>
                <a:spcPts val="0"/>
              </a:spcAft>
              <a:buFontTx/>
              <a:buNone/>
            </a:pPr>
            <a:r>
              <a:rPr lang="zh-CN" altLang="zh-CN" b="1" dirty="0" smtClean="0">
                <a:solidFill>
                  <a:srgbClr val="3D89BC"/>
                </a:solidFill>
                <a:latin typeface="微软雅黑"/>
                <a:ea typeface="微软雅黑"/>
              </a:rPr>
              <a:t>贝</a:t>
            </a:r>
            <a:r>
              <a:rPr lang="zh-CN" altLang="zh-CN" b="1" dirty="0">
                <a:solidFill>
                  <a:srgbClr val="3D89BC"/>
                </a:solidFill>
                <a:latin typeface="微软雅黑"/>
                <a:ea typeface="微软雅黑"/>
              </a:rPr>
              <a:t>叶斯决策与分类器</a:t>
            </a:r>
          </a:p>
        </p:txBody>
      </p:sp>
      <p:sp>
        <p:nvSpPr>
          <p:cNvPr id="104" name="椭圆 103"/>
          <p:cNvSpPr/>
          <p:nvPr/>
        </p:nvSpPr>
        <p:spPr>
          <a:xfrm>
            <a:off x="293525" y="946406"/>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Tree>
    <p:extLst>
      <p:ext uri="{BB962C8B-B14F-4D97-AF65-F5344CB8AC3E}">
        <p14:creationId xmlns:p14="http://schemas.microsoft.com/office/powerpoint/2010/main" val="1766125790"/>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116013" y="0"/>
            <a:ext cx="7793037" cy="609600"/>
          </a:xfrm>
        </p:spPr>
        <p:txBody>
          <a:bodyPr>
            <a:normAutofit fontScale="90000"/>
          </a:bodyPr>
          <a:lstStyle/>
          <a:p>
            <a:pPr eaLnBrk="1" hangingPunct="1"/>
            <a:r>
              <a:rPr lang="zh-CN" altLang="en-US" smtClean="0"/>
              <a:t>打网球实例</a:t>
            </a:r>
            <a:r>
              <a:rPr lang="en-US" altLang="zh-CN" smtClean="0"/>
              <a:t>: </a:t>
            </a:r>
            <a:r>
              <a:rPr lang="zh-CN" altLang="en-US" smtClean="0"/>
              <a:t>估计 </a:t>
            </a:r>
            <a:r>
              <a:rPr lang="en-US" altLang="zh-CN" smtClean="0"/>
              <a:t>P(x</a:t>
            </a:r>
            <a:r>
              <a:rPr lang="en-US" altLang="zh-CN" baseline="-25000" smtClean="0"/>
              <a:t>i</a:t>
            </a:r>
            <a:r>
              <a:rPr lang="en-US" altLang="zh-CN" smtClean="0"/>
              <a:t>|C)</a:t>
            </a:r>
            <a:endParaRPr lang="it-IT" altLang="zh-CN" smtClean="0"/>
          </a:p>
        </p:txBody>
      </p:sp>
      <p:graphicFrame>
        <p:nvGraphicFramePr>
          <p:cNvPr id="28675" name="Object 3"/>
          <p:cNvGraphicFramePr>
            <a:graphicFrameLocks/>
          </p:cNvGraphicFramePr>
          <p:nvPr>
            <p:extLst>
              <p:ext uri="{D42A27DB-BD31-4B8C-83A1-F6EECF244321}">
                <p14:modId xmlns:p14="http://schemas.microsoft.com/office/powerpoint/2010/main" val="648235277"/>
              </p:ext>
            </p:extLst>
          </p:nvPr>
        </p:nvGraphicFramePr>
        <p:xfrm>
          <a:off x="17188" y="1600248"/>
          <a:ext cx="3608388" cy="2957512"/>
        </p:xfrm>
        <a:graphic>
          <a:graphicData uri="http://schemas.openxmlformats.org/presentationml/2006/ole">
            <mc:AlternateContent xmlns:mc="http://schemas.openxmlformats.org/markup-compatibility/2006">
              <mc:Choice xmlns:v="urn:schemas-microsoft-com:vml" Requires="v">
                <p:oleObj spid="_x0000_s10252" name="工作表" r:id="rId4" imgW="5913102" imgH="5280768" progId="Excel.Sheet.8">
                  <p:embed/>
                </p:oleObj>
              </mc:Choice>
              <mc:Fallback>
                <p:oleObj name="工作表" r:id="rId4" imgW="5913102" imgH="5280768" progId="Excel.Sheet.8">
                  <p:embed/>
                  <p:pic>
                    <p:nvPicPr>
                      <p:cNvPr id="0" name=""/>
                      <p:cNvPicPr>
                        <a:picLocks noChangeArrowheads="1"/>
                      </p:cNvPicPr>
                      <p:nvPr/>
                    </p:nvPicPr>
                    <p:blipFill>
                      <a:blip r:embed="rId5"/>
                      <a:srcRect/>
                      <a:stretch>
                        <a:fillRect/>
                      </a:stretch>
                    </p:blipFill>
                    <p:spPr bwMode="auto">
                      <a:xfrm>
                        <a:off x="17188" y="1600248"/>
                        <a:ext cx="3608388" cy="2957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8363" name="Group 59"/>
          <p:cNvGraphicFramePr>
            <a:graphicFrameLocks noGrp="1"/>
          </p:cNvGraphicFramePr>
          <p:nvPr/>
        </p:nvGraphicFramePr>
        <p:xfrm>
          <a:off x="3733800" y="620713"/>
          <a:ext cx="5410200" cy="6023140"/>
        </p:xfrm>
        <a:graphic>
          <a:graphicData uri="http://schemas.openxmlformats.org/drawingml/2006/table">
            <a:tbl>
              <a:tblPr/>
              <a:tblGrid>
                <a:gridCol w="2705100"/>
                <a:gridCol w="2705100"/>
              </a:tblGrid>
              <a:tr h="426681">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outlook</a:t>
                      </a:r>
                      <a:endParaRPr kumimoji="0" lang="it-IT" sz="2200" b="1" i="0" u="none" strike="noStrike" cap="none" normalizeH="0" baseline="0" smtClean="0">
                        <a:ln>
                          <a:noFill/>
                        </a:ln>
                        <a:solidFill>
                          <a:schemeClr val="tx1"/>
                        </a:solidFill>
                        <a:effectLst/>
                        <a:latin typeface="Arial" charset="0"/>
                        <a:ea typeface="宋体" pitchFamily="2" charset="-122"/>
                      </a:endParaRP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200" b="1" i="0" u="none" strike="noStrike" cap="none" normalizeH="0" baseline="0" smtClean="0">
                        <a:ln>
                          <a:noFill/>
                        </a:ln>
                        <a:solidFill>
                          <a:schemeClr val="tx1"/>
                        </a:solidFill>
                        <a:effectLst/>
                        <a:latin typeface="Arial" charset="0"/>
                        <a:ea typeface="宋体" pitchFamily="2" charset="-122"/>
                      </a:endParaRP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6681">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P(sunny|p) = 2/9</a:t>
                      </a:r>
                      <a:endParaRPr kumimoji="0" lang="it-IT" sz="2200" b="1" i="0" u="none" strike="noStrike" cap="none" normalizeH="0" baseline="0" smtClean="0">
                        <a:ln>
                          <a:noFill/>
                        </a:ln>
                        <a:solidFill>
                          <a:schemeClr val="tx1"/>
                        </a:solidFill>
                        <a:effectLst/>
                        <a:latin typeface="Arial" charset="0"/>
                        <a:ea typeface="宋体" pitchFamily="2" charset="-122"/>
                      </a:endParaRP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P(sunny|n) = 3/5</a:t>
                      </a:r>
                      <a:endParaRPr kumimoji="0" lang="it-IT" sz="2200" b="1" i="0" u="none" strike="noStrike" cap="none" normalizeH="0" baseline="0" smtClean="0">
                        <a:ln>
                          <a:noFill/>
                        </a:ln>
                        <a:solidFill>
                          <a:schemeClr val="tx1"/>
                        </a:solidFill>
                        <a:effectLst/>
                        <a:latin typeface="Arial" charset="0"/>
                        <a:ea typeface="宋体" pitchFamily="2" charset="-122"/>
                      </a:endParaRP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6681">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P(overcast|p) = 4/9</a:t>
                      </a:r>
                      <a:endParaRPr kumimoji="0" lang="it-IT" sz="2200" b="1" i="0" u="none" strike="noStrike" cap="none" normalizeH="0" baseline="0" smtClean="0">
                        <a:ln>
                          <a:noFill/>
                        </a:ln>
                        <a:solidFill>
                          <a:schemeClr val="tx1"/>
                        </a:solidFill>
                        <a:effectLst/>
                        <a:latin typeface="Arial" charset="0"/>
                        <a:ea typeface="宋体" pitchFamily="2" charset="-122"/>
                      </a:endParaRP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P(overcast|n) = 0</a:t>
                      </a:r>
                      <a:endParaRPr kumimoji="0" lang="it-IT" sz="2200" b="1" i="0" u="none" strike="noStrike" cap="none" normalizeH="0" baseline="0" smtClean="0">
                        <a:ln>
                          <a:noFill/>
                        </a:ln>
                        <a:solidFill>
                          <a:schemeClr val="tx1"/>
                        </a:solidFill>
                        <a:effectLst/>
                        <a:latin typeface="Arial" charset="0"/>
                        <a:ea typeface="宋体" pitchFamily="2" charset="-122"/>
                      </a:endParaRP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6681">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P(rain|p) = 3/9</a:t>
                      </a:r>
                      <a:endParaRPr kumimoji="0" lang="it-IT" sz="2200" b="1" i="0" u="none" strike="noStrike" cap="none" normalizeH="0" baseline="0" smtClean="0">
                        <a:ln>
                          <a:noFill/>
                        </a:ln>
                        <a:solidFill>
                          <a:schemeClr val="tx1"/>
                        </a:solidFill>
                        <a:effectLst/>
                        <a:latin typeface="Arial" charset="0"/>
                        <a:ea typeface="宋体" pitchFamily="2" charset="-122"/>
                      </a:endParaRP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P(rain|n) = 2/5</a:t>
                      </a:r>
                      <a:endParaRPr kumimoji="0" lang="it-IT" sz="2200" b="1" i="0" u="none" strike="noStrike" cap="none" normalizeH="0" baseline="0" smtClean="0">
                        <a:ln>
                          <a:noFill/>
                        </a:ln>
                        <a:solidFill>
                          <a:schemeClr val="tx1"/>
                        </a:solidFill>
                        <a:effectLst/>
                        <a:latin typeface="Arial" charset="0"/>
                        <a:ea typeface="宋体" pitchFamily="2" charset="-122"/>
                      </a:endParaRP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611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temperature</a:t>
                      </a:r>
                      <a:endParaRPr kumimoji="0" lang="it-IT" sz="2200" b="1" i="0" u="none" strike="noStrike" cap="none" normalizeH="0" baseline="0" smtClean="0">
                        <a:ln>
                          <a:noFill/>
                        </a:ln>
                        <a:solidFill>
                          <a:schemeClr val="tx1"/>
                        </a:solidFill>
                        <a:effectLst/>
                        <a:latin typeface="Arial" charset="0"/>
                        <a:ea typeface="宋体" pitchFamily="2" charset="-122"/>
                      </a:endParaRP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200" b="1" i="0" u="none" strike="noStrike" cap="none" normalizeH="0" baseline="0" smtClean="0">
                        <a:ln>
                          <a:noFill/>
                        </a:ln>
                        <a:solidFill>
                          <a:schemeClr val="tx1"/>
                        </a:solidFill>
                        <a:effectLst/>
                        <a:latin typeface="Arial" charset="0"/>
                        <a:ea typeface="宋体" pitchFamily="2" charset="-122"/>
                      </a:endParaRP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6681">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P(hot|p) = 2/9</a:t>
                      </a:r>
                      <a:endParaRPr kumimoji="0" lang="it-IT" sz="2200" b="1" i="0" u="none" strike="noStrike" cap="none" normalizeH="0" baseline="0" smtClean="0">
                        <a:ln>
                          <a:noFill/>
                        </a:ln>
                        <a:solidFill>
                          <a:schemeClr val="tx1"/>
                        </a:solidFill>
                        <a:effectLst/>
                        <a:latin typeface="Arial" charset="0"/>
                        <a:ea typeface="宋体" pitchFamily="2" charset="-122"/>
                      </a:endParaRP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P(hot|n) = 2/5</a:t>
                      </a:r>
                      <a:endParaRPr kumimoji="0" lang="it-IT" sz="2200" b="1" i="0" u="none" strike="noStrike" cap="none" normalizeH="0" baseline="0" smtClean="0">
                        <a:ln>
                          <a:noFill/>
                        </a:ln>
                        <a:solidFill>
                          <a:schemeClr val="tx1"/>
                        </a:solidFill>
                        <a:effectLst/>
                        <a:latin typeface="Arial" charset="0"/>
                        <a:ea typeface="宋体" pitchFamily="2" charset="-122"/>
                      </a:endParaRP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6681">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P(mild|p) = 4/9</a:t>
                      </a:r>
                      <a:endParaRPr kumimoji="0" lang="it-IT" sz="2200" b="1" i="0" u="none" strike="noStrike" cap="none" normalizeH="0" baseline="0" smtClean="0">
                        <a:ln>
                          <a:noFill/>
                        </a:ln>
                        <a:solidFill>
                          <a:schemeClr val="tx1"/>
                        </a:solidFill>
                        <a:effectLst/>
                        <a:latin typeface="Arial" charset="0"/>
                        <a:ea typeface="宋体" pitchFamily="2" charset="-122"/>
                      </a:endParaRP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P(mild|n) = 2/5</a:t>
                      </a:r>
                      <a:endParaRPr kumimoji="0" lang="it-IT" sz="2200" b="1" i="0" u="none" strike="noStrike" cap="none" normalizeH="0" baseline="0" smtClean="0">
                        <a:ln>
                          <a:noFill/>
                        </a:ln>
                        <a:solidFill>
                          <a:schemeClr val="tx1"/>
                        </a:solidFill>
                        <a:effectLst/>
                        <a:latin typeface="Arial" charset="0"/>
                        <a:ea typeface="宋体" pitchFamily="2" charset="-122"/>
                      </a:endParaRP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6681">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P(cool|p) = 3/9</a:t>
                      </a:r>
                      <a:endParaRPr kumimoji="0" lang="it-IT" sz="2200" b="1" i="0" u="none" strike="noStrike" cap="none" normalizeH="0" baseline="0" smtClean="0">
                        <a:ln>
                          <a:noFill/>
                        </a:ln>
                        <a:solidFill>
                          <a:schemeClr val="tx1"/>
                        </a:solidFill>
                        <a:effectLst/>
                        <a:latin typeface="Arial" charset="0"/>
                        <a:ea typeface="宋体" pitchFamily="2" charset="-122"/>
                      </a:endParaRP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P(cool|n) = 1/5</a:t>
                      </a:r>
                      <a:endParaRPr kumimoji="0" lang="it-IT" sz="2200" b="1" i="0" u="none" strike="noStrike" cap="none" normalizeH="0" baseline="0" smtClean="0">
                        <a:ln>
                          <a:noFill/>
                        </a:ln>
                        <a:solidFill>
                          <a:schemeClr val="tx1"/>
                        </a:solidFill>
                        <a:effectLst/>
                        <a:latin typeface="Arial" charset="0"/>
                        <a:ea typeface="宋体" pitchFamily="2" charset="-122"/>
                      </a:endParaRP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6681">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humidity</a:t>
                      </a:r>
                      <a:endParaRPr kumimoji="0" lang="it-IT" sz="2200" b="1" i="0" u="none" strike="noStrike" cap="none" normalizeH="0" baseline="0" smtClean="0">
                        <a:ln>
                          <a:noFill/>
                        </a:ln>
                        <a:solidFill>
                          <a:schemeClr val="tx1"/>
                        </a:solidFill>
                        <a:effectLst/>
                        <a:latin typeface="Arial" charset="0"/>
                        <a:ea typeface="宋体" pitchFamily="2" charset="-122"/>
                      </a:endParaRP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200" b="1" i="0" u="none" strike="noStrike" cap="none" normalizeH="0" baseline="0" smtClean="0">
                        <a:ln>
                          <a:noFill/>
                        </a:ln>
                        <a:solidFill>
                          <a:schemeClr val="tx1"/>
                        </a:solidFill>
                        <a:effectLst/>
                        <a:latin typeface="Arial" charset="0"/>
                        <a:ea typeface="宋体" pitchFamily="2" charset="-122"/>
                      </a:endParaRP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6681">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P(high|p) = 3/9</a:t>
                      </a:r>
                      <a:endParaRPr kumimoji="0" lang="it-IT" sz="2200" b="1" i="0" u="none" strike="noStrike" cap="none" normalizeH="0" baseline="0" smtClean="0">
                        <a:ln>
                          <a:noFill/>
                        </a:ln>
                        <a:solidFill>
                          <a:schemeClr val="tx1"/>
                        </a:solidFill>
                        <a:effectLst/>
                        <a:latin typeface="Arial" charset="0"/>
                        <a:ea typeface="宋体" pitchFamily="2" charset="-122"/>
                      </a:endParaRP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P(high|n) = 4/5</a:t>
                      </a:r>
                      <a:endParaRPr kumimoji="0" lang="it-IT" sz="2200" b="1" i="0" u="none" strike="noStrike" cap="none" normalizeH="0" baseline="0" smtClean="0">
                        <a:ln>
                          <a:noFill/>
                        </a:ln>
                        <a:solidFill>
                          <a:schemeClr val="tx1"/>
                        </a:solidFill>
                        <a:effectLst/>
                        <a:latin typeface="Arial" charset="0"/>
                        <a:ea typeface="宋体" pitchFamily="2" charset="-122"/>
                      </a:endParaRP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6681">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P(normal|p) = 6/9</a:t>
                      </a:r>
                      <a:endParaRPr kumimoji="0" lang="it-IT" sz="2200" b="1" i="0" u="none" strike="noStrike" cap="none" normalizeH="0" baseline="0" smtClean="0">
                        <a:ln>
                          <a:noFill/>
                        </a:ln>
                        <a:solidFill>
                          <a:schemeClr val="tx1"/>
                        </a:solidFill>
                        <a:effectLst/>
                        <a:latin typeface="Arial" charset="0"/>
                        <a:ea typeface="宋体" pitchFamily="2" charset="-122"/>
                      </a:endParaRP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P(normal|n) = 2/5</a:t>
                      </a:r>
                      <a:endParaRPr kumimoji="0" lang="it-IT" sz="2200" b="1" i="0" u="none" strike="noStrike" cap="none" normalizeH="0" baseline="0" smtClean="0">
                        <a:ln>
                          <a:noFill/>
                        </a:ln>
                        <a:solidFill>
                          <a:schemeClr val="tx1"/>
                        </a:solidFill>
                        <a:effectLst/>
                        <a:latin typeface="Arial" charset="0"/>
                        <a:ea typeface="宋体" pitchFamily="2" charset="-122"/>
                      </a:endParaRP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6681">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windy</a:t>
                      </a:r>
                      <a:endParaRPr kumimoji="0" lang="it-IT" sz="2200" b="1" i="0" u="none" strike="noStrike" cap="none" normalizeH="0" baseline="0" smtClean="0">
                        <a:ln>
                          <a:noFill/>
                        </a:ln>
                        <a:solidFill>
                          <a:schemeClr val="tx1"/>
                        </a:solidFill>
                        <a:effectLst/>
                        <a:latin typeface="Arial" charset="0"/>
                        <a:ea typeface="宋体" pitchFamily="2" charset="-122"/>
                      </a:endParaRP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200" b="1" i="0" u="none" strike="noStrike" cap="none" normalizeH="0" baseline="0" smtClean="0">
                        <a:ln>
                          <a:noFill/>
                        </a:ln>
                        <a:solidFill>
                          <a:schemeClr val="tx1"/>
                        </a:solidFill>
                        <a:effectLst/>
                        <a:latin typeface="Arial" charset="0"/>
                        <a:ea typeface="宋体" pitchFamily="2" charset="-122"/>
                      </a:endParaRP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6681">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P(true|p) = 3/9</a:t>
                      </a:r>
                      <a:endParaRPr kumimoji="0" lang="it-IT" sz="2200" b="1" i="0" u="none" strike="noStrike" cap="none" normalizeH="0" baseline="0" smtClean="0">
                        <a:ln>
                          <a:noFill/>
                        </a:ln>
                        <a:solidFill>
                          <a:schemeClr val="tx1"/>
                        </a:solidFill>
                        <a:effectLst/>
                        <a:latin typeface="Arial" charset="0"/>
                        <a:ea typeface="宋体" pitchFamily="2" charset="-122"/>
                      </a:endParaRP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P(true|n) = 3/5</a:t>
                      </a:r>
                      <a:endParaRPr kumimoji="0" lang="it-IT" sz="2200" b="1" i="0" u="none" strike="noStrike" cap="none" normalizeH="0" baseline="0" smtClean="0">
                        <a:ln>
                          <a:noFill/>
                        </a:ln>
                        <a:solidFill>
                          <a:schemeClr val="tx1"/>
                        </a:solidFill>
                        <a:effectLst/>
                        <a:latin typeface="Arial" charset="0"/>
                        <a:ea typeface="宋体" pitchFamily="2" charset="-122"/>
                      </a:endParaRP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6681">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P(false|p) = 6/9</a:t>
                      </a:r>
                      <a:endParaRPr kumimoji="0" lang="it-IT" sz="2200" b="1" i="0" u="none" strike="noStrike" cap="none" normalizeH="0" baseline="0" smtClean="0">
                        <a:ln>
                          <a:noFill/>
                        </a:ln>
                        <a:solidFill>
                          <a:schemeClr val="tx1"/>
                        </a:solidFill>
                        <a:effectLst/>
                        <a:latin typeface="Arial" charset="0"/>
                        <a:ea typeface="宋体" pitchFamily="2" charset="-122"/>
                      </a:endParaRP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P(false|n) = 2/5</a:t>
                      </a:r>
                      <a:endParaRPr kumimoji="0" lang="it-IT" sz="2200" b="1" i="0" u="none" strike="noStrike" cap="none" normalizeH="0" baseline="0" smtClean="0">
                        <a:ln>
                          <a:noFill/>
                        </a:ln>
                        <a:solidFill>
                          <a:schemeClr val="tx1"/>
                        </a:solidFill>
                        <a:effectLst/>
                        <a:latin typeface="Arial" charset="0"/>
                        <a:ea typeface="宋体" pitchFamily="2" charset="-122"/>
                      </a:endParaRP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98355" name="Group 51"/>
          <p:cNvGraphicFramePr>
            <a:graphicFrameLocks noGrp="1"/>
          </p:cNvGraphicFramePr>
          <p:nvPr/>
        </p:nvGraphicFramePr>
        <p:xfrm>
          <a:off x="533400" y="4953000"/>
          <a:ext cx="2362200" cy="1041400"/>
        </p:xfrm>
        <a:graphic>
          <a:graphicData uri="http://schemas.openxmlformats.org/drawingml/2006/table">
            <a:tbl>
              <a:tblPr/>
              <a:tblGrid>
                <a:gridCol w="2362200"/>
              </a:tblGrid>
              <a:tr h="52070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P(p) = 9/14</a:t>
                      </a:r>
                      <a:endParaRPr kumimoji="0" lang="it-IT" sz="2200" b="1" i="0" u="none" strike="noStrike" cap="none" normalizeH="0" baseline="0" smtClean="0">
                        <a:ln>
                          <a:noFill/>
                        </a:ln>
                        <a:solidFill>
                          <a:schemeClr val="tx1"/>
                        </a:solidFill>
                        <a:effectLst/>
                        <a:latin typeface="Arial"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070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P(n) = 5/14</a:t>
                      </a:r>
                      <a:endParaRPr kumimoji="0" lang="it-IT" sz="2200" b="1" i="0" u="none" strike="noStrike" cap="none" normalizeH="0" baseline="0" smtClean="0">
                        <a:ln>
                          <a:noFill/>
                        </a:ln>
                        <a:solidFill>
                          <a:schemeClr val="tx1"/>
                        </a:solidFill>
                        <a:effectLst/>
                        <a:latin typeface="Arial"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 name="日期占位符 1"/>
          <p:cNvSpPr>
            <a:spLocks noGrp="1"/>
          </p:cNvSpPr>
          <p:nvPr>
            <p:ph type="dt" sz="quarter" idx="10"/>
          </p:nvPr>
        </p:nvSpPr>
        <p:spPr/>
        <p:txBody>
          <a:bodyPr/>
          <a:lstStyle/>
          <a:p>
            <a:pPr>
              <a:defRPr/>
            </a:pPr>
            <a:fld id="{BA733FE6-34C9-4A14-BCC0-687EB9B277EB}" type="datetime1">
              <a:rPr lang="zh-CN" altLang="en-US"/>
              <a:pPr>
                <a:defRPr/>
              </a:pPr>
              <a:t>2019/12/16</a:t>
            </a:fld>
            <a:endParaRPr lang="en-US" altLang="zh-CN"/>
          </a:p>
        </p:txBody>
      </p:sp>
      <p:sp>
        <p:nvSpPr>
          <p:cNvPr id="3" name="灯片编号占位符 2"/>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C947218-9CA8-4E00-A2C8-8D55CCC21738}" type="slidenum">
              <a:rPr lang="en-US" altLang="zh-CN">
                <a:latin typeface="Garamond" panose="02020404030301010803" pitchFamily="18" charset="0"/>
              </a:rPr>
              <a:pPr eaLnBrk="1" hangingPunct="1"/>
              <a:t>143</a:t>
            </a:fld>
            <a:endParaRPr lang="en-US" altLang="zh-CN">
              <a:latin typeface="Garamond" panose="02020404030301010803" pitchFamily="18" charset="0"/>
            </a:endParaRPr>
          </a:p>
        </p:txBody>
      </p:sp>
    </p:spTree>
    <p:extLst>
      <p:ext uri="{BB962C8B-B14F-4D97-AF65-F5344CB8AC3E}">
        <p14:creationId xmlns:p14="http://schemas.microsoft.com/office/powerpoint/2010/main" val="3463368947"/>
      </p:ext>
    </p:extLst>
  </p:cSld>
  <p:clrMapOvr>
    <a:masterClrMapping/>
  </p:clrMapOvr>
  <p:transition>
    <p:checker/>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zh-CN" altLang="en-US" smtClean="0"/>
              <a:t>打网球实例</a:t>
            </a:r>
            <a:r>
              <a:rPr lang="en-US" altLang="zh-CN" smtClean="0"/>
              <a:t>: </a:t>
            </a:r>
            <a:r>
              <a:rPr lang="zh-CN" altLang="en-US" smtClean="0"/>
              <a:t>分类 </a:t>
            </a:r>
            <a:r>
              <a:rPr lang="en-US" altLang="zh-CN" smtClean="0"/>
              <a:t>X</a:t>
            </a:r>
            <a:endParaRPr lang="it-IT" altLang="zh-CN" smtClean="0"/>
          </a:p>
        </p:txBody>
      </p:sp>
      <p:sp>
        <p:nvSpPr>
          <p:cNvPr id="29699" name="Rectangle 3"/>
          <p:cNvSpPr>
            <a:spLocks noGrp="1" noChangeArrowheads="1"/>
          </p:cNvSpPr>
          <p:nvPr>
            <p:ph type="body" idx="1"/>
          </p:nvPr>
        </p:nvSpPr>
        <p:spPr>
          <a:xfrm>
            <a:off x="250825" y="981075"/>
            <a:ext cx="8178800" cy="5029200"/>
          </a:xfrm>
        </p:spPr>
        <p:txBody>
          <a:bodyPr/>
          <a:lstStyle/>
          <a:p>
            <a:pPr eaLnBrk="1" hangingPunct="1">
              <a:lnSpc>
                <a:spcPct val="90000"/>
              </a:lnSpc>
            </a:pPr>
            <a:endParaRPr lang="en-US" altLang="zh-CN" smtClean="0"/>
          </a:p>
          <a:p>
            <a:pPr eaLnBrk="1" hangingPunct="1">
              <a:lnSpc>
                <a:spcPct val="90000"/>
              </a:lnSpc>
            </a:pPr>
            <a:r>
              <a:rPr lang="en-US" altLang="zh-CN" smtClean="0"/>
              <a:t>X = &lt;rain, hot, high, false&gt;</a:t>
            </a:r>
          </a:p>
          <a:p>
            <a:pPr eaLnBrk="1" hangingPunct="1">
              <a:lnSpc>
                <a:spcPct val="90000"/>
              </a:lnSpc>
            </a:pPr>
            <a:endParaRPr lang="en-US" altLang="zh-CN" smtClean="0"/>
          </a:p>
          <a:p>
            <a:pPr eaLnBrk="1" hangingPunct="1">
              <a:lnSpc>
                <a:spcPct val="90000"/>
              </a:lnSpc>
            </a:pPr>
            <a:r>
              <a:rPr lang="en-US" altLang="zh-CN" smtClean="0"/>
              <a:t>P(X|p)</a:t>
            </a:r>
            <a:r>
              <a:rPr lang="en-US" altLang="zh-CN" smtClean="0">
                <a:latin typeface="Tahoma" panose="020B0604030504040204" pitchFamily="34" charset="0"/>
              </a:rPr>
              <a:t>·</a:t>
            </a:r>
            <a:r>
              <a:rPr lang="en-US" altLang="zh-CN" smtClean="0"/>
              <a:t>P(p) = </a:t>
            </a:r>
            <a:br>
              <a:rPr lang="en-US" altLang="zh-CN" smtClean="0"/>
            </a:br>
            <a:r>
              <a:rPr lang="en-US" altLang="zh-CN" smtClean="0"/>
              <a:t>P(rain|p)</a:t>
            </a:r>
            <a:r>
              <a:rPr lang="en-US" altLang="zh-CN" smtClean="0">
                <a:latin typeface="Tahoma" panose="020B0604030504040204" pitchFamily="34" charset="0"/>
              </a:rPr>
              <a:t>·</a:t>
            </a:r>
            <a:r>
              <a:rPr lang="en-US" altLang="zh-CN" smtClean="0"/>
              <a:t>P(hot|p)</a:t>
            </a:r>
            <a:r>
              <a:rPr lang="en-US" altLang="zh-CN" smtClean="0">
                <a:latin typeface="Tahoma" panose="020B0604030504040204" pitchFamily="34" charset="0"/>
              </a:rPr>
              <a:t>·</a:t>
            </a:r>
            <a:r>
              <a:rPr lang="en-US" altLang="zh-CN" smtClean="0"/>
              <a:t>P(high|p)</a:t>
            </a:r>
            <a:r>
              <a:rPr lang="en-US" altLang="zh-CN" smtClean="0">
                <a:latin typeface="Tahoma" panose="020B0604030504040204" pitchFamily="34" charset="0"/>
              </a:rPr>
              <a:t>·</a:t>
            </a:r>
            <a:r>
              <a:rPr lang="en-US" altLang="zh-CN" smtClean="0"/>
              <a:t>P(false|p)</a:t>
            </a:r>
            <a:r>
              <a:rPr lang="en-US" altLang="zh-CN" smtClean="0">
                <a:latin typeface="Tahoma" panose="020B0604030504040204" pitchFamily="34" charset="0"/>
              </a:rPr>
              <a:t>·</a:t>
            </a:r>
            <a:r>
              <a:rPr lang="en-US" altLang="zh-CN" smtClean="0"/>
              <a:t>P(p) = 3/9</a:t>
            </a:r>
            <a:r>
              <a:rPr lang="en-US" altLang="zh-CN" smtClean="0">
                <a:latin typeface="Tahoma" panose="020B0604030504040204" pitchFamily="34" charset="0"/>
              </a:rPr>
              <a:t>·</a:t>
            </a:r>
            <a:r>
              <a:rPr lang="en-US" altLang="zh-CN" smtClean="0"/>
              <a:t>2/9</a:t>
            </a:r>
            <a:r>
              <a:rPr lang="en-US" altLang="zh-CN" smtClean="0">
                <a:latin typeface="Tahoma" panose="020B0604030504040204" pitchFamily="34" charset="0"/>
              </a:rPr>
              <a:t>·</a:t>
            </a:r>
            <a:r>
              <a:rPr lang="en-US" altLang="zh-CN" smtClean="0"/>
              <a:t>3/9</a:t>
            </a:r>
            <a:r>
              <a:rPr lang="en-US" altLang="zh-CN" smtClean="0">
                <a:latin typeface="Tahoma" panose="020B0604030504040204" pitchFamily="34" charset="0"/>
              </a:rPr>
              <a:t>·</a:t>
            </a:r>
            <a:r>
              <a:rPr lang="en-US" altLang="zh-CN" smtClean="0"/>
              <a:t>6/9</a:t>
            </a:r>
            <a:r>
              <a:rPr lang="en-US" altLang="zh-CN" smtClean="0">
                <a:latin typeface="Tahoma" panose="020B0604030504040204" pitchFamily="34" charset="0"/>
              </a:rPr>
              <a:t>·</a:t>
            </a:r>
            <a:r>
              <a:rPr lang="en-US" altLang="zh-CN" smtClean="0"/>
              <a:t>9/14 = </a:t>
            </a:r>
            <a:r>
              <a:rPr lang="it-IT" altLang="zh-CN" smtClean="0">
                <a:cs typeface="Arial" panose="020B0604020202020204" pitchFamily="34" charset="0"/>
              </a:rPr>
              <a:t>0.010582</a:t>
            </a:r>
            <a:endParaRPr lang="en-US" altLang="zh-CN" smtClean="0"/>
          </a:p>
          <a:p>
            <a:pPr eaLnBrk="1" hangingPunct="1">
              <a:lnSpc>
                <a:spcPct val="90000"/>
              </a:lnSpc>
            </a:pPr>
            <a:r>
              <a:rPr lang="en-US" altLang="zh-CN" smtClean="0"/>
              <a:t>P(X|n)</a:t>
            </a:r>
            <a:r>
              <a:rPr lang="en-US" altLang="zh-CN" smtClean="0">
                <a:latin typeface="Tahoma" panose="020B0604030504040204" pitchFamily="34" charset="0"/>
              </a:rPr>
              <a:t>·</a:t>
            </a:r>
            <a:r>
              <a:rPr lang="en-US" altLang="zh-CN" smtClean="0"/>
              <a:t>P(n) = </a:t>
            </a:r>
            <a:br>
              <a:rPr lang="en-US" altLang="zh-CN" smtClean="0"/>
            </a:br>
            <a:r>
              <a:rPr lang="en-US" altLang="zh-CN" smtClean="0"/>
              <a:t>P(rain|n)</a:t>
            </a:r>
            <a:r>
              <a:rPr lang="en-US" altLang="zh-CN" smtClean="0">
                <a:latin typeface="Tahoma" panose="020B0604030504040204" pitchFamily="34" charset="0"/>
              </a:rPr>
              <a:t>·</a:t>
            </a:r>
            <a:r>
              <a:rPr lang="en-US" altLang="zh-CN" smtClean="0"/>
              <a:t>P(hot|n)</a:t>
            </a:r>
            <a:r>
              <a:rPr lang="en-US" altLang="zh-CN" smtClean="0">
                <a:latin typeface="Tahoma" panose="020B0604030504040204" pitchFamily="34" charset="0"/>
              </a:rPr>
              <a:t>·</a:t>
            </a:r>
            <a:r>
              <a:rPr lang="en-US" altLang="zh-CN" smtClean="0"/>
              <a:t>P(high|n)</a:t>
            </a:r>
            <a:r>
              <a:rPr lang="en-US" altLang="zh-CN" smtClean="0">
                <a:latin typeface="Tahoma" panose="020B0604030504040204" pitchFamily="34" charset="0"/>
              </a:rPr>
              <a:t>·</a:t>
            </a:r>
            <a:r>
              <a:rPr lang="en-US" altLang="zh-CN" smtClean="0"/>
              <a:t>P(false|n)</a:t>
            </a:r>
            <a:r>
              <a:rPr lang="en-US" altLang="zh-CN" smtClean="0">
                <a:latin typeface="Tahoma" panose="020B0604030504040204" pitchFamily="34" charset="0"/>
              </a:rPr>
              <a:t>·</a:t>
            </a:r>
            <a:r>
              <a:rPr lang="en-US" altLang="zh-CN" smtClean="0"/>
              <a:t>P(n) = 2/5</a:t>
            </a:r>
            <a:r>
              <a:rPr lang="en-US" altLang="zh-CN" smtClean="0">
                <a:latin typeface="Tahoma" panose="020B0604030504040204" pitchFamily="34" charset="0"/>
              </a:rPr>
              <a:t>·</a:t>
            </a:r>
            <a:r>
              <a:rPr lang="en-US" altLang="zh-CN" smtClean="0"/>
              <a:t>2/5</a:t>
            </a:r>
            <a:r>
              <a:rPr lang="en-US" altLang="zh-CN" smtClean="0">
                <a:latin typeface="Tahoma" panose="020B0604030504040204" pitchFamily="34" charset="0"/>
              </a:rPr>
              <a:t>·</a:t>
            </a:r>
            <a:r>
              <a:rPr lang="en-US" altLang="zh-CN" smtClean="0"/>
              <a:t>4/5</a:t>
            </a:r>
            <a:r>
              <a:rPr lang="en-US" altLang="zh-CN" smtClean="0">
                <a:latin typeface="Tahoma" panose="020B0604030504040204" pitchFamily="34" charset="0"/>
              </a:rPr>
              <a:t>·</a:t>
            </a:r>
            <a:r>
              <a:rPr lang="en-US" altLang="zh-CN" smtClean="0"/>
              <a:t>2/5</a:t>
            </a:r>
            <a:r>
              <a:rPr lang="en-US" altLang="zh-CN" smtClean="0">
                <a:latin typeface="Tahoma" panose="020B0604030504040204" pitchFamily="34" charset="0"/>
              </a:rPr>
              <a:t>·</a:t>
            </a:r>
            <a:r>
              <a:rPr lang="en-US" altLang="zh-CN" smtClean="0"/>
              <a:t>5/14 = </a:t>
            </a:r>
            <a:r>
              <a:rPr lang="it-IT" altLang="zh-CN" smtClean="0">
                <a:solidFill>
                  <a:schemeClr val="hlink"/>
                </a:solidFill>
                <a:cs typeface="Arial" panose="020B0604020202020204" pitchFamily="34" charset="0"/>
              </a:rPr>
              <a:t>0.018286</a:t>
            </a:r>
            <a:endParaRPr lang="en-US" altLang="zh-CN" smtClean="0">
              <a:solidFill>
                <a:schemeClr val="hlink"/>
              </a:solidFill>
            </a:endParaRPr>
          </a:p>
          <a:p>
            <a:pPr eaLnBrk="1" hangingPunct="1">
              <a:lnSpc>
                <a:spcPct val="90000"/>
              </a:lnSpc>
            </a:pPr>
            <a:r>
              <a:rPr lang="zh-CN" altLang="en-US" smtClean="0"/>
              <a:t>样本 </a:t>
            </a:r>
            <a:r>
              <a:rPr lang="en-US" altLang="zh-CN" smtClean="0">
                <a:solidFill>
                  <a:schemeClr val="hlink"/>
                </a:solidFill>
              </a:rPr>
              <a:t>X </a:t>
            </a:r>
            <a:r>
              <a:rPr lang="zh-CN" altLang="en-US" smtClean="0">
                <a:solidFill>
                  <a:schemeClr val="hlink"/>
                </a:solidFill>
              </a:rPr>
              <a:t>通过类</a:t>
            </a:r>
            <a:r>
              <a:rPr lang="zh-CN" altLang="en-US" smtClean="0"/>
              <a:t> </a:t>
            </a:r>
            <a:r>
              <a:rPr lang="en-US" altLang="zh-CN" smtClean="0">
                <a:solidFill>
                  <a:schemeClr val="hlink"/>
                </a:solidFill>
              </a:rPr>
              <a:t>n </a:t>
            </a:r>
            <a:r>
              <a:rPr lang="en-US" altLang="zh-CN" smtClean="0"/>
              <a:t>(don</a:t>
            </a:r>
            <a:r>
              <a:rPr lang="en-US" altLang="zh-CN" smtClean="0">
                <a:latin typeface="Comic Sans MS" panose="030F0702030302020204" pitchFamily="66" charset="0"/>
              </a:rPr>
              <a:t>’</a:t>
            </a:r>
            <a:r>
              <a:rPr lang="en-US" altLang="zh-CN" smtClean="0"/>
              <a:t>t play)</a:t>
            </a:r>
            <a:r>
              <a:rPr lang="zh-CN" altLang="en-US" smtClean="0"/>
              <a:t>来分类</a:t>
            </a:r>
            <a:endParaRPr lang="zh-CN" altLang="it-IT" smtClean="0"/>
          </a:p>
          <a:p>
            <a:pPr eaLnBrk="1" hangingPunct="1">
              <a:lnSpc>
                <a:spcPct val="90000"/>
              </a:lnSpc>
            </a:pPr>
            <a:endParaRPr lang="it-IT" altLang="zh-CN" sz="2600" smtClean="0"/>
          </a:p>
        </p:txBody>
      </p:sp>
      <p:sp>
        <p:nvSpPr>
          <p:cNvPr id="2" name="日期占位符 1"/>
          <p:cNvSpPr>
            <a:spLocks noGrp="1"/>
          </p:cNvSpPr>
          <p:nvPr>
            <p:ph type="dt" sz="quarter" idx="10"/>
          </p:nvPr>
        </p:nvSpPr>
        <p:spPr/>
        <p:txBody>
          <a:bodyPr/>
          <a:lstStyle/>
          <a:p>
            <a:pPr>
              <a:defRPr/>
            </a:pPr>
            <a:fld id="{8CFED4B1-87EB-4DAC-A34B-69FB3E123732}" type="datetime1">
              <a:rPr lang="zh-CN" altLang="en-US"/>
              <a:pPr>
                <a:defRPr/>
              </a:pPr>
              <a:t>2019/12/16</a:t>
            </a:fld>
            <a:endParaRPr lang="en-US" altLang="zh-CN"/>
          </a:p>
        </p:txBody>
      </p:sp>
      <p:sp>
        <p:nvSpPr>
          <p:cNvPr id="3" name="灯片编号占位符 2"/>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07BCE0F-3CBD-42D5-A9FF-9187DB1F3085}" type="slidenum">
              <a:rPr lang="en-US" altLang="zh-CN">
                <a:latin typeface="Garamond" panose="02020404030301010803" pitchFamily="18" charset="0"/>
              </a:rPr>
              <a:pPr eaLnBrk="1" hangingPunct="1"/>
              <a:t>144</a:t>
            </a:fld>
            <a:endParaRPr lang="en-US" altLang="zh-CN">
              <a:latin typeface="Garamond" panose="02020404030301010803" pitchFamily="18" charset="0"/>
            </a:endParaRPr>
          </a:p>
        </p:txBody>
      </p:sp>
    </p:spTree>
    <p:extLst>
      <p:ext uri="{BB962C8B-B14F-4D97-AF65-F5344CB8AC3E}">
        <p14:creationId xmlns:p14="http://schemas.microsoft.com/office/powerpoint/2010/main" val="3220534438"/>
      </p:ext>
    </p:extLst>
  </p:cSld>
  <p:clrMapOvr>
    <a:masterClrMapping/>
  </p:clrMapOvr>
  <p:transition>
    <p:checker/>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26" name="文本框 6"/>
          <p:cNvSpPr txBox="1"/>
          <p:nvPr/>
        </p:nvSpPr>
        <p:spPr>
          <a:xfrm>
            <a:off x="607500" y="177284"/>
            <a:ext cx="596317" cy="323165"/>
          </a:xfrm>
          <a:prstGeom prst="rect">
            <a:avLst/>
          </a:prstGeom>
          <a:noFill/>
        </p:spPr>
        <p:txBody>
          <a:bodyPr wrap="none" lIns="0" tIns="0" rIns="0" bIns="0" rtlCol="0">
            <a:spAutoFit/>
          </a:bodyPr>
          <a:lstStyle/>
          <a:p>
            <a:pPr fontAlgn="auto">
              <a:spcBef>
                <a:spcPts val="0"/>
              </a:spcBef>
              <a:spcAft>
                <a:spcPts val="0"/>
              </a:spcAft>
              <a:buFontTx/>
              <a:buNone/>
            </a:pPr>
            <a:r>
              <a:rPr lang="zh-CN" altLang="en-US" sz="2100" b="1" spc="225" dirty="0" smtClean="0">
                <a:solidFill>
                  <a:prstClr val="white"/>
                </a:solidFill>
                <a:latin typeface="微软雅黑"/>
                <a:ea typeface="微软雅黑"/>
              </a:rPr>
              <a:t>分类</a:t>
            </a:r>
            <a:endParaRPr lang="zh-CN" altLang="en-US" sz="2100" b="1" spc="225" dirty="0">
              <a:solidFill>
                <a:prstClr val="white"/>
              </a:solidFill>
              <a:latin typeface="微软雅黑"/>
              <a:ea typeface="微软雅黑"/>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5" name="矩形 44"/>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sp>
        <p:nvSpPr>
          <p:cNvPr id="4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9"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7"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6"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8"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2"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3"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6"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8"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0"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4"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8"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8"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1"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3"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6"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0"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3"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5"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8"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7"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0"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4"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4"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9"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2"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8"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6"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9"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1"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3"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5"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5"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7"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71"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 name="矩形 1"/>
          <p:cNvSpPr/>
          <p:nvPr/>
        </p:nvSpPr>
        <p:spPr>
          <a:xfrm>
            <a:off x="508958" y="1267081"/>
            <a:ext cx="7915326" cy="954107"/>
          </a:xfrm>
          <a:prstGeom prst="rect">
            <a:avLst/>
          </a:prstGeom>
        </p:spPr>
        <p:txBody>
          <a:bodyPr wrap="square">
            <a:spAutoFit/>
          </a:bodyPr>
          <a:lstStyle/>
          <a:p>
            <a:pPr fontAlgn="auto">
              <a:spcBef>
                <a:spcPts val="0"/>
              </a:spcBef>
              <a:spcAft>
                <a:spcPts val="0"/>
              </a:spcAft>
              <a:buFontTx/>
              <a:buNone/>
            </a:pPr>
            <a:r>
              <a:rPr lang="zh-CN" altLang="zh-CN" sz="1400" dirty="0">
                <a:solidFill>
                  <a:prstClr val="black"/>
                </a:solidFill>
                <a:latin typeface="微软雅黑"/>
                <a:ea typeface="微软雅黑"/>
              </a:rPr>
              <a:t>支持向量机（</a:t>
            </a:r>
            <a:r>
              <a:rPr lang="en-US" altLang="zh-CN" sz="1400" dirty="0">
                <a:solidFill>
                  <a:prstClr val="black"/>
                </a:solidFill>
                <a:latin typeface="微软雅黑"/>
                <a:ea typeface="微软雅黑"/>
              </a:rPr>
              <a:t>Support Vector Machine</a:t>
            </a:r>
            <a:r>
              <a:rPr lang="zh-CN" altLang="zh-CN" sz="1400" dirty="0" smtClean="0">
                <a:solidFill>
                  <a:prstClr val="black"/>
                </a:solidFill>
                <a:latin typeface="微软雅黑"/>
                <a:ea typeface="微软雅黑"/>
              </a:rPr>
              <a:t>）是</a:t>
            </a:r>
            <a:r>
              <a:rPr lang="zh-CN" altLang="zh-CN" sz="1400" dirty="0">
                <a:solidFill>
                  <a:prstClr val="black"/>
                </a:solidFill>
                <a:latin typeface="微软雅黑"/>
                <a:ea typeface="微软雅黑"/>
              </a:rPr>
              <a:t>建立在统计学习理论的</a:t>
            </a:r>
            <a:r>
              <a:rPr lang="en-US" altLang="zh-CN" sz="1400" dirty="0">
                <a:solidFill>
                  <a:prstClr val="black"/>
                </a:solidFill>
                <a:latin typeface="微软雅黑"/>
                <a:ea typeface="微软雅黑"/>
              </a:rPr>
              <a:t>VC </a:t>
            </a:r>
            <a:r>
              <a:rPr lang="zh-CN" altLang="zh-CN" sz="1400" dirty="0">
                <a:solidFill>
                  <a:prstClr val="black"/>
                </a:solidFill>
                <a:latin typeface="微软雅黑"/>
                <a:ea typeface="微软雅黑"/>
              </a:rPr>
              <a:t>维理论和结构风险最小原理基础上的，根据有限的样本信息在模型的复杂性（对特定训练样本的学习精度，</a:t>
            </a:r>
            <a:r>
              <a:rPr lang="en-US" altLang="zh-CN" sz="1400" dirty="0">
                <a:solidFill>
                  <a:prstClr val="black"/>
                </a:solidFill>
                <a:latin typeface="微软雅黑"/>
                <a:ea typeface="微软雅黑"/>
              </a:rPr>
              <a:t>Accuracy</a:t>
            </a:r>
            <a:r>
              <a:rPr lang="zh-CN" altLang="zh-CN" sz="1400" dirty="0">
                <a:solidFill>
                  <a:prstClr val="black"/>
                </a:solidFill>
                <a:latin typeface="微软雅黑"/>
                <a:ea typeface="微软雅黑"/>
              </a:rPr>
              <a:t>）和学习能力（无错误地识别任意样本的能力）之间寻求最佳折中，以期获得最好的推广能力（或称泛化能力）</a:t>
            </a:r>
            <a:r>
              <a:rPr lang="zh-CN" altLang="zh-CN" sz="1400" dirty="0" smtClean="0">
                <a:solidFill>
                  <a:prstClr val="black"/>
                </a:solidFill>
                <a:latin typeface="微软雅黑"/>
                <a:ea typeface="微软雅黑"/>
              </a:rPr>
              <a:t>。</a:t>
            </a:r>
            <a:endParaRPr lang="zh-CN" altLang="en-US" sz="1400" dirty="0">
              <a:solidFill>
                <a:prstClr val="black"/>
              </a:solidFill>
              <a:latin typeface="微软雅黑"/>
              <a:ea typeface="微软雅黑"/>
            </a:endParaRPr>
          </a:p>
        </p:txBody>
      </p:sp>
      <p:pic>
        <p:nvPicPr>
          <p:cNvPr id="33794" name="图片 12" descr="说明: E:\海婷\董亚峰\大数据\排版文件\大数据最终图\7-3.tif"/>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1132809" y="2221187"/>
            <a:ext cx="6267352" cy="2060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817827" y="4337437"/>
            <a:ext cx="1018227" cy="261610"/>
          </a:xfrm>
          <a:prstGeom prst="rect">
            <a:avLst/>
          </a:prstGeom>
        </p:spPr>
        <p:txBody>
          <a:bodyPr wrap="none">
            <a:spAutoFit/>
          </a:bodyPr>
          <a:lstStyle/>
          <a:p>
            <a:pPr algn="r" fontAlgn="auto">
              <a:spcBef>
                <a:spcPts val="0"/>
              </a:spcBef>
              <a:spcAft>
                <a:spcPts val="0"/>
              </a:spcAft>
              <a:buFontTx/>
              <a:buNone/>
            </a:pPr>
            <a:r>
              <a:rPr lang="zh-CN" altLang="zh-CN" sz="1100" b="1" dirty="0">
                <a:solidFill>
                  <a:prstClr val="black"/>
                </a:solidFill>
                <a:latin typeface="微软雅黑"/>
                <a:ea typeface="微软雅黑"/>
              </a:rPr>
              <a:t>图</a:t>
            </a:r>
            <a:r>
              <a:rPr lang="en-US" altLang="zh-CN" sz="1100" b="1" dirty="0">
                <a:solidFill>
                  <a:prstClr val="black"/>
                </a:solidFill>
                <a:latin typeface="微软雅黑"/>
                <a:ea typeface="微软雅黑"/>
              </a:rPr>
              <a:t>3-3 </a:t>
            </a:r>
            <a:r>
              <a:rPr lang="zh-CN" altLang="zh-CN" sz="1100" b="1" dirty="0">
                <a:solidFill>
                  <a:prstClr val="black"/>
                </a:solidFill>
                <a:latin typeface="微软雅黑"/>
                <a:ea typeface="微软雅黑"/>
              </a:rPr>
              <a:t>超平面</a:t>
            </a:r>
          </a:p>
        </p:txBody>
      </p:sp>
      <p:sp>
        <p:nvSpPr>
          <p:cNvPr id="6" name="矩形 5"/>
          <p:cNvSpPr/>
          <p:nvPr/>
        </p:nvSpPr>
        <p:spPr>
          <a:xfrm>
            <a:off x="607500" y="4597435"/>
            <a:ext cx="7816784" cy="1384995"/>
          </a:xfrm>
          <a:prstGeom prst="rect">
            <a:avLst/>
          </a:prstGeom>
        </p:spPr>
        <p:txBody>
          <a:bodyPr wrap="square">
            <a:spAutoFit/>
          </a:bodyPr>
          <a:lstStyle/>
          <a:p>
            <a:pPr fontAlgn="auto">
              <a:spcBef>
                <a:spcPts val="0"/>
              </a:spcBef>
              <a:spcAft>
                <a:spcPts val="0"/>
              </a:spcAft>
              <a:buFontTx/>
              <a:buNone/>
            </a:pPr>
            <a:r>
              <a:rPr lang="en-US" altLang="zh-CN" sz="1400" dirty="0">
                <a:solidFill>
                  <a:prstClr val="black"/>
                </a:solidFill>
                <a:latin typeface="微软雅黑"/>
                <a:ea typeface="微软雅黑"/>
              </a:rPr>
              <a:t>SVM</a:t>
            </a:r>
            <a:r>
              <a:rPr lang="zh-CN" altLang="zh-CN" sz="1400" dirty="0">
                <a:solidFill>
                  <a:prstClr val="black"/>
                </a:solidFill>
                <a:latin typeface="微软雅黑"/>
                <a:ea typeface="微软雅黑"/>
              </a:rPr>
              <a:t>最基本的任务就是找到一个能够让两类数据都离超平面很远的超平面，在分开数据的超平面的两边建有两个互相平行的超平面。分隔超平面使两个平行超平面的距离最大化，平行超平面间的距离或差距越大，分类器的总误差越小</a:t>
            </a:r>
            <a:r>
              <a:rPr lang="zh-CN" altLang="zh-CN" sz="1400" dirty="0" smtClean="0">
                <a:solidFill>
                  <a:prstClr val="black"/>
                </a:solidFill>
                <a:latin typeface="微软雅黑"/>
                <a:ea typeface="微软雅黑"/>
              </a:rPr>
              <a:t>。</a:t>
            </a:r>
            <a:endParaRPr lang="en-US" altLang="zh-CN" sz="1400" dirty="0" smtClean="0">
              <a:solidFill>
                <a:prstClr val="black"/>
              </a:solidFill>
              <a:latin typeface="微软雅黑"/>
              <a:ea typeface="微软雅黑"/>
            </a:endParaRPr>
          </a:p>
          <a:p>
            <a:pPr fontAlgn="auto">
              <a:spcBef>
                <a:spcPts val="0"/>
              </a:spcBef>
              <a:spcAft>
                <a:spcPts val="0"/>
              </a:spcAft>
              <a:buFontTx/>
              <a:buNone/>
            </a:pPr>
            <a:endParaRPr lang="zh-CN" altLang="zh-CN" sz="1400" dirty="0">
              <a:solidFill>
                <a:prstClr val="black"/>
              </a:solidFill>
              <a:latin typeface="微软雅黑"/>
              <a:ea typeface="微软雅黑"/>
            </a:endParaRPr>
          </a:p>
          <a:p>
            <a:pPr fontAlgn="auto">
              <a:spcBef>
                <a:spcPts val="0"/>
              </a:spcBef>
              <a:spcAft>
                <a:spcPts val="0"/>
              </a:spcAft>
              <a:buFontTx/>
              <a:buNone/>
            </a:pPr>
            <a:r>
              <a:rPr lang="zh-CN" altLang="zh-CN" sz="1400" dirty="0">
                <a:solidFill>
                  <a:prstClr val="black"/>
                </a:solidFill>
                <a:latin typeface="微软雅黑"/>
                <a:ea typeface="微软雅黑"/>
              </a:rPr>
              <a:t>通常希望分类的过程是一个机器学习的过程。设样本属于两个类，用该样本训练</a:t>
            </a:r>
            <a:r>
              <a:rPr lang="en-US" altLang="zh-CN" sz="1400" dirty="0">
                <a:solidFill>
                  <a:prstClr val="black"/>
                </a:solidFill>
                <a:latin typeface="微软雅黑"/>
                <a:ea typeface="微软雅黑"/>
              </a:rPr>
              <a:t>SVM</a:t>
            </a:r>
            <a:r>
              <a:rPr lang="zh-CN" altLang="zh-CN" sz="1400" dirty="0">
                <a:solidFill>
                  <a:prstClr val="black"/>
                </a:solidFill>
                <a:latin typeface="微软雅黑"/>
                <a:ea typeface="微软雅黑"/>
              </a:rPr>
              <a:t>得到的最大间隔超平面。在超平面上的样本点也称为支持向量。</a:t>
            </a:r>
          </a:p>
        </p:txBody>
      </p:sp>
      <p:pic>
        <p:nvPicPr>
          <p:cNvPr id="61" name="27 Imagen"/>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prstClr val="white">
                    <a:lumMod val="65000"/>
                  </a:prstClr>
                </a:solidFill>
                <a:latin typeface="微软雅黑"/>
                <a:ea typeface="微软雅黑"/>
              </a:rPr>
              <a:t>of</a:t>
            </a:r>
            <a:endParaRPr lang="es-ES" sz="1200" b="1" i="1" dirty="0">
              <a:solidFill>
                <a:prstClr val="white">
                  <a:lumMod val="65000"/>
                </a:prstClr>
              </a:solidFill>
              <a:latin typeface="微软雅黑"/>
              <a:ea typeface="微软雅黑"/>
            </a:endParaRPr>
          </a:p>
        </p:txBody>
      </p:sp>
      <p:sp>
        <p:nvSpPr>
          <p:cNvPr id="65"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sz="1200" b="1" dirty="0" smtClean="0">
                <a:solidFill>
                  <a:prstClr val="white">
                    <a:lumMod val="50000"/>
                  </a:prstClr>
                </a:solidFill>
                <a:latin typeface="微软雅黑"/>
                <a:ea typeface="微软雅黑"/>
              </a:rPr>
              <a:t>39</a:t>
            </a:r>
            <a:endParaRPr lang="es-ES" sz="1200" b="1" dirty="0">
              <a:solidFill>
                <a:prstClr val="white">
                  <a:lumMod val="50000"/>
                </a:prstClr>
              </a:solidFill>
              <a:latin typeface="微软雅黑"/>
              <a:ea typeface="微软雅黑"/>
            </a:endParaRPr>
          </a:p>
        </p:txBody>
      </p:sp>
      <p:pic>
        <p:nvPicPr>
          <p:cNvPr id="67" name="Imagen 27">
            <a:hlinkClick r:id="" action="ppaction://hlinkshowjump?jump=nextslide"/>
          </p:cNvP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Imagen 28">
            <a:hlinkClick r:id="" action="ppaction://hlinkshowjump?jump=previousslide"/>
          </p:cNvP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prstClr val="black">
                    <a:tint val="75000"/>
                  </a:prstClr>
                </a:solidFill>
              </a:rPr>
              <a:pPr fontAlgn="auto">
                <a:spcBef>
                  <a:spcPts val="0"/>
                </a:spcBef>
                <a:spcAft>
                  <a:spcPts val="0"/>
                </a:spcAft>
                <a:buFontTx/>
                <a:buNone/>
              </a:pPr>
              <a:t>145</a:t>
            </a:fld>
            <a:endParaRPr lang="zh-CN" altLang="en-US" dirty="0">
              <a:solidFill>
                <a:prstClr val="black">
                  <a:tint val="75000"/>
                </a:prstClr>
              </a:solidFill>
            </a:endParaRPr>
          </a:p>
        </p:txBody>
      </p:sp>
      <p:sp>
        <p:nvSpPr>
          <p:cNvPr id="72" name="文本框 40"/>
          <p:cNvSpPr txBox="1"/>
          <p:nvPr/>
        </p:nvSpPr>
        <p:spPr>
          <a:xfrm>
            <a:off x="399253" y="828381"/>
            <a:ext cx="1188146" cy="369332"/>
          </a:xfrm>
          <a:prstGeom prst="rect">
            <a:avLst/>
          </a:prstGeom>
          <a:noFill/>
        </p:spPr>
        <p:txBody>
          <a:bodyPr wrap="none" rtlCol="0">
            <a:spAutoFit/>
          </a:bodyPr>
          <a:lstStyle/>
          <a:p>
            <a:pPr fontAlgn="auto">
              <a:spcBef>
                <a:spcPts val="0"/>
              </a:spcBef>
              <a:spcAft>
                <a:spcPts val="0"/>
              </a:spcAft>
              <a:buFontTx/>
              <a:buNone/>
            </a:pPr>
            <a:r>
              <a:rPr lang="en-US" altLang="zh-CN" b="1" dirty="0" smtClean="0">
                <a:solidFill>
                  <a:srgbClr val="3D89BC"/>
                </a:solidFill>
                <a:latin typeface="微软雅黑"/>
                <a:ea typeface="微软雅黑"/>
              </a:rPr>
              <a:t>SVM</a:t>
            </a:r>
            <a:r>
              <a:rPr lang="zh-CN" altLang="en-US" b="1" dirty="0" smtClean="0">
                <a:solidFill>
                  <a:srgbClr val="3D89BC"/>
                </a:solidFill>
                <a:latin typeface="微软雅黑"/>
                <a:ea typeface="微软雅黑"/>
              </a:rPr>
              <a:t>算法</a:t>
            </a:r>
            <a:endParaRPr lang="zh-CN" altLang="zh-CN" b="1" dirty="0">
              <a:solidFill>
                <a:srgbClr val="3D89BC"/>
              </a:solidFill>
              <a:latin typeface="微软雅黑"/>
              <a:ea typeface="微软雅黑"/>
            </a:endParaRPr>
          </a:p>
        </p:txBody>
      </p:sp>
      <p:sp>
        <p:nvSpPr>
          <p:cNvPr id="74" name="椭圆 73"/>
          <p:cNvSpPr/>
          <p:nvPr/>
        </p:nvSpPr>
        <p:spPr>
          <a:xfrm>
            <a:off x="293525" y="946406"/>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Tree>
    <p:extLst>
      <p:ext uri="{BB962C8B-B14F-4D97-AF65-F5344CB8AC3E}">
        <p14:creationId xmlns:p14="http://schemas.microsoft.com/office/powerpoint/2010/main" val="8032177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6137441" y="2690696"/>
            <a:ext cx="2281287" cy="1074656"/>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71" name="矩形 70"/>
          <p:cNvSpPr/>
          <p:nvPr/>
        </p:nvSpPr>
        <p:spPr>
          <a:xfrm>
            <a:off x="3316087" y="2690696"/>
            <a:ext cx="2281287" cy="1074656"/>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72" name="矩形 71"/>
          <p:cNvSpPr/>
          <p:nvPr/>
        </p:nvSpPr>
        <p:spPr>
          <a:xfrm>
            <a:off x="810225" y="2690696"/>
            <a:ext cx="2281287" cy="1074656"/>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26" name="文本框 6"/>
          <p:cNvSpPr txBox="1"/>
          <p:nvPr/>
        </p:nvSpPr>
        <p:spPr>
          <a:xfrm>
            <a:off x="607500" y="177284"/>
            <a:ext cx="705321" cy="323165"/>
          </a:xfrm>
          <a:prstGeom prst="rect">
            <a:avLst/>
          </a:prstGeom>
          <a:noFill/>
        </p:spPr>
        <p:txBody>
          <a:bodyPr wrap="none" lIns="0" tIns="0" rIns="0" bIns="0" rtlCol="0">
            <a:spAutoFit/>
          </a:bodyPr>
          <a:lstStyle/>
          <a:p>
            <a:pPr fontAlgn="auto">
              <a:spcBef>
                <a:spcPts val="0"/>
              </a:spcBef>
              <a:spcAft>
                <a:spcPts val="0"/>
              </a:spcAft>
              <a:buFontTx/>
              <a:buNone/>
            </a:pPr>
            <a:r>
              <a:rPr lang="en-US" altLang="zh-CN" sz="2100" b="1" spc="225" dirty="0" smtClean="0">
                <a:solidFill>
                  <a:prstClr val="white"/>
                </a:solidFill>
                <a:latin typeface="微软雅黑"/>
                <a:ea typeface="微软雅黑"/>
              </a:rPr>
              <a:t> </a:t>
            </a:r>
            <a:r>
              <a:rPr lang="zh-CN" altLang="en-US" sz="2100" b="1" spc="225" dirty="0" smtClean="0">
                <a:solidFill>
                  <a:prstClr val="white"/>
                </a:solidFill>
                <a:latin typeface="微软雅黑"/>
                <a:ea typeface="微软雅黑"/>
              </a:rPr>
              <a:t>分类</a:t>
            </a:r>
            <a:endParaRPr lang="zh-CN" altLang="en-US" sz="2100" b="1" spc="225" dirty="0">
              <a:solidFill>
                <a:prstClr val="white"/>
              </a:solidFill>
              <a:latin typeface="微软雅黑"/>
              <a:ea typeface="微软雅黑"/>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5" name="矩形 44"/>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sp>
        <p:nvSpPr>
          <p:cNvPr id="4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9"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7"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6"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8"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2"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3"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6"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8"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0"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4"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8"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8"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1"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3"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6"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0"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3"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5"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8"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7"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0"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4"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4"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9"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2"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8"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6"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9"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1"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3"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5"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5"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7"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71"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1" name="矩形 60"/>
          <p:cNvSpPr/>
          <p:nvPr/>
        </p:nvSpPr>
        <p:spPr>
          <a:xfrm>
            <a:off x="1276817" y="2935637"/>
            <a:ext cx="1348105" cy="584775"/>
          </a:xfrm>
          <a:prstGeom prst="rect">
            <a:avLst/>
          </a:prstGeom>
        </p:spPr>
        <p:txBody>
          <a:bodyPr wrap="square">
            <a:spAutoFit/>
          </a:bodyPr>
          <a:lstStyle/>
          <a:p>
            <a:pPr algn="ctr" fontAlgn="auto">
              <a:spcBef>
                <a:spcPts val="0"/>
              </a:spcBef>
              <a:spcAft>
                <a:spcPts val="0"/>
              </a:spcAft>
              <a:buFontTx/>
              <a:buNone/>
            </a:pPr>
            <a:r>
              <a:rPr lang="zh-CN" altLang="zh-CN" sz="1600" b="1" dirty="0" smtClean="0">
                <a:solidFill>
                  <a:prstClr val="white"/>
                </a:solidFill>
                <a:latin typeface="微软雅黑"/>
                <a:ea typeface="微软雅黑"/>
              </a:rPr>
              <a:t>线性</a:t>
            </a:r>
            <a:r>
              <a:rPr lang="zh-CN" altLang="zh-CN" sz="1600" b="1" dirty="0">
                <a:solidFill>
                  <a:prstClr val="white"/>
                </a:solidFill>
                <a:latin typeface="微软雅黑"/>
                <a:ea typeface="微软雅黑"/>
              </a:rPr>
              <a:t>可分情形</a:t>
            </a:r>
            <a:r>
              <a:rPr lang="en-US" altLang="zh-CN" sz="1600" b="1" dirty="0">
                <a:solidFill>
                  <a:prstClr val="white"/>
                </a:solidFill>
                <a:latin typeface="微软雅黑"/>
                <a:ea typeface="微软雅黑"/>
              </a:rPr>
              <a:t>SVM</a:t>
            </a:r>
            <a:endParaRPr lang="zh-CN" altLang="zh-CN" sz="1600" b="1" dirty="0">
              <a:solidFill>
                <a:prstClr val="white"/>
              </a:solidFill>
              <a:latin typeface="微软雅黑"/>
              <a:ea typeface="微软雅黑"/>
            </a:endParaRPr>
          </a:p>
        </p:txBody>
      </p:sp>
      <p:sp>
        <p:nvSpPr>
          <p:cNvPr id="64" name="矩形 63"/>
          <p:cNvSpPr/>
          <p:nvPr/>
        </p:nvSpPr>
        <p:spPr>
          <a:xfrm>
            <a:off x="3718359" y="2935637"/>
            <a:ext cx="1476745" cy="584775"/>
          </a:xfrm>
          <a:prstGeom prst="rect">
            <a:avLst/>
          </a:prstGeom>
        </p:spPr>
        <p:txBody>
          <a:bodyPr wrap="square">
            <a:spAutoFit/>
          </a:bodyPr>
          <a:lstStyle/>
          <a:p>
            <a:pPr algn="ctr" fontAlgn="auto">
              <a:spcBef>
                <a:spcPts val="0"/>
              </a:spcBef>
              <a:spcAft>
                <a:spcPts val="0"/>
              </a:spcAft>
              <a:buFontTx/>
              <a:buNone/>
            </a:pPr>
            <a:r>
              <a:rPr lang="zh-CN" altLang="zh-CN" sz="1600" b="1" dirty="0">
                <a:solidFill>
                  <a:prstClr val="white"/>
                </a:solidFill>
                <a:latin typeface="微软雅黑"/>
                <a:ea typeface="微软雅黑"/>
              </a:rPr>
              <a:t>非线性可分情形</a:t>
            </a:r>
            <a:r>
              <a:rPr lang="en-US" altLang="zh-CN" sz="1600" b="1" dirty="0">
                <a:solidFill>
                  <a:prstClr val="white"/>
                </a:solidFill>
                <a:latin typeface="微软雅黑"/>
                <a:ea typeface="微软雅黑"/>
              </a:rPr>
              <a:t>SVM</a:t>
            </a:r>
            <a:endParaRPr lang="zh-CN" altLang="zh-CN" sz="1600" b="1" dirty="0">
              <a:solidFill>
                <a:prstClr val="white"/>
              </a:solidFill>
              <a:latin typeface="微软雅黑"/>
              <a:ea typeface="微软雅黑"/>
            </a:endParaRPr>
          </a:p>
        </p:txBody>
      </p:sp>
      <p:sp>
        <p:nvSpPr>
          <p:cNvPr id="65" name="矩形 64"/>
          <p:cNvSpPr/>
          <p:nvPr/>
        </p:nvSpPr>
        <p:spPr>
          <a:xfrm>
            <a:off x="6298283" y="2935637"/>
            <a:ext cx="1959604" cy="584775"/>
          </a:xfrm>
          <a:prstGeom prst="rect">
            <a:avLst/>
          </a:prstGeom>
        </p:spPr>
        <p:txBody>
          <a:bodyPr wrap="square">
            <a:spAutoFit/>
          </a:bodyPr>
          <a:lstStyle/>
          <a:p>
            <a:pPr algn="ctr" fontAlgn="auto">
              <a:spcBef>
                <a:spcPts val="0"/>
              </a:spcBef>
              <a:spcAft>
                <a:spcPts val="0"/>
              </a:spcAft>
              <a:buFontTx/>
              <a:buNone/>
            </a:pPr>
            <a:r>
              <a:rPr lang="zh-CN" altLang="zh-CN" sz="1600" b="1" dirty="0">
                <a:solidFill>
                  <a:prstClr val="white"/>
                </a:solidFill>
                <a:latin typeface="微软雅黑"/>
                <a:ea typeface="微软雅黑"/>
              </a:rPr>
              <a:t>支持向量机（</a:t>
            </a:r>
            <a:r>
              <a:rPr lang="en-US" altLang="zh-CN" sz="1600" b="1" dirty="0">
                <a:solidFill>
                  <a:prstClr val="white"/>
                </a:solidFill>
                <a:latin typeface="微软雅黑"/>
                <a:ea typeface="微软雅黑"/>
              </a:rPr>
              <a:t>SVM</a:t>
            </a:r>
            <a:r>
              <a:rPr lang="zh-CN" altLang="zh-CN" sz="1600" b="1" dirty="0">
                <a:solidFill>
                  <a:prstClr val="white"/>
                </a:solidFill>
                <a:latin typeface="微软雅黑"/>
                <a:ea typeface="微软雅黑"/>
              </a:rPr>
              <a:t>）的核函数</a:t>
            </a:r>
          </a:p>
        </p:txBody>
      </p:sp>
      <p:pic>
        <p:nvPicPr>
          <p:cNvPr id="67" name="27 Image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prstClr val="white">
                    <a:lumMod val="65000"/>
                  </a:prstClr>
                </a:solidFill>
                <a:latin typeface="微软雅黑"/>
                <a:ea typeface="微软雅黑"/>
              </a:rPr>
              <a:t>of</a:t>
            </a:r>
            <a:endParaRPr lang="es-ES" sz="1200" b="1" i="1" dirty="0">
              <a:solidFill>
                <a:prstClr val="white">
                  <a:lumMod val="65000"/>
                </a:prstClr>
              </a:solidFill>
              <a:latin typeface="微软雅黑"/>
              <a:ea typeface="微软雅黑"/>
            </a:endParaRPr>
          </a:p>
        </p:txBody>
      </p:sp>
      <p:sp>
        <p:nvSpPr>
          <p:cNvPr id="74"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sz="1200" b="1" dirty="0" smtClean="0">
                <a:solidFill>
                  <a:prstClr val="white">
                    <a:lumMod val="50000"/>
                  </a:prstClr>
                </a:solidFill>
                <a:latin typeface="微软雅黑"/>
                <a:ea typeface="微软雅黑"/>
              </a:rPr>
              <a:t>39</a:t>
            </a:r>
            <a:endParaRPr lang="es-ES" sz="1200" b="1" dirty="0">
              <a:solidFill>
                <a:prstClr val="white">
                  <a:lumMod val="50000"/>
                </a:prstClr>
              </a:solidFill>
              <a:latin typeface="微软雅黑"/>
              <a:ea typeface="微软雅黑"/>
            </a:endParaRPr>
          </a:p>
        </p:txBody>
      </p:sp>
      <p:pic>
        <p:nvPicPr>
          <p:cNvPr id="76" name="Imagen 27">
            <a:hlinkClick r:id="" action="ppaction://hlinkshowjump?jump=next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Imagen 28">
            <a:hlinkClick r:id="" action="ppaction://hlinkshowjump?jump=previous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prstClr val="black">
                    <a:tint val="75000"/>
                  </a:prstClr>
                </a:solidFill>
              </a:rPr>
              <a:pPr fontAlgn="auto">
                <a:spcBef>
                  <a:spcPts val="0"/>
                </a:spcBef>
                <a:spcAft>
                  <a:spcPts val="0"/>
                </a:spcAft>
                <a:buFontTx/>
                <a:buNone/>
              </a:pPr>
              <a:t>146</a:t>
            </a:fld>
            <a:endParaRPr lang="zh-CN" altLang="en-US" dirty="0">
              <a:solidFill>
                <a:prstClr val="black">
                  <a:tint val="75000"/>
                </a:prstClr>
              </a:solidFill>
            </a:endParaRPr>
          </a:p>
        </p:txBody>
      </p:sp>
      <p:sp>
        <p:nvSpPr>
          <p:cNvPr id="80" name="文本框 40"/>
          <p:cNvSpPr txBox="1"/>
          <p:nvPr/>
        </p:nvSpPr>
        <p:spPr>
          <a:xfrm>
            <a:off x="399253" y="828381"/>
            <a:ext cx="1188146" cy="369332"/>
          </a:xfrm>
          <a:prstGeom prst="rect">
            <a:avLst/>
          </a:prstGeom>
          <a:noFill/>
        </p:spPr>
        <p:txBody>
          <a:bodyPr wrap="none" rtlCol="0">
            <a:spAutoFit/>
          </a:bodyPr>
          <a:lstStyle/>
          <a:p>
            <a:pPr fontAlgn="auto">
              <a:spcBef>
                <a:spcPts val="0"/>
              </a:spcBef>
              <a:spcAft>
                <a:spcPts val="0"/>
              </a:spcAft>
              <a:buFontTx/>
              <a:buNone/>
            </a:pPr>
            <a:r>
              <a:rPr lang="en-US" altLang="zh-CN" b="1" dirty="0" smtClean="0">
                <a:solidFill>
                  <a:srgbClr val="3D89BC"/>
                </a:solidFill>
                <a:latin typeface="微软雅黑"/>
                <a:ea typeface="微软雅黑"/>
              </a:rPr>
              <a:t>SVM</a:t>
            </a:r>
            <a:r>
              <a:rPr lang="zh-CN" altLang="en-US" b="1" dirty="0" smtClean="0">
                <a:solidFill>
                  <a:srgbClr val="3D89BC"/>
                </a:solidFill>
                <a:latin typeface="微软雅黑"/>
                <a:ea typeface="微软雅黑"/>
              </a:rPr>
              <a:t>算法</a:t>
            </a:r>
            <a:endParaRPr lang="zh-CN" altLang="zh-CN" b="1" dirty="0">
              <a:solidFill>
                <a:srgbClr val="3D89BC"/>
              </a:solidFill>
              <a:latin typeface="微软雅黑"/>
              <a:ea typeface="微软雅黑"/>
            </a:endParaRPr>
          </a:p>
        </p:txBody>
      </p:sp>
      <p:sp>
        <p:nvSpPr>
          <p:cNvPr id="82" name="椭圆 81"/>
          <p:cNvSpPr/>
          <p:nvPr/>
        </p:nvSpPr>
        <p:spPr>
          <a:xfrm>
            <a:off x="293525" y="946406"/>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Tree>
    <p:extLst>
      <p:ext uri="{BB962C8B-B14F-4D97-AF65-F5344CB8AC3E}">
        <p14:creationId xmlns:p14="http://schemas.microsoft.com/office/powerpoint/2010/main" val="1337530363"/>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26" name="文本框 6"/>
          <p:cNvSpPr txBox="1"/>
          <p:nvPr/>
        </p:nvSpPr>
        <p:spPr>
          <a:xfrm>
            <a:off x="607500" y="177284"/>
            <a:ext cx="596317" cy="323165"/>
          </a:xfrm>
          <a:prstGeom prst="rect">
            <a:avLst/>
          </a:prstGeom>
          <a:noFill/>
        </p:spPr>
        <p:txBody>
          <a:bodyPr wrap="none" lIns="0" tIns="0" rIns="0" bIns="0" rtlCol="0">
            <a:spAutoFit/>
          </a:bodyPr>
          <a:lstStyle/>
          <a:p>
            <a:pPr fontAlgn="auto">
              <a:spcBef>
                <a:spcPts val="0"/>
              </a:spcBef>
              <a:spcAft>
                <a:spcPts val="0"/>
              </a:spcAft>
              <a:buFontTx/>
              <a:buNone/>
            </a:pPr>
            <a:r>
              <a:rPr lang="zh-CN" altLang="en-US" sz="2100" b="1" spc="225" dirty="0" smtClean="0">
                <a:solidFill>
                  <a:prstClr val="white"/>
                </a:solidFill>
                <a:latin typeface="微软雅黑"/>
                <a:ea typeface="微软雅黑"/>
              </a:rPr>
              <a:t>分类</a:t>
            </a:r>
            <a:endParaRPr lang="zh-CN" altLang="en-US" sz="2100" b="1" spc="225" dirty="0">
              <a:solidFill>
                <a:prstClr val="white"/>
              </a:solidFill>
              <a:latin typeface="微软雅黑"/>
              <a:ea typeface="微软雅黑"/>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5" name="矩形 44"/>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sp>
        <p:nvSpPr>
          <p:cNvPr id="4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9"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7"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6"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8"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2"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3"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6"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8"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0"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4"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8"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8"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1"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3"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6"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0"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3"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5"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8"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7"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0"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4"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4"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9"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2"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8"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6"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9"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1"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3"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5"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5"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7"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71"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 name="矩形 1"/>
          <p:cNvSpPr/>
          <p:nvPr/>
        </p:nvSpPr>
        <p:spPr>
          <a:xfrm>
            <a:off x="508958" y="1244233"/>
            <a:ext cx="7915326" cy="523220"/>
          </a:xfrm>
          <a:prstGeom prst="rect">
            <a:avLst/>
          </a:prstGeom>
        </p:spPr>
        <p:txBody>
          <a:bodyPr wrap="square">
            <a:spAutoFit/>
          </a:bodyPr>
          <a:lstStyle/>
          <a:p>
            <a:pPr fontAlgn="auto">
              <a:spcBef>
                <a:spcPts val="0"/>
              </a:spcBef>
              <a:spcAft>
                <a:spcPts val="0"/>
              </a:spcAft>
              <a:buFontTx/>
              <a:buNone/>
            </a:pPr>
            <a:r>
              <a:rPr lang="zh-CN" altLang="zh-CN" sz="1400" dirty="0">
                <a:solidFill>
                  <a:prstClr val="black"/>
                </a:solidFill>
                <a:latin typeface="微软雅黑"/>
                <a:ea typeface="微软雅黑"/>
              </a:rPr>
              <a:t>互联网的出现和</a:t>
            </a:r>
            <a:r>
              <a:rPr lang="zh-CN" altLang="zh-CN" sz="1400" dirty="0" smtClean="0">
                <a:solidFill>
                  <a:prstClr val="black"/>
                </a:solidFill>
                <a:latin typeface="微软雅黑"/>
                <a:ea typeface="微软雅黑"/>
              </a:rPr>
              <a:t>普及</a:t>
            </a:r>
            <a:r>
              <a:rPr lang="zh-CN" altLang="en-US" sz="1400" dirty="0" smtClean="0">
                <a:solidFill>
                  <a:prstClr val="black"/>
                </a:solidFill>
                <a:latin typeface="微软雅黑"/>
                <a:ea typeface="微软雅黑"/>
              </a:rPr>
              <a:t>，</a:t>
            </a:r>
            <a:r>
              <a:rPr lang="zh-CN" altLang="zh-CN" sz="1400" dirty="0">
                <a:solidFill>
                  <a:prstClr val="black"/>
                </a:solidFill>
                <a:latin typeface="微软雅黑"/>
                <a:ea typeface="微软雅黑"/>
              </a:rPr>
              <a:t>带来的网上信息量的大幅</a:t>
            </a:r>
            <a:r>
              <a:rPr lang="zh-CN" altLang="zh-CN" sz="1400" dirty="0" smtClean="0">
                <a:solidFill>
                  <a:prstClr val="black"/>
                </a:solidFill>
                <a:latin typeface="微软雅黑"/>
                <a:ea typeface="微软雅黑"/>
              </a:rPr>
              <a:t>增长</a:t>
            </a:r>
            <a:r>
              <a:rPr lang="zh-CN" altLang="en-US" sz="1400" dirty="0" smtClean="0">
                <a:solidFill>
                  <a:prstClr val="black"/>
                </a:solidFill>
                <a:latin typeface="微软雅黑"/>
                <a:ea typeface="微软雅黑"/>
              </a:rPr>
              <a:t>，出现</a:t>
            </a:r>
            <a:r>
              <a:rPr lang="zh-CN" altLang="zh-CN" sz="1400" dirty="0">
                <a:solidFill>
                  <a:prstClr val="black"/>
                </a:solidFill>
                <a:latin typeface="微软雅黑"/>
                <a:ea typeface="微软雅黑"/>
              </a:rPr>
              <a:t>信息</a:t>
            </a:r>
            <a:r>
              <a:rPr lang="zh-CN" altLang="zh-CN" sz="1400" dirty="0" smtClean="0">
                <a:solidFill>
                  <a:prstClr val="black"/>
                </a:solidFill>
                <a:latin typeface="微软雅黑"/>
                <a:ea typeface="微软雅黑"/>
              </a:rPr>
              <a:t>超载问题</a:t>
            </a:r>
            <a:r>
              <a:rPr lang="zh-CN" altLang="en-US" sz="1400" dirty="0" smtClean="0">
                <a:solidFill>
                  <a:prstClr val="black"/>
                </a:solidFill>
                <a:latin typeface="微软雅黑"/>
                <a:ea typeface="微软雅黑"/>
              </a:rPr>
              <a:t>。</a:t>
            </a:r>
            <a:r>
              <a:rPr lang="zh-CN" altLang="zh-CN" sz="1400" dirty="0">
                <a:solidFill>
                  <a:prstClr val="black"/>
                </a:solidFill>
                <a:latin typeface="微软雅黑"/>
                <a:ea typeface="微软雅黑"/>
              </a:rPr>
              <a:t>为了解决信息过载的问题</a:t>
            </a:r>
            <a:r>
              <a:rPr lang="zh-CN" altLang="zh-CN" sz="1400" dirty="0" smtClean="0">
                <a:solidFill>
                  <a:prstClr val="black"/>
                </a:solidFill>
                <a:latin typeface="微软雅黑"/>
                <a:ea typeface="微软雅黑"/>
              </a:rPr>
              <a:t>，提出</a:t>
            </a:r>
            <a:r>
              <a:rPr lang="zh-CN" altLang="zh-CN" sz="1400" dirty="0">
                <a:solidFill>
                  <a:prstClr val="black"/>
                </a:solidFill>
                <a:latin typeface="微软雅黑"/>
                <a:ea typeface="微软雅黑"/>
              </a:rPr>
              <a:t>了很多解决方案，其中最具有代表性的解决方案是分类目录和搜索引擎</a:t>
            </a:r>
            <a:r>
              <a:rPr lang="zh-CN" altLang="zh-CN" sz="1400" dirty="0" smtClean="0">
                <a:solidFill>
                  <a:prstClr val="black"/>
                </a:solidFill>
                <a:latin typeface="微软雅黑"/>
                <a:ea typeface="微软雅黑"/>
              </a:rPr>
              <a:t>。</a:t>
            </a:r>
            <a:endParaRPr lang="en-US" altLang="zh-CN" sz="1400" dirty="0" smtClean="0">
              <a:solidFill>
                <a:prstClr val="black"/>
              </a:solidFill>
              <a:latin typeface="微软雅黑"/>
              <a:ea typeface="微软雅黑"/>
            </a:endParaRPr>
          </a:p>
        </p:txBody>
      </p:sp>
      <p:sp>
        <p:nvSpPr>
          <p:cNvPr id="4" name="矩形 3"/>
          <p:cNvSpPr/>
          <p:nvPr/>
        </p:nvSpPr>
        <p:spPr>
          <a:xfrm>
            <a:off x="508958" y="1792597"/>
            <a:ext cx="7915326" cy="523220"/>
          </a:xfrm>
          <a:prstGeom prst="rect">
            <a:avLst/>
          </a:prstGeom>
        </p:spPr>
        <p:txBody>
          <a:bodyPr wrap="square">
            <a:spAutoFit/>
          </a:bodyPr>
          <a:lstStyle/>
          <a:p>
            <a:pPr fontAlgn="auto">
              <a:spcBef>
                <a:spcPts val="0"/>
              </a:spcBef>
              <a:spcAft>
                <a:spcPts val="0"/>
              </a:spcAft>
              <a:buFontTx/>
              <a:buNone/>
            </a:pPr>
            <a:r>
              <a:rPr lang="zh-CN" altLang="zh-CN" sz="1400" dirty="0">
                <a:solidFill>
                  <a:prstClr val="black"/>
                </a:solidFill>
                <a:latin typeface="微软雅黑"/>
                <a:ea typeface="微软雅黑"/>
              </a:rPr>
              <a:t>但是随着互联网规模的不断扩大</a:t>
            </a:r>
            <a:r>
              <a:rPr lang="zh-CN" altLang="zh-CN" sz="1400" dirty="0" smtClean="0">
                <a:solidFill>
                  <a:prstClr val="black"/>
                </a:solidFill>
                <a:latin typeface="微软雅黑"/>
                <a:ea typeface="微软雅黑"/>
              </a:rPr>
              <a:t>，</a:t>
            </a:r>
            <a:r>
              <a:rPr lang="zh-CN" altLang="zh-CN" sz="1400" dirty="0">
                <a:solidFill>
                  <a:prstClr val="black"/>
                </a:solidFill>
                <a:latin typeface="微软雅黑"/>
                <a:ea typeface="微软雅黑"/>
              </a:rPr>
              <a:t>分类目录和</a:t>
            </a:r>
            <a:r>
              <a:rPr lang="zh-CN" altLang="zh-CN" sz="1400" dirty="0" smtClean="0">
                <a:solidFill>
                  <a:prstClr val="black"/>
                </a:solidFill>
                <a:latin typeface="微软雅黑"/>
                <a:ea typeface="微软雅黑"/>
              </a:rPr>
              <a:t>搜索引擎</a:t>
            </a:r>
            <a:r>
              <a:rPr lang="zh-CN" altLang="en-US" sz="1400" dirty="0" smtClean="0">
                <a:solidFill>
                  <a:prstClr val="black"/>
                </a:solidFill>
                <a:latin typeface="微软雅黑"/>
                <a:ea typeface="微软雅黑"/>
              </a:rPr>
              <a:t>，</a:t>
            </a:r>
            <a:r>
              <a:rPr lang="zh-CN" altLang="zh-CN" sz="1400" dirty="0">
                <a:solidFill>
                  <a:prstClr val="black"/>
                </a:solidFill>
                <a:latin typeface="微软雅黑"/>
                <a:ea typeface="微软雅黑"/>
              </a:rPr>
              <a:t>不能解决用户的需求。推荐系统就是解决这一矛盾的重要工具。</a:t>
            </a:r>
            <a:endParaRPr lang="zh-CN" altLang="en-US" sz="1400" dirty="0">
              <a:solidFill>
                <a:prstClr val="black"/>
              </a:solidFill>
              <a:latin typeface="微软雅黑"/>
              <a:ea typeface="微软雅黑"/>
            </a:endParaRPr>
          </a:p>
        </p:txBody>
      </p:sp>
      <p:sp>
        <p:nvSpPr>
          <p:cNvPr id="6" name="矩形 5"/>
          <p:cNvSpPr/>
          <p:nvPr/>
        </p:nvSpPr>
        <p:spPr>
          <a:xfrm>
            <a:off x="508958" y="2349091"/>
            <a:ext cx="7915326" cy="307777"/>
          </a:xfrm>
          <a:prstGeom prst="rect">
            <a:avLst/>
          </a:prstGeom>
        </p:spPr>
        <p:txBody>
          <a:bodyPr wrap="square">
            <a:spAutoFit/>
          </a:bodyPr>
          <a:lstStyle/>
          <a:p>
            <a:pPr fontAlgn="auto">
              <a:spcBef>
                <a:spcPts val="0"/>
              </a:spcBef>
              <a:spcAft>
                <a:spcPts val="0"/>
              </a:spcAft>
              <a:buFontTx/>
              <a:buNone/>
            </a:pPr>
            <a:r>
              <a:rPr lang="zh-CN" altLang="zh-CN" sz="1400" dirty="0">
                <a:solidFill>
                  <a:prstClr val="black"/>
                </a:solidFill>
                <a:latin typeface="微软雅黑"/>
                <a:ea typeface="微软雅黑"/>
              </a:rPr>
              <a:t>推荐系统具有用户需求驱动、主动服务和信息个性化程度高等优点，可有效解决信息过载问题。</a:t>
            </a:r>
            <a:endParaRPr lang="zh-CN" altLang="en-US" sz="1400" dirty="0">
              <a:solidFill>
                <a:prstClr val="black"/>
              </a:solidFill>
              <a:latin typeface="微软雅黑"/>
              <a:ea typeface="微软雅黑"/>
            </a:endParaRPr>
          </a:p>
        </p:txBody>
      </p:sp>
      <p:sp>
        <p:nvSpPr>
          <p:cNvPr id="9" name="矩形 8"/>
          <p:cNvSpPr/>
          <p:nvPr/>
        </p:nvSpPr>
        <p:spPr>
          <a:xfrm>
            <a:off x="508958" y="2712074"/>
            <a:ext cx="7915326" cy="738664"/>
          </a:xfrm>
          <a:prstGeom prst="rect">
            <a:avLst/>
          </a:prstGeom>
        </p:spPr>
        <p:txBody>
          <a:bodyPr wrap="square">
            <a:spAutoFit/>
          </a:bodyPr>
          <a:lstStyle/>
          <a:p>
            <a:pPr fontAlgn="auto">
              <a:spcBef>
                <a:spcPts val="0"/>
              </a:spcBef>
              <a:spcAft>
                <a:spcPts val="0"/>
              </a:spcAft>
              <a:buFontTx/>
              <a:buNone/>
            </a:pPr>
            <a:r>
              <a:rPr lang="zh-CN" altLang="zh-CN" sz="1400" dirty="0">
                <a:solidFill>
                  <a:prstClr val="black"/>
                </a:solidFill>
                <a:latin typeface="微软雅黑"/>
                <a:ea typeface="微软雅黑"/>
              </a:rPr>
              <a:t>推荐系统是一种智能个性化信息服务系统，可借助用户建模技术对用户的长期信息需求进行描述，并根据用户模型通过一定的智能推荐策略实现有针对性的个性化信息定制，能够依据用户的历史兴趣偏好，主动为用户提供符合其需求和兴趣的信息资源。</a:t>
            </a:r>
          </a:p>
        </p:txBody>
      </p:sp>
      <p:pic>
        <p:nvPicPr>
          <p:cNvPr id="26626" name="图片 132" descr="说明: 7-6"/>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2027163" y="3450738"/>
            <a:ext cx="4581286" cy="2383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p:nvSpPr>
        <p:spPr>
          <a:xfrm>
            <a:off x="3099942" y="5834730"/>
            <a:ext cx="1864613" cy="261610"/>
          </a:xfrm>
          <a:prstGeom prst="rect">
            <a:avLst/>
          </a:prstGeom>
        </p:spPr>
        <p:txBody>
          <a:bodyPr wrap="none">
            <a:spAutoFit/>
          </a:bodyPr>
          <a:lstStyle/>
          <a:p>
            <a:pPr fontAlgn="auto">
              <a:spcBef>
                <a:spcPts val="0"/>
              </a:spcBef>
              <a:spcAft>
                <a:spcPts val="0"/>
              </a:spcAft>
              <a:buFontTx/>
              <a:buNone/>
            </a:pPr>
            <a:r>
              <a:rPr lang="zh-CN" altLang="zh-CN" sz="1100" b="1" dirty="0">
                <a:solidFill>
                  <a:prstClr val="black"/>
                </a:solidFill>
                <a:latin typeface="微软雅黑"/>
                <a:ea typeface="微软雅黑"/>
              </a:rPr>
              <a:t>图</a:t>
            </a:r>
            <a:r>
              <a:rPr lang="en-US" altLang="zh-CN" sz="1100" b="1" dirty="0">
                <a:solidFill>
                  <a:prstClr val="black"/>
                </a:solidFill>
                <a:latin typeface="微软雅黑"/>
                <a:ea typeface="微软雅黑"/>
              </a:rPr>
              <a:t>3-6 </a:t>
            </a:r>
            <a:r>
              <a:rPr lang="zh-CN" altLang="zh-CN" sz="1100" b="1" dirty="0">
                <a:solidFill>
                  <a:prstClr val="black"/>
                </a:solidFill>
                <a:latin typeface="微软雅黑"/>
                <a:ea typeface="微软雅黑"/>
              </a:rPr>
              <a:t>推荐系统的工作原理</a:t>
            </a:r>
          </a:p>
        </p:txBody>
      </p:sp>
      <p:pic>
        <p:nvPicPr>
          <p:cNvPr id="64" name="27 Imagen"/>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prstClr val="white">
                    <a:lumMod val="65000"/>
                  </a:prstClr>
                </a:solidFill>
                <a:latin typeface="微软雅黑"/>
                <a:ea typeface="微软雅黑"/>
              </a:rPr>
              <a:t>of</a:t>
            </a:r>
            <a:endParaRPr lang="es-ES" sz="1200" b="1" i="1" dirty="0">
              <a:solidFill>
                <a:prstClr val="white">
                  <a:lumMod val="65000"/>
                </a:prstClr>
              </a:solidFill>
              <a:latin typeface="微软雅黑"/>
              <a:ea typeface="微软雅黑"/>
            </a:endParaRPr>
          </a:p>
        </p:txBody>
      </p:sp>
      <p:sp>
        <p:nvSpPr>
          <p:cNvPr id="67"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sz="1200" b="1" dirty="0" smtClean="0">
                <a:solidFill>
                  <a:prstClr val="white">
                    <a:lumMod val="50000"/>
                  </a:prstClr>
                </a:solidFill>
                <a:latin typeface="微软雅黑"/>
                <a:ea typeface="微软雅黑"/>
              </a:rPr>
              <a:t>39</a:t>
            </a:r>
            <a:endParaRPr lang="es-ES" sz="1200" b="1" dirty="0">
              <a:solidFill>
                <a:prstClr val="white">
                  <a:lumMod val="50000"/>
                </a:prstClr>
              </a:solidFill>
              <a:latin typeface="微软雅黑"/>
              <a:ea typeface="微软雅黑"/>
            </a:endParaRPr>
          </a:p>
        </p:txBody>
      </p:sp>
      <p:pic>
        <p:nvPicPr>
          <p:cNvPr id="69" name="Imagen 27">
            <a:hlinkClick r:id="" action="ppaction://hlinkshowjump?jump=nextslide"/>
          </p:cNvP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Imagen 28">
            <a:hlinkClick r:id="" action="ppaction://hlinkshowjump?jump=previousslide"/>
          </p:cNvP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prstClr val="black">
                    <a:tint val="75000"/>
                  </a:prstClr>
                </a:solidFill>
              </a:rPr>
              <a:pPr fontAlgn="auto">
                <a:spcBef>
                  <a:spcPts val="0"/>
                </a:spcBef>
                <a:spcAft>
                  <a:spcPts val="0"/>
                </a:spcAft>
                <a:buFontTx/>
                <a:buNone/>
              </a:pPr>
              <a:t>147</a:t>
            </a:fld>
            <a:endParaRPr lang="zh-CN" altLang="en-US" dirty="0">
              <a:solidFill>
                <a:prstClr val="black">
                  <a:tint val="75000"/>
                </a:prstClr>
              </a:solidFill>
            </a:endParaRPr>
          </a:p>
        </p:txBody>
      </p:sp>
      <p:sp>
        <p:nvSpPr>
          <p:cNvPr id="74" name="文本框 40"/>
          <p:cNvSpPr txBox="1"/>
          <p:nvPr/>
        </p:nvSpPr>
        <p:spPr>
          <a:xfrm>
            <a:off x="399253" y="828381"/>
            <a:ext cx="3185487" cy="369332"/>
          </a:xfrm>
          <a:prstGeom prst="rect">
            <a:avLst/>
          </a:prstGeom>
          <a:noFill/>
        </p:spPr>
        <p:txBody>
          <a:bodyPr wrap="none" rtlCol="0">
            <a:spAutoFit/>
          </a:bodyPr>
          <a:lstStyle/>
          <a:p>
            <a:pPr fontAlgn="auto">
              <a:spcBef>
                <a:spcPts val="0"/>
              </a:spcBef>
              <a:spcAft>
                <a:spcPts val="0"/>
              </a:spcAft>
              <a:buFontTx/>
              <a:buNone/>
            </a:pPr>
            <a:r>
              <a:rPr lang="zh-CN" altLang="zh-CN" b="1" dirty="0" smtClean="0">
                <a:solidFill>
                  <a:srgbClr val="3D89BC"/>
                </a:solidFill>
                <a:latin typeface="微软雅黑"/>
                <a:ea typeface="微软雅黑"/>
              </a:rPr>
              <a:t>案例</a:t>
            </a:r>
            <a:r>
              <a:rPr lang="zh-CN" altLang="zh-CN" b="1" dirty="0">
                <a:solidFill>
                  <a:srgbClr val="3D89BC"/>
                </a:solidFill>
                <a:latin typeface="微软雅黑"/>
                <a:ea typeface="微软雅黑"/>
              </a:rPr>
              <a:t>：在线广告推荐中的</a:t>
            </a:r>
            <a:r>
              <a:rPr lang="zh-CN" altLang="zh-CN" b="1" dirty="0" smtClean="0">
                <a:solidFill>
                  <a:srgbClr val="3D89BC"/>
                </a:solidFill>
                <a:latin typeface="微软雅黑"/>
                <a:ea typeface="微软雅黑"/>
              </a:rPr>
              <a:t>分类</a:t>
            </a:r>
            <a:endParaRPr lang="zh-CN" altLang="zh-CN" b="1" dirty="0">
              <a:solidFill>
                <a:srgbClr val="3D89BC"/>
              </a:solidFill>
              <a:latin typeface="微软雅黑"/>
              <a:ea typeface="微软雅黑"/>
            </a:endParaRPr>
          </a:p>
        </p:txBody>
      </p:sp>
      <p:sp>
        <p:nvSpPr>
          <p:cNvPr id="76" name="椭圆 75"/>
          <p:cNvSpPr/>
          <p:nvPr/>
        </p:nvSpPr>
        <p:spPr>
          <a:xfrm>
            <a:off x="293525" y="946406"/>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Tree>
    <p:extLst>
      <p:ext uri="{BB962C8B-B14F-4D97-AF65-F5344CB8AC3E}">
        <p14:creationId xmlns:p14="http://schemas.microsoft.com/office/powerpoint/2010/main" val="593834884"/>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26" name="文本框 6"/>
          <p:cNvSpPr txBox="1"/>
          <p:nvPr/>
        </p:nvSpPr>
        <p:spPr>
          <a:xfrm>
            <a:off x="607500" y="177284"/>
            <a:ext cx="596317" cy="323165"/>
          </a:xfrm>
          <a:prstGeom prst="rect">
            <a:avLst/>
          </a:prstGeom>
          <a:noFill/>
        </p:spPr>
        <p:txBody>
          <a:bodyPr wrap="none" lIns="0" tIns="0" rIns="0" bIns="0" rtlCol="0">
            <a:spAutoFit/>
          </a:bodyPr>
          <a:lstStyle/>
          <a:p>
            <a:pPr fontAlgn="auto">
              <a:spcBef>
                <a:spcPts val="0"/>
              </a:spcBef>
              <a:spcAft>
                <a:spcPts val="0"/>
              </a:spcAft>
              <a:buFontTx/>
              <a:buNone/>
            </a:pPr>
            <a:r>
              <a:rPr lang="zh-CN" altLang="en-US" sz="2100" b="1" spc="225" dirty="0" smtClean="0">
                <a:solidFill>
                  <a:prstClr val="white"/>
                </a:solidFill>
                <a:latin typeface="微软雅黑"/>
                <a:ea typeface="微软雅黑"/>
              </a:rPr>
              <a:t>分类</a:t>
            </a:r>
            <a:endParaRPr lang="zh-CN" altLang="en-US" sz="2100" b="1" spc="225" dirty="0">
              <a:solidFill>
                <a:prstClr val="white"/>
              </a:solidFill>
              <a:latin typeface="微软雅黑"/>
              <a:ea typeface="微软雅黑"/>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5" name="矩形 44"/>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sp>
        <p:nvSpPr>
          <p:cNvPr id="4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9"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7"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6"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8"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2"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3"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6"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8"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0"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4"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8"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8"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1"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3"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6"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0"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3"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5"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8"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7"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0"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4"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4"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9"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2"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8"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6"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9"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1"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3"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5"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5"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7"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71"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2" name="矩形 11"/>
          <p:cNvSpPr/>
          <p:nvPr/>
        </p:nvSpPr>
        <p:spPr>
          <a:xfrm>
            <a:off x="508958" y="1395961"/>
            <a:ext cx="7915326" cy="523220"/>
          </a:xfrm>
          <a:prstGeom prst="rect">
            <a:avLst/>
          </a:prstGeom>
        </p:spPr>
        <p:txBody>
          <a:bodyPr wrap="square">
            <a:spAutoFit/>
          </a:bodyPr>
          <a:lstStyle/>
          <a:p>
            <a:pPr fontAlgn="auto">
              <a:spcBef>
                <a:spcPts val="0"/>
              </a:spcBef>
              <a:spcAft>
                <a:spcPts val="0"/>
              </a:spcAft>
              <a:buFontTx/>
              <a:buNone/>
            </a:pPr>
            <a:r>
              <a:rPr lang="zh-CN" altLang="zh-CN" sz="1400" dirty="0">
                <a:solidFill>
                  <a:prstClr val="black"/>
                </a:solidFill>
                <a:latin typeface="微软雅黑"/>
                <a:ea typeface="微软雅黑"/>
              </a:rPr>
              <a:t>推荐系统利用推荐算法将用户和物品联系起来，能够在信息过载的环境中帮助用户发现令他们感兴趣的信息，也能将信息推送给对他们感兴趣的用户。</a:t>
            </a:r>
          </a:p>
        </p:txBody>
      </p:sp>
      <p:sp>
        <p:nvSpPr>
          <p:cNvPr id="13" name="矩形 12"/>
          <p:cNvSpPr/>
          <p:nvPr/>
        </p:nvSpPr>
        <p:spPr>
          <a:xfrm>
            <a:off x="508958" y="1919976"/>
            <a:ext cx="7915326" cy="523220"/>
          </a:xfrm>
          <a:prstGeom prst="rect">
            <a:avLst/>
          </a:prstGeom>
        </p:spPr>
        <p:txBody>
          <a:bodyPr wrap="square">
            <a:spAutoFit/>
          </a:bodyPr>
          <a:lstStyle/>
          <a:p>
            <a:pPr fontAlgn="auto">
              <a:spcBef>
                <a:spcPts val="0"/>
              </a:spcBef>
              <a:spcAft>
                <a:spcPts val="0"/>
              </a:spcAft>
              <a:buFontTx/>
              <a:buNone/>
            </a:pPr>
            <a:r>
              <a:rPr lang="zh-CN" altLang="zh-CN" sz="1400" dirty="0">
                <a:solidFill>
                  <a:prstClr val="black"/>
                </a:solidFill>
                <a:latin typeface="微软雅黑"/>
                <a:ea typeface="微软雅黑"/>
              </a:rPr>
              <a:t>根据已有用户注册信息和购买信息，使用朴素贝叶斯分类预测一个新注册用户购买计算机的可能性，从而向该用户推荐计算机类广告</a:t>
            </a:r>
            <a:r>
              <a:rPr lang="zh-CN" altLang="zh-CN" sz="1400" dirty="0" smtClean="0">
                <a:solidFill>
                  <a:prstClr val="black"/>
                </a:solidFill>
                <a:latin typeface="微软雅黑"/>
                <a:ea typeface="微软雅黑"/>
              </a:rPr>
              <a:t>。</a:t>
            </a:r>
            <a:r>
              <a:rPr lang="zh-CN" altLang="zh-CN" sz="1400" dirty="0">
                <a:solidFill>
                  <a:prstClr val="black"/>
                </a:solidFill>
                <a:latin typeface="微软雅黑"/>
                <a:ea typeface="微软雅黑"/>
              </a:rPr>
              <a:t>训练样本如表</a:t>
            </a:r>
            <a:r>
              <a:rPr lang="en-US" altLang="zh-CN" sz="1400" dirty="0">
                <a:solidFill>
                  <a:prstClr val="black"/>
                </a:solidFill>
                <a:latin typeface="微软雅黑"/>
                <a:ea typeface="微软雅黑"/>
              </a:rPr>
              <a:t>3-1</a:t>
            </a:r>
            <a:r>
              <a:rPr lang="zh-CN" altLang="zh-CN" sz="1400" dirty="0">
                <a:solidFill>
                  <a:prstClr val="black"/>
                </a:solidFill>
                <a:latin typeface="微软雅黑"/>
                <a:ea typeface="微软雅黑"/>
              </a:rPr>
              <a:t>所示。</a:t>
            </a:r>
            <a:endParaRPr lang="zh-CN" altLang="en-US" sz="1400" dirty="0">
              <a:solidFill>
                <a:prstClr val="black"/>
              </a:solidFill>
              <a:latin typeface="微软雅黑"/>
              <a:ea typeface="微软雅黑"/>
            </a:endParaRPr>
          </a:p>
        </p:txBody>
      </p:sp>
      <p:graphicFrame>
        <p:nvGraphicFramePr>
          <p:cNvPr id="14" name="表格 13"/>
          <p:cNvGraphicFramePr>
            <a:graphicFrameLocks noGrp="1"/>
          </p:cNvGraphicFramePr>
          <p:nvPr/>
        </p:nvGraphicFramePr>
        <p:xfrm>
          <a:off x="508958" y="2443197"/>
          <a:ext cx="7893025" cy="3385152"/>
        </p:xfrm>
        <a:graphic>
          <a:graphicData uri="http://schemas.openxmlformats.org/drawingml/2006/table">
            <a:tbl>
              <a:tblPr firstRow="1" firstCol="1">
                <a:tableStyleId>{5C22544A-7EE6-4342-B048-85BDC9FD1C3A}</a:tableStyleId>
              </a:tblPr>
              <a:tblGrid>
                <a:gridCol w="635379"/>
                <a:gridCol w="936663"/>
                <a:gridCol w="1312649"/>
                <a:gridCol w="1074656"/>
                <a:gridCol w="1310326"/>
                <a:gridCol w="2623352"/>
              </a:tblGrid>
              <a:tr h="423144">
                <a:tc>
                  <a:txBody>
                    <a:bodyPr/>
                    <a:lstStyle/>
                    <a:p>
                      <a:pPr indent="0" algn="ctr">
                        <a:lnSpc>
                          <a:spcPts val="1400"/>
                        </a:lnSpc>
                        <a:spcAft>
                          <a:spcPts val="0"/>
                        </a:spcAft>
                        <a:tabLst>
                          <a:tab pos="2628265" algn="ctr"/>
                          <a:tab pos="5292725" algn="r"/>
                        </a:tabLst>
                      </a:pPr>
                      <a:r>
                        <a:rPr lang="zh-CN" sz="1200" kern="500" dirty="0">
                          <a:effectLst/>
                        </a:rPr>
                        <a:t>序号</a:t>
                      </a:r>
                    </a:p>
                    <a:p>
                      <a:pPr indent="0" algn="ctr">
                        <a:lnSpc>
                          <a:spcPts val="1400"/>
                        </a:lnSpc>
                        <a:spcAft>
                          <a:spcPts val="0"/>
                        </a:spcAft>
                        <a:tabLst>
                          <a:tab pos="2628265" algn="ctr"/>
                          <a:tab pos="5292725" algn="r"/>
                        </a:tabLst>
                      </a:pPr>
                      <a:r>
                        <a:rPr lang="en-US" sz="1200" kern="500" dirty="0">
                          <a:effectLst/>
                        </a:rPr>
                        <a:t>ID</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solidFill>
                      <a:srgbClr val="3D89BC"/>
                    </a:solidFill>
                  </a:tcPr>
                </a:tc>
                <a:tc>
                  <a:txBody>
                    <a:bodyPr/>
                    <a:lstStyle/>
                    <a:p>
                      <a:pPr indent="0" algn="ctr">
                        <a:lnSpc>
                          <a:spcPts val="1400"/>
                        </a:lnSpc>
                        <a:spcAft>
                          <a:spcPts val="0"/>
                        </a:spcAft>
                        <a:tabLst>
                          <a:tab pos="2628265" algn="ctr"/>
                          <a:tab pos="5292725" algn="r"/>
                        </a:tabLst>
                      </a:pPr>
                      <a:r>
                        <a:rPr lang="zh-CN" sz="1200" kern="500" dirty="0">
                          <a:effectLst/>
                        </a:rPr>
                        <a:t>年龄</a:t>
                      </a:r>
                    </a:p>
                    <a:p>
                      <a:pPr indent="0" algn="ctr">
                        <a:lnSpc>
                          <a:spcPts val="1400"/>
                        </a:lnSpc>
                        <a:spcAft>
                          <a:spcPts val="0"/>
                        </a:spcAft>
                        <a:tabLst>
                          <a:tab pos="2628265" algn="ctr"/>
                          <a:tab pos="5292725" algn="r"/>
                        </a:tabLst>
                      </a:pPr>
                      <a:r>
                        <a:rPr lang="en-US" sz="1200" kern="500" dirty="0">
                          <a:effectLst/>
                        </a:rPr>
                        <a:t>Age</a:t>
                      </a:r>
                      <a:r>
                        <a:rPr lang="zh-CN" sz="1200" kern="500" dirty="0">
                          <a:effectLst/>
                        </a:rPr>
                        <a:t>（岁）</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solidFill>
                      <a:srgbClr val="3D89BC"/>
                    </a:solidFill>
                  </a:tcPr>
                </a:tc>
                <a:tc>
                  <a:txBody>
                    <a:bodyPr/>
                    <a:lstStyle/>
                    <a:p>
                      <a:pPr indent="0" algn="ctr">
                        <a:lnSpc>
                          <a:spcPts val="1400"/>
                        </a:lnSpc>
                        <a:spcAft>
                          <a:spcPts val="0"/>
                        </a:spcAft>
                        <a:tabLst>
                          <a:tab pos="2628265" algn="ctr"/>
                          <a:tab pos="5292725" algn="r"/>
                        </a:tabLst>
                      </a:pPr>
                      <a:r>
                        <a:rPr lang="zh-CN" sz="1200" kern="500" dirty="0">
                          <a:effectLst/>
                        </a:rPr>
                        <a:t>收入等级</a:t>
                      </a:r>
                    </a:p>
                    <a:p>
                      <a:pPr indent="0" algn="ctr">
                        <a:lnSpc>
                          <a:spcPts val="1400"/>
                        </a:lnSpc>
                        <a:spcAft>
                          <a:spcPts val="0"/>
                        </a:spcAft>
                        <a:tabLst>
                          <a:tab pos="2628265" algn="ctr"/>
                          <a:tab pos="5292725" algn="r"/>
                        </a:tabLst>
                      </a:pPr>
                      <a:r>
                        <a:rPr lang="en-US" sz="1200" kern="500" dirty="0" err="1">
                          <a:effectLst/>
                        </a:rPr>
                        <a:t>Income_level</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solidFill>
                      <a:srgbClr val="3D89BC"/>
                    </a:solidFill>
                  </a:tcPr>
                </a:tc>
                <a:tc>
                  <a:txBody>
                    <a:bodyPr/>
                    <a:lstStyle/>
                    <a:p>
                      <a:pPr indent="0" algn="ctr">
                        <a:lnSpc>
                          <a:spcPts val="1400"/>
                        </a:lnSpc>
                        <a:spcAft>
                          <a:spcPts val="0"/>
                        </a:spcAft>
                        <a:tabLst>
                          <a:tab pos="2628265" algn="ctr"/>
                          <a:tab pos="5292725" algn="r"/>
                        </a:tabLst>
                      </a:pPr>
                      <a:r>
                        <a:rPr lang="zh-CN" sz="1200" kern="500" dirty="0">
                          <a:effectLst/>
                        </a:rPr>
                        <a:t>是否学生</a:t>
                      </a:r>
                    </a:p>
                    <a:p>
                      <a:pPr indent="0" algn="ctr">
                        <a:lnSpc>
                          <a:spcPts val="1400"/>
                        </a:lnSpc>
                        <a:spcAft>
                          <a:spcPts val="0"/>
                        </a:spcAft>
                        <a:tabLst>
                          <a:tab pos="2628265" algn="ctr"/>
                          <a:tab pos="5292725" algn="r"/>
                        </a:tabLst>
                      </a:pPr>
                      <a:r>
                        <a:rPr lang="en-US" sz="1200" kern="500" dirty="0">
                          <a:effectLst/>
                        </a:rPr>
                        <a:t>student</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solidFill>
                      <a:srgbClr val="3D89BC"/>
                    </a:solidFill>
                  </a:tcPr>
                </a:tc>
                <a:tc>
                  <a:txBody>
                    <a:bodyPr/>
                    <a:lstStyle/>
                    <a:p>
                      <a:pPr indent="0" algn="ctr">
                        <a:lnSpc>
                          <a:spcPts val="1400"/>
                        </a:lnSpc>
                        <a:spcAft>
                          <a:spcPts val="0"/>
                        </a:spcAft>
                        <a:tabLst>
                          <a:tab pos="2628265" algn="ctr"/>
                          <a:tab pos="5292725" algn="r"/>
                        </a:tabLst>
                      </a:pPr>
                      <a:r>
                        <a:rPr lang="zh-CN" sz="1200" kern="500" dirty="0">
                          <a:effectLst/>
                        </a:rPr>
                        <a:t>信用等级</a:t>
                      </a:r>
                    </a:p>
                    <a:p>
                      <a:pPr indent="0" algn="ctr">
                        <a:lnSpc>
                          <a:spcPts val="1400"/>
                        </a:lnSpc>
                        <a:spcAft>
                          <a:spcPts val="0"/>
                        </a:spcAft>
                        <a:tabLst>
                          <a:tab pos="2628265" algn="ctr"/>
                          <a:tab pos="5292725" algn="r"/>
                        </a:tabLst>
                      </a:pPr>
                      <a:r>
                        <a:rPr lang="en-US" sz="1200" kern="500" dirty="0">
                          <a:effectLst/>
                        </a:rPr>
                        <a:t>Credit rate</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solidFill>
                      <a:srgbClr val="3D89BC"/>
                    </a:solidFill>
                  </a:tcPr>
                </a:tc>
                <a:tc>
                  <a:txBody>
                    <a:bodyPr/>
                    <a:lstStyle/>
                    <a:p>
                      <a:pPr indent="0" algn="ctr">
                        <a:lnSpc>
                          <a:spcPts val="1400"/>
                        </a:lnSpc>
                        <a:spcAft>
                          <a:spcPts val="0"/>
                        </a:spcAft>
                        <a:tabLst>
                          <a:tab pos="2628265" algn="ctr"/>
                          <a:tab pos="5292725" algn="r"/>
                        </a:tabLst>
                      </a:pPr>
                      <a:r>
                        <a:rPr lang="zh-CN" sz="1200" kern="500" dirty="0">
                          <a:effectLst/>
                        </a:rPr>
                        <a:t>类别：是否购买计算机</a:t>
                      </a:r>
                    </a:p>
                    <a:p>
                      <a:pPr indent="0" algn="ctr">
                        <a:lnSpc>
                          <a:spcPts val="1400"/>
                        </a:lnSpc>
                        <a:spcAft>
                          <a:spcPts val="0"/>
                        </a:spcAft>
                        <a:tabLst>
                          <a:tab pos="2628265" algn="ctr"/>
                          <a:tab pos="5292725" algn="r"/>
                        </a:tabLst>
                      </a:pPr>
                      <a:r>
                        <a:rPr lang="en-US" sz="1200" kern="500" dirty="0" err="1">
                          <a:effectLst/>
                        </a:rPr>
                        <a:t>Class:buy</a:t>
                      </a:r>
                      <a:r>
                        <a:rPr lang="en-US" sz="1200" kern="500" dirty="0">
                          <a:effectLst/>
                        </a:rPr>
                        <a:t> computer</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solidFill>
                      <a:srgbClr val="3D89BC"/>
                    </a:solidFill>
                  </a:tcPr>
                </a:tc>
              </a:tr>
              <a:tr h="211572">
                <a:tc>
                  <a:txBody>
                    <a:bodyPr/>
                    <a:lstStyle/>
                    <a:p>
                      <a:pPr indent="0" algn="ctr">
                        <a:lnSpc>
                          <a:spcPts val="1400"/>
                        </a:lnSpc>
                        <a:spcAft>
                          <a:spcPts val="0"/>
                        </a:spcAft>
                        <a:tabLst>
                          <a:tab pos="2628265" algn="ctr"/>
                          <a:tab pos="5292725" algn="r"/>
                        </a:tabLst>
                      </a:pPr>
                      <a:r>
                        <a:rPr lang="en-US" sz="1200" kern="500" dirty="0">
                          <a:effectLst/>
                        </a:rPr>
                        <a:t>1</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solidFill>
                      <a:srgbClr val="3D89BC"/>
                    </a:solidFill>
                  </a:tcPr>
                </a:tc>
                <a:tc>
                  <a:txBody>
                    <a:bodyPr/>
                    <a:lstStyle/>
                    <a:p>
                      <a:pPr indent="0" algn="ctr">
                        <a:lnSpc>
                          <a:spcPts val="1400"/>
                        </a:lnSpc>
                        <a:spcAft>
                          <a:spcPts val="0"/>
                        </a:spcAft>
                        <a:tabLst>
                          <a:tab pos="2628265" algn="ctr"/>
                          <a:tab pos="5292725" algn="r"/>
                        </a:tabLst>
                      </a:pPr>
                      <a:r>
                        <a:rPr lang="en-US" sz="1200" kern="500" dirty="0">
                          <a:effectLst/>
                        </a:rPr>
                        <a:t>30</a:t>
                      </a:r>
                      <a:r>
                        <a:rPr lang="zh-CN" sz="1200" kern="500" dirty="0">
                          <a:effectLst/>
                        </a:rPr>
                        <a:t>以下</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高</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否</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良</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否</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r>
              <a:tr h="211572">
                <a:tc>
                  <a:txBody>
                    <a:bodyPr/>
                    <a:lstStyle/>
                    <a:p>
                      <a:pPr indent="0" algn="ctr">
                        <a:lnSpc>
                          <a:spcPts val="1400"/>
                        </a:lnSpc>
                        <a:spcAft>
                          <a:spcPts val="0"/>
                        </a:spcAft>
                        <a:tabLst>
                          <a:tab pos="2628265" algn="ctr"/>
                          <a:tab pos="5292725" algn="r"/>
                        </a:tabLst>
                      </a:pPr>
                      <a:r>
                        <a:rPr lang="en-US" sz="1200" kern="500" dirty="0">
                          <a:effectLst/>
                        </a:rPr>
                        <a:t>2</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solidFill>
                      <a:srgbClr val="3D89BC"/>
                    </a:solidFill>
                  </a:tcPr>
                </a:tc>
                <a:tc>
                  <a:txBody>
                    <a:bodyPr/>
                    <a:lstStyle/>
                    <a:p>
                      <a:pPr indent="0" algn="ctr">
                        <a:lnSpc>
                          <a:spcPts val="1400"/>
                        </a:lnSpc>
                        <a:spcAft>
                          <a:spcPts val="0"/>
                        </a:spcAft>
                        <a:tabLst>
                          <a:tab pos="2628265" algn="ctr"/>
                          <a:tab pos="5292725" algn="r"/>
                        </a:tabLst>
                      </a:pPr>
                      <a:r>
                        <a:rPr lang="en-US" sz="1200" kern="500" dirty="0">
                          <a:effectLst/>
                        </a:rPr>
                        <a:t>30</a:t>
                      </a:r>
                      <a:r>
                        <a:rPr lang="zh-CN" sz="1200" kern="500" dirty="0">
                          <a:effectLst/>
                        </a:rPr>
                        <a:t>以下</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高</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否</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优</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否</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r>
              <a:tr h="211572">
                <a:tc>
                  <a:txBody>
                    <a:bodyPr/>
                    <a:lstStyle/>
                    <a:p>
                      <a:pPr indent="0" algn="ctr">
                        <a:lnSpc>
                          <a:spcPts val="1400"/>
                        </a:lnSpc>
                        <a:spcAft>
                          <a:spcPts val="0"/>
                        </a:spcAft>
                        <a:tabLst>
                          <a:tab pos="2628265" algn="ctr"/>
                          <a:tab pos="5292725" algn="r"/>
                        </a:tabLst>
                      </a:pPr>
                      <a:r>
                        <a:rPr lang="en-US" sz="1200" kern="500" dirty="0">
                          <a:effectLst/>
                        </a:rPr>
                        <a:t>3</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solidFill>
                      <a:srgbClr val="3D89BC"/>
                    </a:solidFill>
                  </a:tcPr>
                </a:tc>
                <a:tc>
                  <a:txBody>
                    <a:bodyPr/>
                    <a:lstStyle/>
                    <a:p>
                      <a:pPr indent="0" algn="ctr">
                        <a:lnSpc>
                          <a:spcPts val="1400"/>
                        </a:lnSpc>
                        <a:spcAft>
                          <a:spcPts val="0"/>
                        </a:spcAft>
                        <a:tabLst>
                          <a:tab pos="2628265" algn="ctr"/>
                          <a:tab pos="5292725" algn="r"/>
                        </a:tabLst>
                      </a:pPr>
                      <a:r>
                        <a:rPr lang="en-US" sz="1200" kern="500">
                          <a:effectLst/>
                        </a:rPr>
                        <a:t>31</a:t>
                      </a:r>
                      <a:r>
                        <a:rPr lang="zh-CN" sz="1200" kern="500">
                          <a:effectLst/>
                        </a:rPr>
                        <a:t>到</a:t>
                      </a:r>
                      <a:r>
                        <a:rPr lang="en-US" sz="1200" kern="500">
                          <a:effectLst/>
                        </a:rPr>
                        <a:t>40</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高</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否</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良</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是</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r>
              <a:tr h="211572">
                <a:tc>
                  <a:txBody>
                    <a:bodyPr/>
                    <a:lstStyle/>
                    <a:p>
                      <a:pPr indent="0" algn="ctr">
                        <a:lnSpc>
                          <a:spcPts val="1400"/>
                        </a:lnSpc>
                        <a:spcAft>
                          <a:spcPts val="0"/>
                        </a:spcAft>
                        <a:tabLst>
                          <a:tab pos="2628265" algn="ctr"/>
                          <a:tab pos="5292725" algn="r"/>
                        </a:tabLst>
                      </a:pPr>
                      <a:r>
                        <a:rPr lang="en-US" sz="1200" kern="500" dirty="0">
                          <a:effectLst/>
                        </a:rPr>
                        <a:t>4</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solidFill>
                      <a:srgbClr val="3D89BC"/>
                    </a:solidFill>
                  </a:tcPr>
                </a:tc>
                <a:tc>
                  <a:txBody>
                    <a:bodyPr/>
                    <a:lstStyle/>
                    <a:p>
                      <a:pPr indent="0" algn="ctr">
                        <a:lnSpc>
                          <a:spcPts val="1400"/>
                        </a:lnSpc>
                        <a:spcAft>
                          <a:spcPts val="0"/>
                        </a:spcAft>
                        <a:tabLst>
                          <a:tab pos="2628265" algn="ctr"/>
                          <a:tab pos="5292725" algn="r"/>
                        </a:tabLst>
                      </a:pPr>
                      <a:r>
                        <a:rPr lang="en-US" sz="1200" kern="500">
                          <a:effectLst/>
                        </a:rPr>
                        <a:t>40</a:t>
                      </a:r>
                      <a:r>
                        <a:rPr lang="zh-CN" sz="1200" kern="500">
                          <a:effectLst/>
                        </a:rPr>
                        <a:t>以上</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中</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否</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良</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是</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r>
              <a:tr h="211572">
                <a:tc>
                  <a:txBody>
                    <a:bodyPr/>
                    <a:lstStyle/>
                    <a:p>
                      <a:pPr indent="0" algn="ctr">
                        <a:lnSpc>
                          <a:spcPts val="1400"/>
                        </a:lnSpc>
                        <a:spcAft>
                          <a:spcPts val="0"/>
                        </a:spcAft>
                        <a:tabLst>
                          <a:tab pos="2628265" algn="ctr"/>
                          <a:tab pos="5292725" algn="r"/>
                        </a:tabLst>
                      </a:pPr>
                      <a:r>
                        <a:rPr lang="en-US" sz="1200" kern="500" dirty="0">
                          <a:effectLst/>
                        </a:rPr>
                        <a:t>5</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solidFill>
                      <a:srgbClr val="3D89BC"/>
                    </a:solidFill>
                  </a:tcPr>
                </a:tc>
                <a:tc>
                  <a:txBody>
                    <a:bodyPr/>
                    <a:lstStyle/>
                    <a:p>
                      <a:pPr indent="0" algn="ctr">
                        <a:lnSpc>
                          <a:spcPts val="1400"/>
                        </a:lnSpc>
                        <a:spcAft>
                          <a:spcPts val="0"/>
                        </a:spcAft>
                        <a:tabLst>
                          <a:tab pos="2628265" algn="ctr"/>
                          <a:tab pos="5292725" algn="r"/>
                        </a:tabLst>
                      </a:pPr>
                      <a:r>
                        <a:rPr lang="en-US" sz="1200" kern="500">
                          <a:effectLst/>
                        </a:rPr>
                        <a:t>40</a:t>
                      </a:r>
                      <a:r>
                        <a:rPr lang="zh-CN" sz="1200" kern="500">
                          <a:effectLst/>
                        </a:rPr>
                        <a:t>以上</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低</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是</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良</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是</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r>
              <a:tr h="211572">
                <a:tc>
                  <a:txBody>
                    <a:bodyPr/>
                    <a:lstStyle/>
                    <a:p>
                      <a:pPr indent="0" algn="ctr">
                        <a:lnSpc>
                          <a:spcPts val="1400"/>
                        </a:lnSpc>
                        <a:spcAft>
                          <a:spcPts val="0"/>
                        </a:spcAft>
                        <a:tabLst>
                          <a:tab pos="2628265" algn="ctr"/>
                          <a:tab pos="5292725" algn="r"/>
                        </a:tabLst>
                      </a:pPr>
                      <a:r>
                        <a:rPr lang="en-US" sz="1200" kern="500" dirty="0">
                          <a:effectLst/>
                        </a:rPr>
                        <a:t>6</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solidFill>
                      <a:srgbClr val="3D89BC"/>
                    </a:solidFill>
                  </a:tcPr>
                </a:tc>
                <a:tc>
                  <a:txBody>
                    <a:bodyPr/>
                    <a:lstStyle/>
                    <a:p>
                      <a:pPr indent="0" algn="ctr">
                        <a:lnSpc>
                          <a:spcPts val="1400"/>
                        </a:lnSpc>
                        <a:spcAft>
                          <a:spcPts val="0"/>
                        </a:spcAft>
                        <a:tabLst>
                          <a:tab pos="2628265" algn="ctr"/>
                          <a:tab pos="5292725" algn="r"/>
                        </a:tabLst>
                      </a:pPr>
                      <a:r>
                        <a:rPr lang="en-US" sz="1200" kern="500">
                          <a:effectLst/>
                        </a:rPr>
                        <a:t>40</a:t>
                      </a:r>
                      <a:r>
                        <a:rPr lang="zh-CN" sz="1200" kern="500">
                          <a:effectLst/>
                        </a:rPr>
                        <a:t>以上</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低</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是</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优</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否</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r>
              <a:tr h="211572">
                <a:tc>
                  <a:txBody>
                    <a:bodyPr/>
                    <a:lstStyle/>
                    <a:p>
                      <a:pPr indent="0" algn="ctr">
                        <a:lnSpc>
                          <a:spcPts val="1400"/>
                        </a:lnSpc>
                        <a:spcAft>
                          <a:spcPts val="0"/>
                        </a:spcAft>
                        <a:tabLst>
                          <a:tab pos="2628265" algn="ctr"/>
                          <a:tab pos="5292725" algn="r"/>
                        </a:tabLst>
                      </a:pPr>
                      <a:r>
                        <a:rPr lang="en-US" sz="1200" kern="500" dirty="0">
                          <a:effectLst/>
                        </a:rPr>
                        <a:t>7</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solidFill>
                      <a:srgbClr val="3D89BC"/>
                    </a:solidFill>
                  </a:tcPr>
                </a:tc>
                <a:tc>
                  <a:txBody>
                    <a:bodyPr/>
                    <a:lstStyle/>
                    <a:p>
                      <a:pPr indent="0" algn="ctr">
                        <a:lnSpc>
                          <a:spcPts val="1400"/>
                        </a:lnSpc>
                        <a:spcAft>
                          <a:spcPts val="0"/>
                        </a:spcAft>
                        <a:tabLst>
                          <a:tab pos="2628265" algn="ctr"/>
                          <a:tab pos="5292725" algn="r"/>
                        </a:tabLst>
                      </a:pPr>
                      <a:r>
                        <a:rPr lang="en-US" sz="1200" kern="500">
                          <a:effectLst/>
                        </a:rPr>
                        <a:t>31</a:t>
                      </a:r>
                      <a:r>
                        <a:rPr lang="zh-CN" sz="1200" kern="500">
                          <a:effectLst/>
                        </a:rPr>
                        <a:t>到</a:t>
                      </a:r>
                      <a:r>
                        <a:rPr lang="en-US" sz="1200" kern="500">
                          <a:effectLst/>
                        </a:rPr>
                        <a:t>40</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低</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是</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优</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是</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r>
              <a:tr h="211572">
                <a:tc>
                  <a:txBody>
                    <a:bodyPr/>
                    <a:lstStyle/>
                    <a:p>
                      <a:pPr indent="0" algn="ctr">
                        <a:lnSpc>
                          <a:spcPts val="1400"/>
                        </a:lnSpc>
                        <a:spcAft>
                          <a:spcPts val="0"/>
                        </a:spcAft>
                        <a:tabLst>
                          <a:tab pos="2628265" algn="ctr"/>
                          <a:tab pos="5292725" algn="r"/>
                        </a:tabLst>
                      </a:pPr>
                      <a:r>
                        <a:rPr lang="en-US" sz="1200" kern="500" dirty="0">
                          <a:effectLst/>
                        </a:rPr>
                        <a:t>8</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solidFill>
                      <a:srgbClr val="3D89BC"/>
                    </a:solidFill>
                  </a:tcPr>
                </a:tc>
                <a:tc>
                  <a:txBody>
                    <a:bodyPr/>
                    <a:lstStyle/>
                    <a:p>
                      <a:pPr indent="0" algn="ctr">
                        <a:lnSpc>
                          <a:spcPts val="1400"/>
                        </a:lnSpc>
                        <a:spcAft>
                          <a:spcPts val="0"/>
                        </a:spcAft>
                        <a:tabLst>
                          <a:tab pos="2628265" algn="ctr"/>
                          <a:tab pos="5292725" algn="r"/>
                        </a:tabLst>
                      </a:pPr>
                      <a:r>
                        <a:rPr lang="en-US" sz="1200" kern="500">
                          <a:effectLst/>
                        </a:rPr>
                        <a:t>30</a:t>
                      </a:r>
                      <a:r>
                        <a:rPr lang="zh-CN" sz="1200" kern="500">
                          <a:effectLst/>
                        </a:rPr>
                        <a:t>以下</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中</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否</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良</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否</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r>
              <a:tr h="211572">
                <a:tc>
                  <a:txBody>
                    <a:bodyPr/>
                    <a:lstStyle/>
                    <a:p>
                      <a:pPr indent="0" algn="ctr">
                        <a:lnSpc>
                          <a:spcPts val="1400"/>
                        </a:lnSpc>
                        <a:spcAft>
                          <a:spcPts val="0"/>
                        </a:spcAft>
                        <a:tabLst>
                          <a:tab pos="2628265" algn="ctr"/>
                          <a:tab pos="5292725" algn="r"/>
                        </a:tabLst>
                      </a:pPr>
                      <a:r>
                        <a:rPr lang="en-US" sz="1200" kern="500" dirty="0">
                          <a:effectLst/>
                        </a:rPr>
                        <a:t>9</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solidFill>
                      <a:srgbClr val="3D89BC"/>
                    </a:solidFill>
                  </a:tcPr>
                </a:tc>
                <a:tc>
                  <a:txBody>
                    <a:bodyPr/>
                    <a:lstStyle/>
                    <a:p>
                      <a:pPr indent="0" algn="ctr">
                        <a:lnSpc>
                          <a:spcPts val="1400"/>
                        </a:lnSpc>
                        <a:spcAft>
                          <a:spcPts val="0"/>
                        </a:spcAft>
                        <a:tabLst>
                          <a:tab pos="2628265" algn="ctr"/>
                          <a:tab pos="5292725" algn="r"/>
                        </a:tabLst>
                      </a:pPr>
                      <a:r>
                        <a:rPr lang="en-US" sz="1200" kern="500">
                          <a:effectLst/>
                        </a:rPr>
                        <a:t>30</a:t>
                      </a:r>
                      <a:r>
                        <a:rPr lang="zh-CN" sz="1200" kern="500">
                          <a:effectLst/>
                        </a:rPr>
                        <a:t>以下</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低</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是</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良</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是</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r>
              <a:tr h="211572">
                <a:tc>
                  <a:txBody>
                    <a:bodyPr/>
                    <a:lstStyle/>
                    <a:p>
                      <a:pPr indent="0" algn="ctr">
                        <a:lnSpc>
                          <a:spcPts val="1400"/>
                        </a:lnSpc>
                        <a:spcAft>
                          <a:spcPts val="0"/>
                        </a:spcAft>
                        <a:tabLst>
                          <a:tab pos="2628265" algn="ctr"/>
                          <a:tab pos="5292725" algn="r"/>
                        </a:tabLst>
                      </a:pPr>
                      <a:r>
                        <a:rPr lang="en-US" sz="1200" kern="500" dirty="0">
                          <a:effectLst/>
                        </a:rPr>
                        <a:t>10</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solidFill>
                      <a:srgbClr val="3D89BC"/>
                    </a:solidFill>
                  </a:tcPr>
                </a:tc>
                <a:tc>
                  <a:txBody>
                    <a:bodyPr/>
                    <a:lstStyle/>
                    <a:p>
                      <a:pPr indent="0" algn="ctr">
                        <a:lnSpc>
                          <a:spcPts val="1400"/>
                        </a:lnSpc>
                        <a:spcAft>
                          <a:spcPts val="0"/>
                        </a:spcAft>
                        <a:tabLst>
                          <a:tab pos="2628265" algn="ctr"/>
                          <a:tab pos="5292725" algn="r"/>
                        </a:tabLst>
                      </a:pPr>
                      <a:r>
                        <a:rPr lang="en-US" sz="1200" kern="500">
                          <a:effectLst/>
                        </a:rPr>
                        <a:t>40</a:t>
                      </a:r>
                      <a:r>
                        <a:rPr lang="zh-CN" sz="1200" kern="500">
                          <a:effectLst/>
                        </a:rPr>
                        <a:t>以上</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中</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是</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良</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是</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r>
              <a:tr h="211572">
                <a:tc>
                  <a:txBody>
                    <a:bodyPr/>
                    <a:lstStyle/>
                    <a:p>
                      <a:pPr indent="0" algn="ctr">
                        <a:lnSpc>
                          <a:spcPts val="1400"/>
                        </a:lnSpc>
                        <a:spcAft>
                          <a:spcPts val="0"/>
                        </a:spcAft>
                        <a:tabLst>
                          <a:tab pos="2628265" algn="ctr"/>
                          <a:tab pos="5292725" algn="r"/>
                        </a:tabLst>
                      </a:pPr>
                      <a:r>
                        <a:rPr lang="en-US" sz="1200" kern="500" dirty="0">
                          <a:effectLst/>
                        </a:rPr>
                        <a:t>11</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solidFill>
                      <a:srgbClr val="3D89BC"/>
                    </a:solidFill>
                  </a:tcPr>
                </a:tc>
                <a:tc>
                  <a:txBody>
                    <a:bodyPr/>
                    <a:lstStyle/>
                    <a:p>
                      <a:pPr indent="0" algn="ctr">
                        <a:lnSpc>
                          <a:spcPts val="1400"/>
                        </a:lnSpc>
                        <a:spcAft>
                          <a:spcPts val="0"/>
                        </a:spcAft>
                        <a:tabLst>
                          <a:tab pos="2628265" algn="ctr"/>
                          <a:tab pos="5292725" algn="r"/>
                        </a:tabLst>
                      </a:pPr>
                      <a:r>
                        <a:rPr lang="en-US" sz="1200" kern="500">
                          <a:effectLst/>
                        </a:rPr>
                        <a:t>30</a:t>
                      </a:r>
                      <a:r>
                        <a:rPr lang="zh-CN" sz="1200" kern="500">
                          <a:effectLst/>
                        </a:rPr>
                        <a:t>以下</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中</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是</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优</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是</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r>
              <a:tr h="211572">
                <a:tc>
                  <a:txBody>
                    <a:bodyPr/>
                    <a:lstStyle/>
                    <a:p>
                      <a:pPr indent="0" algn="ctr">
                        <a:lnSpc>
                          <a:spcPts val="1400"/>
                        </a:lnSpc>
                        <a:spcAft>
                          <a:spcPts val="0"/>
                        </a:spcAft>
                        <a:tabLst>
                          <a:tab pos="2628265" algn="ctr"/>
                          <a:tab pos="5292725" algn="r"/>
                        </a:tabLst>
                      </a:pPr>
                      <a:r>
                        <a:rPr lang="en-US" sz="1200" kern="500" dirty="0">
                          <a:effectLst/>
                        </a:rPr>
                        <a:t>12</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solidFill>
                      <a:srgbClr val="3D89BC"/>
                    </a:solidFill>
                  </a:tcPr>
                </a:tc>
                <a:tc>
                  <a:txBody>
                    <a:bodyPr/>
                    <a:lstStyle/>
                    <a:p>
                      <a:pPr indent="0" algn="ctr">
                        <a:lnSpc>
                          <a:spcPts val="1400"/>
                        </a:lnSpc>
                        <a:spcAft>
                          <a:spcPts val="0"/>
                        </a:spcAft>
                        <a:tabLst>
                          <a:tab pos="2628265" algn="ctr"/>
                          <a:tab pos="5292725" algn="r"/>
                        </a:tabLst>
                      </a:pPr>
                      <a:r>
                        <a:rPr lang="en-US" sz="1200" kern="500">
                          <a:effectLst/>
                        </a:rPr>
                        <a:t>31</a:t>
                      </a:r>
                      <a:r>
                        <a:rPr lang="zh-CN" sz="1200" kern="500">
                          <a:effectLst/>
                        </a:rPr>
                        <a:t>到</a:t>
                      </a:r>
                      <a:r>
                        <a:rPr lang="en-US" sz="1200" kern="500">
                          <a:effectLst/>
                        </a:rPr>
                        <a:t>40</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中</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否</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优</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是</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r>
              <a:tr h="211572">
                <a:tc>
                  <a:txBody>
                    <a:bodyPr/>
                    <a:lstStyle/>
                    <a:p>
                      <a:pPr indent="0" algn="ctr">
                        <a:lnSpc>
                          <a:spcPts val="1400"/>
                        </a:lnSpc>
                        <a:spcAft>
                          <a:spcPts val="0"/>
                        </a:spcAft>
                        <a:tabLst>
                          <a:tab pos="2628265" algn="ctr"/>
                          <a:tab pos="5292725" algn="r"/>
                        </a:tabLst>
                      </a:pPr>
                      <a:r>
                        <a:rPr lang="en-US" sz="1200" kern="500" dirty="0">
                          <a:effectLst/>
                        </a:rPr>
                        <a:t>13</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solidFill>
                      <a:srgbClr val="3D89BC"/>
                    </a:solidFill>
                  </a:tcPr>
                </a:tc>
                <a:tc>
                  <a:txBody>
                    <a:bodyPr/>
                    <a:lstStyle/>
                    <a:p>
                      <a:pPr indent="0" algn="ctr">
                        <a:lnSpc>
                          <a:spcPts val="1400"/>
                        </a:lnSpc>
                        <a:spcAft>
                          <a:spcPts val="0"/>
                        </a:spcAft>
                        <a:tabLst>
                          <a:tab pos="2628265" algn="ctr"/>
                          <a:tab pos="5292725" algn="r"/>
                        </a:tabLst>
                      </a:pPr>
                      <a:r>
                        <a:rPr lang="en-US" sz="1200" kern="500">
                          <a:effectLst/>
                        </a:rPr>
                        <a:t>31</a:t>
                      </a:r>
                      <a:r>
                        <a:rPr lang="zh-CN" sz="1200" kern="500">
                          <a:effectLst/>
                        </a:rPr>
                        <a:t>到</a:t>
                      </a:r>
                      <a:r>
                        <a:rPr lang="en-US" sz="1200" kern="500">
                          <a:effectLst/>
                        </a:rPr>
                        <a:t>40</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高</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是</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良</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是</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r>
              <a:tr h="211572">
                <a:tc>
                  <a:txBody>
                    <a:bodyPr/>
                    <a:lstStyle/>
                    <a:p>
                      <a:pPr indent="0" algn="ctr">
                        <a:lnSpc>
                          <a:spcPts val="1400"/>
                        </a:lnSpc>
                        <a:spcAft>
                          <a:spcPts val="0"/>
                        </a:spcAft>
                        <a:tabLst>
                          <a:tab pos="2628265" algn="ctr"/>
                          <a:tab pos="5292725" algn="r"/>
                        </a:tabLst>
                      </a:pPr>
                      <a:r>
                        <a:rPr lang="en-US" sz="1200" kern="500" dirty="0">
                          <a:effectLst/>
                        </a:rPr>
                        <a:t>14</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solidFill>
                      <a:srgbClr val="3D89BC"/>
                    </a:solidFill>
                  </a:tcPr>
                </a:tc>
                <a:tc>
                  <a:txBody>
                    <a:bodyPr/>
                    <a:lstStyle/>
                    <a:p>
                      <a:pPr indent="0" algn="ctr">
                        <a:lnSpc>
                          <a:spcPts val="1400"/>
                        </a:lnSpc>
                        <a:spcAft>
                          <a:spcPts val="0"/>
                        </a:spcAft>
                        <a:tabLst>
                          <a:tab pos="2628265" algn="ctr"/>
                          <a:tab pos="5292725" algn="r"/>
                        </a:tabLst>
                      </a:pPr>
                      <a:r>
                        <a:rPr lang="en-US" sz="1200" kern="500">
                          <a:effectLst/>
                        </a:rPr>
                        <a:t>40</a:t>
                      </a:r>
                      <a:r>
                        <a:rPr lang="zh-CN" sz="1200" kern="500">
                          <a:effectLst/>
                        </a:rPr>
                        <a:t>以上</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中</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否</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优</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否</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r>
            </a:tbl>
          </a:graphicData>
        </a:graphic>
      </p:graphicFrame>
      <p:sp>
        <p:nvSpPr>
          <p:cNvPr id="16" name="矩形 15"/>
          <p:cNvSpPr/>
          <p:nvPr/>
        </p:nvSpPr>
        <p:spPr>
          <a:xfrm>
            <a:off x="3649311" y="5871999"/>
            <a:ext cx="1200970" cy="261610"/>
          </a:xfrm>
          <a:prstGeom prst="rect">
            <a:avLst/>
          </a:prstGeom>
        </p:spPr>
        <p:txBody>
          <a:bodyPr wrap="none">
            <a:spAutoFit/>
          </a:bodyPr>
          <a:lstStyle/>
          <a:p>
            <a:pPr fontAlgn="auto">
              <a:spcBef>
                <a:spcPts val="0"/>
              </a:spcBef>
              <a:spcAft>
                <a:spcPts val="0"/>
              </a:spcAft>
              <a:buFontTx/>
              <a:buNone/>
            </a:pPr>
            <a:r>
              <a:rPr lang="zh-CN" altLang="zh-CN" sz="1100" b="1" dirty="0">
                <a:solidFill>
                  <a:prstClr val="black"/>
                </a:solidFill>
                <a:latin typeface="微软雅黑"/>
                <a:ea typeface="微软雅黑"/>
              </a:rPr>
              <a:t>表</a:t>
            </a:r>
            <a:r>
              <a:rPr lang="en-US" altLang="zh-CN" sz="1100" b="1" dirty="0">
                <a:solidFill>
                  <a:prstClr val="black"/>
                </a:solidFill>
                <a:latin typeface="微软雅黑"/>
                <a:ea typeface="微软雅黑"/>
              </a:rPr>
              <a:t>3-1  </a:t>
            </a:r>
            <a:r>
              <a:rPr lang="zh-CN" altLang="zh-CN" sz="1100" b="1" dirty="0">
                <a:solidFill>
                  <a:prstClr val="black"/>
                </a:solidFill>
                <a:latin typeface="微软雅黑"/>
                <a:ea typeface="微软雅黑"/>
              </a:rPr>
              <a:t>训练课本</a:t>
            </a:r>
          </a:p>
        </p:txBody>
      </p:sp>
      <p:pic>
        <p:nvPicPr>
          <p:cNvPr id="61" name="27 Image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prstClr val="white">
                    <a:lumMod val="65000"/>
                  </a:prstClr>
                </a:solidFill>
                <a:latin typeface="微软雅黑"/>
                <a:ea typeface="微软雅黑"/>
              </a:rPr>
              <a:t>of</a:t>
            </a:r>
            <a:endParaRPr lang="es-ES" sz="1200" b="1" i="1" dirty="0">
              <a:solidFill>
                <a:prstClr val="white">
                  <a:lumMod val="65000"/>
                </a:prstClr>
              </a:solidFill>
              <a:latin typeface="微软雅黑"/>
              <a:ea typeface="微软雅黑"/>
            </a:endParaRPr>
          </a:p>
        </p:txBody>
      </p:sp>
      <p:sp>
        <p:nvSpPr>
          <p:cNvPr id="65"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sz="1200" b="1" dirty="0" smtClean="0">
                <a:solidFill>
                  <a:prstClr val="white">
                    <a:lumMod val="50000"/>
                  </a:prstClr>
                </a:solidFill>
                <a:latin typeface="微软雅黑"/>
                <a:ea typeface="微软雅黑"/>
              </a:rPr>
              <a:t>39</a:t>
            </a:r>
            <a:endParaRPr lang="es-ES" sz="1200" b="1" dirty="0">
              <a:solidFill>
                <a:prstClr val="white">
                  <a:lumMod val="50000"/>
                </a:prstClr>
              </a:solidFill>
              <a:latin typeface="微软雅黑"/>
              <a:ea typeface="微软雅黑"/>
            </a:endParaRPr>
          </a:p>
        </p:txBody>
      </p:sp>
      <p:pic>
        <p:nvPicPr>
          <p:cNvPr id="67" name="Imagen 27">
            <a:hlinkClick r:id="" action="ppaction://hlinkshowjump?jump=next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Imagen 28">
            <a:hlinkClick r:id="" action="ppaction://hlinkshowjump?jump=previous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prstClr val="black">
                    <a:tint val="75000"/>
                  </a:prstClr>
                </a:solidFill>
              </a:rPr>
              <a:pPr fontAlgn="auto">
                <a:spcBef>
                  <a:spcPts val="0"/>
                </a:spcBef>
                <a:spcAft>
                  <a:spcPts val="0"/>
                </a:spcAft>
                <a:buFontTx/>
                <a:buNone/>
              </a:pPr>
              <a:t>148</a:t>
            </a:fld>
            <a:endParaRPr lang="zh-CN" altLang="en-US" dirty="0">
              <a:solidFill>
                <a:prstClr val="black">
                  <a:tint val="75000"/>
                </a:prstClr>
              </a:solidFill>
            </a:endParaRPr>
          </a:p>
        </p:txBody>
      </p:sp>
      <p:sp>
        <p:nvSpPr>
          <p:cNvPr id="72" name="文本框 40"/>
          <p:cNvSpPr txBox="1"/>
          <p:nvPr/>
        </p:nvSpPr>
        <p:spPr>
          <a:xfrm>
            <a:off x="399253" y="828381"/>
            <a:ext cx="3185487" cy="369332"/>
          </a:xfrm>
          <a:prstGeom prst="rect">
            <a:avLst/>
          </a:prstGeom>
          <a:noFill/>
        </p:spPr>
        <p:txBody>
          <a:bodyPr wrap="none" rtlCol="0">
            <a:spAutoFit/>
          </a:bodyPr>
          <a:lstStyle/>
          <a:p>
            <a:pPr fontAlgn="auto">
              <a:spcBef>
                <a:spcPts val="0"/>
              </a:spcBef>
              <a:spcAft>
                <a:spcPts val="0"/>
              </a:spcAft>
              <a:buFontTx/>
              <a:buNone/>
            </a:pPr>
            <a:r>
              <a:rPr lang="zh-CN" altLang="zh-CN" b="1" dirty="0" smtClean="0">
                <a:solidFill>
                  <a:srgbClr val="3D89BC"/>
                </a:solidFill>
                <a:latin typeface="微软雅黑"/>
                <a:ea typeface="微软雅黑"/>
              </a:rPr>
              <a:t>案例</a:t>
            </a:r>
            <a:r>
              <a:rPr lang="zh-CN" altLang="zh-CN" b="1" dirty="0">
                <a:solidFill>
                  <a:srgbClr val="3D89BC"/>
                </a:solidFill>
                <a:latin typeface="微软雅黑"/>
                <a:ea typeface="微软雅黑"/>
              </a:rPr>
              <a:t>：在线广告推荐中的</a:t>
            </a:r>
            <a:r>
              <a:rPr lang="zh-CN" altLang="zh-CN" b="1" dirty="0" smtClean="0">
                <a:solidFill>
                  <a:srgbClr val="3D89BC"/>
                </a:solidFill>
                <a:latin typeface="微软雅黑"/>
                <a:ea typeface="微软雅黑"/>
              </a:rPr>
              <a:t>分类</a:t>
            </a:r>
            <a:endParaRPr lang="zh-CN" altLang="zh-CN" b="1" dirty="0">
              <a:solidFill>
                <a:srgbClr val="3D89BC"/>
              </a:solidFill>
              <a:latin typeface="微软雅黑"/>
              <a:ea typeface="微软雅黑"/>
            </a:endParaRPr>
          </a:p>
        </p:txBody>
      </p:sp>
      <p:sp>
        <p:nvSpPr>
          <p:cNvPr id="74" name="椭圆 73"/>
          <p:cNvSpPr/>
          <p:nvPr/>
        </p:nvSpPr>
        <p:spPr>
          <a:xfrm>
            <a:off x="293525" y="946406"/>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Tree>
    <p:extLst>
      <p:ext uri="{BB962C8B-B14F-4D97-AF65-F5344CB8AC3E}">
        <p14:creationId xmlns:p14="http://schemas.microsoft.com/office/powerpoint/2010/main" val="286292935"/>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26" name="文本框 6"/>
          <p:cNvSpPr txBox="1"/>
          <p:nvPr/>
        </p:nvSpPr>
        <p:spPr>
          <a:xfrm>
            <a:off x="607500" y="177284"/>
            <a:ext cx="596317" cy="323165"/>
          </a:xfrm>
          <a:prstGeom prst="rect">
            <a:avLst/>
          </a:prstGeom>
          <a:noFill/>
        </p:spPr>
        <p:txBody>
          <a:bodyPr wrap="none" lIns="0" tIns="0" rIns="0" bIns="0" rtlCol="0">
            <a:spAutoFit/>
          </a:bodyPr>
          <a:lstStyle/>
          <a:p>
            <a:pPr fontAlgn="auto">
              <a:spcBef>
                <a:spcPts val="0"/>
              </a:spcBef>
              <a:spcAft>
                <a:spcPts val="0"/>
              </a:spcAft>
              <a:buFontTx/>
              <a:buNone/>
            </a:pPr>
            <a:r>
              <a:rPr lang="zh-CN" altLang="en-US" sz="2100" b="1" spc="225" dirty="0" smtClean="0">
                <a:solidFill>
                  <a:prstClr val="white"/>
                </a:solidFill>
                <a:latin typeface="微软雅黑"/>
                <a:ea typeface="微软雅黑"/>
              </a:rPr>
              <a:t>聚类</a:t>
            </a:r>
            <a:endParaRPr lang="zh-CN" altLang="en-US" sz="2100" b="1" spc="225" dirty="0">
              <a:solidFill>
                <a:prstClr val="white"/>
              </a:solidFill>
              <a:latin typeface="微软雅黑"/>
              <a:ea typeface="微软雅黑"/>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sp>
        <p:nvSpPr>
          <p:cNvPr id="4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9"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7"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6"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8"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2"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3"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6"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8"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0"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4"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8"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8"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1"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3"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6"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0"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3"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5"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8"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7"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0"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4"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4"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9"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2"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8"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6"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9"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1"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3"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5"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5"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7"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71"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 name="矩形 3"/>
          <p:cNvSpPr/>
          <p:nvPr/>
        </p:nvSpPr>
        <p:spPr>
          <a:xfrm>
            <a:off x="607499" y="1341120"/>
            <a:ext cx="7977035" cy="738664"/>
          </a:xfrm>
          <a:prstGeom prst="rect">
            <a:avLst/>
          </a:prstGeom>
        </p:spPr>
        <p:txBody>
          <a:bodyPr wrap="square">
            <a:spAutoFit/>
          </a:bodyPr>
          <a:lstStyle/>
          <a:p>
            <a:pPr fontAlgn="auto">
              <a:spcBef>
                <a:spcPts val="0"/>
              </a:spcBef>
              <a:spcAft>
                <a:spcPts val="0"/>
              </a:spcAft>
              <a:buFontTx/>
              <a:buNone/>
            </a:pPr>
            <a:r>
              <a:rPr lang="zh-CN" altLang="zh-CN" sz="1400" dirty="0">
                <a:solidFill>
                  <a:prstClr val="black"/>
                </a:solidFill>
                <a:latin typeface="微软雅黑"/>
                <a:ea typeface="微软雅黑"/>
              </a:rPr>
              <a:t>聚类（</a:t>
            </a:r>
            <a:r>
              <a:rPr lang="en-US" altLang="zh-CN" sz="1400" dirty="0">
                <a:solidFill>
                  <a:prstClr val="black"/>
                </a:solidFill>
                <a:latin typeface="微软雅黑"/>
                <a:ea typeface="微软雅黑"/>
              </a:rPr>
              <a:t>clustering</a:t>
            </a:r>
            <a:r>
              <a:rPr lang="zh-CN" altLang="zh-CN" sz="1400" dirty="0">
                <a:solidFill>
                  <a:prstClr val="black"/>
                </a:solidFill>
                <a:latin typeface="微软雅黑"/>
                <a:ea typeface="微软雅黑"/>
              </a:rPr>
              <a:t>）就是将具体或抽象对象的集合分组成由相似对象组成的为多个类或簇的过程。由聚类生成的簇是一组数据对象的集合，簇必须同时满足以下两个条件：每个簇至少包含一个数据对象；每个数据对象必须属于且唯一地属于一个簇。</a:t>
            </a:r>
          </a:p>
        </p:txBody>
      </p:sp>
      <p:sp>
        <p:nvSpPr>
          <p:cNvPr id="6" name="矩形 5"/>
          <p:cNvSpPr/>
          <p:nvPr/>
        </p:nvSpPr>
        <p:spPr>
          <a:xfrm>
            <a:off x="607500" y="2123212"/>
            <a:ext cx="7977034" cy="738664"/>
          </a:xfrm>
          <a:prstGeom prst="rect">
            <a:avLst/>
          </a:prstGeom>
        </p:spPr>
        <p:txBody>
          <a:bodyPr wrap="square">
            <a:spAutoFit/>
          </a:bodyPr>
          <a:lstStyle/>
          <a:p>
            <a:pPr fontAlgn="auto">
              <a:spcBef>
                <a:spcPts val="0"/>
              </a:spcBef>
              <a:spcAft>
                <a:spcPts val="0"/>
              </a:spcAft>
              <a:buFontTx/>
              <a:buNone/>
            </a:pPr>
            <a:r>
              <a:rPr lang="zh-CN" altLang="zh-CN" sz="1400" dirty="0">
                <a:solidFill>
                  <a:prstClr val="black"/>
                </a:solidFill>
                <a:latin typeface="微软雅黑"/>
                <a:ea typeface="微软雅黑"/>
              </a:rPr>
              <a:t>聚类分析是指用数学的方法来研究与处理给定对象的分类，主要是从数据集中寻找数据间的相似性，并以此对数据进行分类，使得同一个簇中的数据对象尽可能相似，不同簇中的数据对象尽可能相异，从而发现数据中隐含的、有用的信息。</a:t>
            </a:r>
            <a:endParaRPr lang="zh-CN" altLang="en-US" sz="1400" dirty="0">
              <a:solidFill>
                <a:prstClr val="black"/>
              </a:solidFill>
              <a:latin typeface="微软雅黑"/>
              <a:ea typeface="微软雅黑"/>
            </a:endParaRPr>
          </a:p>
        </p:txBody>
      </p:sp>
      <p:grpSp>
        <p:nvGrpSpPr>
          <p:cNvPr id="69" name="组合 68"/>
          <p:cNvGrpSpPr/>
          <p:nvPr/>
        </p:nvGrpSpPr>
        <p:grpSpPr>
          <a:xfrm>
            <a:off x="1568248" y="2967265"/>
            <a:ext cx="1488451" cy="3089273"/>
            <a:chOff x="1568248" y="2967265"/>
            <a:chExt cx="1488451" cy="3089273"/>
          </a:xfrm>
        </p:grpSpPr>
        <p:sp>
          <p:nvSpPr>
            <p:cNvPr id="71" name="环形箭头 70"/>
            <p:cNvSpPr/>
            <p:nvPr/>
          </p:nvSpPr>
          <p:spPr>
            <a:xfrm>
              <a:off x="1891853" y="2967265"/>
              <a:ext cx="1164846" cy="1164965"/>
            </a:xfrm>
            <a:prstGeom prst="circularArrow">
              <a:avLst>
                <a:gd name="adj1" fmla="val 10980"/>
                <a:gd name="adj2" fmla="val 1142322"/>
                <a:gd name="adj3" fmla="val 4500000"/>
                <a:gd name="adj4" fmla="val 10800000"/>
                <a:gd name="adj5" fmla="val 12500"/>
              </a:avLst>
            </a:prstGeom>
            <a:solidFill>
              <a:srgbClr val="3D89B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2" name="任意多边形 71"/>
            <p:cNvSpPr/>
            <p:nvPr/>
          </p:nvSpPr>
          <p:spPr>
            <a:xfrm>
              <a:off x="2168079" y="3350848"/>
              <a:ext cx="650050" cy="324991"/>
            </a:xfrm>
            <a:custGeom>
              <a:avLst/>
              <a:gdLst>
                <a:gd name="connsiteX0" fmla="*/ 0 w 650050"/>
                <a:gd name="connsiteY0" fmla="*/ 0 h 324991"/>
                <a:gd name="connsiteX1" fmla="*/ 650050 w 650050"/>
                <a:gd name="connsiteY1" fmla="*/ 0 h 324991"/>
                <a:gd name="connsiteX2" fmla="*/ 650050 w 650050"/>
                <a:gd name="connsiteY2" fmla="*/ 324991 h 324991"/>
                <a:gd name="connsiteX3" fmla="*/ 0 w 650050"/>
                <a:gd name="connsiteY3" fmla="*/ 324991 h 324991"/>
                <a:gd name="connsiteX4" fmla="*/ 0 w 650050"/>
                <a:gd name="connsiteY4" fmla="*/ 0 h 324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050" h="324991">
                  <a:moveTo>
                    <a:pt x="0" y="0"/>
                  </a:moveTo>
                  <a:lnTo>
                    <a:pt x="650050" y="0"/>
                  </a:lnTo>
                  <a:lnTo>
                    <a:pt x="650050" y="324991"/>
                  </a:lnTo>
                  <a:lnTo>
                    <a:pt x="0" y="32499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 tIns="7620" rIns="7620" bIns="7620" numCol="1" spcCol="1270" anchor="ctr" anchorCtr="0">
              <a:noAutofit/>
            </a:bodyPr>
            <a:lstStyle/>
            <a:p>
              <a:pPr algn="ctr" defTabSz="533400" fontAlgn="auto">
                <a:lnSpc>
                  <a:spcPct val="90000"/>
                </a:lnSpc>
                <a:spcAft>
                  <a:spcPct val="35000"/>
                </a:spcAft>
                <a:buFontTx/>
                <a:buNone/>
              </a:pPr>
              <a:r>
                <a:rPr lang="zh-CN" altLang="en-US" sz="1200" b="1" dirty="0" smtClean="0">
                  <a:solidFill>
                    <a:srgbClr val="3D89BC"/>
                  </a:solidFill>
                </a:rPr>
                <a:t>数据准备</a:t>
              </a:r>
              <a:endParaRPr lang="zh-CN" altLang="en-US" sz="1200" b="1" dirty="0">
                <a:solidFill>
                  <a:srgbClr val="3D89BC"/>
                </a:solidFill>
              </a:endParaRPr>
            </a:p>
          </p:txBody>
        </p:sp>
        <p:sp>
          <p:nvSpPr>
            <p:cNvPr id="74" name="形状 73"/>
            <p:cNvSpPr/>
            <p:nvPr/>
          </p:nvSpPr>
          <p:spPr>
            <a:xfrm>
              <a:off x="1568248" y="3636710"/>
              <a:ext cx="1164846" cy="1164965"/>
            </a:xfrm>
            <a:prstGeom prst="leftCircularArrow">
              <a:avLst>
                <a:gd name="adj1" fmla="val 10980"/>
                <a:gd name="adj2" fmla="val 1142322"/>
                <a:gd name="adj3" fmla="val 6300000"/>
                <a:gd name="adj4" fmla="val 18900000"/>
                <a:gd name="adj5" fmla="val 12500"/>
              </a:avLst>
            </a:prstGeom>
            <a:solidFill>
              <a:schemeClr val="tx1">
                <a:lumMod val="65000"/>
                <a:lumOff val="3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6" name="任意多边形 75"/>
            <p:cNvSpPr/>
            <p:nvPr/>
          </p:nvSpPr>
          <p:spPr>
            <a:xfrm>
              <a:off x="1862210" y="4059632"/>
              <a:ext cx="650050" cy="324991"/>
            </a:xfrm>
            <a:custGeom>
              <a:avLst/>
              <a:gdLst>
                <a:gd name="connsiteX0" fmla="*/ 0 w 650050"/>
                <a:gd name="connsiteY0" fmla="*/ 0 h 324991"/>
                <a:gd name="connsiteX1" fmla="*/ 650050 w 650050"/>
                <a:gd name="connsiteY1" fmla="*/ 0 h 324991"/>
                <a:gd name="connsiteX2" fmla="*/ 650050 w 650050"/>
                <a:gd name="connsiteY2" fmla="*/ 324991 h 324991"/>
                <a:gd name="connsiteX3" fmla="*/ 0 w 650050"/>
                <a:gd name="connsiteY3" fmla="*/ 324991 h 324991"/>
                <a:gd name="connsiteX4" fmla="*/ 0 w 650050"/>
                <a:gd name="connsiteY4" fmla="*/ 0 h 324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050" h="324991">
                  <a:moveTo>
                    <a:pt x="0" y="0"/>
                  </a:moveTo>
                  <a:lnTo>
                    <a:pt x="650050" y="0"/>
                  </a:lnTo>
                  <a:lnTo>
                    <a:pt x="650050" y="324991"/>
                  </a:lnTo>
                  <a:lnTo>
                    <a:pt x="0" y="32499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 tIns="7620" rIns="7620" bIns="7620" numCol="1" spcCol="1270" anchor="ctr" anchorCtr="0">
              <a:noAutofit/>
            </a:bodyPr>
            <a:lstStyle/>
            <a:p>
              <a:pPr algn="ctr" defTabSz="533400" fontAlgn="auto">
                <a:lnSpc>
                  <a:spcPct val="90000"/>
                </a:lnSpc>
                <a:spcAft>
                  <a:spcPct val="35000"/>
                </a:spcAft>
                <a:buFontTx/>
                <a:buNone/>
              </a:pPr>
              <a:r>
                <a:rPr lang="zh-CN" altLang="en-US" sz="1200" b="1" dirty="0" smtClean="0">
                  <a:solidFill>
                    <a:srgbClr val="3D89BC"/>
                  </a:solidFill>
                </a:rPr>
                <a:t>特征选择、提出</a:t>
              </a:r>
              <a:endParaRPr lang="zh-CN" altLang="en-US" sz="1200" b="1" dirty="0">
                <a:solidFill>
                  <a:srgbClr val="3D89BC"/>
                </a:solidFill>
              </a:endParaRPr>
            </a:p>
          </p:txBody>
        </p:sp>
        <p:sp>
          <p:nvSpPr>
            <p:cNvPr id="77" name="环形箭头 76"/>
            <p:cNvSpPr/>
            <p:nvPr/>
          </p:nvSpPr>
          <p:spPr>
            <a:xfrm>
              <a:off x="1891853" y="4308627"/>
              <a:ext cx="1164846" cy="1164965"/>
            </a:xfrm>
            <a:prstGeom prst="circularArrow">
              <a:avLst>
                <a:gd name="adj1" fmla="val 10980"/>
                <a:gd name="adj2" fmla="val 1142322"/>
                <a:gd name="adj3" fmla="val 4500000"/>
                <a:gd name="adj4" fmla="val 13500000"/>
                <a:gd name="adj5" fmla="val 12500"/>
              </a:avLst>
            </a:prstGeom>
            <a:solidFill>
              <a:srgbClr val="3D89B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9" name="任意多边形 78"/>
            <p:cNvSpPr/>
            <p:nvPr/>
          </p:nvSpPr>
          <p:spPr>
            <a:xfrm>
              <a:off x="2187126" y="4730313"/>
              <a:ext cx="650050" cy="324991"/>
            </a:xfrm>
            <a:custGeom>
              <a:avLst/>
              <a:gdLst>
                <a:gd name="connsiteX0" fmla="*/ 0 w 650050"/>
                <a:gd name="connsiteY0" fmla="*/ 0 h 324991"/>
                <a:gd name="connsiteX1" fmla="*/ 650050 w 650050"/>
                <a:gd name="connsiteY1" fmla="*/ 0 h 324991"/>
                <a:gd name="connsiteX2" fmla="*/ 650050 w 650050"/>
                <a:gd name="connsiteY2" fmla="*/ 324991 h 324991"/>
                <a:gd name="connsiteX3" fmla="*/ 0 w 650050"/>
                <a:gd name="connsiteY3" fmla="*/ 324991 h 324991"/>
                <a:gd name="connsiteX4" fmla="*/ 0 w 650050"/>
                <a:gd name="connsiteY4" fmla="*/ 0 h 324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050" h="324991">
                  <a:moveTo>
                    <a:pt x="0" y="0"/>
                  </a:moveTo>
                  <a:lnTo>
                    <a:pt x="650050" y="0"/>
                  </a:lnTo>
                  <a:lnTo>
                    <a:pt x="650050" y="324991"/>
                  </a:lnTo>
                  <a:lnTo>
                    <a:pt x="0" y="32499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 tIns="7620" rIns="7620" bIns="7620" numCol="1" spcCol="1270" anchor="ctr" anchorCtr="0">
              <a:noAutofit/>
            </a:bodyPr>
            <a:lstStyle/>
            <a:p>
              <a:pPr algn="ctr" defTabSz="533400" fontAlgn="auto">
                <a:lnSpc>
                  <a:spcPct val="90000"/>
                </a:lnSpc>
                <a:spcAft>
                  <a:spcPct val="35000"/>
                </a:spcAft>
                <a:buFontTx/>
                <a:buNone/>
              </a:pPr>
              <a:r>
                <a:rPr lang="zh-CN" altLang="en-US" sz="1200" b="1" dirty="0" smtClean="0">
                  <a:solidFill>
                    <a:srgbClr val="3D89BC"/>
                  </a:solidFill>
                </a:rPr>
                <a:t>特征提取</a:t>
              </a:r>
              <a:endParaRPr lang="zh-CN" altLang="en-US" sz="1200" b="1" dirty="0">
                <a:solidFill>
                  <a:srgbClr val="3D89BC"/>
                </a:solidFill>
              </a:endParaRPr>
            </a:p>
          </p:txBody>
        </p:sp>
        <p:sp>
          <p:nvSpPr>
            <p:cNvPr id="80" name="空心弧 79"/>
            <p:cNvSpPr/>
            <p:nvPr/>
          </p:nvSpPr>
          <p:spPr>
            <a:xfrm>
              <a:off x="1651280" y="5055305"/>
              <a:ext cx="1000749" cy="1001233"/>
            </a:xfrm>
            <a:prstGeom prst="blockArc">
              <a:avLst>
                <a:gd name="adj1" fmla="val 0"/>
                <a:gd name="adj2" fmla="val 18900000"/>
                <a:gd name="adj3" fmla="val 12740"/>
              </a:avLst>
            </a:prstGeom>
            <a:solidFill>
              <a:schemeClr val="tx1">
                <a:lumMod val="65000"/>
                <a:lumOff val="3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2" name="任意多边形 81"/>
            <p:cNvSpPr/>
            <p:nvPr/>
          </p:nvSpPr>
          <p:spPr>
            <a:xfrm>
              <a:off x="1862210" y="5420046"/>
              <a:ext cx="650050" cy="324991"/>
            </a:xfrm>
            <a:custGeom>
              <a:avLst/>
              <a:gdLst>
                <a:gd name="connsiteX0" fmla="*/ 0 w 650050"/>
                <a:gd name="connsiteY0" fmla="*/ 0 h 324991"/>
                <a:gd name="connsiteX1" fmla="*/ 650050 w 650050"/>
                <a:gd name="connsiteY1" fmla="*/ 0 h 324991"/>
                <a:gd name="connsiteX2" fmla="*/ 650050 w 650050"/>
                <a:gd name="connsiteY2" fmla="*/ 324991 h 324991"/>
                <a:gd name="connsiteX3" fmla="*/ 0 w 650050"/>
                <a:gd name="connsiteY3" fmla="*/ 324991 h 324991"/>
                <a:gd name="connsiteX4" fmla="*/ 0 w 650050"/>
                <a:gd name="connsiteY4" fmla="*/ 0 h 324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050" h="324991">
                  <a:moveTo>
                    <a:pt x="0" y="0"/>
                  </a:moveTo>
                  <a:lnTo>
                    <a:pt x="650050" y="0"/>
                  </a:lnTo>
                  <a:lnTo>
                    <a:pt x="650050" y="324991"/>
                  </a:lnTo>
                  <a:lnTo>
                    <a:pt x="0" y="32499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 tIns="7620" rIns="7620" bIns="7620" numCol="1" spcCol="1270" anchor="ctr" anchorCtr="0">
              <a:noAutofit/>
            </a:bodyPr>
            <a:lstStyle/>
            <a:p>
              <a:pPr algn="ctr" defTabSz="533400" fontAlgn="auto">
                <a:lnSpc>
                  <a:spcPct val="90000"/>
                </a:lnSpc>
                <a:spcAft>
                  <a:spcPct val="35000"/>
                </a:spcAft>
                <a:buFontTx/>
                <a:buNone/>
              </a:pPr>
              <a:r>
                <a:rPr lang="zh-CN" altLang="en-US" sz="1200" b="1" dirty="0" smtClean="0">
                  <a:solidFill>
                    <a:srgbClr val="3D89BC"/>
                  </a:solidFill>
                </a:rPr>
                <a:t>聚类（或分组）</a:t>
              </a:r>
              <a:endParaRPr lang="zh-CN" altLang="en-US" sz="1200" b="1" dirty="0">
                <a:solidFill>
                  <a:srgbClr val="3D89BC"/>
                </a:solidFill>
              </a:endParaRPr>
            </a:p>
          </p:txBody>
        </p:sp>
      </p:grpSp>
      <p:sp>
        <p:nvSpPr>
          <p:cNvPr id="12" name="TextBox 11"/>
          <p:cNvSpPr txBox="1"/>
          <p:nvPr/>
        </p:nvSpPr>
        <p:spPr>
          <a:xfrm>
            <a:off x="654628" y="3057525"/>
            <a:ext cx="1107996" cy="369332"/>
          </a:xfrm>
          <a:prstGeom prst="rect">
            <a:avLst/>
          </a:prstGeom>
          <a:noFill/>
        </p:spPr>
        <p:txBody>
          <a:bodyPr wrap="none" rtlCol="0">
            <a:spAutoFit/>
          </a:bodyPr>
          <a:lstStyle/>
          <a:p>
            <a:pPr fontAlgn="auto">
              <a:spcBef>
                <a:spcPts val="0"/>
              </a:spcBef>
              <a:spcAft>
                <a:spcPts val="0"/>
              </a:spcAft>
              <a:buFontTx/>
              <a:buNone/>
            </a:pPr>
            <a:r>
              <a:rPr lang="zh-CN" altLang="en-US" b="1" dirty="0" smtClean="0">
                <a:solidFill>
                  <a:prstClr val="black">
                    <a:lumMod val="75000"/>
                    <a:lumOff val="25000"/>
                  </a:prstClr>
                </a:solidFill>
                <a:latin typeface="微软雅黑"/>
                <a:ea typeface="微软雅黑"/>
              </a:rPr>
              <a:t>聚类过程</a:t>
            </a:r>
            <a:endParaRPr lang="zh-CN" altLang="en-US" b="1" dirty="0">
              <a:solidFill>
                <a:prstClr val="black">
                  <a:lumMod val="75000"/>
                  <a:lumOff val="25000"/>
                </a:prstClr>
              </a:solidFill>
              <a:latin typeface="微软雅黑"/>
              <a:ea typeface="微软雅黑"/>
            </a:endParaRPr>
          </a:p>
        </p:txBody>
      </p:sp>
      <p:sp>
        <p:nvSpPr>
          <p:cNvPr id="13" name="矩形 12"/>
          <p:cNvSpPr/>
          <p:nvPr/>
        </p:nvSpPr>
        <p:spPr>
          <a:xfrm>
            <a:off x="3271703" y="3057525"/>
            <a:ext cx="1800493" cy="369332"/>
          </a:xfrm>
          <a:prstGeom prst="rect">
            <a:avLst/>
          </a:prstGeom>
        </p:spPr>
        <p:txBody>
          <a:bodyPr wrap="none">
            <a:spAutoFit/>
          </a:bodyPr>
          <a:lstStyle/>
          <a:p>
            <a:pPr fontAlgn="auto">
              <a:spcBef>
                <a:spcPts val="0"/>
              </a:spcBef>
              <a:spcAft>
                <a:spcPts val="0"/>
              </a:spcAft>
              <a:buFontTx/>
              <a:buNone/>
            </a:pPr>
            <a:r>
              <a:rPr lang="zh-CN" altLang="zh-CN" b="1" dirty="0">
                <a:solidFill>
                  <a:prstClr val="black">
                    <a:lumMod val="75000"/>
                    <a:lumOff val="25000"/>
                  </a:prstClr>
                </a:solidFill>
                <a:latin typeface="微软雅黑"/>
                <a:ea typeface="微软雅黑"/>
              </a:rPr>
              <a:t>聚类算法的要求</a:t>
            </a:r>
            <a:endParaRPr lang="zh-CN" altLang="en-US" b="1" dirty="0">
              <a:solidFill>
                <a:prstClr val="black">
                  <a:lumMod val="75000"/>
                  <a:lumOff val="25000"/>
                </a:prstClr>
              </a:solidFill>
              <a:latin typeface="微软雅黑"/>
              <a:ea typeface="微软雅黑"/>
            </a:endParaRPr>
          </a:p>
        </p:txBody>
      </p:sp>
      <p:grpSp>
        <p:nvGrpSpPr>
          <p:cNvPr id="11264" name="组合 11263"/>
          <p:cNvGrpSpPr/>
          <p:nvPr/>
        </p:nvGrpSpPr>
        <p:grpSpPr>
          <a:xfrm>
            <a:off x="4844994" y="3242190"/>
            <a:ext cx="3294511" cy="2707083"/>
            <a:chOff x="4857042" y="3242190"/>
            <a:chExt cx="3294511" cy="2707083"/>
          </a:xfrm>
        </p:grpSpPr>
        <p:sp>
          <p:nvSpPr>
            <p:cNvPr id="100" name="任意多边形 99"/>
            <p:cNvSpPr/>
            <p:nvPr/>
          </p:nvSpPr>
          <p:spPr>
            <a:xfrm>
              <a:off x="4918965" y="4093974"/>
              <a:ext cx="873059" cy="1003516"/>
            </a:xfrm>
            <a:custGeom>
              <a:avLst/>
              <a:gdLst>
                <a:gd name="connsiteX0" fmla="*/ 0 w 1003515"/>
                <a:gd name="connsiteY0" fmla="*/ 436529 h 873058"/>
                <a:gd name="connsiteX1" fmla="*/ 218265 w 1003515"/>
                <a:gd name="connsiteY1" fmla="*/ 0 h 873058"/>
                <a:gd name="connsiteX2" fmla="*/ 785251 w 1003515"/>
                <a:gd name="connsiteY2" fmla="*/ 0 h 873058"/>
                <a:gd name="connsiteX3" fmla="*/ 1003515 w 1003515"/>
                <a:gd name="connsiteY3" fmla="*/ 436529 h 873058"/>
                <a:gd name="connsiteX4" fmla="*/ 785251 w 1003515"/>
                <a:gd name="connsiteY4" fmla="*/ 873058 h 873058"/>
                <a:gd name="connsiteX5" fmla="*/ 218265 w 1003515"/>
                <a:gd name="connsiteY5" fmla="*/ 873058 h 873058"/>
                <a:gd name="connsiteX6" fmla="*/ 0 w 1003515"/>
                <a:gd name="connsiteY6" fmla="*/ 436529 h 87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515" h="873058">
                  <a:moveTo>
                    <a:pt x="501757" y="0"/>
                  </a:moveTo>
                  <a:lnTo>
                    <a:pt x="1003514" y="189891"/>
                  </a:lnTo>
                  <a:lnTo>
                    <a:pt x="1003514" y="683168"/>
                  </a:lnTo>
                  <a:lnTo>
                    <a:pt x="501758" y="873058"/>
                  </a:lnTo>
                  <a:lnTo>
                    <a:pt x="1" y="683168"/>
                  </a:lnTo>
                  <a:lnTo>
                    <a:pt x="1" y="189891"/>
                  </a:lnTo>
                  <a:lnTo>
                    <a:pt x="501757" y="0"/>
                  </a:lnTo>
                  <a:close/>
                </a:path>
              </a:pathLst>
            </a:custGeom>
            <a:solidFill>
              <a:schemeClr val="tx1">
                <a:lumMod val="65000"/>
                <a:lumOff val="3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6052" tIns="156382" rIns="136053" bIns="156381" numCol="1" spcCol="1270" anchor="ctr" anchorCtr="0">
              <a:noAutofit/>
            </a:bodyPr>
            <a:lstStyle/>
            <a:p>
              <a:pPr algn="ctr" defTabSz="1511300" fontAlgn="auto">
                <a:lnSpc>
                  <a:spcPct val="90000"/>
                </a:lnSpc>
                <a:spcAft>
                  <a:spcPct val="35000"/>
                </a:spcAft>
                <a:buFontTx/>
                <a:buNone/>
              </a:pPr>
              <a:endParaRPr lang="zh-CN" altLang="en-US" sz="3400">
                <a:solidFill>
                  <a:prstClr val="white"/>
                </a:solidFill>
              </a:endParaRPr>
            </a:p>
          </p:txBody>
        </p:sp>
        <p:sp>
          <p:nvSpPr>
            <p:cNvPr id="27" name="任意多边形 26"/>
            <p:cNvSpPr/>
            <p:nvPr/>
          </p:nvSpPr>
          <p:spPr>
            <a:xfrm>
              <a:off x="6321002" y="3242190"/>
              <a:ext cx="873059" cy="1003516"/>
            </a:xfrm>
            <a:custGeom>
              <a:avLst/>
              <a:gdLst>
                <a:gd name="connsiteX0" fmla="*/ 0 w 1003515"/>
                <a:gd name="connsiteY0" fmla="*/ 436529 h 873058"/>
                <a:gd name="connsiteX1" fmla="*/ 218265 w 1003515"/>
                <a:gd name="connsiteY1" fmla="*/ 0 h 873058"/>
                <a:gd name="connsiteX2" fmla="*/ 785251 w 1003515"/>
                <a:gd name="connsiteY2" fmla="*/ 0 h 873058"/>
                <a:gd name="connsiteX3" fmla="*/ 1003515 w 1003515"/>
                <a:gd name="connsiteY3" fmla="*/ 436529 h 873058"/>
                <a:gd name="connsiteX4" fmla="*/ 785251 w 1003515"/>
                <a:gd name="connsiteY4" fmla="*/ 873058 h 873058"/>
                <a:gd name="connsiteX5" fmla="*/ 218265 w 1003515"/>
                <a:gd name="connsiteY5" fmla="*/ 873058 h 873058"/>
                <a:gd name="connsiteX6" fmla="*/ 0 w 1003515"/>
                <a:gd name="connsiteY6" fmla="*/ 436529 h 87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515" h="873058">
                  <a:moveTo>
                    <a:pt x="501757" y="0"/>
                  </a:moveTo>
                  <a:lnTo>
                    <a:pt x="1003514" y="189891"/>
                  </a:lnTo>
                  <a:lnTo>
                    <a:pt x="1003514" y="683168"/>
                  </a:lnTo>
                  <a:lnTo>
                    <a:pt x="501758" y="873058"/>
                  </a:lnTo>
                  <a:lnTo>
                    <a:pt x="1" y="683168"/>
                  </a:lnTo>
                  <a:lnTo>
                    <a:pt x="1" y="189891"/>
                  </a:lnTo>
                  <a:lnTo>
                    <a:pt x="501757" y="0"/>
                  </a:lnTo>
                  <a:close/>
                </a:path>
              </a:pathLst>
            </a:custGeom>
            <a:solidFill>
              <a:schemeClr val="tx1">
                <a:lumMod val="65000"/>
                <a:lumOff val="3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7012" tIns="217342" rIns="197013" bIns="217341" numCol="1" spcCol="1270" anchor="ctr" anchorCtr="0">
              <a:noAutofit/>
            </a:bodyPr>
            <a:lstStyle/>
            <a:p>
              <a:pPr algn="ctr" defTabSz="711200" fontAlgn="auto">
                <a:lnSpc>
                  <a:spcPct val="90000"/>
                </a:lnSpc>
                <a:spcAft>
                  <a:spcPct val="35000"/>
                </a:spcAft>
                <a:buFontTx/>
                <a:buNone/>
              </a:pPr>
              <a:endParaRPr lang="zh-CN" altLang="en-US" sz="1600">
                <a:solidFill>
                  <a:prstClr val="white"/>
                </a:solidFill>
              </a:endParaRPr>
            </a:p>
          </p:txBody>
        </p:sp>
        <p:sp>
          <p:nvSpPr>
            <p:cNvPr id="32" name="任意多边形 31"/>
            <p:cNvSpPr/>
            <p:nvPr/>
          </p:nvSpPr>
          <p:spPr>
            <a:xfrm>
              <a:off x="5378099" y="3242190"/>
              <a:ext cx="873059" cy="1003516"/>
            </a:xfrm>
            <a:custGeom>
              <a:avLst/>
              <a:gdLst>
                <a:gd name="connsiteX0" fmla="*/ 0 w 1003515"/>
                <a:gd name="connsiteY0" fmla="*/ 436529 h 873058"/>
                <a:gd name="connsiteX1" fmla="*/ 218265 w 1003515"/>
                <a:gd name="connsiteY1" fmla="*/ 0 h 873058"/>
                <a:gd name="connsiteX2" fmla="*/ 785251 w 1003515"/>
                <a:gd name="connsiteY2" fmla="*/ 0 h 873058"/>
                <a:gd name="connsiteX3" fmla="*/ 1003515 w 1003515"/>
                <a:gd name="connsiteY3" fmla="*/ 436529 h 873058"/>
                <a:gd name="connsiteX4" fmla="*/ 785251 w 1003515"/>
                <a:gd name="connsiteY4" fmla="*/ 873058 h 873058"/>
                <a:gd name="connsiteX5" fmla="*/ 218265 w 1003515"/>
                <a:gd name="connsiteY5" fmla="*/ 873058 h 873058"/>
                <a:gd name="connsiteX6" fmla="*/ 0 w 1003515"/>
                <a:gd name="connsiteY6" fmla="*/ 436529 h 87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515" h="873058">
                  <a:moveTo>
                    <a:pt x="501757" y="0"/>
                  </a:moveTo>
                  <a:lnTo>
                    <a:pt x="1003514" y="189891"/>
                  </a:lnTo>
                  <a:lnTo>
                    <a:pt x="1003514" y="683168"/>
                  </a:lnTo>
                  <a:lnTo>
                    <a:pt x="501758" y="873058"/>
                  </a:lnTo>
                  <a:lnTo>
                    <a:pt x="1" y="683168"/>
                  </a:lnTo>
                  <a:lnTo>
                    <a:pt x="1" y="189891"/>
                  </a:lnTo>
                  <a:lnTo>
                    <a:pt x="501757" y="0"/>
                  </a:lnTo>
                  <a:close/>
                </a:path>
              </a:pathLst>
            </a:custGeom>
            <a:solidFill>
              <a:srgbClr val="3D89B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6052" tIns="156382" rIns="136053" bIns="156381" numCol="1" spcCol="1270" anchor="ctr" anchorCtr="0">
              <a:noAutofit/>
            </a:bodyPr>
            <a:lstStyle/>
            <a:p>
              <a:pPr algn="ctr" defTabSz="1511300" fontAlgn="auto">
                <a:lnSpc>
                  <a:spcPct val="90000"/>
                </a:lnSpc>
                <a:spcAft>
                  <a:spcPct val="35000"/>
                </a:spcAft>
                <a:buFontTx/>
                <a:buNone/>
              </a:pPr>
              <a:endParaRPr lang="zh-CN" altLang="en-US" sz="3400">
                <a:solidFill>
                  <a:prstClr val="white"/>
                </a:solidFill>
              </a:endParaRPr>
            </a:p>
          </p:txBody>
        </p:sp>
        <p:sp>
          <p:nvSpPr>
            <p:cNvPr id="35" name="任意多边形 34"/>
            <p:cNvSpPr/>
            <p:nvPr/>
          </p:nvSpPr>
          <p:spPr>
            <a:xfrm>
              <a:off x="5847744" y="4093974"/>
              <a:ext cx="873059" cy="1003516"/>
            </a:xfrm>
            <a:custGeom>
              <a:avLst/>
              <a:gdLst>
                <a:gd name="connsiteX0" fmla="*/ 0 w 1003515"/>
                <a:gd name="connsiteY0" fmla="*/ 436529 h 873058"/>
                <a:gd name="connsiteX1" fmla="*/ 218265 w 1003515"/>
                <a:gd name="connsiteY1" fmla="*/ 0 h 873058"/>
                <a:gd name="connsiteX2" fmla="*/ 785251 w 1003515"/>
                <a:gd name="connsiteY2" fmla="*/ 0 h 873058"/>
                <a:gd name="connsiteX3" fmla="*/ 1003515 w 1003515"/>
                <a:gd name="connsiteY3" fmla="*/ 436529 h 873058"/>
                <a:gd name="connsiteX4" fmla="*/ 785251 w 1003515"/>
                <a:gd name="connsiteY4" fmla="*/ 873058 h 873058"/>
                <a:gd name="connsiteX5" fmla="*/ 218265 w 1003515"/>
                <a:gd name="connsiteY5" fmla="*/ 873058 h 873058"/>
                <a:gd name="connsiteX6" fmla="*/ 0 w 1003515"/>
                <a:gd name="connsiteY6" fmla="*/ 436529 h 87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515" h="873058">
                  <a:moveTo>
                    <a:pt x="501757" y="0"/>
                  </a:moveTo>
                  <a:lnTo>
                    <a:pt x="1003514" y="189891"/>
                  </a:lnTo>
                  <a:lnTo>
                    <a:pt x="1003514" y="683168"/>
                  </a:lnTo>
                  <a:lnTo>
                    <a:pt x="501758" y="873058"/>
                  </a:lnTo>
                  <a:lnTo>
                    <a:pt x="1" y="683168"/>
                  </a:lnTo>
                  <a:lnTo>
                    <a:pt x="1" y="189891"/>
                  </a:lnTo>
                  <a:lnTo>
                    <a:pt x="501757" y="0"/>
                  </a:lnTo>
                  <a:close/>
                </a:path>
              </a:pathLst>
            </a:custGeom>
            <a:solidFill>
              <a:srgbClr val="3D89B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7012" tIns="217342" rIns="197013" bIns="217341" numCol="1" spcCol="1270" anchor="ctr" anchorCtr="0">
              <a:noAutofit/>
            </a:bodyPr>
            <a:lstStyle/>
            <a:p>
              <a:pPr algn="ctr" defTabSz="711200" fontAlgn="auto">
                <a:lnSpc>
                  <a:spcPct val="90000"/>
                </a:lnSpc>
                <a:spcAft>
                  <a:spcPct val="35000"/>
                </a:spcAft>
                <a:buFontTx/>
                <a:buNone/>
              </a:pPr>
              <a:endParaRPr lang="zh-CN" altLang="en-US" sz="1600">
                <a:solidFill>
                  <a:prstClr val="white"/>
                </a:solidFill>
              </a:endParaRPr>
            </a:p>
          </p:txBody>
        </p:sp>
        <p:sp>
          <p:nvSpPr>
            <p:cNvPr id="41" name="任意多边形 40"/>
            <p:cNvSpPr/>
            <p:nvPr/>
          </p:nvSpPr>
          <p:spPr>
            <a:xfrm>
              <a:off x="6790647" y="4093974"/>
              <a:ext cx="873059" cy="1003516"/>
            </a:xfrm>
            <a:custGeom>
              <a:avLst/>
              <a:gdLst>
                <a:gd name="connsiteX0" fmla="*/ 0 w 1003515"/>
                <a:gd name="connsiteY0" fmla="*/ 436529 h 873058"/>
                <a:gd name="connsiteX1" fmla="*/ 218265 w 1003515"/>
                <a:gd name="connsiteY1" fmla="*/ 0 h 873058"/>
                <a:gd name="connsiteX2" fmla="*/ 785251 w 1003515"/>
                <a:gd name="connsiteY2" fmla="*/ 0 h 873058"/>
                <a:gd name="connsiteX3" fmla="*/ 1003515 w 1003515"/>
                <a:gd name="connsiteY3" fmla="*/ 436529 h 873058"/>
                <a:gd name="connsiteX4" fmla="*/ 785251 w 1003515"/>
                <a:gd name="connsiteY4" fmla="*/ 873058 h 873058"/>
                <a:gd name="connsiteX5" fmla="*/ 218265 w 1003515"/>
                <a:gd name="connsiteY5" fmla="*/ 873058 h 873058"/>
                <a:gd name="connsiteX6" fmla="*/ 0 w 1003515"/>
                <a:gd name="connsiteY6" fmla="*/ 436529 h 87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515" h="873058">
                  <a:moveTo>
                    <a:pt x="501757" y="0"/>
                  </a:moveTo>
                  <a:lnTo>
                    <a:pt x="1003514" y="189891"/>
                  </a:lnTo>
                  <a:lnTo>
                    <a:pt x="1003514" y="683168"/>
                  </a:lnTo>
                  <a:lnTo>
                    <a:pt x="501758" y="873058"/>
                  </a:lnTo>
                  <a:lnTo>
                    <a:pt x="1" y="683168"/>
                  </a:lnTo>
                  <a:lnTo>
                    <a:pt x="1" y="189891"/>
                  </a:lnTo>
                  <a:lnTo>
                    <a:pt x="501757" y="0"/>
                  </a:lnTo>
                  <a:close/>
                </a:path>
              </a:pathLst>
            </a:custGeom>
            <a:solidFill>
              <a:schemeClr val="tx1">
                <a:lumMod val="65000"/>
                <a:lumOff val="3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6052" tIns="156382" rIns="136053" bIns="156381" numCol="1" spcCol="1270" anchor="ctr" anchorCtr="0">
              <a:noAutofit/>
            </a:bodyPr>
            <a:lstStyle/>
            <a:p>
              <a:pPr algn="ctr" defTabSz="1511300" fontAlgn="auto">
                <a:lnSpc>
                  <a:spcPct val="90000"/>
                </a:lnSpc>
                <a:spcAft>
                  <a:spcPct val="35000"/>
                </a:spcAft>
                <a:buFontTx/>
                <a:buNone/>
              </a:pPr>
              <a:endParaRPr lang="zh-CN" altLang="en-US" sz="3400">
                <a:solidFill>
                  <a:prstClr val="white"/>
                </a:solidFill>
              </a:endParaRPr>
            </a:p>
          </p:txBody>
        </p:sp>
        <p:sp>
          <p:nvSpPr>
            <p:cNvPr id="43" name="任意多边形 42"/>
            <p:cNvSpPr/>
            <p:nvPr/>
          </p:nvSpPr>
          <p:spPr>
            <a:xfrm>
              <a:off x="6321002" y="4945757"/>
              <a:ext cx="873059" cy="1003516"/>
            </a:xfrm>
            <a:custGeom>
              <a:avLst/>
              <a:gdLst>
                <a:gd name="connsiteX0" fmla="*/ 0 w 1003515"/>
                <a:gd name="connsiteY0" fmla="*/ 436529 h 873058"/>
                <a:gd name="connsiteX1" fmla="*/ 218265 w 1003515"/>
                <a:gd name="connsiteY1" fmla="*/ 0 h 873058"/>
                <a:gd name="connsiteX2" fmla="*/ 785251 w 1003515"/>
                <a:gd name="connsiteY2" fmla="*/ 0 h 873058"/>
                <a:gd name="connsiteX3" fmla="*/ 1003515 w 1003515"/>
                <a:gd name="connsiteY3" fmla="*/ 436529 h 873058"/>
                <a:gd name="connsiteX4" fmla="*/ 785251 w 1003515"/>
                <a:gd name="connsiteY4" fmla="*/ 873058 h 873058"/>
                <a:gd name="connsiteX5" fmla="*/ 218265 w 1003515"/>
                <a:gd name="connsiteY5" fmla="*/ 873058 h 873058"/>
                <a:gd name="connsiteX6" fmla="*/ 0 w 1003515"/>
                <a:gd name="connsiteY6" fmla="*/ 436529 h 87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515" h="873058">
                  <a:moveTo>
                    <a:pt x="501757" y="0"/>
                  </a:moveTo>
                  <a:lnTo>
                    <a:pt x="1003514" y="189891"/>
                  </a:lnTo>
                  <a:lnTo>
                    <a:pt x="1003514" y="683168"/>
                  </a:lnTo>
                  <a:lnTo>
                    <a:pt x="501758" y="873058"/>
                  </a:lnTo>
                  <a:lnTo>
                    <a:pt x="1" y="683168"/>
                  </a:lnTo>
                  <a:lnTo>
                    <a:pt x="1" y="189891"/>
                  </a:lnTo>
                  <a:lnTo>
                    <a:pt x="501757" y="0"/>
                  </a:lnTo>
                  <a:close/>
                </a:path>
              </a:pathLst>
            </a:custGeom>
            <a:solidFill>
              <a:srgbClr val="3D89B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7012" tIns="217342" rIns="197013" bIns="217341" numCol="1" spcCol="1270" anchor="ctr" anchorCtr="0">
              <a:noAutofit/>
            </a:bodyPr>
            <a:lstStyle/>
            <a:p>
              <a:pPr algn="ctr" defTabSz="711200" fontAlgn="auto">
                <a:lnSpc>
                  <a:spcPct val="90000"/>
                </a:lnSpc>
                <a:spcAft>
                  <a:spcPct val="35000"/>
                </a:spcAft>
                <a:buFontTx/>
                <a:buNone/>
              </a:pPr>
              <a:endParaRPr lang="zh-CN" altLang="en-US" sz="1600">
                <a:solidFill>
                  <a:prstClr val="white"/>
                </a:solidFill>
              </a:endParaRPr>
            </a:p>
          </p:txBody>
        </p:sp>
        <p:sp>
          <p:nvSpPr>
            <p:cNvPr id="50" name="任意多边形 49"/>
            <p:cNvSpPr/>
            <p:nvPr/>
          </p:nvSpPr>
          <p:spPr>
            <a:xfrm>
              <a:off x="5378099" y="4945757"/>
              <a:ext cx="873059" cy="1003516"/>
            </a:xfrm>
            <a:custGeom>
              <a:avLst/>
              <a:gdLst>
                <a:gd name="connsiteX0" fmla="*/ 0 w 1003515"/>
                <a:gd name="connsiteY0" fmla="*/ 436529 h 873058"/>
                <a:gd name="connsiteX1" fmla="*/ 218265 w 1003515"/>
                <a:gd name="connsiteY1" fmla="*/ 0 h 873058"/>
                <a:gd name="connsiteX2" fmla="*/ 785251 w 1003515"/>
                <a:gd name="connsiteY2" fmla="*/ 0 h 873058"/>
                <a:gd name="connsiteX3" fmla="*/ 1003515 w 1003515"/>
                <a:gd name="connsiteY3" fmla="*/ 436529 h 873058"/>
                <a:gd name="connsiteX4" fmla="*/ 785251 w 1003515"/>
                <a:gd name="connsiteY4" fmla="*/ 873058 h 873058"/>
                <a:gd name="connsiteX5" fmla="*/ 218265 w 1003515"/>
                <a:gd name="connsiteY5" fmla="*/ 873058 h 873058"/>
                <a:gd name="connsiteX6" fmla="*/ 0 w 1003515"/>
                <a:gd name="connsiteY6" fmla="*/ 436529 h 87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515" h="873058">
                  <a:moveTo>
                    <a:pt x="501757" y="0"/>
                  </a:moveTo>
                  <a:lnTo>
                    <a:pt x="1003514" y="189891"/>
                  </a:lnTo>
                  <a:lnTo>
                    <a:pt x="1003514" y="683168"/>
                  </a:lnTo>
                  <a:lnTo>
                    <a:pt x="501758" y="873058"/>
                  </a:lnTo>
                  <a:lnTo>
                    <a:pt x="1" y="683168"/>
                  </a:lnTo>
                  <a:lnTo>
                    <a:pt x="1" y="189891"/>
                  </a:lnTo>
                  <a:lnTo>
                    <a:pt x="501757" y="0"/>
                  </a:lnTo>
                  <a:close/>
                </a:path>
              </a:pathLst>
            </a:custGeom>
            <a:solidFill>
              <a:schemeClr val="tx1">
                <a:lumMod val="65000"/>
                <a:lumOff val="3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6052" tIns="156382" rIns="136053" bIns="156381" numCol="1" spcCol="1270" anchor="ctr" anchorCtr="0">
              <a:noAutofit/>
            </a:bodyPr>
            <a:lstStyle/>
            <a:p>
              <a:pPr algn="ctr" defTabSz="1511300" fontAlgn="auto">
                <a:lnSpc>
                  <a:spcPct val="90000"/>
                </a:lnSpc>
                <a:spcAft>
                  <a:spcPct val="35000"/>
                </a:spcAft>
                <a:buFontTx/>
                <a:buNone/>
              </a:pPr>
              <a:endParaRPr lang="zh-CN" altLang="en-US" sz="3400">
                <a:solidFill>
                  <a:prstClr val="white"/>
                </a:solidFill>
              </a:endParaRPr>
            </a:p>
          </p:txBody>
        </p:sp>
        <p:sp>
          <p:nvSpPr>
            <p:cNvPr id="52" name="任意多边形 51"/>
            <p:cNvSpPr/>
            <p:nvPr/>
          </p:nvSpPr>
          <p:spPr>
            <a:xfrm>
              <a:off x="7278494" y="4941833"/>
              <a:ext cx="873059" cy="1003516"/>
            </a:xfrm>
            <a:custGeom>
              <a:avLst/>
              <a:gdLst>
                <a:gd name="connsiteX0" fmla="*/ 0 w 1003515"/>
                <a:gd name="connsiteY0" fmla="*/ 436529 h 873058"/>
                <a:gd name="connsiteX1" fmla="*/ 218265 w 1003515"/>
                <a:gd name="connsiteY1" fmla="*/ 0 h 873058"/>
                <a:gd name="connsiteX2" fmla="*/ 785251 w 1003515"/>
                <a:gd name="connsiteY2" fmla="*/ 0 h 873058"/>
                <a:gd name="connsiteX3" fmla="*/ 1003515 w 1003515"/>
                <a:gd name="connsiteY3" fmla="*/ 436529 h 873058"/>
                <a:gd name="connsiteX4" fmla="*/ 785251 w 1003515"/>
                <a:gd name="connsiteY4" fmla="*/ 873058 h 873058"/>
                <a:gd name="connsiteX5" fmla="*/ 218265 w 1003515"/>
                <a:gd name="connsiteY5" fmla="*/ 873058 h 873058"/>
                <a:gd name="connsiteX6" fmla="*/ 0 w 1003515"/>
                <a:gd name="connsiteY6" fmla="*/ 436529 h 87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515" h="873058">
                  <a:moveTo>
                    <a:pt x="501757" y="0"/>
                  </a:moveTo>
                  <a:lnTo>
                    <a:pt x="1003514" y="189891"/>
                  </a:lnTo>
                  <a:lnTo>
                    <a:pt x="1003514" y="683168"/>
                  </a:lnTo>
                  <a:lnTo>
                    <a:pt x="501758" y="873058"/>
                  </a:lnTo>
                  <a:lnTo>
                    <a:pt x="1" y="683168"/>
                  </a:lnTo>
                  <a:lnTo>
                    <a:pt x="1" y="189891"/>
                  </a:lnTo>
                  <a:lnTo>
                    <a:pt x="501757" y="0"/>
                  </a:lnTo>
                  <a:close/>
                </a:path>
              </a:pathLst>
            </a:custGeom>
            <a:solidFill>
              <a:schemeClr val="tx1">
                <a:lumMod val="65000"/>
                <a:lumOff val="3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1302" tIns="251632" rIns="231303" bIns="251631" numCol="1" spcCol="1270" anchor="ctr" anchorCtr="0">
              <a:noAutofit/>
            </a:bodyPr>
            <a:lstStyle/>
            <a:p>
              <a:pPr algn="ctr" defTabSz="1111250" fontAlgn="auto">
                <a:lnSpc>
                  <a:spcPct val="90000"/>
                </a:lnSpc>
                <a:spcAft>
                  <a:spcPct val="35000"/>
                </a:spcAft>
                <a:buFontTx/>
                <a:buNone/>
              </a:pPr>
              <a:endParaRPr lang="zh-CN" altLang="en-US" sz="2500">
                <a:solidFill>
                  <a:prstClr val="white"/>
                </a:solidFill>
              </a:endParaRPr>
            </a:p>
          </p:txBody>
        </p:sp>
        <p:sp>
          <p:nvSpPr>
            <p:cNvPr id="57" name="任意多边形 56"/>
            <p:cNvSpPr/>
            <p:nvPr/>
          </p:nvSpPr>
          <p:spPr>
            <a:xfrm>
              <a:off x="7266446" y="3242471"/>
              <a:ext cx="873059" cy="1003516"/>
            </a:xfrm>
            <a:custGeom>
              <a:avLst/>
              <a:gdLst>
                <a:gd name="connsiteX0" fmla="*/ 0 w 1003515"/>
                <a:gd name="connsiteY0" fmla="*/ 436529 h 873058"/>
                <a:gd name="connsiteX1" fmla="*/ 218265 w 1003515"/>
                <a:gd name="connsiteY1" fmla="*/ 0 h 873058"/>
                <a:gd name="connsiteX2" fmla="*/ 785251 w 1003515"/>
                <a:gd name="connsiteY2" fmla="*/ 0 h 873058"/>
                <a:gd name="connsiteX3" fmla="*/ 1003515 w 1003515"/>
                <a:gd name="connsiteY3" fmla="*/ 436529 h 873058"/>
                <a:gd name="connsiteX4" fmla="*/ 785251 w 1003515"/>
                <a:gd name="connsiteY4" fmla="*/ 873058 h 873058"/>
                <a:gd name="connsiteX5" fmla="*/ 218265 w 1003515"/>
                <a:gd name="connsiteY5" fmla="*/ 873058 h 873058"/>
                <a:gd name="connsiteX6" fmla="*/ 0 w 1003515"/>
                <a:gd name="connsiteY6" fmla="*/ 436529 h 87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515" h="873058">
                  <a:moveTo>
                    <a:pt x="501757" y="0"/>
                  </a:moveTo>
                  <a:lnTo>
                    <a:pt x="1003514" y="189891"/>
                  </a:lnTo>
                  <a:lnTo>
                    <a:pt x="1003514" y="683168"/>
                  </a:lnTo>
                  <a:lnTo>
                    <a:pt x="501758" y="873058"/>
                  </a:lnTo>
                  <a:lnTo>
                    <a:pt x="1" y="683168"/>
                  </a:lnTo>
                  <a:lnTo>
                    <a:pt x="1" y="189891"/>
                  </a:lnTo>
                  <a:lnTo>
                    <a:pt x="501757" y="0"/>
                  </a:lnTo>
                  <a:close/>
                </a:path>
              </a:pathLst>
            </a:custGeom>
            <a:solidFill>
              <a:srgbClr val="3D89B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6052" tIns="156382" rIns="136053" bIns="156381" numCol="1" spcCol="1270" anchor="ctr" anchorCtr="0">
              <a:noAutofit/>
            </a:bodyPr>
            <a:lstStyle/>
            <a:p>
              <a:pPr algn="ctr" defTabSz="1511300" fontAlgn="auto">
                <a:lnSpc>
                  <a:spcPct val="90000"/>
                </a:lnSpc>
                <a:spcAft>
                  <a:spcPct val="35000"/>
                </a:spcAft>
                <a:buFontTx/>
                <a:buNone/>
              </a:pPr>
              <a:endParaRPr lang="zh-CN" altLang="en-US" sz="3400">
                <a:solidFill>
                  <a:prstClr val="white"/>
                </a:solidFill>
              </a:endParaRPr>
            </a:p>
          </p:txBody>
        </p:sp>
        <p:sp>
          <p:nvSpPr>
            <p:cNvPr id="16" name="矩形 15"/>
            <p:cNvSpPr/>
            <p:nvPr/>
          </p:nvSpPr>
          <p:spPr>
            <a:xfrm>
              <a:off x="5409143" y="3605729"/>
              <a:ext cx="810969" cy="276999"/>
            </a:xfrm>
            <a:prstGeom prst="rect">
              <a:avLst/>
            </a:prstGeom>
          </p:spPr>
          <p:txBody>
            <a:bodyPr wrap="square">
              <a:spAutoFit/>
            </a:bodyPr>
            <a:lstStyle/>
            <a:p>
              <a:pPr algn="ctr" fontAlgn="auto">
                <a:spcBef>
                  <a:spcPts val="0"/>
                </a:spcBef>
                <a:spcAft>
                  <a:spcPts val="0"/>
                </a:spcAft>
                <a:buFontTx/>
                <a:buNone/>
              </a:pPr>
              <a:r>
                <a:rPr lang="zh-CN" altLang="zh-CN" sz="1200" b="1" dirty="0">
                  <a:solidFill>
                    <a:prstClr val="white"/>
                  </a:solidFill>
                  <a:latin typeface="微软雅黑"/>
                  <a:ea typeface="微软雅黑"/>
                </a:rPr>
                <a:t>可扩展性</a:t>
              </a:r>
              <a:endParaRPr lang="zh-CN" altLang="en-US" sz="1200" b="1" dirty="0">
                <a:solidFill>
                  <a:prstClr val="white"/>
                </a:solidFill>
                <a:latin typeface="微软雅黑"/>
                <a:ea typeface="微软雅黑"/>
              </a:endParaRPr>
            </a:p>
          </p:txBody>
        </p:sp>
        <p:sp>
          <p:nvSpPr>
            <p:cNvPr id="83" name="矩形 82"/>
            <p:cNvSpPr/>
            <p:nvPr/>
          </p:nvSpPr>
          <p:spPr>
            <a:xfrm>
              <a:off x="6330388" y="3421063"/>
              <a:ext cx="854286" cy="646331"/>
            </a:xfrm>
            <a:prstGeom prst="rect">
              <a:avLst/>
            </a:prstGeom>
          </p:spPr>
          <p:txBody>
            <a:bodyPr wrap="square">
              <a:spAutoFit/>
            </a:bodyPr>
            <a:lstStyle/>
            <a:p>
              <a:pPr algn="ctr" fontAlgn="auto">
                <a:spcBef>
                  <a:spcPts val="0"/>
                </a:spcBef>
                <a:spcAft>
                  <a:spcPts val="0"/>
                </a:spcAft>
                <a:buFontTx/>
                <a:buNone/>
              </a:pPr>
              <a:r>
                <a:rPr lang="zh-CN" altLang="zh-CN" sz="1200" b="1" dirty="0">
                  <a:solidFill>
                    <a:prstClr val="white"/>
                  </a:solidFill>
                  <a:latin typeface="微软雅黑"/>
                  <a:ea typeface="微软雅黑"/>
                </a:rPr>
                <a:t>处理不同类型属性的能力</a:t>
              </a:r>
              <a:endParaRPr lang="zh-CN" altLang="en-US" sz="1200" b="1" dirty="0">
                <a:solidFill>
                  <a:prstClr val="white"/>
                </a:solidFill>
                <a:latin typeface="微软雅黑"/>
                <a:ea typeface="微软雅黑"/>
              </a:endParaRPr>
            </a:p>
          </p:txBody>
        </p:sp>
        <p:sp>
          <p:nvSpPr>
            <p:cNvPr id="84" name="矩形 83"/>
            <p:cNvSpPr/>
            <p:nvPr/>
          </p:nvSpPr>
          <p:spPr>
            <a:xfrm>
              <a:off x="7278494" y="3421063"/>
              <a:ext cx="861011" cy="646331"/>
            </a:xfrm>
            <a:prstGeom prst="rect">
              <a:avLst/>
            </a:prstGeom>
          </p:spPr>
          <p:txBody>
            <a:bodyPr wrap="square">
              <a:spAutoFit/>
            </a:bodyPr>
            <a:lstStyle/>
            <a:p>
              <a:pPr algn="ctr" fontAlgn="auto">
                <a:spcBef>
                  <a:spcPts val="0"/>
                </a:spcBef>
                <a:spcAft>
                  <a:spcPts val="0"/>
                </a:spcAft>
                <a:buFontTx/>
                <a:buNone/>
              </a:pPr>
              <a:r>
                <a:rPr lang="zh-CN" altLang="zh-CN" sz="1200" b="1" dirty="0">
                  <a:solidFill>
                    <a:prstClr val="white"/>
                  </a:solidFill>
                  <a:latin typeface="微软雅黑"/>
                  <a:ea typeface="微软雅黑"/>
                </a:rPr>
                <a:t>发现任意形状的聚类</a:t>
              </a:r>
              <a:endParaRPr lang="zh-CN" altLang="en-US" sz="1200" b="1" dirty="0">
                <a:solidFill>
                  <a:prstClr val="white"/>
                </a:solidFill>
                <a:latin typeface="微软雅黑"/>
                <a:ea typeface="微软雅黑"/>
              </a:endParaRPr>
            </a:p>
          </p:txBody>
        </p:sp>
        <p:sp>
          <p:nvSpPr>
            <p:cNvPr id="85" name="矩形 84"/>
            <p:cNvSpPr/>
            <p:nvPr/>
          </p:nvSpPr>
          <p:spPr>
            <a:xfrm>
              <a:off x="4857042" y="4247991"/>
              <a:ext cx="996903" cy="830997"/>
            </a:xfrm>
            <a:prstGeom prst="rect">
              <a:avLst/>
            </a:prstGeom>
          </p:spPr>
          <p:txBody>
            <a:bodyPr wrap="square">
              <a:spAutoFit/>
            </a:bodyPr>
            <a:lstStyle/>
            <a:p>
              <a:pPr algn="ctr" fontAlgn="auto">
                <a:spcBef>
                  <a:spcPts val="0"/>
                </a:spcBef>
                <a:spcAft>
                  <a:spcPts val="0"/>
                </a:spcAft>
                <a:buFontTx/>
                <a:buNone/>
              </a:pPr>
              <a:r>
                <a:rPr lang="zh-CN" altLang="zh-CN" sz="1200" b="1" dirty="0">
                  <a:solidFill>
                    <a:prstClr val="white"/>
                  </a:solidFill>
                  <a:latin typeface="微软雅黑"/>
                  <a:ea typeface="微软雅黑"/>
                </a:rPr>
                <a:t>需要（由用户）决定的输入参数最少</a:t>
              </a:r>
              <a:endParaRPr lang="zh-CN" altLang="en-US" sz="1200" b="1" dirty="0">
                <a:solidFill>
                  <a:prstClr val="white"/>
                </a:solidFill>
                <a:latin typeface="微软雅黑"/>
                <a:ea typeface="微软雅黑"/>
              </a:endParaRPr>
            </a:p>
          </p:txBody>
        </p:sp>
        <p:sp>
          <p:nvSpPr>
            <p:cNvPr id="87" name="矩形 86"/>
            <p:cNvSpPr/>
            <p:nvPr/>
          </p:nvSpPr>
          <p:spPr>
            <a:xfrm>
              <a:off x="5850422" y="4292700"/>
              <a:ext cx="870309" cy="646331"/>
            </a:xfrm>
            <a:prstGeom prst="rect">
              <a:avLst/>
            </a:prstGeom>
          </p:spPr>
          <p:txBody>
            <a:bodyPr wrap="square">
              <a:spAutoFit/>
            </a:bodyPr>
            <a:lstStyle/>
            <a:p>
              <a:pPr algn="ctr" fontAlgn="auto">
                <a:spcBef>
                  <a:spcPts val="0"/>
                </a:spcBef>
                <a:spcAft>
                  <a:spcPts val="0"/>
                </a:spcAft>
                <a:buFontTx/>
                <a:buNone/>
              </a:pPr>
              <a:r>
                <a:rPr lang="zh-CN" altLang="zh-CN" sz="1200" b="1" dirty="0">
                  <a:solidFill>
                    <a:prstClr val="white"/>
                  </a:solidFill>
                  <a:latin typeface="微软雅黑"/>
                  <a:ea typeface="微软雅黑"/>
                </a:rPr>
                <a:t>处理噪声数据的能力</a:t>
              </a:r>
              <a:endParaRPr lang="zh-CN" altLang="en-US" sz="1200" b="1" dirty="0">
                <a:solidFill>
                  <a:prstClr val="white"/>
                </a:solidFill>
                <a:latin typeface="微软雅黑"/>
                <a:ea typeface="微软雅黑"/>
              </a:endParaRPr>
            </a:p>
          </p:txBody>
        </p:sp>
        <p:sp>
          <p:nvSpPr>
            <p:cNvPr id="88" name="矩形 87"/>
            <p:cNvSpPr/>
            <p:nvPr/>
          </p:nvSpPr>
          <p:spPr>
            <a:xfrm>
              <a:off x="6806168" y="4272566"/>
              <a:ext cx="842015" cy="646331"/>
            </a:xfrm>
            <a:prstGeom prst="rect">
              <a:avLst/>
            </a:prstGeom>
          </p:spPr>
          <p:txBody>
            <a:bodyPr wrap="square">
              <a:spAutoFit/>
            </a:bodyPr>
            <a:lstStyle/>
            <a:p>
              <a:pPr algn="ctr" fontAlgn="auto">
                <a:spcBef>
                  <a:spcPts val="0"/>
                </a:spcBef>
                <a:spcAft>
                  <a:spcPts val="0"/>
                </a:spcAft>
                <a:buFontTx/>
                <a:buNone/>
              </a:pPr>
              <a:r>
                <a:rPr lang="zh-CN" altLang="zh-CN" sz="1200" b="1" dirty="0">
                  <a:solidFill>
                    <a:prstClr val="white"/>
                  </a:solidFill>
                  <a:latin typeface="微软雅黑"/>
                  <a:ea typeface="微软雅黑"/>
                </a:rPr>
                <a:t>对输入记录顺序不敏感</a:t>
              </a:r>
              <a:endParaRPr lang="zh-CN" altLang="en-US" sz="1200" b="1" dirty="0">
                <a:solidFill>
                  <a:prstClr val="white"/>
                </a:solidFill>
                <a:latin typeface="微软雅黑"/>
                <a:ea typeface="微软雅黑"/>
              </a:endParaRPr>
            </a:p>
          </p:txBody>
        </p:sp>
        <p:sp>
          <p:nvSpPr>
            <p:cNvPr id="90" name="矩形 89"/>
            <p:cNvSpPr/>
            <p:nvPr/>
          </p:nvSpPr>
          <p:spPr>
            <a:xfrm>
              <a:off x="5419893" y="5309507"/>
              <a:ext cx="800219" cy="276999"/>
            </a:xfrm>
            <a:prstGeom prst="rect">
              <a:avLst/>
            </a:prstGeom>
          </p:spPr>
          <p:txBody>
            <a:bodyPr wrap="none">
              <a:spAutoFit/>
            </a:bodyPr>
            <a:lstStyle/>
            <a:p>
              <a:pPr algn="ctr" fontAlgn="auto">
                <a:spcBef>
                  <a:spcPts val="0"/>
                </a:spcBef>
                <a:spcAft>
                  <a:spcPts val="0"/>
                </a:spcAft>
                <a:buFontTx/>
                <a:buNone/>
              </a:pPr>
              <a:r>
                <a:rPr lang="zh-CN" altLang="zh-CN" sz="1200" b="1" dirty="0">
                  <a:solidFill>
                    <a:prstClr val="white"/>
                  </a:solidFill>
                  <a:latin typeface="微软雅黑"/>
                  <a:ea typeface="微软雅黑"/>
                </a:rPr>
                <a:t>高维问题</a:t>
              </a:r>
              <a:endParaRPr lang="zh-CN" altLang="en-US" sz="1200" b="1" dirty="0">
                <a:solidFill>
                  <a:prstClr val="white"/>
                </a:solidFill>
                <a:latin typeface="微软雅黑"/>
                <a:ea typeface="微软雅黑"/>
              </a:endParaRPr>
            </a:p>
          </p:txBody>
        </p:sp>
        <p:sp>
          <p:nvSpPr>
            <p:cNvPr id="92" name="矩形 91"/>
            <p:cNvSpPr/>
            <p:nvPr/>
          </p:nvSpPr>
          <p:spPr>
            <a:xfrm>
              <a:off x="6332636" y="5217173"/>
              <a:ext cx="861425" cy="461665"/>
            </a:xfrm>
            <a:prstGeom prst="rect">
              <a:avLst/>
            </a:prstGeom>
          </p:spPr>
          <p:txBody>
            <a:bodyPr wrap="square">
              <a:spAutoFit/>
            </a:bodyPr>
            <a:lstStyle/>
            <a:p>
              <a:pPr algn="ctr" fontAlgn="auto">
                <a:spcBef>
                  <a:spcPts val="0"/>
                </a:spcBef>
                <a:spcAft>
                  <a:spcPts val="0"/>
                </a:spcAft>
                <a:buFontTx/>
                <a:buNone/>
              </a:pPr>
              <a:r>
                <a:rPr lang="zh-CN" altLang="zh-CN" sz="1200" b="1" dirty="0">
                  <a:solidFill>
                    <a:prstClr val="white"/>
                  </a:solidFill>
                  <a:latin typeface="微软雅黑"/>
                  <a:ea typeface="微软雅黑"/>
                </a:rPr>
                <a:t>基于约束的聚类</a:t>
              </a:r>
              <a:endParaRPr lang="zh-CN" altLang="en-US" sz="1200" b="1" dirty="0">
                <a:solidFill>
                  <a:prstClr val="white"/>
                </a:solidFill>
                <a:latin typeface="微软雅黑"/>
                <a:ea typeface="微软雅黑"/>
              </a:endParaRPr>
            </a:p>
          </p:txBody>
        </p:sp>
        <p:sp>
          <p:nvSpPr>
            <p:cNvPr id="94" name="矩形 93"/>
            <p:cNvSpPr/>
            <p:nvPr/>
          </p:nvSpPr>
          <p:spPr>
            <a:xfrm>
              <a:off x="7278494" y="5212758"/>
              <a:ext cx="873059" cy="461665"/>
            </a:xfrm>
            <a:prstGeom prst="rect">
              <a:avLst/>
            </a:prstGeom>
          </p:spPr>
          <p:txBody>
            <a:bodyPr wrap="square">
              <a:spAutoFit/>
            </a:bodyPr>
            <a:lstStyle/>
            <a:p>
              <a:pPr algn="ctr" fontAlgn="auto">
                <a:spcBef>
                  <a:spcPts val="0"/>
                </a:spcBef>
                <a:spcAft>
                  <a:spcPts val="0"/>
                </a:spcAft>
                <a:buFontTx/>
                <a:buNone/>
              </a:pPr>
              <a:r>
                <a:rPr lang="zh-CN" altLang="zh-CN" sz="1200" b="1" dirty="0">
                  <a:solidFill>
                    <a:prstClr val="white"/>
                  </a:solidFill>
                  <a:latin typeface="微软雅黑"/>
                  <a:ea typeface="微软雅黑"/>
                </a:rPr>
                <a:t>可解释性和可用性</a:t>
              </a:r>
              <a:endParaRPr lang="zh-CN" altLang="en-US" sz="1200" b="1" dirty="0">
                <a:solidFill>
                  <a:prstClr val="white"/>
                </a:solidFill>
                <a:latin typeface="微软雅黑"/>
                <a:ea typeface="微软雅黑"/>
              </a:endParaRPr>
            </a:p>
          </p:txBody>
        </p:sp>
      </p:grpSp>
      <p:pic>
        <p:nvPicPr>
          <p:cNvPr id="97" name="27 Image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prstClr val="white">
                    <a:lumMod val="65000"/>
                  </a:prstClr>
                </a:solidFill>
                <a:latin typeface="微软雅黑"/>
                <a:ea typeface="微软雅黑"/>
              </a:rPr>
              <a:t>of</a:t>
            </a:r>
            <a:endParaRPr lang="es-ES" sz="1200" b="1" i="1" dirty="0">
              <a:solidFill>
                <a:prstClr val="white">
                  <a:lumMod val="65000"/>
                </a:prstClr>
              </a:solidFill>
              <a:latin typeface="微软雅黑"/>
              <a:ea typeface="微软雅黑"/>
            </a:endParaRPr>
          </a:p>
        </p:txBody>
      </p:sp>
      <p:sp>
        <p:nvSpPr>
          <p:cNvPr id="99"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sz="1200" b="1" dirty="0" smtClean="0">
                <a:solidFill>
                  <a:prstClr val="white">
                    <a:lumMod val="50000"/>
                  </a:prstClr>
                </a:solidFill>
                <a:latin typeface="微软雅黑"/>
                <a:ea typeface="微软雅黑"/>
              </a:rPr>
              <a:t>39</a:t>
            </a:r>
            <a:endParaRPr lang="es-ES" sz="1200" b="1" dirty="0">
              <a:solidFill>
                <a:prstClr val="white">
                  <a:lumMod val="50000"/>
                </a:prstClr>
              </a:solidFill>
              <a:latin typeface="微软雅黑"/>
              <a:ea typeface="微软雅黑"/>
            </a:endParaRPr>
          </a:p>
        </p:txBody>
      </p:sp>
      <p:pic>
        <p:nvPicPr>
          <p:cNvPr id="101" name="Imagen 27">
            <a:hlinkClick r:id="" action="ppaction://hlinkshowjump?jump=next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 name="Imagen 28">
            <a:hlinkClick r:id="" action="ppaction://hlinkshowjump?jump=previous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prstClr val="black">
                    <a:tint val="75000"/>
                  </a:prstClr>
                </a:solidFill>
              </a:rPr>
              <a:pPr fontAlgn="auto">
                <a:spcBef>
                  <a:spcPts val="0"/>
                </a:spcBef>
                <a:spcAft>
                  <a:spcPts val="0"/>
                </a:spcAft>
                <a:buFontTx/>
                <a:buNone/>
              </a:pPr>
              <a:t>149</a:t>
            </a:fld>
            <a:endParaRPr lang="zh-CN" altLang="en-US" dirty="0">
              <a:solidFill>
                <a:prstClr val="black">
                  <a:tint val="75000"/>
                </a:prstClr>
              </a:solidFill>
            </a:endParaRPr>
          </a:p>
        </p:txBody>
      </p:sp>
      <p:sp>
        <p:nvSpPr>
          <p:cNvPr id="104" name="文本框 40"/>
          <p:cNvSpPr txBox="1"/>
          <p:nvPr/>
        </p:nvSpPr>
        <p:spPr>
          <a:xfrm>
            <a:off x="399253" y="828381"/>
            <a:ext cx="2954655" cy="369332"/>
          </a:xfrm>
          <a:prstGeom prst="rect">
            <a:avLst/>
          </a:prstGeom>
          <a:noFill/>
        </p:spPr>
        <p:txBody>
          <a:bodyPr wrap="none" rtlCol="0">
            <a:spAutoFit/>
          </a:bodyPr>
          <a:lstStyle/>
          <a:p>
            <a:pPr fontAlgn="auto">
              <a:spcBef>
                <a:spcPts val="0"/>
              </a:spcBef>
              <a:spcAft>
                <a:spcPts val="0"/>
              </a:spcAft>
              <a:buFontTx/>
              <a:buNone/>
            </a:pPr>
            <a:r>
              <a:rPr lang="zh-CN" altLang="zh-CN" b="1" dirty="0" smtClean="0">
                <a:solidFill>
                  <a:srgbClr val="3D89BC"/>
                </a:solidFill>
                <a:latin typeface="微软雅黑"/>
                <a:ea typeface="微软雅黑"/>
              </a:rPr>
              <a:t>非</a:t>
            </a:r>
            <a:r>
              <a:rPr lang="zh-CN" altLang="zh-CN" b="1" dirty="0">
                <a:solidFill>
                  <a:srgbClr val="3D89BC"/>
                </a:solidFill>
                <a:latin typeface="微软雅黑"/>
                <a:ea typeface="微软雅黑"/>
              </a:rPr>
              <a:t>监督机器学习方法与聚类</a:t>
            </a:r>
          </a:p>
        </p:txBody>
      </p:sp>
      <p:sp>
        <p:nvSpPr>
          <p:cNvPr id="105" name="椭圆 104"/>
          <p:cNvSpPr/>
          <p:nvPr/>
        </p:nvSpPr>
        <p:spPr>
          <a:xfrm>
            <a:off x="293525" y="946406"/>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Tree>
    <p:extLst>
      <p:ext uri="{BB962C8B-B14F-4D97-AF65-F5344CB8AC3E}">
        <p14:creationId xmlns:p14="http://schemas.microsoft.com/office/powerpoint/2010/main" val="22801226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reeform 3"/>
          <p:cNvSpPr>
            <a:spLocks noChangeArrowheads="1"/>
          </p:cNvSpPr>
          <p:nvPr/>
        </p:nvSpPr>
        <p:spPr bwMode="auto">
          <a:xfrm>
            <a:off x="0" y="0"/>
            <a:ext cx="9144000" cy="6858000"/>
          </a:xfrm>
          <a:custGeom>
            <a:avLst/>
            <a:gdLst>
              <a:gd name="T0" fmla="*/ 0 w 9144000"/>
              <a:gd name="T1" fmla="*/ 6858000 h 6858000"/>
              <a:gd name="T2" fmla="*/ 9144000 w 9144000"/>
              <a:gd name="T3" fmla="*/ 6858000 h 6858000"/>
              <a:gd name="T4" fmla="*/ 9144000 w 9144000"/>
              <a:gd name="T5" fmla="*/ 0 h 6858000"/>
              <a:gd name="T6" fmla="*/ 0 w 9144000"/>
              <a:gd name="T7" fmla="*/ 0 h 6858000"/>
              <a:gd name="T8" fmla="*/ 0 w 9144000"/>
              <a:gd name="T9" fmla="*/ 6858000 h 6858000"/>
              <a:gd name="T10" fmla="*/ 0 60000 65536"/>
              <a:gd name="T11" fmla="*/ 0 60000 65536"/>
              <a:gd name="T12" fmla="*/ 0 60000 65536"/>
              <a:gd name="T13" fmla="*/ 0 60000 65536"/>
              <a:gd name="T14" fmla="*/ 0 60000 65536"/>
              <a:gd name="T15" fmla="*/ 0 w 9144000"/>
              <a:gd name="T16" fmla="*/ 0 h 6858000"/>
              <a:gd name="T17" fmla="*/ 9144000 w 9144000"/>
              <a:gd name="T18" fmla="*/ 6858000 h 6858000"/>
            </a:gdLst>
            <a:ahLst/>
            <a:cxnLst>
              <a:cxn ang="T10">
                <a:pos x="T0" y="T1"/>
              </a:cxn>
              <a:cxn ang="T11">
                <a:pos x="T2" y="T3"/>
              </a:cxn>
              <a:cxn ang="T12">
                <a:pos x="T4" y="T5"/>
              </a:cxn>
              <a:cxn ang="T13">
                <a:pos x="T6" y="T7"/>
              </a:cxn>
              <a:cxn ang="T14">
                <a:pos x="T8" y="T9"/>
              </a:cxn>
            </a:cxnLst>
            <a:rect l="T15" t="T16" r="T17" b="T18"/>
            <a:pathLst>
              <a:path w="9144000" h="6858000">
                <a:moveTo>
                  <a:pt x="0" y="6858000"/>
                </a:moveTo>
                <a:lnTo>
                  <a:pt x="9144000" y="6858000"/>
                </a:lnTo>
                <a:lnTo>
                  <a:pt x="9144000" y="0"/>
                </a:lnTo>
                <a:lnTo>
                  <a:pt x="0" y="0"/>
                </a:lnTo>
                <a:lnTo>
                  <a:pt x="0" y="6858000"/>
                </a:lnTo>
              </a:path>
            </a:pathLst>
          </a:custGeom>
          <a:solidFill>
            <a:srgbClr val="FFFFFF"/>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Freeform 3"/>
          <p:cNvSpPr>
            <a:spLocks noChangeArrowheads="1"/>
          </p:cNvSpPr>
          <p:nvPr/>
        </p:nvSpPr>
        <p:spPr bwMode="auto">
          <a:xfrm>
            <a:off x="0" y="0"/>
            <a:ext cx="9144000" cy="1066800"/>
          </a:xfrm>
          <a:custGeom>
            <a:avLst/>
            <a:gdLst>
              <a:gd name="T0" fmla="*/ 0 w 9144000"/>
              <a:gd name="T1" fmla="*/ 1066800 h 1066800"/>
              <a:gd name="T2" fmla="*/ 9144000 w 9144000"/>
              <a:gd name="T3" fmla="*/ 1066800 h 1066800"/>
              <a:gd name="T4" fmla="*/ 9144000 w 9144000"/>
              <a:gd name="T5" fmla="*/ 0 h 1066800"/>
              <a:gd name="T6" fmla="*/ 0 w 9144000"/>
              <a:gd name="T7" fmla="*/ 0 h 1066800"/>
              <a:gd name="T8" fmla="*/ 0 w 9144000"/>
              <a:gd name="T9" fmla="*/ 1066800 h 1066800"/>
              <a:gd name="T10" fmla="*/ 0 60000 65536"/>
              <a:gd name="T11" fmla="*/ 0 60000 65536"/>
              <a:gd name="T12" fmla="*/ 0 60000 65536"/>
              <a:gd name="T13" fmla="*/ 0 60000 65536"/>
              <a:gd name="T14" fmla="*/ 0 60000 65536"/>
              <a:gd name="T15" fmla="*/ 0 w 9144000"/>
              <a:gd name="T16" fmla="*/ 0 h 1066800"/>
              <a:gd name="T17" fmla="*/ 9144000 w 9144000"/>
              <a:gd name="T18" fmla="*/ 1066800 h 1066800"/>
            </a:gdLst>
            <a:ahLst/>
            <a:cxnLst>
              <a:cxn ang="T10">
                <a:pos x="T0" y="T1"/>
              </a:cxn>
              <a:cxn ang="T11">
                <a:pos x="T2" y="T3"/>
              </a:cxn>
              <a:cxn ang="T12">
                <a:pos x="T4" y="T5"/>
              </a:cxn>
              <a:cxn ang="T13">
                <a:pos x="T6" y="T7"/>
              </a:cxn>
              <a:cxn ang="T14">
                <a:pos x="T8" y="T9"/>
              </a:cxn>
            </a:cxnLst>
            <a:rect l="T15" t="T16" r="T17" b="T18"/>
            <a:pathLst>
              <a:path w="9144000" h="1066800">
                <a:moveTo>
                  <a:pt x="0" y="1066800"/>
                </a:moveTo>
                <a:lnTo>
                  <a:pt x="9144000" y="1066800"/>
                </a:lnTo>
                <a:lnTo>
                  <a:pt x="9144000" y="0"/>
                </a:lnTo>
                <a:lnTo>
                  <a:pt x="0" y="0"/>
                </a:lnTo>
                <a:lnTo>
                  <a:pt x="0" y="1066800"/>
                </a:lnTo>
              </a:path>
            </a:pathLst>
          </a:custGeom>
          <a:solidFill>
            <a:srgbClr val="0056AC"/>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17412" name="Freeform 3"/>
          <p:cNvSpPr>
            <a:spLocks noChangeArrowheads="1"/>
          </p:cNvSpPr>
          <p:nvPr/>
        </p:nvSpPr>
        <p:spPr bwMode="auto">
          <a:xfrm>
            <a:off x="-3175" y="-3175"/>
            <a:ext cx="9153525" cy="1076325"/>
          </a:xfrm>
          <a:custGeom>
            <a:avLst/>
            <a:gdLst>
              <a:gd name="T0" fmla="*/ 6350 w 9156700"/>
              <a:gd name="T1" fmla="*/ 1073150 h 1079500"/>
              <a:gd name="T2" fmla="*/ 9150350 w 9156700"/>
              <a:gd name="T3" fmla="*/ 1073150 h 1079500"/>
              <a:gd name="T4" fmla="*/ 9150350 w 9156700"/>
              <a:gd name="T5" fmla="*/ 6350 h 1079500"/>
              <a:gd name="T6" fmla="*/ 6350 w 9156700"/>
              <a:gd name="T7" fmla="*/ 6350 h 1079500"/>
              <a:gd name="T8" fmla="*/ 6350 w 9156700"/>
              <a:gd name="T9" fmla="*/ 1073150 h 1079500"/>
              <a:gd name="T10" fmla="*/ 0 60000 65536"/>
              <a:gd name="T11" fmla="*/ 0 60000 65536"/>
              <a:gd name="T12" fmla="*/ 0 60000 65536"/>
              <a:gd name="T13" fmla="*/ 0 60000 65536"/>
              <a:gd name="T14" fmla="*/ 0 60000 65536"/>
              <a:gd name="T15" fmla="*/ 0 w 9156700"/>
              <a:gd name="T16" fmla="*/ 0 h 1079500"/>
              <a:gd name="T17" fmla="*/ 9156700 w 9156700"/>
              <a:gd name="T18" fmla="*/ 1079500 h 1079500"/>
            </a:gdLst>
            <a:ahLst/>
            <a:cxnLst>
              <a:cxn ang="T10">
                <a:pos x="T0" y="T1"/>
              </a:cxn>
              <a:cxn ang="T11">
                <a:pos x="T2" y="T3"/>
              </a:cxn>
              <a:cxn ang="T12">
                <a:pos x="T4" y="T5"/>
              </a:cxn>
              <a:cxn ang="T13">
                <a:pos x="T6" y="T7"/>
              </a:cxn>
              <a:cxn ang="T14">
                <a:pos x="T8" y="T9"/>
              </a:cxn>
            </a:cxnLst>
            <a:rect l="T15" t="T16" r="T17" b="T18"/>
            <a:pathLst>
              <a:path w="9156700" h="1079500">
                <a:moveTo>
                  <a:pt x="6350" y="1073150"/>
                </a:moveTo>
                <a:lnTo>
                  <a:pt x="9150350" y="1073150"/>
                </a:lnTo>
                <a:lnTo>
                  <a:pt x="9150350" y="6350"/>
                </a:lnTo>
                <a:lnTo>
                  <a:pt x="6350" y="6350"/>
                </a:lnTo>
                <a:lnTo>
                  <a:pt x="6350" y="1073150"/>
                </a:lnTo>
              </a:path>
            </a:pathLst>
          </a:custGeom>
          <a:solidFill>
            <a:srgbClr val="000000">
              <a:alpha val="0"/>
            </a:srgbClr>
          </a:solidFill>
          <a:ln w="12700" cap="flat" cmpd="sng">
            <a:solidFill>
              <a:srgbClr val="000000"/>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pic>
        <p:nvPicPr>
          <p:cNvPr id="1741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9400" y="2197100"/>
            <a:ext cx="57531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616700"/>
            <a:ext cx="91440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5" name="TextBox 1"/>
          <p:cNvSpPr>
            <a:spLocks noChangeArrowheads="1"/>
          </p:cNvSpPr>
          <p:nvPr/>
        </p:nvSpPr>
        <p:spPr bwMode="auto">
          <a:xfrm>
            <a:off x="584200" y="6667500"/>
            <a:ext cx="13716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200"/>
              </a:lnSpc>
            </a:pPr>
            <a:r>
              <a:rPr lang="en-US" altLang="zh-CN" sz="1200">
                <a:solidFill>
                  <a:srgbClr val="FFFFFF"/>
                </a:solidFill>
                <a:latin typeface="Times New Roman" pitchFamily="18" charset="0"/>
                <a:sym typeface="Times New Roman" pitchFamily="18" charset="0"/>
              </a:rPr>
              <a:t>《大数据技术基础》</a:t>
            </a:r>
            <a:endParaRPr lang="zh-CN" altLang="en-US"/>
          </a:p>
        </p:txBody>
      </p:sp>
      <p:sp>
        <p:nvSpPr>
          <p:cNvPr id="17416" name="TextBox 1"/>
          <p:cNvSpPr>
            <a:spLocks noChangeArrowheads="1"/>
          </p:cNvSpPr>
          <p:nvPr/>
        </p:nvSpPr>
        <p:spPr bwMode="auto">
          <a:xfrm>
            <a:off x="457200" y="381000"/>
            <a:ext cx="8064500"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711200" algn="l"/>
                <a:tab pos="762000" algn="l"/>
              </a:tabLst>
              <a:defRPr>
                <a:solidFill>
                  <a:schemeClr val="tx1"/>
                </a:solidFill>
                <a:latin typeface="Arial" pitchFamily="34" charset="0"/>
              </a:defRPr>
            </a:lvl1pPr>
            <a:lvl2pPr>
              <a:tabLst>
                <a:tab pos="711200" algn="l"/>
                <a:tab pos="762000" algn="l"/>
              </a:tabLst>
              <a:defRPr>
                <a:solidFill>
                  <a:schemeClr val="tx1"/>
                </a:solidFill>
                <a:latin typeface="Arial" pitchFamily="34" charset="0"/>
              </a:defRPr>
            </a:lvl2pPr>
            <a:lvl3pPr>
              <a:tabLst>
                <a:tab pos="711200" algn="l"/>
                <a:tab pos="762000" algn="l"/>
              </a:tabLst>
              <a:defRPr>
                <a:solidFill>
                  <a:schemeClr val="tx1"/>
                </a:solidFill>
                <a:latin typeface="Arial" pitchFamily="34" charset="0"/>
              </a:defRPr>
            </a:lvl3pPr>
            <a:lvl4pPr>
              <a:tabLst>
                <a:tab pos="711200" algn="l"/>
                <a:tab pos="762000" algn="l"/>
              </a:tabLst>
              <a:defRPr>
                <a:solidFill>
                  <a:schemeClr val="tx1"/>
                </a:solidFill>
                <a:latin typeface="Arial" pitchFamily="34" charset="0"/>
              </a:defRPr>
            </a:lvl4pPr>
            <a:lvl5pPr>
              <a:tabLst>
                <a:tab pos="711200" algn="l"/>
                <a:tab pos="762000" algn="l"/>
              </a:tabLst>
              <a:defRPr>
                <a:solidFill>
                  <a:schemeClr val="tx1"/>
                </a:solidFill>
                <a:latin typeface="Arial" pitchFamily="34" charset="0"/>
              </a:defRPr>
            </a:lvl5pPr>
            <a:lvl6pPr fontAlgn="base">
              <a:spcBef>
                <a:spcPct val="0"/>
              </a:spcBef>
              <a:spcAft>
                <a:spcPct val="0"/>
              </a:spcAft>
              <a:buFont typeface="Arial" pitchFamily="34" charset="0"/>
              <a:tabLst>
                <a:tab pos="711200" algn="l"/>
                <a:tab pos="762000" algn="l"/>
              </a:tabLst>
              <a:defRPr>
                <a:solidFill>
                  <a:schemeClr val="tx1"/>
                </a:solidFill>
                <a:latin typeface="Arial" pitchFamily="34" charset="0"/>
              </a:defRPr>
            </a:lvl6pPr>
            <a:lvl7pPr fontAlgn="base">
              <a:spcBef>
                <a:spcPct val="0"/>
              </a:spcBef>
              <a:spcAft>
                <a:spcPct val="0"/>
              </a:spcAft>
              <a:buFont typeface="Arial" pitchFamily="34" charset="0"/>
              <a:tabLst>
                <a:tab pos="711200" algn="l"/>
                <a:tab pos="762000" algn="l"/>
              </a:tabLst>
              <a:defRPr>
                <a:solidFill>
                  <a:schemeClr val="tx1"/>
                </a:solidFill>
                <a:latin typeface="Arial" pitchFamily="34" charset="0"/>
              </a:defRPr>
            </a:lvl7pPr>
            <a:lvl8pPr fontAlgn="base">
              <a:spcBef>
                <a:spcPct val="0"/>
              </a:spcBef>
              <a:spcAft>
                <a:spcPct val="0"/>
              </a:spcAft>
              <a:buFont typeface="Arial" pitchFamily="34" charset="0"/>
              <a:tabLst>
                <a:tab pos="711200" algn="l"/>
                <a:tab pos="762000" algn="l"/>
              </a:tabLst>
              <a:defRPr>
                <a:solidFill>
                  <a:schemeClr val="tx1"/>
                </a:solidFill>
                <a:latin typeface="Arial" pitchFamily="34" charset="0"/>
              </a:defRPr>
            </a:lvl8pPr>
            <a:lvl9pPr fontAlgn="base">
              <a:spcBef>
                <a:spcPct val="0"/>
              </a:spcBef>
              <a:spcAft>
                <a:spcPct val="0"/>
              </a:spcAft>
              <a:buFont typeface="Arial" pitchFamily="34" charset="0"/>
              <a:tabLst>
                <a:tab pos="711200" algn="l"/>
                <a:tab pos="762000" algn="l"/>
              </a:tabLst>
              <a:defRPr>
                <a:solidFill>
                  <a:schemeClr val="tx1"/>
                </a:solidFill>
                <a:latin typeface="Arial" pitchFamily="34" charset="0"/>
              </a:defRPr>
            </a:lvl9pPr>
          </a:lstStyle>
          <a:p>
            <a:pPr>
              <a:lnSpc>
                <a:spcPts val="32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3200">
                <a:solidFill>
                  <a:srgbClr val="FFFFFF"/>
                </a:solidFill>
                <a:latin typeface="黑体" pitchFamily="49" charset="-122"/>
                <a:sym typeface="黑体" pitchFamily="49" charset="-122"/>
              </a:rPr>
              <a:t>批处理</a:t>
            </a:r>
            <a:endParaRPr lang="zh-CN" altLang="en-US" sz="3200">
              <a:solidFill>
                <a:srgbClr val="FFFFFF"/>
              </a:solidFill>
              <a:latin typeface="黑体" pitchFamily="49" charset="-122"/>
              <a:sym typeface="黑体" pitchFamily="49" charset="-122"/>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35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2400">
                <a:solidFill>
                  <a:srgbClr val="000000"/>
                </a:solidFill>
                <a:latin typeface="Times New Roman" pitchFamily="18" charset="0"/>
                <a:sym typeface="Times New Roman" pitchFamily="18" charset="0"/>
              </a:rPr>
              <a:t>Google 公司在2004年提出的MapReduce编程模型是最</a:t>
            </a:r>
            <a:endParaRPr lang="zh-CN" altLang="en-US" sz="2400">
              <a:solidFill>
                <a:srgbClr val="000000"/>
              </a:solidFill>
              <a:latin typeface="Times New Roman" pitchFamily="18" charset="0"/>
              <a:sym typeface="Times New Roman" pitchFamily="18" charset="0"/>
            </a:endParaRPr>
          </a:p>
          <a:p>
            <a:pPr>
              <a:lnSpc>
                <a:spcPts val="2800"/>
              </a:lnSpc>
            </a:pPr>
            <a:r>
              <a:rPr lang="en-US" altLang="zh-CN" sz="2400">
                <a:solidFill>
                  <a:srgbClr val="000000"/>
                </a:solidFill>
                <a:latin typeface="Times New Roman" pitchFamily="18" charset="0"/>
                <a:sym typeface="Times New Roman" pitchFamily="18" charset="0"/>
              </a:rPr>
              <a:t>具代表性的批处理模式。一个完整的MapReduce 过程如图</a:t>
            </a:r>
            <a:endParaRPr lang="zh-CN" altLang="en-US" sz="2400">
              <a:solidFill>
                <a:srgbClr val="000000"/>
              </a:solidFill>
              <a:latin typeface="Times New Roman" pitchFamily="18" charset="0"/>
              <a:sym typeface="Times New Roman" pitchFamily="18" charset="0"/>
            </a:endParaRPr>
          </a:p>
          <a:p>
            <a:pPr>
              <a:lnSpc>
                <a:spcPts val="2700"/>
              </a:lnSpc>
            </a:pPr>
            <a:r>
              <a:rPr lang="en-US" altLang="zh-CN" sz="2400">
                <a:solidFill>
                  <a:srgbClr val="000000"/>
                </a:solidFill>
                <a:latin typeface="Times New Roman" pitchFamily="18" charset="0"/>
                <a:sym typeface="Times New Roman" pitchFamily="18" charset="0"/>
              </a:rPr>
              <a:t>所示：</a:t>
            </a:r>
            <a:endParaRPr lang="zh-CN" altLang="en-US"/>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26" name="文本框 6"/>
          <p:cNvSpPr txBox="1"/>
          <p:nvPr/>
        </p:nvSpPr>
        <p:spPr>
          <a:xfrm>
            <a:off x="607500" y="177284"/>
            <a:ext cx="596317" cy="323165"/>
          </a:xfrm>
          <a:prstGeom prst="rect">
            <a:avLst/>
          </a:prstGeom>
          <a:noFill/>
        </p:spPr>
        <p:txBody>
          <a:bodyPr wrap="none" lIns="0" tIns="0" rIns="0" bIns="0" rtlCol="0">
            <a:spAutoFit/>
          </a:bodyPr>
          <a:lstStyle/>
          <a:p>
            <a:pPr fontAlgn="auto">
              <a:spcBef>
                <a:spcPts val="0"/>
              </a:spcBef>
              <a:spcAft>
                <a:spcPts val="0"/>
              </a:spcAft>
              <a:buFontTx/>
              <a:buNone/>
            </a:pPr>
            <a:r>
              <a:rPr lang="zh-CN" altLang="en-US" sz="2100" b="1" spc="225" dirty="0" smtClean="0">
                <a:solidFill>
                  <a:prstClr val="white"/>
                </a:solidFill>
                <a:latin typeface="微软雅黑"/>
                <a:ea typeface="微软雅黑"/>
              </a:rPr>
              <a:t>聚类</a:t>
            </a:r>
            <a:endParaRPr lang="zh-CN" altLang="en-US" sz="2100" b="1" spc="225" dirty="0">
              <a:solidFill>
                <a:prstClr val="white"/>
              </a:solidFill>
              <a:latin typeface="微软雅黑"/>
              <a:ea typeface="微软雅黑"/>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sp>
        <p:nvSpPr>
          <p:cNvPr id="4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9"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7"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6"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8"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2"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3"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6"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8"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0"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4"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8"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8"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1"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3"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6"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0"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3"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5"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8"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7"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0"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4"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4"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9"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2"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8"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6"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9"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1"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3"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5"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5"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7"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71"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6" name="矩形 95"/>
          <p:cNvSpPr/>
          <p:nvPr/>
        </p:nvSpPr>
        <p:spPr>
          <a:xfrm>
            <a:off x="524727" y="1286142"/>
            <a:ext cx="1747594" cy="338554"/>
          </a:xfrm>
          <a:prstGeom prst="rect">
            <a:avLst/>
          </a:prstGeom>
        </p:spPr>
        <p:txBody>
          <a:bodyPr wrap="none">
            <a:spAutoFit/>
          </a:bodyPr>
          <a:lstStyle/>
          <a:p>
            <a:pPr fontAlgn="auto">
              <a:spcBef>
                <a:spcPts val="0"/>
              </a:spcBef>
              <a:spcAft>
                <a:spcPts val="0"/>
              </a:spcAft>
              <a:buFontTx/>
              <a:buNone/>
            </a:pPr>
            <a:r>
              <a:rPr lang="en-US" altLang="zh-CN" sz="1600" b="1" dirty="0" smtClean="0">
                <a:solidFill>
                  <a:prstClr val="black"/>
                </a:solidFill>
                <a:latin typeface="微软雅黑"/>
                <a:ea typeface="微软雅黑"/>
              </a:rPr>
              <a:t>1</a:t>
            </a:r>
            <a:r>
              <a:rPr lang="zh-CN" altLang="zh-CN" sz="1600" b="1" dirty="0" smtClean="0">
                <a:solidFill>
                  <a:prstClr val="black"/>
                </a:solidFill>
                <a:latin typeface="微软雅黑"/>
                <a:ea typeface="微软雅黑"/>
              </a:rPr>
              <a:t>．</a:t>
            </a:r>
            <a:r>
              <a:rPr lang="zh-CN" altLang="zh-CN" sz="1600" b="1" dirty="0">
                <a:solidFill>
                  <a:prstClr val="black"/>
                </a:solidFill>
                <a:latin typeface="微软雅黑"/>
                <a:ea typeface="微软雅黑"/>
              </a:rPr>
              <a:t>层次聚类算法</a:t>
            </a:r>
          </a:p>
        </p:txBody>
      </p:sp>
      <p:sp>
        <p:nvSpPr>
          <p:cNvPr id="9" name="矩形 8"/>
          <p:cNvSpPr/>
          <p:nvPr/>
        </p:nvSpPr>
        <p:spPr>
          <a:xfrm>
            <a:off x="607498" y="1624696"/>
            <a:ext cx="7977035" cy="523220"/>
          </a:xfrm>
          <a:prstGeom prst="rect">
            <a:avLst/>
          </a:prstGeom>
        </p:spPr>
        <p:txBody>
          <a:bodyPr wrap="square">
            <a:spAutoFit/>
          </a:bodyPr>
          <a:lstStyle/>
          <a:p>
            <a:pPr fontAlgn="auto">
              <a:spcBef>
                <a:spcPts val="0"/>
              </a:spcBef>
              <a:spcAft>
                <a:spcPts val="0"/>
              </a:spcAft>
              <a:buFontTx/>
              <a:buNone/>
            </a:pPr>
            <a:r>
              <a:rPr lang="zh-CN" altLang="zh-CN" sz="1400" dirty="0">
                <a:solidFill>
                  <a:prstClr val="black"/>
                </a:solidFill>
                <a:latin typeface="微软雅黑"/>
                <a:ea typeface="微软雅黑"/>
              </a:rPr>
              <a:t>层次聚类算法的指导思想是对给定待聚类数据集合进行层次化分解。此算法又称为数据类算法，此算法根据一定的链接规则将数据以层次架构分裂或聚合，最终形成聚类结果。</a:t>
            </a:r>
          </a:p>
        </p:txBody>
      </p:sp>
      <p:sp>
        <p:nvSpPr>
          <p:cNvPr id="11" name="矩形 10"/>
          <p:cNvSpPr/>
          <p:nvPr/>
        </p:nvSpPr>
        <p:spPr>
          <a:xfrm>
            <a:off x="607502" y="2191106"/>
            <a:ext cx="7977033" cy="307777"/>
          </a:xfrm>
          <a:prstGeom prst="rect">
            <a:avLst/>
          </a:prstGeom>
        </p:spPr>
        <p:txBody>
          <a:bodyPr wrap="square">
            <a:spAutoFit/>
          </a:bodyPr>
          <a:lstStyle/>
          <a:p>
            <a:pPr fontAlgn="auto">
              <a:spcBef>
                <a:spcPts val="0"/>
              </a:spcBef>
              <a:spcAft>
                <a:spcPts val="0"/>
              </a:spcAft>
              <a:buFontTx/>
              <a:buNone/>
            </a:pPr>
            <a:r>
              <a:rPr lang="zh-CN" altLang="zh-CN" sz="1400" dirty="0">
                <a:solidFill>
                  <a:prstClr val="black"/>
                </a:solidFill>
                <a:latin typeface="微软雅黑"/>
                <a:ea typeface="微软雅黑"/>
              </a:rPr>
              <a:t>从算法的选择上看，层次聚类分为自顶而下的分裂聚类和自下而上的聚合聚类。</a:t>
            </a:r>
            <a:endParaRPr lang="zh-CN" altLang="en-US" sz="1400" dirty="0">
              <a:solidFill>
                <a:prstClr val="black"/>
              </a:solidFill>
              <a:latin typeface="微软雅黑"/>
              <a:ea typeface="微软雅黑"/>
            </a:endParaRPr>
          </a:p>
        </p:txBody>
      </p:sp>
      <p:sp>
        <p:nvSpPr>
          <p:cNvPr id="14" name="矩形 13"/>
          <p:cNvSpPr/>
          <p:nvPr/>
        </p:nvSpPr>
        <p:spPr>
          <a:xfrm>
            <a:off x="607504" y="2555409"/>
            <a:ext cx="7977031" cy="523220"/>
          </a:xfrm>
          <a:prstGeom prst="rect">
            <a:avLst/>
          </a:prstGeom>
        </p:spPr>
        <p:txBody>
          <a:bodyPr wrap="square">
            <a:spAutoFit/>
          </a:bodyPr>
          <a:lstStyle/>
          <a:p>
            <a:pPr fontAlgn="auto">
              <a:spcBef>
                <a:spcPts val="0"/>
              </a:spcBef>
              <a:spcAft>
                <a:spcPts val="0"/>
              </a:spcAft>
              <a:buFontTx/>
              <a:buNone/>
            </a:pPr>
            <a:r>
              <a:rPr lang="zh-CN" altLang="zh-CN" sz="1400" dirty="0">
                <a:solidFill>
                  <a:prstClr val="black"/>
                </a:solidFill>
                <a:latin typeface="微软雅黑"/>
                <a:ea typeface="微软雅黑"/>
              </a:rPr>
              <a:t>分裂聚类初始将所有待聚类项看成同一类，然后找出其中与该类中其他项最不相似的类分裂出去形成两类。如此反复执行，直到所有项自成一类。</a:t>
            </a:r>
          </a:p>
        </p:txBody>
      </p:sp>
      <p:sp>
        <p:nvSpPr>
          <p:cNvPr id="19" name="矩形 18"/>
          <p:cNvSpPr/>
          <p:nvPr/>
        </p:nvSpPr>
        <p:spPr>
          <a:xfrm>
            <a:off x="607503" y="3161437"/>
            <a:ext cx="7977029" cy="738664"/>
          </a:xfrm>
          <a:prstGeom prst="rect">
            <a:avLst/>
          </a:prstGeom>
        </p:spPr>
        <p:txBody>
          <a:bodyPr wrap="square">
            <a:spAutoFit/>
          </a:bodyPr>
          <a:lstStyle/>
          <a:p>
            <a:pPr fontAlgn="auto">
              <a:spcBef>
                <a:spcPts val="0"/>
              </a:spcBef>
              <a:spcAft>
                <a:spcPts val="0"/>
              </a:spcAft>
              <a:buFontTx/>
              <a:buNone/>
            </a:pPr>
            <a:r>
              <a:rPr lang="zh-CN" altLang="zh-CN" sz="1400" dirty="0">
                <a:solidFill>
                  <a:prstClr val="black"/>
                </a:solidFill>
                <a:latin typeface="微软雅黑"/>
                <a:ea typeface="微软雅黑"/>
              </a:rPr>
              <a:t>聚合聚类初始将所有待聚类项都视为独立的一类，通过连接规则，包括单连接、全连接、类间平均连接，以及采用欧氏距离作为相似度计算的算法，将相似度最高的两个类合并成一个类。如此反复执行，直到所有项并入同一个类。</a:t>
            </a:r>
          </a:p>
        </p:txBody>
      </p:sp>
      <p:sp>
        <p:nvSpPr>
          <p:cNvPr id="30" name="矩形 29"/>
          <p:cNvSpPr/>
          <p:nvPr/>
        </p:nvSpPr>
        <p:spPr>
          <a:xfrm>
            <a:off x="607504" y="4009936"/>
            <a:ext cx="7977028" cy="523220"/>
          </a:xfrm>
          <a:prstGeom prst="rect">
            <a:avLst/>
          </a:prstGeom>
        </p:spPr>
        <p:txBody>
          <a:bodyPr wrap="square">
            <a:spAutoFit/>
          </a:bodyPr>
          <a:lstStyle/>
          <a:p>
            <a:pPr fontAlgn="auto">
              <a:spcBef>
                <a:spcPts val="0"/>
              </a:spcBef>
              <a:spcAft>
                <a:spcPts val="0"/>
              </a:spcAft>
              <a:buFontTx/>
              <a:buNone/>
            </a:pPr>
            <a:r>
              <a:rPr lang="zh-CN" altLang="zh-CN" sz="1400" dirty="0">
                <a:solidFill>
                  <a:prstClr val="black"/>
                </a:solidFill>
                <a:latin typeface="微软雅黑"/>
                <a:ea typeface="微软雅黑"/>
              </a:rPr>
              <a:t>典型代表算法，</a:t>
            </a:r>
            <a:r>
              <a:rPr lang="en-US" altLang="zh-CN" sz="1400" dirty="0">
                <a:solidFill>
                  <a:prstClr val="black"/>
                </a:solidFill>
                <a:latin typeface="微软雅黑"/>
                <a:ea typeface="微软雅黑"/>
              </a:rPr>
              <a:t>BIRCH</a:t>
            </a:r>
            <a:r>
              <a:rPr lang="zh-CN" altLang="zh-CN" sz="1400" dirty="0">
                <a:solidFill>
                  <a:prstClr val="black"/>
                </a:solidFill>
                <a:latin typeface="微软雅黑"/>
                <a:ea typeface="微软雅黑"/>
              </a:rPr>
              <a:t>（</a:t>
            </a:r>
            <a:r>
              <a:rPr lang="en-US" altLang="zh-CN" sz="1400" dirty="0">
                <a:solidFill>
                  <a:prstClr val="black"/>
                </a:solidFill>
                <a:latin typeface="微软雅黑"/>
                <a:ea typeface="微软雅黑"/>
              </a:rPr>
              <a:t>Balanced Iterative Reducing and Clustering Using Hierarchies</a:t>
            </a:r>
            <a:r>
              <a:rPr lang="zh-CN" altLang="zh-CN" sz="1400" dirty="0">
                <a:solidFill>
                  <a:prstClr val="black"/>
                </a:solidFill>
                <a:latin typeface="微软雅黑"/>
                <a:ea typeface="微软雅黑"/>
              </a:rPr>
              <a:t>，利用层次方法的平衡迭代规约和聚类）</a:t>
            </a:r>
            <a:endParaRPr lang="zh-CN" altLang="en-US" sz="1400" dirty="0">
              <a:solidFill>
                <a:prstClr val="black"/>
              </a:solidFill>
              <a:latin typeface="微软雅黑"/>
              <a:ea typeface="微软雅黑"/>
            </a:endParaRPr>
          </a:p>
        </p:txBody>
      </p:sp>
      <p:pic>
        <p:nvPicPr>
          <p:cNvPr id="13314" name="Picture 2" descr="说明: E:\海婷\董亚峰\大数据\排版文件\大数据最终图\7-7.tif"/>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t="6081" b="4472"/>
          <a:stretch>
            <a:fillRect/>
          </a:stretch>
        </p:blipFill>
        <p:spPr bwMode="auto">
          <a:xfrm>
            <a:off x="2552700" y="4594711"/>
            <a:ext cx="3248025"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27 Imagen"/>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prstClr val="white">
                    <a:lumMod val="65000"/>
                  </a:prstClr>
                </a:solidFill>
                <a:latin typeface="微软雅黑"/>
                <a:ea typeface="微软雅黑"/>
              </a:rPr>
              <a:t>of</a:t>
            </a:r>
            <a:endParaRPr lang="es-ES" sz="1200" b="1" i="1" dirty="0">
              <a:solidFill>
                <a:prstClr val="white">
                  <a:lumMod val="65000"/>
                </a:prstClr>
              </a:solidFill>
              <a:latin typeface="微软雅黑"/>
              <a:ea typeface="微软雅黑"/>
            </a:endParaRPr>
          </a:p>
        </p:txBody>
      </p:sp>
      <p:sp>
        <p:nvSpPr>
          <p:cNvPr id="69"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sz="1200" b="1" dirty="0" smtClean="0">
                <a:solidFill>
                  <a:prstClr val="white">
                    <a:lumMod val="50000"/>
                  </a:prstClr>
                </a:solidFill>
                <a:latin typeface="微软雅黑"/>
                <a:ea typeface="微软雅黑"/>
              </a:rPr>
              <a:t>39</a:t>
            </a:r>
            <a:endParaRPr lang="es-ES" sz="1200" b="1" dirty="0">
              <a:solidFill>
                <a:prstClr val="white">
                  <a:lumMod val="50000"/>
                </a:prstClr>
              </a:solidFill>
              <a:latin typeface="微软雅黑"/>
              <a:ea typeface="微软雅黑"/>
            </a:endParaRPr>
          </a:p>
        </p:txBody>
      </p:sp>
      <p:pic>
        <p:nvPicPr>
          <p:cNvPr id="71" name="Imagen 27">
            <a:hlinkClick r:id="" action="ppaction://hlinkshowjump?jump=nextslide"/>
          </p:cNvP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Imagen 28">
            <a:hlinkClick r:id="" action="ppaction://hlinkshowjump?jump=previousslide"/>
          </p:cNvP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prstClr val="black">
                    <a:tint val="75000"/>
                  </a:prstClr>
                </a:solidFill>
              </a:rPr>
              <a:pPr fontAlgn="auto">
                <a:spcBef>
                  <a:spcPts val="0"/>
                </a:spcBef>
                <a:spcAft>
                  <a:spcPts val="0"/>
                </a:spcAft>
                <a:buFontTx/>
                <a:buNone/>
              </a:pPr>
              <a:t>150</a:t>
            </a:fld>
            <a:endParaRPr lang="zh-CN" altLang="en-US" dirty="0">
              <a:solidFill>
                <a:prstClr val="black">
                  <a:tint val="75000"/>
                </a:prstClr>
              </a:solidFill>
            </a:endParaRPr>
          </a:p>
        </p:txBody>
      </p:sp>
      <p:sp>
        <p:nvSpPr>
          <p:cNvPr id="76" name="文本框 40"/>
          <p:cNvSpPr txBox="1"/>
          <p:nvPr/>
        </p:nvSpPr>
        <p:spPr>
          <a:xfrm>
            <a:off x="399253" y="828381"/>
            <a:ext cx="1569660" cy="369332"/>
          </a:xfrm>
          <a:prstGeom prst="rect">
            <a:avLst/>
          </a:prstGeom>
          <a:noFill/>
        </p:spPr>
        <p:txBody>
          <a:bodyPr wrap="none" rtlCol="0">
            <a:spAutoFit/>
          </a:bodyPr>
          <a:lstStyle/>
          <a:p>
            <a:pPr fontAlgn="auto">
              <a:spcBef>
                <a:spcPts val="0"/>
              </a:spcBef>
              <a:spcAft>
                <a:spcPts val="0"/>
              </a:spcAft>
              <a:buFontTx/>
              <a:buNone/>
            </a:pPr>
            <a:r>
              <a:rPr lang="zh-CN" altLang="en-US" b="1" dirty="0" smtClean="0">
                <a:solidFill>
                  <a:srgbClr val="3D89BC"/>
                </a:solidFill>
                <a:latin typeface="微软雅黑"/>
                <a:ea typeface="微软雅黑"/>
              </a:rPr>
              <a:t>常用聚类算法</a:t>
            </a:r>
            <a:endParaRPr lang="zh-CN" altLang="zh-CN" b="1" dirty="0">
              <a:solidFill>
                <a:srgbClr val="3D89BC"/>
              </a:solidFill>
              <a:latin typeface="微软雅黑"/>
              <a:ea typeface="微软雅黑"/>
            </a:endParaRPr>
          </a:p>
        </p:txBody>
      </p:sp>
      <p:sp>
        <p:nvSpPr>
          <p:cNvPr id="77" name="椭圆 76"/>
          <p:cNvSpPr/>
          <p:nvPr/>
        </p:nvSpPr>
        <p:spPr>
          <a:xfrm>
            <a:off x="293525" y="946406"/>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Tree>
    <p:extLst>
      <p:ext uri="{BB962C8B-B14F-4D97-AF65-F5344CB8AC3E}">
        <p14:creationId xmlns:p14="http://schemas.microsoft.com/office/powerpoint/2010/main" val="3557491690"/>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a:xfrm>
            <a:off x="844526" y="3400118"/>
            <a:ext cx="492666" cy="2200276"/>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50" name="矩形 49"/>
          <p:cNvSpPr/>
          <p:nvPr/>
        </p:nvSpPr>
        <p:spPr>
          <a:xfrm>
            <a:off x="2192620" y="3150929"/>
            <a:ext cx="2165978" cy="441841"/>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79" name="矩形 78"/>
          <p:cNvSpPr/>
          <p:nvPr/>
        </p:nvSpPr>
        <p:spPr>
          <a:xfrm>
            <a:off x="2192620" y="4608254"/>
            <a:ext cx="2165978" cy="441841"/>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83" name="矩形 82"/>
          <p:cNvSpPr/>
          <p:nvPr/>
        </p:nvSpPr>
        <p:spPr>
          <a:xfrm>
            <a:off x="5112162" y="3150929"/>
            <a:ext cx="2165978" cy="441841"/>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84" name="矩形 83"/>
          <p:cNvSpPr/>
          <p:nvPr/>
        </p:nvSpPr>
        <p:spPr>
          <a:xfrm>
            <a:off x="5112162" y="4608254"/>
            <a:ext cx="2165978" cy="441841"/>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26" name="文本框 6"/>
          <p:cNvSpPr txBox="1"/>
          <p:nvPr/>
        </p:nvSpPr>
        <p:spPr>
          <a:xfrm>
            <a:off x="607500" y="177284"/>
            <a:ext cx="596317" cy="323165"/>
          </a:xfrm>
          <a:prstGeom prst="rect">
            <a:avLst/>
          </a:prstGeom>
          <a:noFill/>
        </p:spPr>
        <p:txBody>
          <a:bodyPr wrap="none" lIns="0" tIns="0" rIns="0" bIns="0" rtlCol="0">
            <a:spAutoFit/>
          </a:bodyPr>
          <a:lstStyle/>
          <a:p>
            <a:pPr fontAlgn="auto">
              <a:spcBef>
                <a:spcPts val="0"/>
              </a:spcBef>
              <a:spcAft>
                <a:spcPts val="0"/>
              </a:spcAft>
              <a:buFontTx/>
              <a:buNone/>
            </a:pPr>
            <a:r>
              <a:rPr lang="zh-CN" altLang="en-US" sz="2100" b="1" spc="225" dirty="0" smtClean="0">
                <a:solidFill>
                  <a:prstClr val="white"/>
                </a:solidFill>
                <a:latin typeface="微软雅黑"/>
                <a:ea typeface="微软雅黑"/>
              </a:rPr>
              <a:t>聚类</a:t>
            </a:r>
            <a:endParaRPr lang="zh-CN" altLang="en-US" sz="2100" b="1" spc="225" dirty="0">
              <a:solidFill>
                <a:prstClr val="white"/>
              </a:solidFill>
              <a:latin typeface="微软雅黑"/>
              <a:ea typeface="微软雅黑"/>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sp>
        <p:nvSpPr>
          <p:cNvPr id="4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9"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7"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6"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8"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2"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3"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6"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8"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0"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4"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8"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8"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1"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3"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6"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0"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3"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5"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8"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7"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0"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4"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4"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9"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2"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8"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6"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9"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1"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3"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5"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5"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7"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71"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6" name="矩形 95"/>
          <p:cNvSpPr/>
          <p:nvPr/>
        </p:nvSpPr>
        <p:spPr>
          <a:xfrm>
            <a:off x="524727" y="1286142"/>
            <a:ext cx="1747594" cy="338554"/>
          </a:xfrm>
          <a:prstGeom prst="rect">
            <a:avLst/>
          </a:prstGeom>
        </p:spPr>
        <p:txBody>
          <a:bodyPr wrap="none">
            <a:spAutoFit/>
          </a:bodyPr>
          <a:lstStyle/>
          <a:p>
            <a:pPr fontAlgn="auto">
              <a:spcBef>
                <a:spcPts val="0"/>
              </a:spcBef>
              <a:spcAft>
                <a:spcPts val="0"/>
              </a:spcAft>
              <a:buFontTx/>
              <a:buNone/>
            </a:pPr>
            <a:r>
              <a:rPr lang="en-US" altLang="zh-CN" sz="1600" b="1" dirty="0" smtClean="0">
                <a:solidFill>
                  <a:prstClr val="black"/>
                </a:solidFill>
                <a:latin typeface="微软雅黑"/>
                <a:ea typeface="微软雅黑"/>
              </a:rPr>
              <a:t>2</a:t>
            </a:r>
            <a:r>
              <a:rPr lang="zh-CN" altLang="zh-CN" sz="1600" b="1" dirty="0">
                <a:solidFill>
                  <a:prstClr val="black"/>
                </a:solidFill>
                <a:latin typeface="微软雅黑"/>
                <a:ea typeface="微软雅黑"/>
              </a:rPr>
              <a:t>．划分聚类算法</a:t>
            </a:r>
          </a:p>
        </p:txBody>
      </p:sp>
      <p:sp>
        <p:nvSpPr>
          <p:cNvPr id="2" name="矩形 1"/>
          <p:cNvSpPr/>
          <p:nvPr/>
        </p:nvSpPr>
        <p:spPr>
          <a:xfrm>
            <a:off x="508956" y="1634132"/>
            <a:ext cx="8075577" cy="523220"/>
          </a:xfrm>
          <a:prstGeom prst="rect">
            <a:avLst/>
          </a:prstGeom>
        </p:spPr>
        <p:txBody>
          <a:bodyPr wrap="square">
            <a:spAutoFit/>
          </a:bodyPr>
          <a:lstStyle/>
          <a:p>
            <a:pPr fontAlgn="auto">
              <a:spcBef>
                <a:spcPts val="0"/>
              </a:spcBef>
              <a:spcAft>
                <a:spcPts val="0"/>
              </a:spcAft>
              <a:buFontTx/>
              <a:buNone/>
            </a:pPr>
            <a:r>
              <a:rPr lang="zh-CN" altLang="zh-CN" sz="1400" dirty="0">
                <a:solidFill>
                  <a:prstClr val="black"/>
                </a:solidFill>
                <a:latin typeface="微软雅黑"/>
                <a:ea typeface="微软雅黑"/>
              </a:rPr>
              <a:t>划分法属于硬聚类，指导思想是将给定的数据集初始分裂为</a:t>
            </a:r>
            <a:r>
              <a:rPr lang="en-US" altLang="zh-CN" sz="1400" i="1" dirty="0">
                <a:solidFill>
                  <a:prstClr val="black"/>
                </a:solidFill>
                <a:latin typeface="微软雅黑"/>
                <a:ea typeface="微软雅黑"/>
              </a:rPr>
              <a:t>K</a:t>
            </a:r>
            <a:r>
              <a:rPr lang="zh-CN" altLang="zh-CN" sz="1400" dirty="0">
                <a:solidFill>
                  <a:prstClr val="black"/>
                </a:solidFill>
                <a:latin typeface="微软雅黑"/>
                <a:ea typeface="微软雅黑"/>
              </a:rPr>
              <a:t>个簇，每个簇至少包含一条数据记录，然后通过反复迭代至每个簇不再改变即得出聚类结果。</a:t>
            </a:r>
            <a:endParaRPr lang="zh-CN" altLang="en-US" sz="1400" dirty="0">
              <a:solidFill>
                <a:prstClr val="black"/>
              </a:solidFill>
              <a:latin typeface="微软雅黑"/>
              <a:ea typeface="微软雅黑"/>
            </a:endParaRPr>
          </a:p>
        </p:txBody>
      </p:sp>
      <p:sp>
        <p:nvSpPr>
          <p:cNvPr id="4" name="矩形 3"/>
          <p:cNvSpPr/>
          <p:nvPr/>
        </p:nvSpPr>
        <p:spPr>
          <a:xfrm>
            <a:off x="605847" y="2319635"/>
            <a:ext cx="7977033" cy="307777"/>
          </a:xfrm>
          <a:prstGeom prst="rect">
            <a:avLst/>
          </a:prstGeom>
        </p:spPr>
        <p:txBody>
          <a:bodyPr wrap="square">
            <a:spAutoFit/>
          </a:bodyPr>
          <a:lstStyle/>
          <a:p>
            <a:pPr fontAlgn="auto">
              <a:spcBef>
                <a:spcPts val="0"/>
              </a:spcBef>
              <a:spcAft>
                <a:spcPts val="0"/>
              </a:spcAft>
              <a:buFontTx/>
              <a:buNone/>
            </a:pPr>
            <a:r>
              <a:rPr lang="en-US" altLang="zh-CN" sz="1400" dirty="0">
                <a:solidFill>
                  <a:prstClr val="black"/>
                </a:solidFill>
                <a:latin typeface="微软雅黑"/>
                <a:ea typeface="微软雅黑"/>
              </a:rPr>
              <a:t> K-Means</a:t>
            </a:r>
            <a:r>
              <a:rPr lang="zh-CN" altLang="zh-CN" sz="1400" dirty="0">
                <a:solidFill>
                  <a:prstClr val="black"/>
                </a:solidFill>
                <a:latin typeface="微软雅黑"/>
                <a:ea typeface="微软雅黑"/>
              </a:rPr>
              <a:t>算法也称作</a:t>
            </a:r>
            <a:r>
              <a:rPr lang="en-US" altLang="zh-CN" sz="1400" dirty="0">
                <a:solidFill>
                  <a:prstClr val="black"/>
                </a:solidFill>
                <a:latin typeface="微软雅黑"/>
                <a:ea typeface="微软雅黑"/>
              </a:rPr>
              <a:t>K-</a:t>
            </a:r>
            <a:r>
              <a:rPr lang="zh-CN" altLang="zh-CN" sz="1400" dirty="0">
                <a:solidFill>
                  <a:prstClr val="black"/>
                </a:solidFill>
                <a:latin typeface="微软雅黑"/>
                <a:ea typeface="微软雅黑"/>
              </a:rPr>
              <a:t>平均值算法或者</a:t>
            </a:r>
            <a:r>
              <a:rPr lang="en-US" altLang="zh-CN" sz="1400" dirty="0">
                <a:solidFill>
                  <a:prstClr val="black"/>
                </a:solidFill>
                <a:latin typeface="微软雅黑"/>
                <a:ea typeface="微软雅黑"/>
              </a:rPr>
              <a:t>K</a:t>
            </a:r>
            <a:r>
              <a:rPr lang="zh-CN" altLang="zh-CN" sz="1400" dirty="0">
                <a:solidFill>
                  <a:prstClr val="black"/>
                </a:solidFill>
                <a:latin typeface="微软雅黑"/>
                <a:ea typeface="微软雅黑"/>
              </a:rPr>
              <a:t>均值算法，是一种得到广泛使用的聚类分析算法。</a:t>
            </a:r>
            <a:endParaRPr lang="zh-CN" altLang="en-US" sz="1400" dirty="0">
              <a:solidFill>
                <a:prstClr val="black"/>
              </a:solidFill>
              <a:latin typeface="微软雅黑"/>
              <a:ea typeface="微软雅黑"/>
            </a:endParaRPr>
          </a:p>
        </p:txBody>
      </p:sp>
      <p:sp>
        <p:nvSpPr>
          <p:cNvPr id="6" name="矩形 5"/>
          <p:cNvSpPr/>
          <p:nvPr/>
        </p:nvSpPr>
        <p:spPr>
          <a:xfrm>
            <a:off x="2192620" y="3187184"/>
            <a:ext cx="1473480" cy="369332"/>
          </a:xfrm>
          <a:prstGeom prst="rect">
            <a:avLst/>
          </a:prstGeom>
        </p:spPr>
        <p:txBody>
          <a:bodyPr wrap="none">
            <a:spAutoFit/>
          </a:bodyPr>
          <a:lstStyle/>
          <a:p>
            <a:pPr fontAlgn="auto">
              <a:spcBef>
                <a:spcPts val="0"/>
              </a:spcBef>
              <a:spcAft>
                <a:spcPts val="0"/>
              </a:spcAft>
              <a:buFontTx/>
              <a:buNone/>
            </a:pPr>
            <a:r>
              <a:rPr lang="en-US" altLang="zh-CN" b="1" dirty="0">
                <a:solidFill>
                  <a:prstClr val="white"/>
                </a:solidFill>
                <a:latin typeface="微软雅黑"/>
                <a:ea typeface="微软雅黑"/>
              </a:rPr>
              <a:t>1</a:t>
            </a:r>
            <a:r>
              <a:rPr lang="zh-CN" altLang="zh-CN" b="1" dirty="0">
                <a:solidFill>
                  <a:prstClr val="white"/>
                </a:solidFill>
                <a:latin typeface="微软雅黑"/>
                <a:ea typeface="微软雅黑"/>
              </a:rPr>
              <a:t>）欧氏</a:t>
            </a:r>
            <a:r>
              <a:rPr lang="zh-CN" altLang="zh-CN" b="1" dirty="0" smtClean="0">
                <a:solidFill>
                  <a:prstClr val="white"/>
                </a:solidFill>
                <a:latin typeface="微软雅黑"/>
                <a:ea typeface="微软雅黑"/>
              </a:rPr>
              <a:t>距离</a:t>
            </a:r>
            <a:endParaRPr lang="zh-CN" altLang="en-US" b="1" dirty="0">
              <a:solidFill>
                <a:prstClr val="white"/>
              </a:solidFill>
              <a:latin typeface="微软雅黑"/>
              <a:ea typeface="微软雅黑"/>
            </a:endParaRPr>
          </a:p>
        </p:txBody>
      </p:sp>
      <p:sp>
        <p:nvSpPr>
          <p:cNvPr id="12" name="矩形 11"/>
          <p:cNvSpPr/>
          <p:nvPr/>
        </p:nvSpPr>
        <p:spPr>
          <a:xfrm>
            <a:off x="5112162" y="3187184"/>
            <a:ext cx="1704313" cy="369332"/>
          </a:xfrm>
          <a:prstGeom prst="rect">
            <a:avLst/>
          </a:prstGeom>
        </p:spPr>
        <p:txBody>
          <a:bodyPr wrap="none">
            <a:spAutoFit/>
          </a:bodyPr>
          <a:lstStyle/>
          <a:p>
            <a:pPr fontAlgn="auto">
              <a:spcBef>
                <a:spcPts val="0"/>
              </a:spcBef>
              <a:spcAft>
                <a:spcPts val="0"/>
              </a:spcAft>
              <a:buFontTx/>
              <a:buNone/>
            </a:pPr>
            <a:r>
              <a:rPr lang="en-US" altLang="zh-CN" b="1" dirty="0">
                <a:solidFill>
                  <a:prstClr val="white"/>
                </a:solidFill>
                <a:latin typeface="微软雅黑"/>
                <a:ea typeface="微软雅黑"/>
              </a:rPr>
              <a:t>2</a:t>
            </a:r>
            <a:r>
              <a:rPr lang="zh-CN" altLang="zh-CN" b="1" dirty="0">
                <a:solidFill>
                  <a:prstClr val="white"/>
                </a:solidFill>
                <a:latin typeface="微软雅黑"/>
                <a:ea typeface="微软雅黑"/>
              </a:rPr>
              <a:t>）曼哈顿距离</a:t>
            </a:r>
            <a:endParaRPr lang="zh-CN" altLang="en-US" b="1" dirty="0">
              <a:solidFill>
                <a:prstClr val="white"/>
              </a:solidFill>
              <a:latin typeface="微软雅黑"/>
              <a:ea typeface="微软雅黑"/>
            </a:endParaRPr>
          </a:p>
        </p:txBody>
      </p:sp>
      <p:sp>
        <p:nvSpPr>
          <p:cNvPr id="13" name="矩形 12"/>
          <p:cNvSpPr/>
          <p:nvPr/>
        </p:nvSpPr>
        <p:spPr>
          <a:xfrm>
            <a:off x="2192620" y="4644509"/>
            <a:ext cx="2165978" cy="369332"/>
          </a:xfrm>
          <a:prstGeom prst="rect">
            <a:avLst/>
          </a:prstGeom>
        </p:spPr>
        <p:txBody>
          <a:bodyPr wrap="none">
            <a:spAutoFit/>
          </a:bodyPr>
          <a:lstStyle/>
          <a:p>
            <a:pPr fontAlgn="auto">
              <a:spcBef>
                <a:spcPts val="0"/>
              </a:spcBef>
              <a:spcAft>
                <a:spcPts val="0"/>
              </a:spcAft>
              <a:buFontTx/>
              <a:buNone/>
            </a:pPr>
            <a:r>
              <a:rPr lang="en-US" altLang="zh-CN" b="1" dirty="0">
                <a:solidFill>
                  <a:prstClr val="white"/>
                </a:solidFill>
                <a:latin typeface="微软雅黑"/>
                <a:ea typeface="微软雅黑"/>
              </a:rPr>
              <a:t>3</a:t>
            </a:r>
            <a:r>
              <a:rPr lang="zh-CN" altLang="zh-CN" b="1" dirty="0">
                <a:solidFill>
                  <a:prstClr val="white"/>
                </a:solidFill>
                <a:latin typeface="微软雅黑"/>
                <a:ea typeface="微软雅黑"/>
              </a:rPr>
              <a:t>）闵可夫斯基距离</a:t>
            </a:r>
            <a:endParaRPr lang="zh-CN" altLang="en-US" b="1" dirty="0">
              <a:solidFill>
                <a:prstClr val="white"/>
              </a:solidFill>
              <a:latin typeface="微软雅黑"/>
              <a:ea typeface="微软雅黑"/>
            </a:endParaRPr>
          </a:p>
        </p:txBody>
      </p:sp>
      <p:sp>
        <p:nvSpPr>
          <p:cNvPr id="16" name="矩形 15"/>
          <p:cNvSpPr/>
          <p:nvPr/>
        </p:nvSpPr>
        <p:spPr>
          <a:xfrm>
            <a:off x="5112162" y="4644509"/>
            <a:ext cx="1935145" cy="369332"/>
          </a:xfrm>
          <a:prstGeom prst="rect">
            <a:avLst/>
          </a:prstGeom>
        </p:spPr>
        <p:txBody>
          <a:bodyPr wrap="none">
            <a:spAutoFit/>
          </a:bodyPr>
          <a:lstStyle/>
          <a:p>
            <a:pPr fontAlgn="auto">
              <a:spcBef>
                <a:spcPts val="0"/>
              </a:spcBef>
              <a:spcAft>
                <a:spcPts val="0"/>
              </a:spcAft>
              <a:buFontTx/>
              <a:buNone/>
            </a:pPr>
            <a:r>
              <a:rPr lang="en-US" altLang="zh-CN" b="1" dirty="0">
                <a:solidFill>
                  <a:prstClr val="white"/>
                </a:solidFill>
                <a:latin typeface="微软雅黑"/>
                <a:ea typeface="微软雅黑"/>
              </a:rPr>
              <a:t>4</a:t>
            </a:r>
            <a:r>
              <a:rPr lang="zh-CN" altLang="zh-CN" b="1" dirty="0">
                <a:solidFill>
                  <a:prstClr val="white"/>
                </a:solidFill>
                <a:latin typeface="微软雅黑"/>
                <a:ea typeface="微软雅黑"/>
              </a:rPr>
              <a:t>）切比雪夫距离</a:t>
            </a:r>
            <a:endParaRPr lang="zh-CN" altLang="en-US" b="1" dirty="0">
              <a:solidFill>
                <a:prstClr val="white"/>
              </a:solidFill>
              <a:latin typeface="微软雅黑"/>
              <a:ea typeface="微软雅黑"/>
            </a:endParaRPr>
          </a:p>
        </p:txBody>
      </p:sp>
      <p:sp>
        <p:nvSpPr>
          <p:cNvPr id="2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graphicFrame>
        <p:nvGraphicFramePr>
          <p:cNvPr id="31" name="对象 30"/>
          <p:cNvGraphicFramePr>
            <a:graphicFrameLocks noChangeAspect="1"/>
          </p:cNvGraphicFramePr>
          <p:nvPr/>
        </p:nvGraphicFramePr>
        <p:xfrm>
          <a:off x="2192620" y="3588782"/>
          <a:ext cx="2477943" cy="846892"/>
        </p:xfrm>
        <a:graphic>
          <a:graphicData uri="http://schemas.openxmlformats.org/presentationml/2006/ole">
            <mc:AlternateContent xmlns:mc="http://schemas.openxmlformats.org/markup-compatibility/2006">
              <mc:Choice xmlns:v="urn:schemas-microsoft-com:vml" Requires="v">
                <p:oleObj spid="_x0000_s6199" r:id="rId4" imgW="1498600" imgH="508000" progId="Equation.DSMT4">
                  <p:embed/>
                </p:oleObj>
              </mc:Choice>
              <mc:Fallback>
                <p:oleObj r:id="rId4" imgW="1498600" imgH="5080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2620" y="3588782"/>
                        <a:ext cx="2477943" cy="846892"/>
                      </a:xfrm>
                      <a:prstGeom prst="rect">
                        <a:avLst/>
                      </a:prstGeom>
                      <a:noFill/>
                    </p:spPr>
                  </p:pic>
                </p:oleObj>
              </mc:Fallback>
            </mc:AlternateContent>
          </a:graphicData>
        </a:graphic>
      </p:graphicFrame>
      <p:sp>
        <p:nvSpPr>
          <p:cNvPr id="3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graphicFrame>
        <p:nvGraphicFramePr>
          <p:cNvPr id="35" name="对象 34"/>
          <p:cNvGraphicFramePr>
            <a:graphicFrameLocks noChangeAspect="1"/>
          </p:cNvGraphicFramePr>
          <p:nvPr/>
        </p:nvGraphicFramePr>
        <p:xfrm>
          <a:off x="5112162" y="3668457"/>
          <a:ext cx="2523322" cy="772061"/>
        </p:xfrm>
        <a:graphic>
          <a:graphicData uri="http://schemas.openxmlformats.org/presentationml/2006/ole">
            <mc:AlternateContent xmlns:mc="http://schemas.openxmlformats.org/markup-compatibility/2006">
              <mc:Choice xmlns:v="urn:schemas-microsoft-com:vml" Requires="v">
                <p:oleObj spid="_x0000_s6200" r:id="rId6" imgW="1282700" imgH="393700" progId="Equation.DSMT4">
                  <p:embed/>
                </p:oleObj>
              </mc:Choice>
              <mc:Fallback>
                <p:oleObj r:id="rId6" imgW="1282700" imgH="3937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12162" y="3668457"/>
                        <a:ext cx="2523322" cy="772061"/>
                      </a:xfrm>
                      <a:prstGeom prst="rect">
                        <a:avLst/>
                      </a:prstGeom>
                      <a:noFill/>
                    </p:spPr>
                  </p:pic>
                </p:oleObj>
              </mc:Fallback>
            </mc:AlternateContent>
          </a:graphicData>
        </a:graphic>
      </p:graphicFrame>
      <p:sp>
        <p:nvSpPr>
          <p:cNvPr id="39"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graphicFrame>
        <p:nvGraphicFramePr>
          <p:cNvPr id="41" name="对象 40"/>
          <p:cNvGraphicFramePr>
            <a:graphicFrameLocks noChangeAspect="1"/>
          </p:cNvGraphicFramePr>
          <p:nvPr/>
        </p:nvGraphicFramePr>
        <p:xfrm>
          <a:off x="2192620" y="5114925"/>
          <a:ext cx="2426060" cy="829160"/>
        </p:xfrm>
        <a:graphic>
          <a:graphicData uri="http://schemas.openxmlformats.org/presentationml/2006/ole">
            <mc:AlternateContent xmlns:mc="http://schemas.openxmlformats.org/markup-compatibility/2006">
              <mc:Choice xmlns:v="urn:schemas-microsoft-com:vml" Requires="v">
                <p:oleObj spid="_x0000_s6201" r:id="rId8" imgW="1498600" imgH="508000" progId="Equation.DSMT4">
                  <p:embed/>
                </p:oleObj>
              </mc:Choice>
              <mc:Fallback>
                <p:oleObj r:id="rId8" imgW="1498600" imgH="5080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92620" y="5114925"/>
                        <a:ext cx="2426060" cy="829160"/>
                      </a:xfrm>
                      <a:prstGeom prst="rect">
                        <a:avLst/>
                      </a:prstGeom>
                      <a:noFill/>
                    </p:spPr>
                  </p:pic>
                </p:oleObj>
              </mc:Fallback>
            </mc:AlternateContent>
          </a:graphicData>
        </a:graphic>
      </p:graphicFrame>
      <p:sp>
        <p:nvSpPr>
          <p:cNvPr id="43"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graphicFrame>
        <p:nvGraphicFramePr>
          <p:cNvPr id="46" name="对象 45"/>
          <p:cNvGraphicFramePr>
            <a:graphicFrameLocks noChangeAspect="1"/>
          </p:cNvGraphicFramePr>
          <p:nvPr/>
        </p:nvGraphicFramePr>
        <p:xfrm>
          <a:off x="5112162" y="5210175"/>
          <a:ext cx="3288145" cy="609600"/>
        </p:xfrm>
        <a:graphic>
          <a:graphicData uri="http://schemas.openxmlformats.org/presentationml/2006/ole">
            <mc:AlternateContent xmlns:mc="http://schemas.openxmlformats.org/markup-compatibility/2006">
              <mc:Choice xmlns:v="urn:schemas-microsoft-com:vml" Requires="v">
                <p:oleObj spid="_x0000_s6202" r:id="rId10" imgW="1688465" imgH="317500" progId="Equation.DSMT4">
                  <p:embed/>
                </p:oleObj>
              </mc:Choice>
              <mc:Fallback>
                <p:oleObj r:id="rId10" imgW="1688465" imgH="3175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12162" y="5210175"/>
                        <a:ext cx="3288145" cy="609600"/>
                      </a:xfrm>
                      <a:prstGeom prst="rect">
                        <a:avLst/>
                      </a:prstGeom>
                      <a:noFill/>
                    </p:spPr>
                  </p:pic>
                </p:oleObj>
              </mc:Fallback>
            </mc:AlternateContent>
          </a:graphicData>
        </a:graphic>
      </p:graphicFrame>
      <p:sp>
        <p:nvSpPr>
          <p:cNvPr id="52" name="矩形 51"/>
          <p:cNvSpPr/>
          <p:nvPr/>
        </p:nvSpPr>
        <p:spPr>
          <a:xfrm>
            <a:off x="844526" y="3613666"/>
            <a:ext cx="492666" cy="1754326"/>
          </a:xfrm>
          <a:prstGeom prst="rect">
            <a:avLst/>
          </a:prstGeom>
        </p:spPr>
        <p:txBody>
          <a:bodyPr wrap="square">
            <a:spAutoFit/>
          </a:bodyPr>
          <a:lstStyle/>
          <a:p>
            <a:pPr algn="ctr" fontAlgn="auto">
              <a:spcBef>
                <a:spcPts val="0"/>
              </a:spcBef>
              <a:spcAft>
                <a:spcPts val="0"/>
              </a:spcAft>
              <a:buFontTx/>
              <a:buNone/>
            </a:pPr>
            <a:r>
              <a:rPr lang="zh-CN" altLang="zh-CN" b="1" dirty="0">
                <a:solidFill>
                  <a:prstClr val="white"/>
                </a:solidFill>
                <a:latin typeface="微软雅黑"/>
                <a:ea typeface="微软雅黑"/>
              </a:rPr>
              <a:t>常用</a:t>
            </a:r>
            <a:r>
              <a:rPr lang="zh-CN" altLang="zh-CN" b="1" dirty="0" smtClean="0">
                <a:solidFill>
                  <a:prstClr val="white"/>
                </a:solidFill>
                <a:latin typeface="微软雅黑"/>
                <a:ea typeface="微软雅黑"/>
              </a:rPr>
              <a:t>距离</a:t>
            </a:r>
            <a:r>
              <a:rPr lang="zh-CN" altLang="en-US" b="1" dirty="0" smtClean="0">
                <a:solidFill>
                  <a:prstClr val="white"/>
                </a:solidFill>
                <a:latin typeface="微软雅黑"/>
                <a:ea typeface="微软雅黑"/>
              </a:rPr>
              <a:t>算法</a:t>
            </a:r>
            <a:endParaRPr lang="zh-CN" altLang="en-US" b="1" dirty="0">
              <a:solidFill>
                <a:prstClr val="white"/>
              </a:solidFill>
              <a:latin typeface="微软雅黑"/>
              <a:ea typeface="微软雅黑"/>
            </a:endParaRPr>
          </a:p>
        </p:txBody>
      </p:sp>
      <p:pic>
        <p:nvPicPr>
          <p:cNvPr id="80" name="27 Imagen"/>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prstClr val="white">
                    <a:lumMod val="65000"/>
                  </a:prstClr>
                </a:solidFill>
                <a:latin typeface="微软雅黑"/>
                <a:ea typeface="微软雅黑"/>
              </a:rPr>
              <a:t>of</a:t>
            </a:r>
            <a:endParaRPr lang="es-ES" sz="1200" b="1" i="1" dirty="0">
              <a:solidFill>
                <a:prstClr val="white">
                  <a:lumMod val="65000"/>
                </a:prstClr>
              </a:solidFill>
              <a:latin typeface="微软雅黑"/>
              <a:ea typeface="微软雅黑"/>
            </a:endParaRPr>
          </a:p>
        </p:txBody>
      </p:sp>
      <p:sp>
        <p:nvSpPr>
          <p:cNvPr id="85"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sz="1200" b="1" dirty="0" smtClean="0">
                <a:solidFill>
                  <a:prstClr val="white">
                    <a:lumMod val="50000"/>
                  </a:prstClr>
                </a:solidFill>
                <a:latin typeface="微软雅黑"/>
                <a:ea typeface="微软雅黑"/>
              </a:rPr>
              <a:t>39</a:t>
            </a:r>
            <a:endParaRPr lang="es-ES" sz="1200" b="1" dirty="0">
              <a:solidFill>
                <a:prstClr val="white">
                  <a:lumMod val="50000"/>
                </a:prstClr>
              </a:solidFill>
              <a:latin typeface="微软雅黑"/>
              <a:ea typeface="微软雅黑"/>
            </a:endParaRPr>
          </a:p>
        </p:txBody>
      </p:sp>
      <p:pic>
        <p:nvPicPr>
          <p:cNvPr id="88" name="Imagen 27">
            <a:hlinkClick r:id="" action="ppaction://hlinkshowjump?jump=nextslide"/>
          </p:cNvPr>
          <p:cNvPicPr>
            <a:picLocks noChangeAspect="1" noChangeArrowheads="1"/>
          </p:cNvPicPr>
          <p:nvPr/>
        </p:nvPicPr>
        <p:blipFill>
          <a:blip r:embed="rId1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Imagen 28">
            <a:hlinkClick r:id="" action="ppaction://hlinkshowjump?jump=previousslide"/>
          </p:cNvPr>
          <p:cNvPicPr>
            <a:picLocks noChangeAspect="1" noChangeArrowheads="1"/>
          </p:cNvPicPr>
          <p:nvPr/>
        </p:nvPicPr>
        <p:blipFill>
          <a:blip r:embed="rId1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prstClr val="black">
                    <a:tint val="75000"/>
                  </a:prstClr>
                </a:solidFill>
              </a:rPr>
              <a:pPr fontAlgn="auto">
                <a:spcBef>
                  <a:spcPts val="0"/>
                </a:spcBef>
                <a:spcAft>
                  <a:spcPts val="0"/>
                </a:spcAft>
                <a:buFontTx/>
                <a:buNone/>
              </a:pPr>
              <a:t>151</a:t>
            </a:fld>
            <a:endParaRPr lang="zh-CN" altLang="en-US" dirty="0">
              <a:solidFill>
                <a:prstClr val="black">
                  <a:tint val="75000"/>
                </a:prstClr>
              </a:solidFill>
            </a:endParaRPr>
          </a:p>
        </p:txBody>
      </p:sp>
      <p:sp>
        <p:nvSpPr>
          <p:cNvPr id="94" name="文本框 40"/>
          <p:cNvSpPr txBox="1"/>
          <p:nvPr/>
        </p:nvSpPr>
        <p:spPr>
          <a:xfrm>
            <a:off x="399253" y="828381"/>
            <a:ext cx="1569660" cy="369332"/>
          </a:xfrm>
          <a:prstGeom prst="rect">
            <a:avLst/>
          </a:prstGeom>
          <a:noFill/>
        </p:spPr>
        <p:txBody>
          <a:bodyPr wrap="none" rtlCol="0">
            <a:spAutoFit/>
          </a:bodyPr>
          <a:lstStyle/>
          <a:p>
            <a:pPr fontAlgn="auto">
              <a:spcBef>
                <a:spcPts val="0"/>
              </a:spcBef>
              <a:spcAft>
                <a:spcPts val="0"/>
              </a:spcAft>
              <a:buFontTx/>
              <a:buNone/>
            </a:pPr>
            <a:r>
              <a:rPr lang="zh-CN" altLang="en-US" b="1" dirty="0" smtClean="0">
                <a:solidFill>
                  <a:srgbClr val="3D89BC"/>
                </a:solidFill>
                <a:latin typeface="微软雅黑"/>
                <a:ea typeface="微软雅黑"/>
              </a:rPr>
              <a:t>常用聚类算法</a:t>
            </a:r>
            <a:endParaRPr lang="zh-CN" altLang="zh-CN" b="1" dirty="0">
              <a:solidFill>
                <a:srgbClr val="3D89BC"/>
              </a:solidFill>
              <a:latin typeface="微软雅黑"/>
              <a:ea typeface="微软雅黑"/>
            </a:endParaRPr>
          </a:p>
        </p:txBody>
      </p:sp>
      <p:sp>
        <p:nvSpPr>
          <p:cNvPr id="97" name="椭圆 96"/>
          <p:cNvSpPr/>
          <p:nvPr/>
        </p:nvSpPr>
        <p:spPr>
          <a:xfrm>
            <a:off x="293525" y="946406"/>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Tree>
    <p:extLst>
      <p:ext uri="{BB962C8B-B14F-4D97-AF65-F5344CB8AC3E}">
        <p14:creationId xmlns:p14="http://schemas.microsoft.com/office/powerpoint/2010/main" val="2460322223"/>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26" name="文本框 6"/>
          <p:cNvSpPr txBox="1"/>
          <p:nvPr/>
        </p:nvSpPr>
        <p:spPr>
          <a:xfrm>
            <a:off x="607500" y="177284"/>
            <a:ext cx="596317" cy="323165"/>
          </a:xfrm>
          <a:prstGeom prst="rect">
            <a:avLst/>
          </a:prstGeom>
          <a:noFill/>
        </p:spPr>
        <p:txBody>
          <a:bodyPr wrap="none" lIns="0" tIns="0" rIns="0" bIns="0" rtlCol="0">
            <a:spAutoFit/>
          </a:bodyPr>
          <a:lstStyle/>
          <a:p>
            <a:pPr fontAlgn="auto">
              <a:spcBef>
                <a:spcPts val="0"/>
              </a:spcBef>
              <a:spcAft>
                <a:spcPts val="0"/>
              </a:spcAft>
              <a:buFontTx/>
              <a:buNone/>
            </a:pPr>
            <a:r>
              <a:rPr lang="zh-CN" altLang="en-US" sz="2100" b="1" spc="225" dirty="0" smtClean="0">
                <a:solidFill>
                  <a:prstClr val="white"/>
                </a:solidFill>
                <a:latin typeface="微软雅黑"/>
                <a:ea typeface="微软雅黑"/>
              </a:rPr>
              <a:t>聚类</a:t>
            </a:r>
            <a:endParaRPr lang="zh-CN" altLang="en-US" sz="2100" b="1" spc="225" dirty="0">
              <a:solidFill>
                <a:prstClr val="white"/>
              </a:solidFill>
              <a:latin typeface="微软雅黑"/>
              <a:ea typeface="微软雅黑"/>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sp>
        <p:nvSpPr>
          <p:cNvPr id="4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9"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7"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6"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8"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2"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3"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6"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8"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0"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4"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8"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8"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1"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3"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6"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0"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3"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5"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8"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7"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0"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4"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4"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9"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2"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8"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6"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9"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1"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3"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5"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5"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7"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71"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6" name="矩形 95"/>
          <p:cNvSpPr/>
          <p:nvPr/>
        </p:nvSpPr>
        <p:spPr>
          <a:xfrm>
            <a:off x="524727" y="1286142"/>
            <a:ext cx="1747594" cy="338554"/>
          </a:xfrm>
          <a:prstGeom prst="rect">
            <a:avLst/>
          </a:prstGeom>
        </p:spPr>
        <p:txBody>
          <a:bodyPr wrap="none">
            <a:spAutoFit/>
          </a:bodyPr>
          <a:lstStyle/>
          <a:p>
            <a:pPr fontAlgn="auto">
              <a:spcBef>
                <a:spcPts val="0"/>
              </a:spcBef>
              <a:spcAft>
                <a:spcPts val="0"/>
              </a:spcAft>
              <a:buFontTx/>
              <a:buNone/>
            </a:pPr>
            <a:r>
              <a:rPr lang="en-US" altLang="zh-CN" sz="1600" b="1" dirty="0" smtClean="0">
                <a:solidFill>
                  <a:prstClr val="black"/>
                </a:solidFill>
                <a:latin typeface="微软雅黑"/>
                <a:ea typeface="微软雅黑"/>
              </a:rPr>
              <a:t>2</a:t>
            </a:r>
            <a:r>
              <a:rPr lang="zh-CN" altLang="zh-CN" sz="1600" b="1" dirty="0">
                <a:solidFill>
                  <a:prstClr val="black"/>
                </a:solidFill>
                <a:latin typeface="微软雅黑"/>
                <a:ea typeface="微软雅黑"/>
              </a:rPr>
              <a:t>．划分聚类算法</a:t>
            </a:r>
          </a:p>
        </p:txBody>
      </p:sp>
      <p:sp>
        <p:nvSpPr>
          <p:cNvPr id="2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9"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3"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 name="矩形 8"/>
          <p:cNvSpPr/>
          <p:nvPr/>
        </p:nvSpPr>
        <p:spPr>
          <a:xfrm>
            <a:off x="607500" y="1624696"/>
            <a:ext cx="7977035" cy="584775"/>
          </a:xfrm>
          <a:prstGeom prst="rect">
            <a:avLst/>
          </a:prstGeom>
        </p:spPr>
        <p:txBody>
          <a:bodyPr wrap="square">
            <a:spAutoFit/>
          </a:bodyPr>
          <a:lstStyle/>
          <a:p>
            <a:pPr fontAlgn="auto">
              <a:spcBef>
                <a:spcPts val="0"/>
              </a:spcBef>
              <a:spcAft>
                <a:spcPts val="0"/>
              </a:spcAft>
              <a:buFontTx/>
              <a:buNone/>
            </a:pPr>
            <a:r>
              <a:rPr lang="en-US" altLang="zh-CN" sz="1600" dirty="0">
                <a:solidFill>
                  <a:prstClr val="black"/>
                </a:solidFill>
                <a:latin typeface="微软雅黑"/>
                <a:ea typeface="微软雅黑"/>
              </a:rPr>
              <a:t>K-Means</a:t>
            </a:r>
            <a:r>
              <a:rPr lang="zh-CN" altLang="zh-CN" sz="1600" dirty="0">
                <a:solidFill>
                  <a:prstClr val="black"/>
                </a:solidFill>
                <a:latin typeface="微软雅黑"/>
                <a:ea typeface="微软雅黑"/>
              </a:rPr>
              <a:t>算法是解决聚类问题的一种经典算法，简单快速，对于处理大数据集，该算法是相对可伸缩的和高效的</a:t>
            </a:r>
            <a:endParaRPr lang="zh-CN" altLang="en-US" sz="1600" dirty="0">
              <a:solidFill>
                <a:prstClr val="black"/>
              </a:solidFill>
              <a:latin typeface="微软雅黑"/>
              <a:ea typeface="微软雅黑"/>
            </a:endParaRPr>
          </a:p>
        </p:txBody>
      </p:sp>
      <p:pic>
        <p:nvPicPr>
          <p:cNvPr id="14338" name="Picture 2" descr="7-8"/>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l="1456" t="4234" r="2985" b="731"/>
          <a:stretch>
            <a:fillRect/>
          </a:stretch>
        </p:blipFill>
        <p:spPr bwMode="auto">
          <a:xfrm>
            <a:off x="1208626" y="2209471"/>
            <a:ext cx="6344699" cy="3540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p:nvSpPr>
        <p:spPr>
          <a:xfrm>
            <a:off x="3463897" y="5799309"/>
            <a:ext cx="1834156" cy="261610"/>
          </a:xfrm>
          <a:prstGeom prst="rect">
            <a:avLst/>
          </a:prstGeom>
        </p:spPr>
        <p:txBody>
          <a:bodyPr wrap="none">
            <a:spAutoFit/>
          </a:bodyPr>
          <a:lstStyle/>
          <a:p>
            <a:pPr algn="ctr" fontAlgn="auto">
              <a:spcBef>
                <a:spcPts val="0"/>
              </a:spcBef>
              <a:spcAft>
                <a:spcPts val="0"/>
              </a:spcAft>
              <a:buFontTx/>
              <a:buNone/>
            </a:pPr>
            <a:r>
              <a:rPr lang="zh-CN" altLang="zh-CN" sz="1100" b="1" dirty="0">
                <a:solidFill>
                  <a:prstClr val="black"/>
                </a:solidFill>
                <a:latin typeface="微软雅黑"/>
                <a:ea typeface="微软雅黑"/>
              </a:rPr>
              <a:t>图</a:t>
            </a:r>
            <a:r>
              <a:rPr lang="en-US" altLang="zh-CN" sz="1100" b="1" dirty="0">
                <a:solidFill>
                  <a:prstClr val="black"/>
                </a:solidFill>
                <a:latin typeface="微软雅黑"/>
                <a:ea typeface="微软雅黑"/>
              </a:rPr>
              <a:t>3-8  K-Means</a:t>
            </a:r>
            <a:r>
              <a:rPr lang="zh-CN" altLang="zh-CN" sz="1100" b="1" dirty="0">
                <a:solidFill>
                  <a:prstClr val="black"/>
                </a:solidFill>
                <a:latin typeface="微软雅黑"/>
                <a:ea typeface="微软雅黑"/>
              </a:rPr>
              <a:t>算法流程</a:t>
            </a:r>
            <a:endParaRPr lang="zh-CN" altLang="en-US" sz="1100" b="1" dirty="0">
              <a:solidFill>
                <a:prstClr val="black"/>
              </a:solidFill>
              <a:latin typeface="微软雅黑"/>
              <a:ea typeface="微软雅黑"/>
            </a:endParaRPr>
          </a:p>
        </p:txBody>
      </p:sp>
      <p:pic>
        <p:nvPicPr>
          <p:cNvPr id="65" name="27 Imagen"/>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prstClr val="white">
                    <a:lumMod val="65000"/>
                  </a:prstClr>
                </a:solidFill>
                <a:latin typeface="微软雅黑"/>
                <a:ea typeface="微软雅黑"/>
              </a:rPr>
              <a:t>of</a:t>
            </a:r>
            <a:endParaRPr lang="es-ES" sz="1200" b="1" i="1" dirty="0">
              <a:solidFill>
                <a:prstClr val="white">
                  <a:lumMod val="65000"/>
                </a:prstClr>
              </a:solidFill>
              <a:latin typeface="微软雅黑"/>
              <a:ea typeface="微软雅黑"/>
            </a:endParaRPr>
          </a:p>
        </p:txBody>
      </p:sp>
      <p:sp>
        <p:nvSpPr>
          <p:cNvPr id="69"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sz="1200" b="1" dirty="0" smtClean="0">
                <a:solidFill>
                  <a:prstClr val="white">
                    <a:lumMod val="50000"/>
                  </a:prstClr>
                </a:solidFill>
                <a:latin typeface="微软雅黑"/>
                <a:ea typeface="微软雅黑"/>
              </a:rPr>
              <a:t>39</a:t>
            </a:r>
            <a:endParaRPr lang="es-ES" sz="1200" b="1" dirty="0">
              <a:solidFill>
                <a:prstClr val="white">
                  <a:lumMod val="50000"/>
                </a:prstClr>
              </a:solidFill>
              <a:latin typeface="微软雅黑"/>
              <a:ea typeface="微软雅黑"/>
            </a:endParaRPr>
          </a:p>
        </p:txBody>
      </p:sp>
      <p:pic>
        <p:nvPicPr>
          <p:cNvPr id="71" name="Imagen 27">
            <a:hlinkClick r:id="" action="ppaction://hlinkshowjump?jump=nextslide"/>
          </p:cNvP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Imagen 28">
            <a:hlinkClick r:id="" action="ppaction://hlinkshowjump?jump=previousslide"/>
          </p:cNvP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prstClr val="black">
                    <a:tint val="75000"/>
                  </a:prstClr>
                </a:solidFill>
              </a:rPr>
              <a:pPr fontAlgn="auto">
                <a:spcBef>
                  <a:spcPts val="0"/>
                </a:spcBef>
                <a:spcAft>
                  <a:spcPts val="0"/>
                </a:spcAft>
                <a:buFontTx/>
                <a:buNone/>
              </a:pPr>
              <a:t>152</a:t>
            </a:fld>
            <a:endParaRPr lang="zh-CN" altLang="en-US" dirty="0">
              <a:solidFill>
                <a:prstClr val="black">
                  <a:tint val="75000"/>
                </a:prstClr>
              </a:solidFill>
            </a:endParaRPr>
          </a:p>
        </p:txBody>
      </p:sp>
      <p:sp>
        <p:nvSpPr>
          <p:cNvPr id="76" name="文本框 40"/>
          <p:cNvSpPr txBox="1"/>
          <p:nvPr/>
        </p:nvSpPr>
        <p:spPr>
          <a:xfrm>
            <a:off x="399253" y="828381"/>
            <a:ext cx="1569660" cy="369332"/>
          </a:xfrm>
          <a:prstGeom prst="rect">
            <a:avLst/>
          </a:prstGeom>
          <a:noFill/>
        </p:spPr>
        <p:txBody>
          <a:bodyPr wrap="none" rtlCol="0">
            <a:spAutoFit/>
          </a:bodyPr>
          <a:lstStyle/>
          <a:p>
            <a:pPr fontAlgn="auto">
              <a:spcBef>
                <a:spcPts val="0"/>
              </a:spcBef>
              <a:spcAft>
                <a:spcPts val="0"/>
              </a:spcAft>
              <a:buFontTx/>
              <a:buNone/>
            </a:pPr>
            <a:r>
              <a:rPr lang="zh-CN" altLang="en-US" b="1" dirty="0" smtClean="0">
                <a:solidFill>
                  <a:srgbClr val="3D89BC"/>
                </a:solidFill>
                <a:latin typeface="微软雅黑"/>
                <a:ea typeface="微软雅黑"/>
              </a:rPr>
              <a:t>常用聚类算法</a:t>
            </a:r>
            <a:endParaRPr lang="zh-CN" altLang="zh-CN" b="1" dirty="0">
              <a:solidFill>
                <a:srgbClr val="3D89BC"/>
              </a:solidFill>
              <a:latin typeface="微软雅黑"/>
              <a:ea typeface="微软雅黑"/>
            </a:endParaRPr>
          </a:p>
        </p:txBody>
      </p:sp>
      <p:sp>
        <p:nvSpPr>
          <p:cNvPr id="77" name="椭圆 76"/>
          <p:cNvSpPr/>
          <p:nvPr/>
        </p:nvSpPr>
        <p:spPr>
          <a:xfrm>
            <a:off x="293525" y="946406"/>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Tree>
    <p:extLst>
      <p:ext uri="{BB962C8B-B14F-4D97-AF65-F5344CB8AC3E}">
        <p14:creationId xmlns:p14="http://schemas.microsoft.com/office/powerpoint/2010/main" val="4125536005"/>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26" name="文本框 6"/>
          <p:cNvSpPr txBox="1"/>
          <p:nvPr/>
        </p:nvSpPr>
        <p:spPr>
          <a:xfrm>
            <a:off x="607500" y="177284"/>
            <a:ext cx="596317" cy="323165"/>
          </a:xfrm>
          <a:prstGeom prst="rect">
            <a:avLst/>
          </a:prstGeom>
          <a:noFill/>
        </p:spPr>
        <p:txBody>
          <a:bodyPr wrap="none" lIns="0" tIns="0" rIns="0" bIns="0" rtlCol="0">
            <a:spAutoFit/>
          </a:bodyPr>
          <a:lstStyle/>
          <a:p>
            <a:pPr fontAlgn="auto">
              <a:spcBef>
                <a:spcPts val="0"/>
              </a:spcBef>
              <a:spcAft>
                <a:spcPts val="0"/>
              </a:spcAft>
              <a:buFontTx/>
              <a:buNone/>
            </a:pPr>
            <a:r>
              <a:rPr lang="zh-CN" altLang="en-US" sz="2100" b="1" spc="225" dirty="0" smtClean="0">
                <a:solidFill>
                  <a:prstClr val="white"/>
                </a:solidFill>
                <a:latin typeface="微软雅黑"/>
                <a:ea typeface="微软雅黑"/>
              </a:rPr>
              <a:t>聚类</a:t>
            </a:r>
            <a:endParaRPr lang="zh-CN" altLang="en-US" sz="2100" b="1" spc="225" dirty="0">
              <a:solidFill>
                <a:prstClr val="white"/>
              </a:solidFill>
              <a:latin typeface="微软雅黑"/>
              <a:ea typeface="微软雅黑"/>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sp>
        <p:nvSpPr>
          <p:cNvPr id="4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9"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7"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6"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8"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2"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3"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6"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8"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0"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4"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8"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8"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1"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3"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6"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0"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3"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5"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8"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7"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0"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4"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4"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9"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2"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8"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6"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9"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1"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3"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5"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5"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7"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71"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6" name="矩形 95"/>
          <p:cNvSpPr/>
          <p:nvPr/>
        </p:nvSpPr>
        <p:spPr>
          <a:xfrm>
            <a:off x="524727" y="1286142"/>
            <a:ext cx="2363147" cy="338554"/>
          </a:xfrm>
          <a:prstGeom prst="rect">
            <a:avLst/>
          </a:prstGeom>
        </p:spPr>
        <p:txBody>
          <a:bodyPr wrap="none">
            <a:spAutoFit/>
          </a:bodyPr>
          <a:lstStyle/>
          <a:p>
            <a:pPr fontAlgn="auto">
              <a:spcBef>
                <a:spcPts val="0"/>
              </a:spcBef>
              <a:spcAft>
                <a:spcPts val="0"/>
              </a:spcAft>
              <a:buFontTx/>
              <a:buNone/>
            </a:pPr>
            <a:r>
              <a:rPr lang="en-US" altLang="zh-CN" sz="1600" b="1" dirty="0" smtClean="0">
                <a:solidFill>
                  <a:prstClr val="black"/>
                </a:solidFill>
                <a:latin typeface="微软雅黑"/>
                <a:ea typeface="微软雅黑"/>
              </a:rPr>
              <a:t>3</a:t>
            </a:r>
            <a:r>
              <a:rPr lang="zh-CN" altLang="zh-CN" sz="1600" b="1" dirty="0">
                <a:solidFill>
                  <a:prstClr val="black"/>
                </a:solidFill>
                <a:latin typeface="微软雅黑"/>
                <a:ea typeface="微软雅黑"/>
              </a:rPr>
              <a:t>．基于密度的聚类算法</a:t>
            </a:r>
          </a:p>
        </p:txBody>
      </p:sp>
      <p:sp>
        <p:nvSpPr>
          <p:cNvPr id="2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9"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3"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 name="矩形 1"/>
          <p:cNvSpPr/>
          <p:nvPr/>
        </p:nvSpPr>
        <p:spPr>
          <a:xfrm>
            <a:off x="607499" y="1709261"/>
            <a:ext cx="7977035" cy="523220"/>
          </a:xfrm>
          <a:prstGeom prst="rect">
            <a:avLst/>
          </a:prstGeom>
        </p:spPr>
        <p:txBody>
          <a:bodyPr wrap="square">
            <a:spAutoFit/>
          </a:bodyPr>
          <a:lstStyle/>
          <a:p>
            <a:pPr fontAlgn="auto">
              <a:spcBef>
                <a:spcPts val="0"/>
              </a:spcBef>
              <a:spcAft>
                <a:spcPts val="0"/>
              </a:spcAft>
              <a:buFontTx/>
              <a:buNone/>
            </a:pPr>
            <a:r>
              <a:rPr lang="zh-CN" altLang="zh-CN" sz="1400" dirty="0">
                <a:solidFill>
                  <a:prstClr val="black"/>
                </a:solidFill>
                <a:latin typeface="微软雅黑"/>
                <a:ea typeface="微软雅黑"/>
              </a:rPr>
              <a:t>基于密度聚类的经典算法</a:t>
            </a:r>
            <a:r>
              <a:rPr lang="en-US" altLang="zh-CN" sz="1400" dirty="0">
                <a:solidFill>
                  <a:prstClr val="black"/>
                </a:solidFill>
                <a:latin typeface="微软雅黑"/>
                <a:ea typeface="微软雅黑"/>
              </a:rPr>
              <a:t>DBSCAN</a:t>
            </a:r>
            <a:r>
              <a:rPr lang="zh-CN" altLang="zh-CN" sz="1400" dirty="0">
                <a:solidFill>
                  <a:prstClr val="black"/>
                </a:solidFill>
                <a:latin typeface="微软雅黑"/>
                <a:ea typeface="微软雅黑"/>
              </a:rPr>
              <a:t>（</a:t>
            </a:r>
            <a:r>
              <a:rPr lang="en-US" altLang="zh-CN" sz="1400" dirty="0">
                <a:solidFill>
                  <a:prstClr val="black"/>
                </a:solidFill>
                <a:latin typeface="微软雅黑"/>
                <a:ea typeface="微软雅黑"/>
              </a:rPr>
              <a:t>Density-Based Spatial Clustering of Application with Noise</a:t>
            </a:r>
            <a:r>
              <a:rPr lang="zh-CN" altLang="zh-CN" sz="1400" dirty="0">
                <a:solidFill>
                  <a:prstClr val="black"/>
                </a:solidFill>
                <a:latin typeface="微软雅黑"/>
                <a:ea typeface="微软雅黑"/>
              </a:rPr>
              <a:t>，具有噪声的基于密度的空间聚类应用）是一种基于高密度连接区域的密度聚类算法。</a:t>
            </a:r>
            <a:endParaRPr lang="zh-CN" altLang="en-US" sz="1400" dirty="0">
              <a:solidFill>
                <a:prstClr val="black"/>
              </a:solidFill>
              <a:latin typeface="微软雅黑"/>
              <a:ea typeface="微软雅黑"/>
            </a:endParaRPr>
          </a:p>
        </p:txBody>
      </p:sp>
      <p:sp>
        <p:nvSpPr>
          <p:cNvPr id="13" name="矩形 12"/>
          <p:cNvSpPr/>
          <p:nvPr/>
        </p:nvSpPr>
        <p:spPr>
          <a:xfrm>
            <a:off x="607501" y="2560588"/>
            <a:ext cx="7977034" cy="954107"/>
          </a:xfrm>
          <a:prstGeom prst="rect">
            <a:avLst/>
          </a:prstGeom>
        </p:spPr>
        <p:txBody>
          <a:bodyPr wrap="square">
            <a:spAutoFit/>
          </a:bodyPr>
          <a:lstStyle/>
          <a:p>
            <a:pPr fontAlgn="auto">
              <a:spcBef>
                <a:spcPts val="0"/>
              </a:spcBef>
              <a:spcAft>
                <a:spcPts val="0"/>
              </a:spcAft>
              <a:buFontTx/>
              <a:buNone/>
            </a:pPr>
            <a:r>
              <a:rPr lang="en-US" altLang="zh-CN" sz="1400" dirty="0">
                <a:solidFill>
                  <a:prstClr val="black"/>
                </a:solidFill>
                <a:latin typeface="微软雅黑"/>
                <a:ea typeface="微软雅黑"/>
              </a:rPr>
              <a:t>DBSCAN</a:t>
            </a:r>
            <a:r>
              <a:rPr lang="zh-CN" altLang="zh-CN" sz="1400" dirty="0">
                <a:solidFill>
                  <a:prstClr val="black"/>
                </a:solidFill>
                <a:latin typeface="微软雅黑"/>
                <a:ea typeface="微软雅黑"/>
              </a:rPr>
              <a:t>的基本算法流程如下：从任意对象</a:t>
            </a:r>
            <a:r>
              <a:rPr lang="en-US" altLang="zh-CN" sz="1400" i="1" dirty="0" smtClean="0">
                <a:solidFill>
                  <a:prstClr val="black"/>
                </a:solidFill>
                <a:latin typeface="微软雅黑"/>
                <a:ea typeface="微软雅黑"/>
              </a:rPr>
              <a:t>P </a:t>
            </a:r>
            <a:r>
              <a:rPr lang="zh-CN" altLang="zh-CN" sz="1400" dirty="0" smtClean="0">
                <a:solidFill>
                  <a:prstClr val="black"/>
                </a:solidFill>
                <a:latin typeface="微软雅黑"/>
                <a:ea typeface="微软雅黑"/>
              </a:rPr>
              <a:t>开始</a:t>
            </a:r>
            <a:r>
              <a:rPr lang="zh-CN" altLang="zh-CN" sz="1400" dirty="0">
                <a:solidFill>
                  <a:prstClr val="black"/>
                </a:solidFill>
                <a:latin typeface="微软雅黑"/>
                <a:ea typeface="微软雅黑"/>
              </a:rPr>
              <a:t>根据阈值和参数通过广度优先搜索提取从</a:t>
            </a:r>
            <a:r>
              <a:rPr lang="en-US" altLang="zh-CN" sz="1400" i="1" dirty="0" smtClean="0">
                <a:solidFill>
                  <a:prstClr val="black"/>
                </a:solidFill>
                <a:latin typeface="微软雅黑"/>
                <a:ea typeface="微软雅黑"/>
              </a:rPr>
              <a:t>P </a:t>
            </a:r>
            <a:r>
              <a:rPr lang="zh-CN" altLang="zh-CN" sz="1400" dirty="0" smtClean="0">
                <a:solidFill>
                  <a:prstClr val="black"/>
                </a:solidFill>
                <a:latin typeface="微软雅黑"/>
                <a:ea typeface="微软雅黑"/>
              </a:rPr>
              <a:t>密度</a:t>
            </a:r>
            <a:r>
              <a:rPr lang="zh-CN" altLang="zh-CN" sz="1400" dirty="0">
                <a:solidFill>
                  <a:prstClr val="black"/>
                </a:solidFill>
                <a:latin typeface="微软雅黑"/>
                <a:ea typeface="微软雅黑"/>
              </a:rPr>
              <a:t>可达的所有对象，得到一个聚类。若</a:t>
            </a:r>
            <a:r>
              <a:rPr lang="en-US" altLang="zh-CN" sz="1400" i="1" dirty="0" smtClean="0">
                <a:solidFill>
                  <a:prstClr val="black"/>
                </a:solidFill>
                <a:latin typeface="微软雅黑"/>
                <a:ea typeface="微软雅黑"/>
              </a:rPr>
              <a:t>P </a:t>
            </a:r>
            <a:r>
              <a:rPr lang="zh-CN" altLang="zh-CN" sz="1400" dirty="0" smtClean="0">
                <a:solidFill>
                  <a:prstClr val="black"/>
                </a:solidFill>
                <a:latin typeface="微软雅黑"/>
                <a:ea typeface="微软雅黑"/>
              </a:rPr>
              <a:t>是</a:t>
            </a:r>
            <a:r>
              <a:rPr lang="zh-CN" altLang="zh-CN" sz="1400" dirty="0">
                <a:solidFill>
                  <a:prstClr val="black"/>
                </a:solidFill>
                <a:latin typeface="微软雅黑"/>
                <a:ea typeface="微软雅黑"/>
              </a:rPr>
              <a:t>核心对象，则可以一次标记相应对象为当前类并以此为基础进行扩展。得到一个完整的聚类后，再选择一个新的对象重复上述过程。若</a:t>
            </a:r>
            <a:r>
              <a:rPr lang="en-US" altLang="zh-CN" sz="1400" i="1" dirty="0" smtClean="0">
                <a:solidFill>
                  <a:prstClr val="black"/>
                </a:solidFill>
                <a:latin typeface="微软雅黑"/>
                <a:ea typeface="微软雅黑"/>
              </a:rPr>
              <a:t>P </a:t>
            </a:r>
            <a:r>
              <a:rPr lang="zh-CN" altLang="zh-CN" sz="1400" dirty="0" smtClean="0">
                <a:solidFill>
                  <a:prstClr val="black"/>
                </a:solidFill>
                <a:latin typeface="微软雅黑"/>
                <a:ea typeface="微软雅黑"/>
              </a:rPr>
              <a:t>是</a:t>
            </a:r>
            <a:r>
              <a:rPr lang="zh-CN" altLang="zh-CN" sz="1400" dirty="0">
                <a:solidFill>
                  <a:prstClr val="black"/>
                </a:solidFill>
                <a:latin typeface="微软雅黑"/>
                <a:ea typeface="微软雅黑"/>
              </a:rPr>
              <a:t>边界对象，则将其标记为噪声并舍弃</a:t>
            </a:r>
            <a:endParaRPr lang="zh-CN" altLang="en-US" sz="1400" dirty="0">
              <a:solidFill>
                <a:prstClr val="black"/>
              </a:solidFill>
              <a:latin typeface="微软雅黑"/>
              <a:ea typeface="微软雅黑"/>
            </a:endParaRPr>
          </a:p>
        </p:txBody>
      </p:sp>
      <p:sp>
        <p:nvSpPr>
          <p:cNvPr id="14" name="矩形 13"/>
          <p:cNvSpPr/>
          <p:nvPr/>
        </p:nvSpPr>
        <p:spPr>
          <a:xfrm>
            <a:off x="733060" y="4195465"/>
            <a:ext cx="475566" cy="1323439"/>
          </a:xfrm>
          <a:prstGeom prst="rect">
            <a:avLst/>
          </a:prstGeom>
        </p:spPr>
        <p:txBody>
          <a:bodyPr wrap="square">
            <a:spAutoFit/>
          </a:bodyPr>
          <a:lstStyle/>
          <a:p>
            <a:pPr fontAlgn="auto">
              <a:spcBef>
                <a:spcPts val="0"/>
              </a:spcBef>
              <a:spcAft>
                <a:spcPts val="0"/>
              </a:spcAft>
              <a:buFontTx/>
              <a:buNone/>
            </a:pPr>
            <a:r>
              <a:rPr lang="zh-CN" altLang="zh-CN" sz="4000" b="1" dirty="0">
                <a:solidFill>
                  <a:srgbClr val="3D89BC"/>
                </a:solidFill>
                <a:latin typeface="微软雅黑"/>
                <a:ea typeface="微软雅黑"/>
              </a:rPr>
              <a:t>缺陷</a:t>
            </a:r>
            <a:endParaRPr lang="zh-CN" altLang="en-US" sz="4000" b="1" dirty="0">
              <a:solidFill>
                <a:srgbClr val="3D89BC"/>
              </a:solidFill>
              <a:latin typeface="微软雅黑"/>
              <a:ea typeface="微软雅黑"/>
            </a:endParaRPr>
          </a:p>
        </p:txBody>
      </p:sp>
      <p:graphicFrame>
        <p:nvGraphicFramePr>
          <p:cNvPr id="16" name="图示 15"/>
          <p:cNvGraphicFramePr/>
          <p:nvPr/>
        </p:nvGraphicFramePr>
        <p:xfrm>
          <a:off x="1523999" y="3762375"/>
          <a:ext cx="6886575" cy="21907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7" name="27 Imagen"/>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prstClr val="white">
                    <a:lumMod val="65000"/>
                  </a:prstClr>
                </a:solidFill>
                <a:latin typeface="微软雅黑"/>
                <a:ea typeface="微软雅黑"/>
              </a:rPr>
              <a:t>of</a:t>
            </a:r>
            <a:endParaRPr lang="es-ES" sz="1200" b="1" i="1" dirty="0">
              <a:solidFill>
                <a:prstClr val="white">
                  <a:lumMod val="65000"/>
                </a:prstClr>
              </a:solidFill>
              <a:latin typeface="微软雅黑"/>
              <a:ea typeface="微软雅黑"/>
            </a:endParaRPr>
          </a:p>
        </p:txBody>
      </p:sp>
      <p:sp>
        <p:nvSpPr>
          <p:cNvPr id="71"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sz="1200" b="1" dirty="0" smtClean="0">
                <a:solidFill>
                  <a:prstClr val="white">
                    <a:lumMod val="50000"/>
                  </a:prstClr>
                </a:solidFill>
                <a:latin typeface="微软雅黑"/>
                <a:ea typeface="微软雅黑"/>
              </a:rPr>
              <a:t>39</a:t>
            </a:r>
            <a:endParaRPr lang="es-ES" sz="1200" b="1" dirty="0">
              <a:solidFill>
                <a:prstClr val="white">
                  <a:lumMod val="50000"/>
                </a:prstClr>
              </a:solidFill>
              <a:latin typeface="微软雅黑"/>
              <a:ea typeface="微软雅黑"/>
            </a:endParaRPr>
          </a:p>
        </p:txBody>
      </p:sp>
      <p:pic>
        <p:nvPicPr>
          <p:cNvPr id="74" name="Imagen 27">
            <a:hlinkClick r:id="" action="ppaction://hlinkshowjump?jump=nextslide"/>
          </p:cNvPr>
          <p:cNvPicPr>
            <a:picLocks noChangeAspect="1" noChangeArrowheads="1"/>
          </p:cNvPicPr>
          <p:nvPr/>
        </p:nvPicPr>
        <p:blipFill>
          <a:blip r:embed="rId9"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Imagen 28">
            <a:hlinkClick r:id="" action="ppaction://hlinkshowjump?jump=previousslide"/>
          </p:cNvPr>
          <p:cNvPicPr>
            <a:picLocks noChangeAspect="1" noChangeArrowheads="1"/>
          </p:cNvPicPr>
          <p:nvPr/>
        </p:nvPicPr>
        <p:blipFill>
          <a:blip r:embed="rId9"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prstClr val="black">
                    <a:tint val="75000"/>
                  </a:prstClr>
                </a:solidFill>
              </a:rPr>
              <a:pPr fontAlgn="auto">
                <a:spcBef>
                  <a:spcPts val="0"/>
                </a:spcBef>
                <a:spcAft>
                  <a:spcPts val="0"/>
                </a:spcAft>
                <a:buFontTx/>
                <a:buNone/>
              </a:pPr>
              <a:t>153</a:t>
            </a:fld>
            <a:endParaRPr lang="zh-CN" altLang="en-US" dirty="0">
              <a:solidFill>
                <a:prstClr val="black">
                  <a:tint val="75000"/>
                </a:prstClr>
              </a:solidFill>
            </a:endParaRPr>
          </a:p>
        </p:txBody>
      </p:sp>
      <p:sp>
        <p:nvSpPr>
          <p:cNvPr id="79" name="文本框 40"/>
          <p:cNvSpPr txBox="1"/>
          <p:nvPr/>
        </p:nvSpPr>
        <p:spPr>
          <a:xfrm>
            <a:off x="399253" y="828381"/>
            <a:ext cx="1569660" cy="369332"/>
          </a:xfrm>
          <a:prstGeom prst="rect">
            <a:avLst/>
          </a:prstGeom>
          <a:noFill/>
        </p:spPr>
        <p:txBody>
          <a:bodyPr wrap="none" rtlCol="0">
            <a:spAutoFit/>
          </a:bodyPr>
          <a:lstStyle/>
          <a:p>
            <a:pPr fontAlgn="auto">
              <a:spcBef>
                <a:spcPts val="0"/>
              </a:spcBef>
              <a:spcAft>
                <a:spcPts val="0"/>
              </a:spcAft>
              <a:buFontTx/>
              <a:buNone/>
            </a:pPr>
            <a:r>
              <a:rPr lang="zh-CN" altLang="en-US" b="1" dirty="0" smtClean="0">
                <a:solidFill>
                  <a:srgbClr val="3D89BC"/>
                </a:solidFill>
                <a:latin typeface="微软雅黑"/>
                <a:ea typeface="微软雅黑"/>
              </a:rPr>
              <a:t>常用聚类算法</a:t>
            </a:r>
            <a:endParaRPr lang="zh-CN" altLang="zh-CN" b="1" dirty="0">
              <a:solidFill>
                <a:srgbClr val="3D89BC"/>
              </a:solidFill>
              <a:latin typeface="微软雅黑"/>
              <a:ea typeface="微软雅黑"/>
            </a:endParaRPr>
          </a:p>
        </p:txBody>
      </p:sp>
      <p:sp>
        <p:nvSpPr>
          <p:cNvPr id="80" name="椭圆 79"/>
          <p:cNvSpPr/>
          <p:nvPr/>
        </p:nvSpPr>
        <p:spPr>
          <a:xfrm>
            <a:off x="293525" y="946406"/>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Tree>
    <p:extLst>
      <p:ext uri="{BB962C8B-B14F-4D97-AF65-F5344CB8AC3E}">
        <p14:creationId xmlns:p14="http://schemas.microsoft.com/office/powerpoint/2010/main" val="4223335500"/>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26" name="文本框 6"/>
          <p:cNvSpPr txBox="1"/>
          <p:nvPr/>
        </p:nvSpPr>
        <p:spPr>
          <a:xfrm>
            <a:off x="607500" y="177284"/>
            <a:ext cx="596317" cy="323165"/>
          </a:xfrm>
          <a:prstGeom prst="rect">
            <a:avLst/>
          </a:prstGeom>
          <a:noFill/>
        </p:spPr>
        <p:txBody>
          <a:bodyPr wrap="none" lIns="0" tIns="0" rIns="0" bIns="0" rtlCol="0">
            <a:spAutoFit/>
          </a:bodyPr>
          <a:lstStyle/>
          <a:p>
            <a:pPr fontAlgn="auto">
              <a:spcBef>
                <a:spcPts val="0"/>
              </a:spcBef>
              <a:spcAft>
                <a:spcPts val="0"/>
              </a:spcAft>
              <a:buFontTx/>
              <a:buNone/>
            </a:pPr>
            <a:r>
              <a:rPr lang="zh-CN" altLang="en-US" sz="2100" b="1" spc="225" dirty="0" smtClean="0">
                <a:solidFill>
                  <a:prstClr val="white"/>
                </a:solidFill>
                <a:latin typeface="微软雅黑"/>
                <a:ea typeface="微软雅黑"/>
              </a:rPr>
              <a:t>聚类</a:t>
            </a:r>
            <a:endParaRPr lang="zh-CN" altLang="en-US" sz="2100" b="1" spc="225" dirty="0">
              <a:solidFill>
                <a:prstClr val="white"/>
              </a:solidFill>
              <a:latin typeface="微软雅黑"/>
              <a:ea typeface="微软雅黑"/>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sp>
        <p:nvSpPr>
          <p:cNvPr id="4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9"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7"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6"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8"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2"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3"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6"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8"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0"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4"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8"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8"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1"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3"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6"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0"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3"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5"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8"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7"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0"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4"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4"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9"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2"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8"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6"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9"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1"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3"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5"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5"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7"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71"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6" name="矩形 95"/>
          <p:cNvSpPr/>
          <p:nvPr/>
        </p:nvSpPr>
        <p:spPr>
          <a:xfrm>
            <a:off x="524727" y="1286142"/>
            <a:ext cx="2363147" cy="338554"/>
          </a:xfrm>
          <a:prstGeom prst="rect">
            <a:avLst/>
          </a:prstGeom>
        </p:spPr>
        <p:txBody>
          <a:bodyPr wrap="none">
            <a:spAutoFit/>
          </a:bodyPr>
          <a:lstStyle/>
          <a:p>
            <a:pPr fontAlgn="auto">
              <a:spcBef>
                <a:spcPts val="0"/>
              </a:spcBef>
              <a:spcAft>
                <a:spcPts val="0"/>
              </a:spcAft>
              <a:buFontTx/>
              <a:buNone/>
            </a:pPr>
            <a:r>
              <a:rPr lang="en-US" altLang="zh-CN" sz="1600" b="1" dirty="0">
                <a:solidFill>
                  <a:prstClr val="black"/>
                </a:solidFill>
                <a:latin typeface="微软雅黑"/>
                <a:ea typeface="微软雅黑"/>
              </a:rPr>
              <a:t>4</a:t>
            </a:r>
            <a:r>
              <a:rPr lang="zh-CN" altLang="zh-CN" sz="1600" b="1" dirty="0">
                <a:solidFill>
                  <a:prstClr val="black"/>
                </a:solidFill>
                <a:latin typeface="微软雅黑"/>
                <a:ea typeface="微软雅黑"/>
              </a:rPr>
              <a:t>．基于网格的聚类算法</a:t>
            </a:r>
          </a:p>
        </p:txBody>
      </p:sp>
      <p:sp>
        <p:nvSpPr>
          <p:cNvPr id="2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9"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3"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 name="矩形 3"/>
          <p:cNvSpPr/>
          <p:nvPr/>
        </p:nvSpPr>
        <p:spPr>
          <a:xfrm>
            <a:off x="524727" y="1723936"/>
            <a:ext cx="7977035" cy="584775"/>
          </a:xfrm>
          <a:prstGeom prst="rect">
            <a:avLst/>
          </a:prstGeom>
        </p:spPr>
        <p:txBody>
          <a:bodyPr wrap="square">
            <a:spAutoFit/>
          </a:bodyPr>
          <a:lstStyle/>
          <a:p>
            <a:pPr fontAlgn="auto">
              <a:spcBef>
                <a:spcPts val="0"/>
              </a:spcBef>
              <a:spcAft>
                <a:spcPts val="0"/>
              </a:spcAft>
              <a:buFontTx/>
              <a:buNone/>
            </a:pPr>
            <a:r>
              <a:rPr lang="zh-CN" altLang="zh-CN" sz="1600" dirty="0">
                <a:solidFill>
                  <a:prstClr val="black"/>
                </a:solidFill>
                <a:latin typeface="微软雅黑"/>
                <a:ea typeface="微软雅黑"/>
              </a:rPr>
              <a:t>基于网格的聚类算法是采用一个多分辨率的网格数据结构，即将空间量化为有限数目的单元，这些单元形成了网格结构，所有的聚类操作都在网格上进行。</a:t>
            </a:r>
            <a:endParaRPr lang="zh-CN" altLang="en-US" sz="1600" dirty="0">
              <a:solidFill>
                <a:prstClr val="black"/>
              </a:solidFill>
              <a:latin typeface="微软雅黑"/>
              <a:ea typeface="微软雅黑"/>
            </a:endParaRPr>
          </a:p>
        </p:txBody>
      </p:sp>
      <p:sp>
        <p:nvSpPr>
          <p:cNvPr id="11" name="矩形 10"/>
          <p:cNvSpPr/>
          <p:nvPr/>
        </p:nvSpPr>
        <p:spPr>
          <a:xfrm>
            <a:off x="607500" y="3201125"/>
            <a:ext cx="7736400" cy="856800"/>
          </a:xfrm>
          <a:prstGeom prst="rect">
            <a:avLst/>
          </a:prstGeom>
          <a:no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2" name="任意多边形 11"/>
          <p:cNvSpPr/>
          <p:nvPr/>
        </p:nvSpPr>
        <p:spPr>
          <a:xfrm>
            <a:off x="994319" y="2714625"/>
            <a:ext cx="6330406" cy="721640"/>
          </a:xfrm>
          <a:custGeom>
            <a:avLst/>
            <a:gdLst>
              <a:gd name="connsiteX0" fmla="*/ 0 w 5415480"/>
              <a:gd name="connsiteY0" fmla="*/ 167283 h 1003680"/>
              <a:gd name="connsiteX1" fmla="*/ 167283 w 5415480"/>
              <a:gd name="connsiteY1" fmla="*/ 0 h 1003680"/>
              <a:gd name="connsiteX2" fmla="*/ 5248197 w 5415480"/>
              <a:gd name="connsiteY2" fmla="*/ 0 h 1003680"/>
              <a:gd name="connsiteX3" fmla="*/ 5415480 w 5415480"/>
              <a:gd name="connsiteY3" fmla="*/ 167283 h 1003680"/>
              <a:gd name="connsiteX4" fmla="*/ 5415480 w 5415480"/>
              <a:gd name="connsiteY4" fmla="*/ 836397 h 1003680"/>
              <a:gd name="connsiteX5" fmla="*/ 5248197 w 5415480"/>
              <a:gd name="connsiteY5" fmla="*/ 1003680 h 1003680"/>
              <a:gd name="connsiteX6" fmla="*/ 167283 w 5415480"/>
              <a:gd name="connsiteY6" fmla="*/ 1003680 h 1003680"/>
              <a:gd name="connsiteX7" fmla="*/ 0 w 5415480"/>
              <a:gd name="connsiteY7" fmla="*/ 836397 h 1003680"/>
              <a:gd name="connsiteX8" fmla="*/ 0 w 5415480"/>
              <a:gd name="connsiteY8" fmla="*/ 167283 h 100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15480" h="1003680">
                <a:moveTo>
                  <a:pt x="0" y="167283"/>
                </a:moveTo>
                <a:cubicBezTo>
                  <a:pt x="0" y="74895"/>
                  <a:pt x="74895" y="0"/>
                  <a:pt x="167283" y="0"/>
                </a:cubicBezTo>
                <a:lnTo>
                  <a:pt x="5248197" y="0"/>
                </a:lnTo>
                <a:cubicBezTo>
                  <a:pt x="5340585" y="0"/>
                  <a:pt x="5415480" y="74895"/>
                  <a:pt x="5415480" y="167283"/>
                </a:cubicBezTo>
                <a:lnTo>
                  <a:pt x="5415480" y="836397"/>
                </a:lnTo>
                <a:cubicBezTo>
                  <a:pt x="5415480" y="928785"/>
                  <a:pt x="5340585" y="1003680"/>
                  <a:pt x="5248197" y="1003680"/>
                </a:cubicBezTo>
                <a:lnTo>
                  <a:pt x="167283" y="1003680"/>
                </a:lnTo>
                <a:cubicBezTo>
                  <a:pt x="74895" y="1003680"/>
                  <a:pt x="0" y="928785"/>
                  <a:pt x="0" y="836397"/>
                </a:cubicBezTo>
                <a:lnTo>
                  <a:pt x="0" y="167283"/>
                </a:lnTo>
                <a:close/>
              </a:path>
            </a:pathLst>
          </a:custGeom>
          <a:solidFill>
            <a:srgbClr val="3D89B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3688" tIns="48996" rIns="253688" bIns="48996" numCol="1" spcCol="1270" anchor="ctr" anchorCtr="0">
            <a:noAutofit/>
          </a:bodyPr>
          <a:lstStyle/>
          <a:p>
            <a:pPr defTabSz="1511300" fontAlgn="auto">
              <a:lnSpc>
                <a:spcPct val="90000"/>
              </a:lnSpc>
              <a:spcAft>
                <a:spcPct val="35000"/>
              </a:spcAft>
              <a:buFontTx/>
              <a:buNone/>
            </a:pPr>
            <a:endParaRPr lang="zh-CN" altLang="en-US" sz="3400" dirty="0">
              <a:solidFill>
                <a:prstClr val="white"/>
              </a:solidFill>
            </a:endParaRPr>
          </a:p>
        </p:txBody>
      </p:sp>
      <p:sp>
        <p:nvSpPr>
          <p:cNvPr id="19" name="矩形 18"/>
          <p:cNvSpPr/>
          <p:nvPr/>
        </p:nvSpPr>
        <p:spPr>
          <a:xfrm>
            <a:off x="607500" y="4886240"/>
            <a:ext cx="7736400" cy="856800"/>
          </a:xfrm>
          <a:prstGeom prst="rect">
            <a:avLst/>
          </a:prstGeom>
          <a:no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0" name="任意多边形 29"/>
          <p:cNvSpPr/>
          <p:nvPr/>
        </p:nvSpPr>
        <p:spPr>
          <a:xfrm>
            <a:off x="994319" y="4399740"/>
            <a:ext cx="6330406" cy="721640"/>
          </a:xfrm>
          <a:custGeom>
            <a:avLst/>
            <a:gdLst>
              <a:gd name="connsiteX0" fmla="*/ 0 w 5415480"/>
              <a:gd name="connsiteY0" fmla="*/ 167283 h 1003680"/>
              <a:gd name="connsiteX1" fmla="*/ 167283 w 5415480"/>
              <a:gd name="connsiteY1" fmla="*/ 0 h 1003680"/>
              <a:gd name="connsiteX2" fmla="*/ 5248197 w 5415480"/>
              <a:gd name="connsiteY2" fmla="*/ 0 h 1003680"/>
              <a:gd name="connsiteX3" fmla="*/ 5415480 w 5415480"/>
              <a:gd name="connsiteY3" fmla="*/ 167283 h 1003680"/>
              <a:gd name="connsiteX4" fmla="*/ 5415480 w 5415480"/>
              <a:gd name="connsiteY4" fmla="*/ 836397 h 1003680"/>
              <a:gd name="connsiteX5" fmla="*/ 5248197 w 5415480"/>
              <a:gd name="connsiteY5" fmla="*/ 1003680 h 1003680"/>
              <a:gd name="connsiteX6" fmla="*/ 167283 w 5415480"/>
              <a:gd name="connsiteY6" fmla="*/ 1003680 h 1003680"/>
              <a:gd name="connsiteX7" fmla="*/ 0 w 5415480"/>
              <a:gd name="connsiteY7" fmla="*/ 836397 h 1003680"/>
              <a:gd name="connsiteX8" fmla="*/ 0 w 5415480"/>
              <a:gd name="connsiteY8" fmla="*/ 167283 h 100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15480" h="1003680">
                <a:moveTo>
                  <a:pt x="0" y="167283"/>
                </a:moveTo>
                <a:cubicBezTo>
                  <a:pt x="0" y="74895"/>
                  <a:pt x="74895" y="0"/>
                  <a:pt x="167283" y="0"/>
                </a:cubicBezTo>
                <a:lnTo>
                  <a:pt x="5248197" y="0"/>
                </a:lnTo>
                <a:cubicBezTo>
                  <a:pt x="5340585" y="0"/>
                  <a:pt x="5415480" y="74895"/>
                  <a:pt x="5415480" y="167283"/>
                </a:cubicBezTo>
                <a:lnTo>
                  <a:pt x="5415480" y="836397"/>
                </a:lnTo>
                <a:cubicBezTo>
                  <a:pt x="5415480" y="928785"/>
                  <a:pt x="5340585" y="1003680"/>
                  <a:pt x="5248197" y="1003680"/>
                </a:cubicBezTo>
                <a:lnTo>
                  <a:pt x="167283" y="1003680"/>
                </a:lnTo>
                <a:cubicBezTo>
                  <a:pt x="74895" y="1003680"/>
                  <a:pt x="0" y="928785"/>
                  <a:pt x="0" y="836397"/>
                </a:cubicBezTo>
                <a:lnTo>
                  <a:pt x="0" y="167283"/>
                </a:lnTo>
                <a:close/>
              </a:path>
            </a:pathLst>
          </a:custGeom>
          <a:solidFill>
            <a:srgbClr val="3D89B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3688" tIns="48996" rIns="253688" bIns="48996" numCol="1" spcCol="1270" anchor="ctr" anchorCtr="0">
            <a:noAutofit/>
          </a:bodyPr>
          <a:lstStyle/>
          <a:p>
            <a:pPr defTabSz="1511300" fontAlgn="auto">
              <a:lnSpc>
                <a:spcPct val="90000"/>
              </a:lnSpc>
              <a:spcAft>
                <a:spcPct val="35000"/>
              </a:spcAft>
              <a:buFontTx/>
              <a:buNone/>
            </a:pPr>
            <a:endParaRPr lang="zh-CN" altLang="en-US" sz="3400">
              <a:solidFill>
                <a:prstClr val="white"/>
              </a:solidFill>
            </a:endParaRPr>
          </a:p>
        </p:txBody>
      </p:sp>
      <p:sp>
        <p:nvSpPr>
          <p:cNvPr id="31" name="矩形 30"/>
          <p:cNvSpPr/>
          <p:nvPr/>
        </p:nvSpPr>
        <p:spPr>
          <a:xfrm>
            <a:off x="1208624" y="2783057"/>
            <a:ext cx="5871317" cy="584775"/>
          </a:xfrm>
          <a:prstGeom prst="rect">
            <a:avLst/>
          </a:prstGeom>
        </p:spPr>
        <p:txBody>
          <a:bodyPr wrap="square">
            <a:spAutoFit/>
          </a:bodyPr>
          <a:lstStyle/>
          <a:p>
            <a:pPr fontAlgn="auto">
              <a:spcBef>
                <a:spcPts val="0"/>
              </a:spcBef>
              <a:spcAft>
                <a:spcPts val="0"/>
              </a:spcAft>
              <a:buFontTx/>
              <a:buNone/>
            </a:pPr>
            <a:r>
              <a:rPr lang="en-US" altLang="zh-CN" sz="1600" b="1" dirty="0">
                <a:solidFill>
                  <a:prstClr val="white"/>
                </a:solidFill>
                <a:latin typeface="微软雅黑"/>
                <a:ea typeface="微软雅黑"/>
              </a:rPr>
              <a:t>STING</a:t>
            </a:r>
            <a:r>
              <a:rPr lang="zh-CN" altLang="zh-CN" sz="1600" b="1" dirty="0">
                <a:solidFill>
                  <a:prstClr val="white"/>
                </a:solidFill>
                <a:latin typeface="微软雅黑"/>
                <a:ea typeface="微软雅黑"/>
              </a:rPr>
              <a:t>（</a:t>
            </a:r>
            <a:r>
              <a:rPr lang="en-US" altLang="zh-CN" sz="1600" b="1" dirty="0" err="1">
                <a:solidFill>
                  <a:prstClr val="white"/>
                </a:solidFill>
                <a:latin typeface="微软雅黑"/>
                <a:ea typeface="微软雅黑"/>
              </a:rPr>
              <a:t>STatistical</a:t>
            </a:r>
            <a:r>
              <a:rPr lang="en-US" altLang="zh-CN" sz="1600" b="1" dirty="0">
                <a:solidFill>
                  <a:prstClr val="white"/>
                </a:solidFill>
                <a:latin typeface="微软雅黑"/>
                <a:ea typeface="微软雅黑"/>
              </a:rPr>
              <a:t> </a:t>
            </a:r>
            <a:r>
              <a:rPr lang="en-US" altLang="zh-CN" sz="1600" b="1" dirty="0" err="1">
                <a:solidFill>
                  <a:prstClr val="white"/>
                </a:solidFill>
                <a:latin typeface="微软雅黑"/>
                <a:ea typeface="微软雅黑"/>
              </a:rPr>
              <a:t>INformation</a:t>
            </a:r>
            <a:r>
              <a:rPr lang="en-US" altLang="zh-CN" sz="1600" b="1" dirty="0">
                <a:solidFill>
                  <a:prstClr val="white"/>
                </a:solidFill>
                <a:latin typeface="微软雅黑"/>
                <a:ea typeface="微软雅黑"/>
              </a:rPr>
              <a:t> Grid</a:t>
            </a:r>
            <a:r>
              <a:rPr lang="zh-CN" altLang="zh-CN" sz="1600" b="1" dirty="0">
                <a:solidFill>
                  <a:prstClr val="white"/>
                </a:solidFill>
                <a:latin typeface="微软雅黑"/>
                <a:ea typeface="微软雅黑"/>
              </a:rPr>
              <a:t>，统计信息网格）算法将空间区域划分为矩形</a:t>
            </a:r>
            <a:r>
              <a:rPr lang="zh-CN" altLang="zh-CN" sz="1600" b="1" dirty="0" smtClean="0">
                <a:solidFill>
                  <a:prstClr val="white"/>
                </a:solidFill>
                <a:latin typeface="微软雅黑"/>
                <a:ea typeface="微软雅黑"/>
              </a:rPr>
              <a:t>单元</a:t>
            </a:r>
            <a:endParaRPr lang="zh-CN" altLang="en-US" sz="1600" b="1" dirty="0">
              <a:solidFill>
                <a:prstClr val="white"/>
              </a:solidFill>
              <a:latin typeface="微软雅黑"/>
              <a:ea typeface="微软雅黑"/>
            </a:endParaRPr>
          </a:p>
        </p:txBody>
      </p:sp>
      <p:sp>
        <p:nvSpPr>
          <p:cNvPr id="35" name="矩形 34"/>
          <p:cNvSpPr/>
          <p:nvPr/>
        </p:nvSpPr>
        <p:spPr>
          <a:xfrm>
            <a:off x="994319" y="3457486"/>
            <a:ext cx="6959055" cy="523220"/>
          </a:xfrm>
          <a:prstGeom prst="rect">
            <a:avLst/>
          </a:prstGeom>
        </p:spPr>
        <p:txBody>
          <a:bodyPr wrap="square">
            <a:spAutoFit/>
          </a:bodyPr>
          <a:lstStyle/>
          <a:p>
            <a:pPr fontAlgn="auto">
              <a:spcBef>
                <a:spcPts val="0"/>
              </a:spcBef>
              <a:spcAft>
                <a:spcPts val="0"/>
              </a:spcAft>
              <a:buFontTx/>
              <a:buNone/>
            </a:pPr>
            <a:r>
              <a:rPr lang="zh-CN" altLang="zh-CN" sz="1400" dirty="0">
                <a:solidFill>
                  <a:prstClr val="black"/>
                </a:solidFill>
                <a:latin typeface="微软雅黑"/>
                <a:ea typeface="微软雅黑"/>
              </a:rPr>
              <a:t>针对不同级别的分辨率，通常存在多个级别的矩形单元，这些单元形成了一个层次结构——高层的每个单元被划分为多个低一层的单元</a:t>
            </a:r>
            <a:endParaRPr lang="zh-CN" altLang="en-US" sz="1400" dirty="0">
              <a:solidFill>
                <a:prstClr val="black"/>
              </a:solidFill>
              <a:latin typeface="微软雅黑"/>
              <a:ea typeface="微软雅黑"/>
            </a:endParaRPr>
          </a:p>
        </p:txBody>
      </p:sp>
      <p:sp>
        <p:nvSpPr>
          <p:cNvPr id="76" name="矩形 75"/>
          <p:cNvSpPr/>
          <p:nvPr/>
        </p:nvSpPr>
        <p:spPr>
          <a:xfrm>
            <a:off x="1208624" y="4468172"/>
            <a:ext cx="5871317" cy="584775"/>
          </a:xfrm>
          <a:prstGeom prst="rect">
            <a:avLst/>
          </a:prstGeom>
        </p:spPr>
        <p:txBody>
          <a:bodyPr wrap="square">
            <a:spAutoFit/>
          </a:bodyPr>
          <a:lstStyle/>
          <a:p>
            <a:pPr fontAlgn="auto">
              <a:spcBef>
                <a:spcPts val="0"/>
              </a:spcBef>
              <a:spcAft>
                <a:spcPts val="0"/>
              </a:spcAft>
              <a:buFontTx/>
              <a:buNone/>
            </a:pPr>
            <a:r>
              <a:rPr lang="en-US" altLang="zh-CN" sz="1600" b="1" dirty="0" err="1">
                <a:solidFill>
                  <a:prstClr val="white"/>
                </a:solidFill>
                <a:latin typeface="微软雅黑"/>
                <a:ea typeface="微软雅黑"/>
              </a:rPr>
              <a:t>WaveCluster</a:t>
            </a:r>
            <a:r>
              <a:rPr lang="zh-CN" altLang="zh-CN" sz="1600" b="1" dirty="0">
                <a:solidFill>
                  <a:prstClr val="white"/>
                </a:solidFill>
                <a:latin typeface="微软雅黑"/>
                <a:ea typeface="微软雅黑"/>
              </a:rPr>
              <a:t>（</a:t>
            </a:r>
            <a:r>
              <a:rPr lang="en-US" altLang="zh-CN" sz="1600" b="1" dirty="0">
                <a:solidFill>
                  <a:prstClr val="white"/>
                </a:solidFill>
                <a:latin typeface="微软雅黑"/>
                <a:ea typeface="微软雅黑"/>
              </a:rPr>
              <a:t>Clustering using wavelet transformation</a:t>
            </a:r>
            <a:r>
              <a:rPr lang="zh-CN" altLang="zh-CN" sz="1600" b="1" dirty="0">
                <a:solidFill>
                  <a:prstClr val="white"/>
                </a:solidFill>
                <a:latin typeface="微软雅黑"/>
                <a:ea typeface="微软雅黑"/>
              </a:rPr>
              <a:t>，采用小波变换聚类）是一种多分辨率的聚类算法</a:t>
            </a:r>
            <a:endParaRPr lang="zh-CN" altLang="en-US" sz="1600" b="1" dirty="0">
              <a:solidFill>
                <a:prstClr val="white"/>
              </a:solidFill>
              <a:latin typeface="微软雅黑"/>
              <a:ea typeface="微软雅黑"/>
            </a:endParaRPr>
          </a:p>
        </p:txBody>
      </p:sp>
      <p:sp>
        <p:nvSpPr>
          <p:cNvPr id="41" name="矩形 40"/>
          <p:cNvSpPr/>
          <p:nvPr/>
        </p:nvSpPr>
        <p:spPr>
          <a:xfrm>
            <a:off x="994318" y="5143732"/>
            <a:ext cx="6959055" cy="523220"/>
          </a:xfrm>
          <a:prstGeom prst="rect">
            <a:avLst/>
          </a:prstGeom>
        </p:spPr>
        <p:txBody>
          <a:bodyPr wrap="square">
            <a:spAutoFit/>
          </a:bodyPr>
          <a:lstStyle/>
          <a:p>
            <a:pPr fontAlgn="auto">
              <a:spcBef>
                <a:spcPts val="0"/>
              </a:spcBef>
              <a:spcAft>
                <a:spcPts val="0"/>
              </a:spcAft>
              <a:buFontTx/>
              <a:buNone/>
            </a:pPr>
            <a:r>
              <a:rPr lang="zh-CN" altLang="zh-CN" sz="1400" dirty="0">
                <a:solidFill>
                  <a:prstClr val="black"/>
                </a:solidFill>
                <a:latin typeface="微软雅黑"/>
                <a:ea typeface="微软雅黑"/>
              </a:rPr>
              <a:t>先通过在数据空间上加一个多维网格结构来汇总数据，然后采用一种小波变换来变换原特征空间，在变换后的空间中找到密集区域</a:t>
            </a:r>
            <a:endParaRPr lang="zh-CN" altLang="en-US" sz="1400" dirty="0">
              <a:solidFill>
                <a:prstClr val="black"/>
              </a:solidFill>
              <a:latin typeface="微软雅黑"/>
              <a:ea typeface="微软雅黑"/>
            </a:endParaRPr>
          </a:p>
        </p:txBody>
      </p:sp>
      <p:pic>
        <p:nvPicPr>
          <p:cNvPr id="71" name="27 Image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prstClr val="white">
                    <a:lumMod val="65000"/>
                  </a:prstClr>
                </a:solidFill>
                <a:latin typeface="微软雅黑"/>
                <a:ea typeface="微软雅黑"/>
              </a:rPr>
              <a:t>of</a:t>
            </a:r>
            <a:endParaRPr lang="es-ES" sz="1200" b="1" i="1" dirty="0">
              <a:solidFill>
                <a:prstClr val="white">
                  <a:lumMod val="65000"/>
                </a:prstClr>
              </a:solidFill>
              <a:latin typeface="微软雅黑"/>
              <a:ea typeface="微软雅黑"/>
            </a:endParaRPr>
          </a:p>
        </p:txBody>
      </p:sp>
      <p:sp>
        <p:nvSpPr>
          <p:cNvPr id="74"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sz="1200" b="1" dirty="0" smtClean="0">
                <a:solidFill>
                  <a:prstClr val="white">
                    <a:lumMod val="50000"/>
                  </a:prstClr>
                </a:solidFill>
                <a:latin typeface="微软雅黑"/>
                <a:ea typeface="微软雅黑"/>
              </a:rPr>
              <a:t>39</a:t>
            </a:r>
            <a:endParaRPr lang="es-ES" sz="1200" b="1" dirty="0">
              <a:solidFill>
                <a:prstClr val="white">
                  <a:lumMod val="50000"/>
                </a:prstClr>
              </a:solidFill>
              <a:latin typeface="微软雅黑"/>
              <a:ea typeface="微软雅黑"/>
            </a:endParaRPr>
          </a:p>
        </p:txBody>
      </p:sp>
      <p:pic>
        <p:nvPicPr>
          <p:cNvPr id="79" name="Imagen 27">
            <a:hlinkClick r:id="" action="ppaction://hlinkshowjump?jump=next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Imagen 28">
            <a:hlinkClick r:id="" action="ppaction://hlinkshowjump?jump=previous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prstClr val="black">
                    <a:tint val="75000"/>
                  </a:prstClr>
                </a:solidFill>
              </a:rPr>
              <a:pPr fontAlgn="auto">
                <a:spcBef>
                  <a:spcPts val="0"/>
                </a:spcBef>
                <a:spcAft>
                  <a:spcPts val="0"/>
                </a:spcAft>
                <a:buFontTx/>
                <a:buNone/>
              </a:pPr>
              <a:t>154</a:t>
            </a:fld>
            <a:endParaRPr lang="zh-CN" altLang="en-US" dirty="0">
              <a:solidFill>
                <a:prstClr val="black">
                  <a:tint val="75000"/>
                </a:prstClr>
              </a:solidFill>
            </a:endParaRPr>
          </a:p>
        </p:txBody>
      </p:sp>
      <p:sp>
        <p:nvSpPr>
          <p:cNvPr id="83" name="文本框 40"/>
          <p:cNvSpPr txBox="1"/>
          <p:nvPr/>
        </p:nvSpPr>
        <p:spPr>
          <a:xfrm>
            <a:off x="399253" y="828381"/>
            <a:ext cx="1569660" cy="369332"/>
          </a:xfrm>
          <a:prstGeom prst="rect">
            <a:avLst/>
          </a:prstGeom>
          <a:noFill/>
        </p:spPr>
        <p:txBody>
          <a:bodyPr wrap="none" rtlCol="0">
            <a:spAutoFit/>
          </a:bodyPr>
          <a:lstStyle/>
          <a:p>
            <a:pPr fontAlgn="auto">
              <a:spcBef>
                <a:spcPts val="0"/>
              </a:spcBef>
              <a:spcAft>
                <a:spcPts val="0"/>
              </a:spcAft>
              <a:buFontTx/>
              <a:buNone/>
            </a:pPr>
            <a:r>
              <a:rPr lang="zh-CN" altLang="en-US" b="1" dirty="0" smtClean="0">
                <a:solidFill>
                  <a:srgbClr val="3D89BC"/>
                </a:solidFill>
                <a:latin typeface="微软雅黑"/>
                <a:ea typeface="微软雅黑"/>
              </a:rPr>
              <a:t>常用聚类算法</a:t>
            </a:r>
            <a:endParaRPr lang="zh-CN" altLang="zh-CN" b="1" dirty="0">
              <a:solidFill>
                <a:srgbClr val="3D89BC"/>
              </a:solidFill>
              <a:latin typeface="微软雅黑"/>
              <a:ea typeface="微软雅黑"/>
            </a:endParaRPr>
          </a:p>
        </p:txBody>
      </p:sp>
      <p:sp>
        <p:nvSpPr>
          <p:cNvPr id="84" name="椭圆 83"/>
          <p:cNvSpPr/>
          <p:nvPr/>
        </p:nvSpPr>
        <p:spPr>
          <a:xfrm>
            <a:off x="293525" y="946406"/>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Tree>
    <p:extLst>
      <p:ext uri="{BB962C8B-B14F-4D97-AF65-F5344CB8AC3E}">
        <p14:creationId xmlns:p14="http://schemas.microsoft.com/office/powerpoint/2010/main" val="2277664737"/>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26" name="文本框 6"/>
          <p:cNvSpPr txBox="1"/>
          <p:nvPr/>
        </p:nvSpPr>
        <p:spPr>
          <a:xfrm>
            <a:off x="607500" y="177284"/>
            <a:ext cx="596317" cy="323165"/>
          </a:xfrm>
          <a:prstGeom prst="rect">
            <a:avLst/>
          </a:prstGeom>
          <a:noFill/>
        </p:spPr>
        <p:txBody>
          <a:bodyPr wrap="none" lIns="0" tIns="0" rIns="0" bIns="0" rtlCol="0">
            <a:spAutoFit/>
          </a:bodyPr>
          <a:lstStyle/>
          <a:p>
            <a:pPr fontAlgn="auto">
              <a:spcBef>
                <a:spcPts val="0"/>
              </a:spcBef>
              <a:spcAft>
                <a:spcPts val="0"/>
              </a:spcAft>
              <a:buFontTx/>
              <a:buNone/>
            </a:pPr>
            <a:r>
              <a:rPr lang="zh-CN" altLang="en-US" sz="2100" b="1" spc="225" dirty="0" smtClean="0">
                <a:solidFill>
                  <a:prstClr val="white"/>
                </a:solidFill>
                <a:latin typeface="微软雅黑"/>
                <a:ea typeface="微软雅黑"/>
              </a:rPr>
              <a:t>聚类</a:t>
            </a:r>
            <a:endParaRPr lang="zh-CN" altLang="en-US" sz="2100" b="1" spc="225" dirty="0">
              <a:solidFill>
                <a:prstClr val="white"/>
              </a:solidFill>
              <a:latin typeface="微软雅黑"/>
              <a:ea typeface="微软雅黑"/>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sp>
        <p:nvSpPr>
          <p:cNvPr id="4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9"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7"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6"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8"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2"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3"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6"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8"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0"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4"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8"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8"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1"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3"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6"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0"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3"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5"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8"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7"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0"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4"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4"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9"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2"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8"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6"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9"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1"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3"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5"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5"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7"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71"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6" name="矩形 95"/>
          <p:cNvSpPr/>
          <p:nvPr/>
        </p:nvSpPr>
        <p:spPr>
          <a:xfrm>
            <a:off x="524727" y="1286142"/>
            <a:ext cx="2363147" cy="338554"/>
          </a:xfrm>
          <a:prstGeom prst="rect">
            <a:avLst/>
          </a:prstGeom>
        </p:spPr>
        <p:txBody>
          <a:bodyPr wrap="none">
            <a:spAutoFit/>
          </a:bodyPr>
          <a:lstStyle/>
          <a:p>
            <a:pPr fontAlgn="auto">
              <a:spcBef>
                <a:spcPts val="0"/>
              </a:spcBef>
              <a:spcAft>
                <a:spcPts val="0"/>
              </a:spcAft>
              <a:buFontTx/>
              <a:buNone/>
            </a:pPr>
            <a:r>
              <a:rPr lang="en-US" altLang="zh-CN" sz="1600" b="1" dirty="0">
                <a:solidFill>
                  <a:prstClr val="black"/>
                </a:solidFill>
                <a:latin typeface="微软雅黑"/>
                <a:ea typeface="微软雅黑"/>
              </a:rPr>
              <a:t>5</a:t>
            </a:r>
            <a:r>
              <a:rPr lang="zh-CN" altLang="zh-CN" sz="1600" b="1" dirty="0">
                <a:solidFill>
                  <a:prstClr val="black"/>
                </a:solidFill>
                <a:latin typeface="微软雅黑"/>
                <a:ea typeface="微软雅黑"/>
              </a:rPr>
              <a:t>．基于模型的聚类算法</a:t>
            </a:r>
          </a:p>
        </p:txBody>
      </p:sp>
      <p:sp>
        <p:nvSpPr>
          <p:cNvPr id="2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9"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3"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 name="矩形 1"/>
          <p:cNvSpPr/>
          <p:nvPr/>
        </p:nvSpPr>
        <p:spPr>
          <a:xfrm>
            <a:off x="508958" y="1624696"/>
            <a:ext cx="7977035" cy="338554"/>
          </a:xfrm>
          <a:prstGeom prst="rect">
            <a:avLst/>
          </a:prstGeom>
        </p:spPr>
        <p:txBody>
          <a:bodyPr wrap="square">
            <a:spAutoFit/>
          </a:bodyPr>
          <a:lstStyle/>
          <a:p>
            <a:pPr fontAlgn="auto">
              <a:spcBef>
                <a:spcPts val="0"/>
              </a:spcBef>
              <a:spcAft>
                <a:spcPts val="0"/>
              </a:spcAft>
              <a:buFontTx/>
              <a:buNone/>
            </a:pPr>
            <a:r>
              <a:rPr lang="zh-CN" altLang="zh-CN" sz="1600" dirty="0">
                <a:solidFill>
                  <a:prstClr val="black"/>
                </a:solidFill>
                <a:latin typeface="微软雅黑"/>
                <a:ea typeface="微软雅黑"/>
              </a:rPr>
              <a:t>基于模型的聚类算法是为每一个聚类假定了一个模型，寻找数据对给定模型的最佳拟合。</a:t>
            </a:r>
            <a:endParaRPr lang="zh-CN" altLang="en-US" sz="1600" dirty="0">
              <a:solidFill>
                <a:prstClr val="black"/>
              </a:solidFill>
              <a:latin typeface="微软雅黑"/>
              <a:ea typeface="微软雅黑"/>
            </a:endParaRPr>
          </a:p>
        </p:txBody>
      </p:sp>
      <p:grpSp>
        <p:nvGrpSpPr>
          <p:cNvPr id="67" name="组合 66"/>
          <p:cNvGrpSpPr/>
          <p:nvPr/>
        </p:nvGrpSpPr>
        <p:grpSpPr>
          <a:xfrm>
            <a:off x="5020011" y="2181226"/>
            <a:ext cx="2990904" cy="3419476"/>
            <a:chOff x="6231369" y="2408014"/>
            <a:chExt cx="1779546" cy="1899604"/>
          </a:xfrm>
        </p:grpSpPr>
        <p:sp>
          <p:nvSpPr>
            <p:cNvPr id="50" name="同侧圆角矩形 49"/>
            <p:cNvSpPr/>
            <p:nvPr/>
          </p:nvSpPr>
          <p:spPr>
            <a:xfrm>
              <a:off x="6231369" y="2408014"/>
              <a:ext cx="1779546" cy="1446224"/>
            </a:xfrm>
            <a:prstGeom prst="round2SameRect">
              <a:avLst>
                <a:gd name="adj1" fmla="val 8000"/>
                <a:gd name="adj2" fmla="val 0"/>
              </a:avLst>
            </a:prstGeom>
            <a:no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2" name="任意多边形 51"/>
            <p:cNvSpPr/>
            <p:nvPr/>
          </p:nvSpPr>
          <p:spPr>
            <a:xfrm>
              <a:off x="6231369" y="3854238"/>
              <a:ext cx="1779546" cy="453380"/>
            </a:xfrm>
            <a:custGeom>
              <a:avLst/>
              <a:gdLst>
                <a:gd name="connsiteX0" fmla="*/ 0 w 1779546"/>
                <a:gd name="connsiteY0" fmla="*/ 0 h 571209"/>
                <a:gd name="connsiteX1" fmla="*/ 1779546 w 1779546"/>
                <a:gd name="connsiteY1" fmla="*/ 0 h 571209"/>
                <a:gd name="connsiteX2" fmla="*/ 1779546 w 1779546"/>
                <a:gd name="connsiteY2" fmla="*/ 571209 h 571209"/>
                <a:gd name="connsiteX3" fmla="*/ 0 w 1779546"/>
                <a:gd name="connsiteY3" fmla="*/ 571209 h 571209"/>
                <a:gd name="connsiteX4" fmla="*/ 0 w 1779546"/>
                <a:gd name="connsiteY4" fmla="*/ 0 h 571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546" h="571209">
                  <a:moveTo>
                    <a:pt x="0" y="0"/>
                  </a:moveTo>
                  <a:lnTo>
                    <a:pt x="1779546" y="0"/>
                  </a:lnTo>
                  <a:lnTo>
                    <a:pt x="1779546" y="571209"/>
                  </a:lnTo>
                  <a:lnTo>
                    <a:pt x="0" y="571209"/>
                  </a:lnTo>
                  <a:lnTo>
                    <a:pt x="0" y="0"/>
                  </a:lnTo>
                  <a:close/>
                </a:path>
              </a:pathLst>
            </a:custGeom>
            <a:solidFill>
              <a:srgbClr val="3D89BC"/>
            </a:solid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680" tIns="0" rIns="561905" bIns="0" numCol="1" spcCol="1270" anchor="ctr" anchorCtr="0">
              <a:noAutofit/>
            </a:bodyPr>
            <a:lstStyle/>
            <a:p>
              <a:pPr defTabSz="1244600" fontAlgn="auto">
                <a:lnSpc>
                  <a:spcPct val="90000"/>
                </a:lnSpc>
                <a:spcAft>
                  <a:spcPct val="35000"/>
                </a:spcAft>
                <a:buFontTx/>
                <a:buNone/>
              </a:pPr>
              <a:endParaRPr lang="zh-CN" altLang="en-US" sz="2800">
                <a:solidFill>
                  <a:prstClr val="white"/>
                </a:solidFill>
              </a:endParaRPr>
            </a:p>
          </p:txBody>
        </p:sp>
      </p:grpSp>
      <p:grpSp>
        <p:nvGrpSpPr>
          <p:cNvPr id="85" name="组合 84"/>
          <p:cNvGrpSpPr/>
          <p:nvPr/>
        </p:nvGrpSpPr>
        <p:grpSpPr>
          <a:xfrm>
            <a:off x="819486" y="2181226"/>
            <a:ext cx="2990904" cy="3419476"/>
            <a:chOff x="6231369" y="2408014"/>
            <a:chExt cx="1779546" cy="1899604"/>
          </a:xfrm>
        </p:grpSpPr>
        <p:sp>
          <p:nvSpPr>
            <p:cNvPr id="87" name="同侧圆角矩形 86"/>
            <p:cNvSpPr/>
            <p:nvPr/>
          </p:nvSpPr>
          <p:spPr>
            <a:xfrm>
              <a:off x="6231369" y="2408014"/>
              <a:ext cx="1779546" cy="1446224"/>
            </a:xfrm>
            <a:prstGeom prst="round2SameRect">
              <a:avLst>
                <a:gd name="adj1" fmla="val 8000"/>
                <a:gd name="adj2" fmla="val 0"/>
              </a:avLst>
            </a:prstGeom>
            <a:no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8" name="任意多边形 87"/>
            <p:cNvSpPr/>
            <p:nvPr/>
          </p:nvSpPr>
          <p:spPr>
            <a:xfrm>
              <a:off x="6231369" y="3854238"/>
              <a:ext cx="1779546" cy="453380"/>
            </a:xfrm>
            <a:custGeom>
              <a:avLst/>
              <a:gdLst>
                <a:gd name="connsiteX0" fmla="*/ 0 w 1779546"/>
                <a:gd name="connsiteY0" fmla="*/ 0 h 571209"/>
                <a:gd name="connsiteX1" fmla="*/ 1779546 w 1779546"/>
                <a:gd name="connsiteY1" fmla="*/ 0 h 571209"/>
                <a:gd name="connsiteX2" fmla="*/ 1779546 w 1779546"/>
                <a:gd name="connsiteY2" fmla="*/ 571209 h 571209"/>
                <a:gd name="connsiteX3" fmla="*/ 0 w 1779546"/>
                <a:gd name="connsiteY3" fmla="*/ 571209 h 571209"/>
                <a:gd name="connsiteX4" fmla="*/ 0 w 1779546"/>
                <a:gd name="connsiteY4" fmla="*/ 0 h 571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546" h="571209">
                  <a:moveTo>
                    <a:pt x="0" y="0"/>
                  </a:moveTo>
                  <a:lnTo>
                    <a:pt x="1779546" y="0"/>
                  </a:lnTo>
                  <a:lnTo>
                    <a:pt x="1779546" y="571209"/>
                  </a:lnTo>
                  <a:lnTo>
                    <a:pt x="0" y="571209"/>
                  </a:lnTo>
                  <a:lnTo>
                    <a:pt x="0" y="0"/>
                  </a:lnTo>
                  <a:close/>
                </a:path>
              </a:pathLst>
            </a:custGeom>
            <a:solidFill>
              <a:srgbClr val="3D89BC"/>
            </a:solid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680" tIns="0" rIns="561905" bIns="0" numCol="1" spcCol="1270" anchor="ctr" anchorCtr="0">
              <a:noAutofit/>
            </a:bodyPr>
            <a:lstStyle/>
            <a:p>
              <a:pPr defTabSz="1244600" fontAlgn="auto">
                <a:lnSpc>
                  <a:spcPct val="90000"/>
                </a:lnSpc>
                <a:spcAft>
                  <a:spcPct val="35000"/>
                </a:spcAft>
                <a:buFontTx/>
                <a:buNone/>
              </a:pPr>
              <a:endParaRPr lang="zh-CN" altLang="en-US" sz="2800" dirty="0">
                <a:solidFill>
                  <a:prstClr val="white"/>
                </a:solidFill>
              </a:endParaRPr>
            </a:p>
          </p:txBody>
        </p:sp>
      </p:grpSp>
      <p:sp>
        <p:nvSpPr>
          <p:cNvPr id="72" name="矩形 71"/>
          <p:cNvSpPr/>
          <p:nvPr/>
        </p:nvSpPr>
        <p:spPr>
          <a:xfrm>
            <a:off x="1023802" y="4896534"/>
            <a:ext cx="2582271" cy="646331"/>
          </a:xfrm>
          <a:prstGeom prst="rect">
            <a:avLst/>
          </a:prstGeom>
        </p:spPr>
        <p:txBody>
          <a:bodyPr wrap="square">
            <a:spAutoFit/>
          </a:bodyPr>
          <a:lstStyle/>
          <a:p>
            <a:pPr algn="ctr" fontAlgn="auto">
              <a:spcBef>
                <a:spcPts val="0"/>
              </a:spcBef>
              <a:spcAft>
                <a:spcPts val="0"/>
              </a:spcAft>
              <a:buFontTx/>
              <a:buNone/>
            </a:pPr>
            <a:r>
              <a:rPr lang="zh-CN" altLang="zh-CN" b="1" dirty="0">
                <a:solidFill>
                  <a:prstClr val="white"/>
                </a:solidFill>
                <a:latin typeface="微软雅黑"/>
                <a:ea typeface="微软雅黑"/>
              </a:rPr>
              <a:t>统计学</a:t>
            </a:r>
            <a:r>
              <a:rPr lang="zh-CN" altLang="zh-CN" b="1" dirty="0" smtClean="0">
                <a:solidFill>
                  <a:prstClr val="white"/>
                </a:solidFill>
                <a:latin typeface="微软雅黑"/>
                <a:ea typeface="微软雅黑"/>
              </a:rPr>
              <a:t>方法</a:t>
            </a:r>
            <a:r>
              <a:rPr lang="en-US" altLang="zh-CN" b="1" dirty="0" smtClean="0">
                <a:solidFill>
                  <a:prstClr val="white"/>
                </a:solidFill>
                <a:latin typeface="微软雅黑"/>
                <a:ea typeface="微软雅黑"/>
              </a:rPr>
              <a:t>(EM</a:t>
            </a:r>
            <a:r>
              <a:rPr lang="zh-CN" altLang="zh-CN" b="1" dirty="0">
                <a:solidFill>
                  <a:prstClr val="white"/>
                </a:solidFill>
                <a:latin typeface="微软雅黑"/>
                <a:ea typeface="微软雅黑"/>
              </a:rPr>
              <a:t>和</a:t>
            </a:r>
            <a:r>
              <a:rPr lang="en-US" altLang="zh-CN" b="1" dirty="0">
                <a:solidFill>
                  <a:prstClr val="white"/>
                </a:solidFill>
                <a:latin typeface="微软雅黑"/>
                <a:ea typeface="微软雅黑"/>
              </a:rPr>
              <a:t>COBWEB</a:t>
            </a:r>
            <a:r>
              <a:rPr lang="zh-CN" altLang="zh-CN" b="1" dirty="0" smtClean="0">
                <a:solidFill>
                  <a:prstClr val="white"/>
                </a:solidFill>
                <a:latin typeface="微软雅黑"/>
                <a:ea typeface="微软雅黑"/>
              </a:rPr>
              <a:t>算法</a:t>
            </a:r>
            <a:r>
              <a:rPr lang="en-US" altLang="zh-CN" b="1" dirty="0" smtClean="0">
                <a:solidFill>
                  <a:prstClr val="white"/>
                </a:solidFill>
                <a:latin typeface="微软雅黑"/>
                <a:ea typeface="微软雅黑"/>
              </a:rPr>
              <a:t>)</a:t>
            </a:r>
            <a:endParaRPr lang="zh-CN" altLang="en-US" b="1" dirty="0">
              <a:solidFill>
                <a:prstClr val="white"/>
              </a:solidFill>
              <a:latin typeface="微软雅黑"/>
              <a:ea typeface="微软雅黑"/>
            </a:endParaRPr>
          </a:p>
        </p:txBody>
      </p:sp>
      <p:sp>
        <p:nvSpPr>
          <p:cNvPr id="74" name="矩形 73"/>
          <p:cNvSpPr/>
          <p:nvPr/>
        </p:nvSpPr>
        <p:spPr>
          <a:xfrm>
            <a:off x="5140846" y="5035034"/>
            <a:ext cx="2776722" cy="369332"/>
          </a:xfrm>
          <a:prstGeom prst="rect">
            <a:avLst/>
          </a:prstGeom>
        </p:spPr>
        <p:txBody>
          <a:bodyPr wrap="none">
            <a:spAutoFit/>
          </a:bodyPr>
          <a:lstStyle/>
          <a:p>
            <a:pPr algn="ctr" fontAlgn="auto">
              <a:spcBef>
                <a:spcPts val="0"/>
              </a:spcBef>
              <a:spcAft>
                <a:spcPts val="0"/>
              </a:spcAft>
              <a:buFontTx/>
              <a:buNone/>
            </a:pPr>
            <a:r>
              <a:rPr lang="zh-CN" altLang="zh-CN" b="1" dirty="0">
                <a:solidFill>
                  <a:prstClr val="white"/>
                </a:solidFill>
                <a:latin typeface="微软雅黑"/>
                <a:ea typeface="微软雅黑"/>
              </a:rPr>
              <a:t>神经网络</a:t>
            </a:r>
            <a:r>
              <a:rPr lang="zh-CN" altLang="zh-CN" b="1" dirty="0" smtClean="0">
                <a:solidFill>
                  <a:prstClr val="white"/>
                </a:solidFill>
                <a:latin typeface="微软雅黑"/>
                <a:ea typeface="微软雅黑"/>
              </a:rPr>
              <a:t>方法</a:t>
            </a:r>
            <a:r>
              <a:rPr lang="en-US" altLang="zh-CN" b="1" dirty="0" smtClean="0">
                <a:solidFill>
                  <a:prstClr val="white"/>
                </a:solidFill>
                <a:latin typeface="微软雅黑"/>
                <a:ea typeface="微软雅黑"/>
              </a:rPr>
              <a:t>(SOM</a:t>
            </a:r>
            <a:r>
              <a:rPr lang="zh-CN" altLang="zh-CN" b="1" dirty="0" smtClean="0">
                <a:solidFill>
                  <a:prstClr val="white"/>
                </a:solidFill>
                <a:latin typeface="微软雅黑"/>
                <a:ea typeface="微软雅黑"/>
              </a:rPr>
              <a:t>算法</a:t>
            </a:r>
            <a:r>
              <a:rPr lang="en-US" altLang="zh-CN" b="1" dirty="0" smtClean="0">
                <a:solidFill>
                  <a:prstClr val="white"/>
                </a:solidFill>
                <a:latin typeface="微软雅黑"/>
                <a:ea typeface="微软雅黑"/>
              </a:rPr>
              <a:t>)</a:t>
            </a:r>
            <a:endParaRPr lang="zh-CN" altLang="en-US" b="1" dirty="0">
              <a:solidFill>
                <a:prstClr val="white"/>
              </a:solidFill>
              <a:latin typeface="微软雅黑"/>
              <a:ea typeface="微软雅黑"/>
            </a:endParaRPr>
          </a:p>
        </p:txBody>
      </p:sp>
      <p:sp>
        <p:nvSpPr>
          <p:cNvPr id="77" name="矩形 76"/>
          <p:cNvSpPr/>
          <p:nvPr/>
        </p:nvSpPr>
        <p:spPr>
          <a:xfrm>
            <a:off x="829011" y="2392280"/>
            <a:ext cx="2990904" cy="2246769"/>
          </a:xfrm>
          <a:prstGeom prst="rect">
            <a:avLst/>
          </a:prstGeom>
        </p:spPr>
        <p:txBody>
          <a:bodyPr wrap="square">
            <a:spAutoFit/>
          </a:bodyPr>
          <a:lstStyle/>
          <a:p>
            <a:pPr fontAlgn="auto">
              <a:spcBef>
                <a:spcPts val="0"/>
              </a:spcBef>
              <a:spcAft>
                <a:spcPts val="0"/>
              </a:spcAft>
              <a:buFontTx/>
              <a:buNone/>
            </a:pPr>
            <a:r>
              <a:rPr lang="zh-CN" altLang="zh-CN" sz="1400" dirty="0" smtClean="0">
                <a:solidFill>
                  <a:prstClr val="black"/>
                </a:solidFill>
                <a:latin typeface="微软雅黑"/>
                <a:ea typeface="微软雅黑"/>
              </a:rPr>
              <a:t>概念</a:t>
            </a:r>
            <a:r>
              <a:rPr lang="zh-CN" altLang="zh-CN" sz="1400" dirty="0">
                <a:solidFill>
                  <a:prstClr val="black"/>
                </a:solidFill>
                <a:latin typeface="微软雅黑"/>
                <a:ea typeface="微软雅黑"/>
              </a:rPr>
              <a:t>聚类是机器学习中的一种聚类方法，给出一组未标记的数据对象，它产生一个分类模式</a:t>
            </a:r>
            <a:r>
              <a:rPr lang="zh-CN" altLang="zh-CN" sz="1400" dirty="0" smtClean="0">
                <a:solidFill>
                  <a:prstClr val="black"/>
                </a:solidFill>
                <a:latin typeface="微软雅黑"/>
                <a:ea typeface="微软雅黑"/>
              </a:rPr>
              <a:t>。</a:t>
            </a:r>
            <a:r>
              <a:rPr lang="zh-CN" altLang="zh-CN" sz="1400" dirty="0">
                <a:solidFill>
                  <a:prstClr val="black"/>
                </a:solidFill>
                <a:latin typeface="微软雅黑"/>
                <a:ea typeface="微软雅黑"/>
              </a:rPr>
              <a:t>概念聚类除了确定相似对象的分组外，还为每组对象发现了特征描述，即每组对象代表了一个概念或类</a:t>
            </a:r>
            <a:r>
              <a:rPr lang="zh-CN" altLang="zh-CN" sz="1400" dirty="0" smtClean="0">
                <a:solidFill>
                  <a:prstClr val="black"/>
                </a:solidFill>
                <a:latin typeface="微软雅黑"/>
                <a:ea typeface="微软雅黑"/>
              </a:rPr>
              <a:t>。</a:t>
            </a:r>
            <a:endParaRPr lang="en-US" altLang="zh-CN" sz="1400" dirty="0" smtClean="0">
              <a:solidFill>
                <a:prstClr val="black"/>
              </a:solidFill>
              <a:latin typeface="微软雅黑"/>
              <a:ea typeface="微软雅黑"/>
            </a:endParaRPr>
          </a:p>
          <a:p>
            <a:pPr fontAlgn="auto">
              <a:spcBef>
                <a:spcPts val="0"/>
              </a:spcBef>
              <a:spcAft>
                <a:spcPts val="0"/>
              </a:spcAft>
              <a:buFontTx/>
              <a:buNone/>
            </a:pPr>
            <a:endParaRPr lang="zh-CN" altLang="zh-CN" sz="1400" dirty="0">
              <a:solidFill>
                <a:prstClr val="black"/>
              </a:solidFill>
              <a:latin typeface="微软雅黑"/>
              <a:ea typeface="微软雅黑"/>
            </a:endParaRPr>
          </a:p>
          <a:p>
            <a:pPr fontAlgn="auto">
              <a:spcBef>
                <a:spcPts val="0"/>
              </a:spcBef>
              <a:spcAft>
                <a:spcPts val="0"/>
              </a:spcAft>
              <a:buFontTx/>
              <a:buNone/>
            </a:pPr>
            <a:r>
              <a:rPr lang="zh-CN" altLang="zh-CN" sz="1400" dirty="0">
                <a:solidFill>
                  <a:prstClr val="black"/>
                </a:solidFill>
                <a:latin typeface="微软雅黑"/>
                <a:ea typeface="微软雅黑"/>
              </a:rPr>
              <a:t>概念聚类过程主要有两个步骤：首先，完成聚类；其次，进行特征描述。</a:t>
            </a:r>
            <a:endParaRPr lang="zh-CN" altLang="en-US" sz="1400" dirty="0">
              <a:solidFill>
                <a:prstClr val="black"/>
              </a:solidFill>
              <a:latin typeface="微软雅黑"/>
              <a:ea typeface="微软雅黑"/>
            </a:endParaRPr>
          </a:p>
        </p:txBody>
      </p:sp>
      <p:sp>
        <p:nvSpPr>
          <p:cNvPr id="79" name="矩形 78"/>
          <p:cNvSpPr/>
          <p:nvPr/>
        </p:nvSpPr>
        <p:spPr>
          <a:xfrm>
            <a:off x="5058111" y="2392280"/>
            <a:ext cx="2990904" cy="2246769"/>
          </a:xfrm>
          <a:prstGeom prst="rect">
            <a:avLst/>
          </a:prstGeom>
        </p:spPr>
        <p:txBody>
          <a:bodyPr wrap="square">
            <a:spAutoFit/>
          </a:bodyPr>
          <a:lstStyle/>
          <a:p>
            <a:pPr fontAlgn="auto">
              <a:spcBef>
                <a:spcPts val="0"/>
              </a:spcBef>
              <a:spcAft>
                <a:spcPts val="0"/>
              </a:spcAft>
              <a:buFontTx/>
              <a:buNone/>
            </a:pPr>
            <a:r>
              <a:rPr lang="zh-CN" altLang="zh-CN" sz="1400" dirty="0">
                <a:solidFill>
                  <a:prstClr val="black"/>
                </a:solidFill>
                <a:latin typeface="微软雅黑"/>
                <a:ea typeface="微软雅黑"/>
              </a:rPr>
              <a:t>神经网络方法将每个簇描述成一个模型。模型作为聚类的一个“原型”，不一定对应一个特定的数据实例或对象</a:t>
            </a:r>
            <a:r>
              <a:rPr lang="zh-CN" altLang="zh-CN" sz="1400" dirty="0" smtClean="0">
                <a:solidFill>
                  <a:prstClr val="black"/>
                </a:solidFill>
                <a:latin typeface="微软雅黑"/>
                <a:ea typeface="微软雅黑"/>
              </a:rPr>
              <a:t>。</a:t>
            </a:r>
            <a:endParaRPr lang="en-US" altLang="zh-CN" sz="1400" dirty="0" smtClean="0">
              <a:solidFill>
                <a:prstClr val="black"/>
              </a:solidFill>
              <a:latin typeface="微软雅黑"/>
              <a:ea typeface="微软雅黑"/>
            </a:endParaRPr>
          </a:p>
          <a:p>
            <a:pPr fontAlgn="auto">
              <a:spcBef>
                <a:spcPts val="0"/>
              </a:spcBef>
              <a:spcAft>
                <a:spcPts val="0"/>
              </a:spcAft>
              <a:buFontTx/>
              <a:buNone/>
            </a:pPr>
            <a:endParaRPr lang="en-US" altLang="zh-CN" sz="1400" dirty="0" smtClean="0">
              <a:solidFill>
                <a:prstClr val="black"/>
              </a:solidFill>
              <a:latin typeface="微软雅黑"/>
              <a:ea typeface="微软雅黑"/>
            </a:endParaRPr>
          </a:p>
          <a:p>
            <a:pPr fontAlgn="auto">
              <a:spcBef>
                <a:spcPts val="0"/>
              </a:spcBef>
              <a:spcAft>
                <a:spcPts val="0"/>
              </a:spcAft>
              <a:buFontTx/>
              <a:buNone/>
            </a:pPr>
            <a:r>
              <a:rPr lang="zh-CN" altLang="zh-CN" sz="1400" dirty="0" smtClean="0">
                <a:solidFill>
                  <a:prstClr val="black"/>
                </a:solidFill>
                <a:latin typeface="微软雅黑"/>
                <a:ea typeface="微软雅黑"/>
              </a:rPr>
              <a:t>神经网络</a:t>
            </a:r>
            <a:r>
              <a:rPr lang="zh-CN" altLang="zh-CN" sz="1400" dirty="0">
                <a:solidFill>
                  <a:prstClr val="black"/>
                </a:solidFill>
                <a:latin typeface="微软雅黑"/>
                <a:ea typeface="微软雅黑"/>
              </a:rPr>
              <a:t>聚类的两种方法：竞争学习方法与自组织特征图映射</a:t>
            </a:r>
            <a:r>
              <a:rPr lang="zh-CN" altLang="zh-CN" sz="1400" dirty="0" smtClean="0">
                <a:solidFill>
                  <a:prstClr val="black"/>
                </a:solidFill>
                <a:latin typeface="微软雅黑"/>
                <a:ea typeface="微软雅黑"/>
              </a:rPr>
              <a:t>方法</a:t>
            </a:r>
            <a:r>
              <a:rPr lang="zh-CN" altLang="en-US" sz="1400" dirty="0" smtClean="0">
                <a:solidFill>
                  <a:prstClr val="black"/>
                </a:solidFill>
                <a:latin typeface="微软雅黑"/>
                <a:ea typeface="微软雅黑"/>
              </a:rPr>
              <a:t>。</a:t>
            </a:r>
            <a:r>
              <a:rPr lang="zh-CN" altLang="zh-CN" sz="1400" dirty="0" smtClean="0">
                <a:solidFill>
                  <a:prstClr val="black"/>
                </a:solidFill>
                <a:latin typeface="微软雅黑"/>
                <a:ea typeface="微软雅黑"/>
              </a:rPr>
              <a:t>神经网络</a:t>
            </a:r>
            <a:r>
              <a:rPr lang="zh-CN" altLang="zh-CN" sz="1400" dirty="0">
                <a:solidFill>
                  <a:prstClr val="black"/>
                </a:solidFill>
                <a:latin typeface="微软雅黑"/>
                <a:ea typeface="微软雅黑"/>
              </a:rPr>
              <a:t>聚类方法存在较长处理时间和复杂数据中复杂关系问题，还不适合处理大数据库</a:t>
            </a:r>
            <a:r>
              <a:rPr lang="zh-CN" altLang="zh-CN" sz="1400" dirty="0" smtClean="0">
                <a:solidFill>
                  <a:prstClr val="black"/>
                </a:solidFill>
                <a:latin typeface="微软雅黑"/>
                <a:ea typeface="微软雅黑"/>
              </a:rPr>
              <a:t>。</a:t>
            </a:r>
            <a:endParaRPr lang="zh-CN" altLang="zh-CN" sz="1400" dirty="0">
              <a:solidFill>
                <a:prstClr val="black"/>
              </a:solidFill>
              <a:latin typeface="微软雅黑"/>
              <a:ea typeface="微软雅黑"/>
            </a:endParaRPr>
          </a:p>
        </p:txBody>
      </p:sp>
      <p:pic>
        <p:nvPicPr>
          <p:cNvPr id="76" name="27 Image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prstClr val="white">
                    <a:lumMod val="65000"/>
                  </a:prstClr>
                </a:solidFill>
                <a:latin typeface="微软雅黑"/>
                <a:ea typeface="微软雅黑"/>
              </a:rPr>
              <a:t>of</a:t>
            </a:r>
            <a:endParaRPr lang="es-ES" sz="1200" b="1" i="1" dirty="0">
              <a:solidFill>
                <a:prstClr val="white">
                  <a:lumMod val="65000"/>
                </a:prstClr>
              </a:solidFill>
              <a:latin typeface="微软雅黑"/>
              <a:ea typeface="微软雅黑"/>
            </a:endParaRPr>
          </a:p>
        </p:txBody>
      </p:sp>
      <p:sp>
        <p:nvSpPr>
          <p:cNvPr id="82"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sz="1200" b="1" dirty="0" smtClean="0">
                <a:solidFill>
                  <a:prstClr val="white">
                    <a:lumMod val="50000"/>
                  </a:prstClr>
                </a:solidFill>
                <a:latin typeface="微软雅黑"/>
                <a:ea typeface="微软雅黑"/>
              </a:rPr>
              <a:t>39</a:t>
            </a:r>
            <a:endParaRPr lang="es-ES" sz="1200" b="1" dirty="0">
              <a:solidFill>
                <a:prstClr val="white">
                  <a:lumMod val="50000"/>
                </a:prstClr>
              </a:solidFill>
              <a:latin typeface="微软雅黑"/>
              <a:ea typeface="微软雅黑"/>
            </a:endParaRPr>
          </a:p>
        </p:txBody>
      </p:sp>
      <p:pic>
        <p:nvPicPr>
          <p:cNvPr id="83" name="Imagen 27">
            <a:hlinkClick r:id="" action="ppaction://hlinkshowjump?jump=next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Imagen 28">
            <a:hlinkClick r:id="" action="ppaction://hlinkshowjump?jump=previous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prstClr val="black">
                    <a:tint val="75000"/>
                  </a:prstClr>
                </a:solidFill>
              </a:rPr>
              <a:pPr fontAlgn="auto">
                <a:spcBef>
                  <a:spcPts val="0"/>
                </a:spcBef>
                <a:spcAft>
                  <a:spcPts val="0"/>
                </a:spcAft>
                <a:buFontTx/>
                <a:buNone/>
              </a:pPr>
              <a:t>155</a:t>
            </a:fld>
            <a:endParaRPr lang="zh-CN" altLang="en-US" dirty="0">
              <a:solidFill>
                <a:prstClr val="black">
                  <a:tint val="75000"/>
                </a:prstClr>
              </a:solidFill>
            </a:endParaRPr>
          </a:p>
        </p:txBody>
      </p:sp>
      <p:sp>
        <p:nvSpPr>
          <p:cNvPr id="92" name="文本框 40"/>
          <p:cNvSpPr txBox="1"/>
          <p:nvPr/>
        </p:nvSpPr>
        <p:spPr>
          <a:xfrm>
            <a:off x="399253" y="828381"/>
            <a:ext cx="1569660" cy="369332"/>
          </a:xfrm>
          <a:prstGeom prst="rect">
            <a:avLst/>
          </a:prstGeom>
          <a:noFill/>
        </p:spPr>
        <p:txBody>
          <a:bodyPr wrap="none" rtlCol="0">
            <a:spAutoFit/>
          </a:bodyPr>
          <a:lstStyle/>
          <a:p>
            <a:pPr fontAlgn="auto">
              <a:spcBef>
                <a:spcPts val="0"/>
              </a:spcBef>
              <a:spcAft>
                <a:spcPts val="0"/>
              </a:spcAft>
              <a:buFontTx/>
              <a:buNone/>
            </a:pPr>
            <a:r>
              <a:rPr lang="zh-CN" altLang="en-US" b="1" dirty="0" smtClean="0">
                <a:solidFill>
                  <a:srgbClr val="3D89BC"/>
                </a:solidFill>
                <a:latin typeface="微软雅黑"/>
                <a:ea typeface="微软雅黑"/>
              </a:rPr>
              <a:t>常用聚类算法</a:t>
            </a:r>
            <a:endParaRPr lang="zh-CN" altLang="zh-CN" b="1" dirty="0">
              <a:solidFill>
                <a:srgbClr val="3D89BC"/>
              </a:solidFill>
              <a:latin typeface="微软雅黑"/>
              <a:ea typeface="微软雅黑"/>
            </a:endParaRPr>
          </a:p>
        </p:txBody>
      </p:sp>
      <p:sp>
        <p:nvSpPr>
          <p:cNvPr id="97" name="椭圆 96"/>
          <p:cNvSpPr/>
          <p:nvPr/>
        </p:nvSpPr>
        <p:spPr>
          <a:xfrm>
            <a:off x="293525" y="946406"/>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Tree>
    <p:extLst>
      <p:ext uri="{BB962C8B-B14F-4D97-AF65-F5344CB8AC3E}">
        <p14:creationId xmlns:p14="http://schemas.microsoft.com/office/powerpoint/2010/main" val="3305428917"/>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26" name="文本框 6"/>
          <p:cNvSpPr txBox="1"/>
          <p:nvPr/>
        </p:nvSpPr>
        <p:spPr>
          <a:xfrm>
            <a:off x="607500" y="177284"/>
            <a:ext cx="596317" cy="323165"/>
          </a:xfrm>
          <a:prstGeom prst="rect">
            <a:avLst/>
          </a:prstGeom>
          <a:noFill/>
        </p:spPr>
        <p:txBody>
          <a:bodyPr wrap="none" lIns="0" tIns="0" rIns="0" bIns="0" rtlCol="0">
            <a:spAutoFit/>
          </a:bodyPr>
          <a:lstStyle/>
          <a:p>
            <a:pPr fontAlgn="auto">
              <a:spcBef>
                <a:spcPts val="0"/>
              </a:spcBef>
              <a:spcAft>
                <a:spcPts val="0"/>
              </a:spcAft>
              <a:buFontTx/>
              <a:buNone/>
            </a:pPr>
            <a:r>
              <a:rPr lang="zh-CN" altLang="en-US" sz="2100" b="1" spc="225" dirty="0" smtClean="0">
                <a:solidFill>
                  <a:prstClr val="white"/>
                </a:solidFill>
                <a:latin typeface="微软雅黑"/>
                <a:ea typeface="微软雅黑"/>
              </a:rPr>
              <a:t>聚类</a:t>
            </a:r>
            <a:endParaRPr lang="zh-CN" altLang="en-US" sz="2100" b="1" spc="225" dirty="0">
              <a:solidFill>
                <a:prstClr val="white"/>
              </a:solidFill>
              <a:latin typeface="微软雅黑"/>
              <a:ea typeface="微软雅黑"/>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sp>
        <p:nvSpPr>
          <p:cNvPr id="4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9"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7"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6"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8"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2"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3"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6"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8"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0"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4"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8"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8"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1"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3"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6"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0"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3"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5"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8"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7"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0"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4"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4"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9"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2"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8"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6"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9"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1"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3"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5"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5"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7"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71"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9"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3"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 name="矩形 3"/>
          <p:cNvSpPr/>
          <p:nvPr/>
        </p:nvSpPr>
        <p:spPr>
          <a:xfrm>
            <a:off x="488859" y="1358683"/>
            <a:ext cx="8075577" cy="738664"/>
          </a:xfrm>
          <a:prstGeom prst="rect">
            <a:avLst/>
          </a:prstGeom>
        </p:spPr>
        <p:txBody>
          <a:bodyPr wrap="square">
            <a:spAutoFit/>
          </a:bodyPr>
          <a:lstStyle/>
          <a:p>
            <a:pPr fontAlgn="auto">
              <a:spcBef>
                <a:spcPts val="0"/>
              </a:spcBef>
              <a:spcAft>
                <a:spcPts val="0"/>
              </a:spcAft>
              <a:buFontTx/>
              <a:buNone/>
            </a:pPr>
            <a:r>
              <a:rPr lang="zh-CN" altLang="zh-CN" sz="1400" dirty="0">
                <a:solidFill>
                  <a:prstClr val="black"/>
                </a:solidFill>
                <a:latin typeface="微软雅黑"/>
                <a:ea typeface="微软雅黑"/>
              </a:rPr>
              <a:t>图像分割是图像处理到图像分析的关键步骤，也是一种基本的计算机视觉技术，一般来说，图像分割是把图像分成每个区域并提取感兴趣目标的技术和过程。颜色、灰度、纹理是比较常见和主要的特性，目标可以对应多个区域，也可以对应单个区域，主要与实际应用和目标有关。</a:t>
            </a:r>
          </a:p>
        </p:txBody>
      </p:sp>
      <p:sp>
        <p:nvSpPr>
          <p:cNvPr id="6" name="矩形 5"/>
          <p:cNvSpPr/>
          <p:nvPr/>
        </p:nvSpPr>
        <p:spPr>
          <a:xfrm>
            <a:off x="488859" y="2431436"/>
            <a:ext cx="8075577" cy="523220"/>
          </a:xfrm>
          <a:prstGeom prst="rect">
            <a:avLst/>
          </a:prstGeom>
        </p:spPr>
        <p:txBody>
          <a:bodyPr wrap="square">
            <a:spAutoFit/>
          </a:bodyPr>
          <a:lstStyle/>
          <a:p>
            <a:pPr fontAlgn="auto">
              <a:spcBef>
                <a:spcPts val="0"/>
              </a:spcBef>
              <a:spcAft>
                <a:spcPts val="0"/>
              </a:spcAft>
              <a:buFontTx/>
              <a:buNone/>
            </a:pPr>
            <a:r>
              <a:rPr lang="en-US" altLang="zh-CN" sz="1400" dirty="0">
                <a:solidFill>
                  <a:prstClr val="black"/>
                </a:solidFill>
                <a:latin typeface="微软雅黑"/>
                <a:ea typeface="微软雅黑"/>
              </a:rPr>
              <a:t>K-Means</a:t>
            </a:r>
            <a:r>
              <a:rPr lang="zh-CN" altLang="zh-CN" sz="1400" dirty="0">
                <a:solidFill>
                  <a:prstClr val="black"/>
                </a:solidFill>
                <a:latin typeface="微软雅黑"/>
                <a:ea typeface="微软雅黑"/>
              </a:rPr>
              <a:t>聚类算法简捷，具有很强的搜索能力，适合处理数据量大的应用场景，在数据挖掘和图像领域中得到了广泛的应用。</a:t>
            </a:r>
            <a:endParaRPr lang="zh-CN" altLang="en-US" sz="1400" dirty="0">
              <a:solidFill>
                <a:prstClr val="black"/>
              </a:solidFill>
              <a:latin typeface="微软雅黑"/>
              <a:ea typeface="微软雅黑"/>
            </a:endParaRPr>
          </a:p>
        </p:txBody>
      </p:sp>
      <p:pic>
        <p:nvPicPr>
          <p:cNvPr id="15362" name="图片 11"/>
          <p:cNvPicPr>
            <a:picLocks noChangeAspect="1" noChangeArrowheads="1"/>
          </p:cNvPicPr>
          <p:nvPr/>
        </p:nvPicPr>
        <p:blipFill rotWithShape="1">
          <a:blip r:embed="rId3">
            <a:extLst>
              <a:ext uri="{28A0092B-C50C-407E-A947-70E740481C1C}">
                <a14:useLocalDpi xmlns:a14="http://schemas.microsoft.com/office/drawing/2010/main" val="0"/>
              </a:ext>
            </a:extLst>
          </a:blip>
          <a:srcRect l="2289" t="4321" r="2090" b="3812"/>
          <a:stretch>
            <a:fillRect/>
          </a:stretch>
        </p:blipFill>
        <p:spPr bwMode="auto">
          <a:xfrm>
            <a:off x="1248793" y="3073361"/>
            <a:ext cx="6191250" cy="2676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2790368" y="5807360"/>
            <a:ext cx="4572000" cy="261610"/>
          </a:xfrm>
          <a:prstGeom prst="rect">
            <a:avLst/>
          </a:prstGeom>
        </p:spPr>
        <p:txBody>
          <a:bodyPr>
            <a:spAutoFit/>
          </a:bodyPr>
          <a:lstStyle/>
          <a:p>
            <a:pPr fontAlgn="auto">
              <a:spcBef>
                <a:spcPts val="0"/>
              </a:spcBef>
              <a:spcAft>
                <a:spcPts val="0"/>
              </a:spcAft>
              <a:buFontTx/>
              <a:buNone/>
            </a:pPr>
            <a:r>
              <a:rPr lang="zh-CN" altLang="zh-CN" sz="1100" b="1" dirty="0">
                <a:solidFill>
                  <a:prstClr val="black"/>
                </a:solidFill>
                <a:latin typeface="微软雅黑"/>
                <a:ea typeface="微软雅黑"/>
              </a:rPr>
              <a:t>图</a:t>
            </a:r>
            <a:r>
              <a:rPr lang="en-US" altLang="zh-CN" sz="1100" b="1" dirty="0">
                <a:solidFill>
                  <a:prstClr val="black"/>
                </a:solidFill>
                <a:latin typeface="微软雅黑"/>
                <a:ea typeface="微软雅黑"/>
              </a:rPr>
              <a:t>3-9  K-Means</a:t>
            </a:r>
            <a:r>
              <a:rPr lang="zh-CN" altLang="zh-CN" sz="1100" b="1" dirty="0">
                <a:solidFill>
                  <a:prstClr val="black"/>
                </a:solidFill>
                <a:latin typeface="微软雅黑"/>
                <a:ea typeface="微软雅黑"/>
              </a:rPr>
              <a:t>聚类算法进行图像分割示意图</a:t>
            </a:r>
          </a:p>
        </p:txBody>
      </p:sp>
      <p:pic>
        <p:nvPicPr>
          <p:cNvPr id="65" name="27 Imagen"/>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prstClr val="white">
                    <a:lumMod val="65000"/>
                  </a:prstClr>
                </a:solidFill>
                <a:latin typeface="微软雅黑"/>
                <a:ea typeface="微软雅黑"/>
              </a:rPr>
              <a:t>of</a:t>
            </a:r>
            <a:endParaRPr lang="es-ES" sz="1200" b="1" i="1" dirty="0">
              <a:solidFill>
                <a:prstClr val="white">
                  <a:lumMod val="65000"/>
                </a:prstClr>
              </a:solidFill>
              <a:latin typeface="微软雅黑"/>
              <a:ea typeface="微软雅黑"/>
            </a:endParaRPr>
          </a:p>
        </p:txBody>
      </p:sp>
      <p:sp>
        <p:nvSpPr>
          <p:cNvPr id="69"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sz="1200" b="1" dirty="0" smtClean="0">
                <a:solidFill>
                  <a:prstClr val="white">
                    <a:lumMod val="50000"/>
                  </a:prstClr>
                </a:solidFill>
                <a:latin typeface="微软雅黑"/>
                <a:ea typeface="微软雅黑"/>
              </a:rPr>
              <a:t>39</a:t>
            </a:r>
            <a:endParaRPr lang="es-ES" sz="1200" b="1" dirty="0">
              <a:solidFill>
                <a:prstClr val="white">
                  <a:lumMod val="50000"/>
                </a:prstClr>
              </a:solidFill>
              <a:latin typeface="微软雅黑"/>
              <a:ea typeface="微软雅黑"/>
            </a:endParaRPr>
          </a:p>
        </p:txBody>
      </p:sp>
      <p:pic>
        <p:nvPicPr>
          <p:cNvPr id="71" name="Imagen 27">
            <a:hlinkClick r:id="" action="ppaction://hlinkshowjump?jump=nextslide"/>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Imagen 28">
            <a:hlinkClick r:id="" action="ppaction://hlinkshowjump?jump=previousslide"/>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prstClr val="black">
                    <a:tint val="75000"/>
                  </a:prstClr>
                </a:solidFill>
              </a:rPr>
              <a:pPr fontAlgn="auto">
                <a:spcBef>
                  <a:spcPts val="0"/>
                </a:spcBef>
                <a:spcAft>
                  <a:spcPts val="0"/>
                </a:spcAft>
                <a:buFontTx/>
                <a:buNone/>
              </a:pPr>
              <a:t>156</a:t>
            </a:fld>
            <a:endParaRPr lang="zh-CN" altLang="en-US" dirty="0">
              <a:solidFill>
                <a:prstClr val="black">
                  <a:tint val="75000"/>
                </a:prstClr>
              </a:solidFill>
            </a:endParaRPr>
          </a:p>
        </p:txBody>
      </p:sp>
      <p:sp>
        <p:nvSpPr>
          <p:cNvPr id="76" name="文本框 40"/>
          <p:cNvSpPr txBox="1"/>
          <p:nvPr/>
        </p:nvSpPr>
        <p:spPr>
          <a:xfrm>
            <a:off x="399253" y="828381"/>
            <a:ext cx="3185487" cy="369332"/>
          </a:xfrm>
          <a:prstGeom prst="rect">
            <a:avLst/>
          </a:prstGeom>
          <a:noFill/>
        </p:spPr>
        <p:txBody>
          <a:bodyPr wrap="none" rtlCol="0">
            <a:spAutoFit/>
          </a:bodyPr>
          <a:lstStyle/>
          <a:p>
            <a:pPr fontAlgn="auto">
              <a:spcBef>
                <a:spcPts val="0"/>
              </a:spcBef>
              <a:spcAft>
                <a:spcPts val="0"/>
              </a:spcAft>
              <a:buFontTx/>
              <a:buNone/>
            </a:pPr>
            <a:r>
              <a:rPr lang="zh-CN" altLang="zh-CN" b="1" dirty="0" smtClean="0">
                <a:solidFill>
                  <a:srgbClr val="3D89BC"/>
                </a:solidFill>
                <a:latin typeface="微软雅黑"/>
                <a:ea typeface="微软雅黑"/>
              </a:rPr>
              <a:t>案例</a:t>
            </a:r>
            <a:r>
              <a:rPr lang="zh-CN" altLang="zh-CN" b="1" dirty="0">
                <a:solidFill>
                  <a:srgbClr val="3D89BC"/>
                </a:solidFill>
                <a:latin typeface="微软雅黑"/>
                <a:ea typeface="微软雅黑"/>
              </a:rPr>
              <a:t>：海量视频检索中的</a:t>
            </a:r>
            <a:r>
              <a:rPr lang="zh-CN" altLang="zh-CN" b="1" dirty="0" smtClean="0">
                <a:solidFill>
                  <a:srgbClr val="3D89BC"/>
                </a:solidFill>
                <a:latin typeface="微软雅黑"/>
                <a:ea typeface="微软雅黑"/>
              </a:rPr>
              <a:t>聚类</a:t>
            </a:r>
            <a:endParaRPr lang="zh-CN" altLang="zh-CN" b="1" dirty="0">
              <a:solidFill>
                <a:srgbClr val="3D89BC"/>
              </a:solidFill>
              <a:latin typeface="微软雅黑"/>
              <a:ea typeface="微软雅黑"/>
            </a:endParaRPr>
          </a:p>
        </p:txBody>
      </p:sp>
      <p:sp>
        <p:nvSpPr>
          <p:cNvPr id="77" name="椭圆 76"/>
          <p:cNvSpPr/>
          <p:nvPr/>
        </p:nvSpPr>
        <p:spPr>
          <a:xfrm>
            <a:off x="293525" y="946406"/>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Tree>
    <p:extLst>
      <p:ext uri="{BB962C8B-B14F-4D97-AF65-F5344CB8AC3E}">
        <p14:creationId xmlns:p14="http://schemas.microsoft.com/office/powerpoint/2010/main" val="838526109"/>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26" name="文本框 6"/>
          <p:cNvSpPr txBox="1"/>
          <p:nvPr/>
        </p:nvSpPr>
        <p:spPr>
          <a:xfrm>
            <a:off x="607500" y="177284"/>
            <a:ext cx="1192634" cy="323165"/>
          </a:xfrm>
          <a:prstGeom prst="rect">
            <a:avLst/>
          </a:prstGeom>
          <a:noFill/>
        </p:spPr>
        <p:txBody>
          <a:bodyPr wrap="none" lIns="0" tIns="0" rIns="0" bIns="0" rtlCol="0">
            <a:spAutoFit/>
          </a:bodyPr>
          <a:lstStyle/>
          <a:p>
            <a:pPr fontAlgn="auto">
              <a:spcBef>
                <a:spcPts val="0"/>
              </a:spcBef>
              <a:spcAft>
                <a:spcPts val="0"/>
              </a:spcAft>
              <a:buFontTx/>
              <a:buNone/>
            </a:pPr>
            <a:r>
              <a:rPr lang="zh-CN" altLang="en-US" sz="2100" b="1" spc="225" dirty="0" smtClean="0">
                <a:solidFill>
                  <a:prstClr val="white"/>
                </a:solidFill>
                <a:latin typeface="微软雅黑"/>
                <a:ea typeface="微软雅黑"/>
              </a:rPr>
              <a:t>关联规则</a:t>
            </a:r>
            <a:endParaRPr lang="zh-CN" altLang="en-US" sz="2100" b="1" spc="225" dirty="0">
              <a:solidFill>
                <a:prstClr val="white"/>
              </a:solidFill>
              <a:latin typeface="微软雅黑"/>
              <a:ea typeface="微软雅黑"/>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sp>
        <p:nvSpPr>
          <p:cNvPr id="4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9"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7"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6"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8"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2"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3"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6"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8"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0"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4"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8"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8"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1"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3"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6"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0"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3"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5"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8"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7"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0"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4"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4"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9"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2"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8"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6"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9"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1"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3"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5"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5"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7"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71"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9"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3"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 name="矩形 3"/>
          <p:cNvSpPr/>
          <p:nvPr/>
        </p:nvSpPr>
        <p:spPr>
          <a:xfrm>
            <a:off x="508956" y="1369963"/>
            <a:ext cx="8075577" cy="954107"/>
          </a:xfrm>
          <a:prstGeom prst="rect">
            <a:avLst/>
          </a:prstGeom>
        </p:spPr>
        <p:txBody>
          <a:bodyPr wrap="square">
            <a:spAutoFit/>
          </a:bodyPr>
          <a:lstStyle/>
          <a:p>
            <a:pPr fontAlgn="auto">
              <a:spcBef>
                <a:spcPts val="0"/>
              </a:spcBef>
              <a:spcAft>
                <a:spcPts val="0"/>
              </a:spcAft>
              <a:buFontTx/>
              <a:buNone/>
            </a:pPr>
            <a:r>
              <a:rPr lang="zh-CN" altLang="zh-CN" sz="1400" dirty="0">
                <a:solidFill>
                  <a:prstClr val="black"/>
                </a:solidFill>
                <a:latin typeface="微软雅黑"/>
                <a:ea typeface="微软雅黑"/>
              </a:rPr>
              <a:t>关联规则是数据挖掘中最活跃的研究方法之一，是指搜索业务系统中的所有细节或事务，找出所有能把一组事件或数据项与另一组事件或数据项联系起来的规则，以获得存在于数据库中的不为人知的或不能确定的信息，它侧重于确定数据中不同领域之间的联系，也是在无指导学习系统中挖掘本地模式的最普通形式。</a:t>
            </a:r>
            <a:endParaRPr lang="zh-CN" altLang="en-US" sz="1400" dirty="0">
              <a:solidFill>
                <a:prstClr val="black"/>
              </a:solidFill>
              <a:latin typeface="微软雅黑"/>
              <a:ea typeface="微软雅黑"/>
            </a:endParaRPr>
          </a:p>
        </p:txBody>
      </p:sp>
      <p:grpSp>
        <p:nvGrpSpPr>
          <p:cNvPr id="6" name="组合 5"/>
          <p:cNvGrpSpPr/>
          <p:nvPr/>
        </p:nvGrpSpPr>
        <p:grpSpPr>
          <a:xfrm>
            <a:off x="346455" y="2872809"/>
            <a:ext cx="8149845" cy="2517141"/>
            <a:chOff x="232155" y="2872809"/>
            <a:chExt cx="8410192" cy="2597551"/>
          </a:xfrm>
        </p:grpSpPr>
        <p:pic>
          <p:nvPicPr>
            <p:cNvPr id="76" name="图片 75"/>
            <p:cNvPicPr>
              <a:picLocks noChangeAspect="1"/>
            </p:cNvPicPr>
            <p:nvPr/>
          </p:nvPicPr>
          <p:blipFill rotWithShape="1">
            <a:blip r:embed="rId3" cstate="print">
              <a:extLst>
                <a:ext uri="{28A0092B-C50C-407E-A947-70E740481C1C}">
                  <a14:useLocalDpi xmlns:a14="http://schemas.microsoft.com/office/drawing/2010/main" val="0"/>
                </a:ext>
              </a:extLst>
            </a:blip>
            <a:srcRect t="8728"/>
            <a:stretch>
              <a:fillRect/>
            </a:stretch>
          </p:blipFill>
          <p:spPr>
            <a:xfrm>
              <a:off x="5052069" y="4064921"/>
              <a:ext cx="2229415" cy="1405438"/>
            </a:xfrm>
            <a:prstGeom prst="rect">
              <a:avLst/>
            </a:prstGeom>
          </p:spPr>
        </p:pic>
        <p:pic>
          <p:nvPicPr>
            <p:cNvPr id="80" name="图片 79"/>
            <p:cNvPicPr>
              <a:picLocks noChangeAspect="1"/>
            </p:cNvPicPr>
            <p:nvPr/>
          </p:nvPicPr>
          <p:blipFill rotWithShape="1">
            <a:blip r:embed="rId4" cstate="print">
              <a:extLst>
                <a:ext uri="{28A0092B-C50C-407E-A947-70E740481C1C}">
                  <a14:useLocalDpi xmlns:a14="http://schemas.microsoft.com/office/drawing/2010/main" val="0"/>
                </a:ext>
              </a:extLst>
            </a:blip>
            <a:srcRect b="5251"/>
            <a:stretch>
              <a:fillRect/>
            </a:stretch>
          </p:blipFill>
          <p:spPr>
            <a:xfrm>
              <a:off x="6401367" y="2872809"/>
              <a:ext cx="2240980" cy="1194365"/>
            </a:xfrm>
            <a:prstGeom prst="rect">
              <a:avLst/>
            </a:prstGeom>
          </p:spPr>
        </p:pic>
        <p:pic>
          <p:nvPicPr>
            <p:cNvPr id="83" name="图片 82"/>
            <p:cNvPicPr>
              <a:picLocks noChangeAspect="1"/>
            </p:cNvPicPr>
            <p:nvPr/>
          </p:nvPicPr>
          <p:blipFill rotWithShape="1">
            <a:blip r:embed="rId5" cstate="print">
              <a:extLst>
                <a:ext uri="{28A0092B-C50C-407E-A947-70E740481C1C}">
                  <a14:useLocalDpi xmlns:a14="http://schemas.microsoft.com/office/drawing/2010/main" val="0"/>
                </a:ext>
              </a:extLst>
            </a:blip>
            <a:srcRect b="4751"/>
            <a:stretch>
              <a:fillRect/>
            </a:stretch>
          </p:blipFill>
          <p:spPr>
            <a:xfrm>
              <a:off x="4681538" y="2872809"/>
              <a:ext cx="2165313" cy="1194366"/>
            </a:xfrm>
            <a:prstGeom prst="rect">
              <a:avLst/>
            </a:prstGeom>
          </p:spPr>
        </p:pic>
        <p:pic>
          <p:nvPicPr>
            <p:cNvPr id="104" name="图片 103"/>
            <p:cNvPicPr>
              <a:picLocks noChangeAspect="1"/>
            </p:cNvPicPr>
            <p:nvPr/>
          </p:nvPicPr>
          <p:blipFill rotWithShape="1">
            <a:blip r:embed="rId6">
              <a:extLst>
                <a:ext uri="{28A0092B-C50C-407E-A947-70E740481C1C}">
                  <a14:useLocalDpi xmlns:a14="http://schemas.microsoft.com/office/drawing/2010/main" val="0"/>
                </a:ext>
              </a:extLst>
            </a:blip>
            <a:srcRect l="18191" t="4057" r="51147" b="58876"/>
            <a:stretch>
              <a:fillRect/>
            </a:stretch>
          </p:blipFill>
          <p:spPr>
            <a:xfrm>
              <a:off x="232155" y="4067175"/>
              <a:ext cx="2336420" cy="1403185"/>
            </a:xfrm>
            <a:prstGeom prst="rect">
              <a:avLst/>
            </a:prstGeom>
          </p:spPr>
        </p:pic>
        <p:pic>
          <p:nvPicPr>
            <p:cNvPr id="105" name="图片 104"/>
            <p:cNvPicPr>
              <a:picLocks noChangeAspect="1"/>
            </p:cNvPicPr>
            <p:nvPr/>
          </p:nvPicPr>
          <p:blipFill rotWithShape="1">
            <a:blip r:embed="rId7" cstate="print">
              <a:extLst>
                <a:ext uri="{28A0092B-C50C-407E-A947-70E740481C1C}">
                  <a14:useLocalDpi xmlns:a14="http://schemas.microsoft.com/office/drawing/2010/main" val="0"/>
                </a:ext>
              </a:extLst>
            </a:blip>
            <a:srcRect l="46453"/>
            <a:stretch>
              <a:fillRect/>
            </a:stretch>
          </p:blipFill>
          <p:spPr>
            <a:xfrm>
              <a:off x="2581275" y="4067175"/>
              <a:ext cx="1303808" cy="1403185"/>
            </a:xfrm>
            <a:prstGeom prst="rect">
              <a:avLst/>
            </a:prstGeom>
          </p:spPr>
        </p:pic>
        <p:pic>
          <p:nvPicPr>
            <p:cNvPr id="106" name="图片 105"/>
            <p:cNvPicPr>
              <a:picLocks noChangeAspect="1"/>
            </p:cNvPicPr>
            <p:nvPr/>
          </p:nvPicPr>
          <p:blipFill rotWithShape="1">
            <a:blip r:embed="rId8" cstate="print">
              <a:extLst>
                <a:ext uri="{28A0092B-C50C-407E-A947-70E740481C1C}">
                  <a14:useLocalDpi xmlns:a14="http://schemas.microsoft.com/office/drawing/2010/main" val="0"/>
                </a:ext>
              </a:extLst>
            </a:blip>
            <a:srcRect r="45019"/>
            <a:stretch>
              <a:fillRect/>
            </a:stretch>
          </p:blipFill>
          <p:spPr>
            <a:xfrm>
              <a:off x="3885083" y="4065346"/>
              <a:ext cx="1167930" cy="1405013"/>
            </a:xfrm>
            <a:prstGeom prst="rect">
              <a:avLst/>
            </a:prstGeom>
          </p:spPr>
        </p:pic>
        <p:grpSp>
          <p:nvGrpSpPr>
            <p:cNvPr id="107" name="组合 106"/>
            <p:cNvGrpSpPr/>
            <p:nvPr/>
          </p:nvGrpSpPr>
          <p:grpSpPr>
            <a:xfrm>
              <a:off x="6846851" y="4065346"/>
              <a:ext cx="1795495" cy="1405013"/>
              <a:chOff x="6818276" y="4448658"/>
              <a:chExt cx="1795495" cy="1593202"/>
            </a:xfrm>
          </p:grpSpPr>
          <p:sp>
            <p:nvSpPr>
              <p:cNvPr id="108" name="矩形 107"/>
              <p:cNvSpPr/>
              <p:nvPr/>
            </p:nvSpPr>
            <p:spPr>
              <a:xfrm>
                <a:off x="6818276" y="4448658"/>
                <a:ext cx="1795495" cy="159320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109" name="椭圆 108"/>
              <p:cNvSpPr/>
              <p:nvPr/>
            </p:nvSpPr>
            <p:spPr>
              <a:xfrm>
                <a:off x="7252909" y="4694621"/>
                <a:ext cx="975868" cy="10783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110" name="TextBox 10"/>
              <p:cNvSpPr>
                <a:spLocks noChangeArrowheads="1"/>
              </p:cNvSpPr>
              <p:nvPr/>
            </p:nvSpPr>
            <p:spPr bwMode="auto">
              <a:xfrm>
                <a:off x="7299391" y="4959346"/>
                <a:ext cx="879837" cy="39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6819" tIns="13409" rIns="26819" bIns="13409">
                <a:spAutoFit/>
              </a:bodyPr>
              <a:lstStyle>
                <a:lvl1pPr>
                  <a:spcBef>
                    <a:spcPct val="20000"/>
                  </a:spcBef>
                  <a:buChar char="•"/>
                  <a:defRPr sz="40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35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3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5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500">
                    <a:solidFill>
                      <a:schemeClr val="tx1"/>
                    </a:solidFill>
                    <a:latin typeface="Arial" panose="020B0604020202020204" pitchFamily="34" charset="0"/>
                    <a:ea typeface="宋体" panose="02010600030101010101" pitchFamily="2" charset="-122"/>
                  </a:defRPr>
                </a:lvl9pPr>
              </a:lstStyle>
              <a:p>
                <a:pPr fontAlgn="auto">
                  <a:spcBef>
                    <a:spcPct val="0"/>
                  </a:spcBef>
                  <a:spcAft>
                    <a:spcPts val="0"/>
                  </a:spcAft>
                  <a:buFontTx/>
                  <a:buNone/>
                  <a:defRPr/>
                </a:pPr>
                <a:r>
                  <a:rPr lang="en-US" altLang="zh-CN" sz="2400" b="1" dirty="0" smtClean="0">
                    <a:solidFill>
                      <a:prstClr val="black">
                        <a:lumMod val="75000"/>
                        <a:lumOff val="25000"/>
                      </a:prstClr>
                    </a:solidFill>
                    <a:latin typeface="微软雅黑" panose="020B0503020204020204" pitchFamily="34" charset="-122"/>
                    <a:ea typeface="微软雅黑" panose="020B0503020204020204" pitchFamily="34" charset="-122"/>
                    <a:sym typeface="微软雅黑" panose="020B0503020204020204" pitchFamily="34" charset="-122"/>
                  </a:rPr>
                  <a:t>More</a:t>
                </a:r>
                <a:endParaRPr lang="zh-CN" altLang="en-US" sz="2400" b="1" dirty="0">
                  <a:solidFill>
                    <a:prstClr val="black">
                      <a:lumMod val="75000"/>
                      <a:lumOff val="25000"/>
                    </a:prst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114" name="图片 1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2155" y="2872809"/>
              <a:ext cx="1463973" cy="1194366"/>
            </a:xfrm>
            <a:prstGeom prst="rect">
              <a:avLst/>
            </a:prstGeom>
          </p:spPr>
        </p:pic>
        <p:pic>
          <p:nvPicPr>
            <p:cNvPr id="115" name="图片 114"/>
            <p:cNvPicPr>
              <a:picLocks noChangeAspect="1"/>
            </p:cNvPicPr>
            <p:nvPr/>
          </p:nvPicPr>
          <p:blipFill rotWithShape="1">
            <a:blip r:embed="rId10">
              <a:extLst>
                <a:ext uri="{28A0092B-C50C-407E-A947-70E740481C1C}">
                  <a14:useLocalDpi xmlns:a14="http://schemas.microsoft.com/office/drawing/2010/main" val="0"/>
                </a:ext>
              </a:extLst>
            </a:blip>
            <a:srcRect t="21683" r="16096" b="28430"/>
            <a:stretch>
              <a:fillRect/>
            </a:stretch>
          </p:blipFill>
          <p:spPr>
            <a:xfrm>
              <a:off x="1689856" y="2872809"/>
              <a:ext cx="2991682" cy="1193430"/>
            </a:xfrm>
            <a:prstGeom prst="rect">
              <a:avLst/>
            </a:prstGeom>
          </p:spPr>
        </p:pic>
        <p:grpSp>
          <p:nvGrpSpPr>
            <p:cNvPr id="111" name="组合 110"/>
            <p:cNvGrpSpPr/>
            <p:nvPr/>
          </p:nvGrpSpPr>
          <p:grpSpPr>
            <a:xfrm>
              <a:off x="242198" y="3609983"/>
              <a:ext cx="6669086" cy="1157666"/>
              <a:chOff x="213623" y="4909748"/>
              <a:chExt cx="6669086" cy="627899"/>
            </a:xfrm>
          </p:grpSpPr>
          <p:sp>
            <p:nvSpPr>
              <p:cNvPr id="112" name="矩形 111"/>
              <p:cNvSpPr/>
              <p:nvPr/>
            </p:nvSpPr>
            <p:spPr>
              <a:xfrm>
                <a:off x="213623" y="4909748"/>
                <a:ext cx="6301477" cy="627899"/>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113" name="矩形 112"/>
              <p:cNvSpPr>
                <a:spLocks noChangeArrowheads="1"/>
              </p:cNvSpPr>
              <p:nvPr/>
            </p:nvSpPr>
            <p:spPr bwMode="auto">
              <a:xfrm>
                <a:off x="232672" y="4927169"/>
                <a:ext cx="6650037" cy="234066"/>
              </a:xfrm>
              <a:prstGeom prst="rect">
                <a:avLst/>
              </a:prstGeom>
            </p:spPr>
            <p:txBody>
              <a:bodyPr wrap="square">
                <a:spAutoFit/>
              </a:bodyPr>
              <a:lstStyle/>
              <a:p>
                <a:pPr fontAlgn="auto">
                  <a:lnSpc>
                    <a:spcPct val="150000"/>
                  </a:lnSpc>
                  <a:spcAft>
                    <a:spcPts val="0"/>
                  </a:spcAft>
                  <a:buFontTx/>
                  <a:buNone/>
                </a:pPr>
                <a:endParaRPr lang="en-US" altLang="zh-CN" sz="1600" dirty="0">
                  <a:solidFill>
                    <a:prstClr val="white"/>
                  </a:solidFill>
                  <a:latin typeface="微软雅黑" panose="020B0503020204020204" pitchFamily="34" charset="-122"/>
                  <a:ea typeface="微软雅黑" panose="020B0503020204020204" pitchFamily="34" charset="-122"/>
                </a:endParaRPr>
              </a:p>
            </p:txBody>
          </p:sp>
        </p:grpSp>
      </p:grpSp>
      <p:sp>
        <p:nvSpPr>
          <p:cNvPr id="12" name="矩形 11"/>
          <p:cNvSpPr/>
          <p:nvPr/>
        </p:nvSpPr>
        <p:spPr>
          <a:xfrm>
            <a:off x="508957" y="3740367"/>
            <a:ext cx="5768017" cy="830997"/>
          </a:xfrm>
          <a:prstGeom prst="rect">
            <a:avLst/>
          </a:prstGeom>
        </p:spPr>
        <p:txBody>
          <a:bodyPr wrap="square">
            <a:spAutoFit/>
          </a:bodyPr>
          <a:lstStyle/>
          <a:p>
            <a:pPr fontAlgn="auto">
              <a:spcBef>
                <a:spcPts val="0"/>
              </a:spcBef>
              <a:spcAft>
                <a:spcPts val="0"/>
              </a:spcAft>
              <a:buFontTx/>
              <a:buNone/>
            </a:pPr>
            <a:r>
              <a:rPr lang="zh-CN" altLang="en-US" sz="1600" dirty="0" smtClean="0">
                <a:solidFill>
                  <a:prstClr val="white"/>
                </a:solidFill>
                <a:latin typeface="微软雅黑"/>
                <a:ea typeface="微软雅黑"/>
              </a:rPr>
              <a:t>应用市场：</a:t>
            </a:r>
            <a:r>
              <a:rPr lang="zh-CN" altLang="zh-CN" sz="1600" dirty="0" smtClean="0">
                <a:solidFill>
                  <a:prstClr val="white"/>
                </a:solidFill>
                <a:latin typeface="微软雅黑"/>
                <a:ea typeface="微软雅黑"/>
              </a:rPr>
              <a:t>市场</a:t>
            </a:r>
            <a:r>
              <a:rPr lang="zh-CN" altLang="zh-CN" sz="1600" dirty="0">
                <a:solidFill>
                  <a:prstClr val="white"/>
                </a:solidFill>
                <a:latin typeface="微软雅黑"/>
                <a:ea typeface="微软雅黑"/>
              </a:rPr>
              <a:t>货篮分析、交叉销售（</a:t>
            </a:r>
            <a:r>
              <a:rPr lang="en-US" altLang="zh-CN" sz="1600" dirty="0">
                <a:solidFill>
                  <a:prstClr val="white"/>
                </a:solidFill>
                <a:latin typeface="微软雅黑"/>
                <a:ea typeface="微软雅黑"/>
              </a:rPr>
              <a:t>Crossing Sale</a:t>
            </a:r>
            <a:r>
              <a:rPr lang="zh-CN" altLang="zh-CN" sz="1600" dirty="0">
                <a:solidFill>
                  <a:prstClr val="white"/>
                </a:solidFill>
                <a:latin typeface="微软雅黑"/>
                <a:ea typeface="微软雅黑"/>
              </a:rPr>
              <a:t>）、部分分类（</a:t>
            </a:r>
            <a:r>
              <a:rPr lang="en-US" altLang="zh-CN" sz="1600" dirty="0">
                <a:solidFill>
                  <a:prstClr val="white"/>
                </a:solidFill>
                <a:latin typeface="微软雅黑"/>
                <a:ea typeface="微软雅黑"/>
              </a:rPr>
              <a:t>Partial Classification</a:t>
            </a:r>
            <a:r>
              <a:rPr lang="zh-CN" altLang="zh-CN" sz="1600" dirty="0">
                <a:solidFill>
                  <a:prstClr val="white"/>
                </a:solidFill>
                <a:latin typeface="微软雅黑"/>
                <a:ea typeface="微软雅黑"/>
              </a:rPr>
              <a:t>）、金融服务（</a:t>
            </a:r>
            <a:r>
              <a:rPr lang="en-US" altLang="zh-CN" sz="1600" dirty="0">
                <a:solidFill>
                  <a:prstClr val="white"/>
                </a:solidFill>
                <a:latin typeface="微软雅黑"/>
                <a:ea typeface="微软雅黑"/>
              </a:rPr>
              <a:t>Financial Service</a:t>
            </a:r>
            <a:r>
              <a:rPr lang="zh-CN" altLang="zh-CN" sz="1600" dirty="0">
                <a:solidFill>
                  <a:prstClr val="white"/>
                </a:solidFill>
                <a:latin typeface="微软雅黑"/>
                <a:ea typeface="微软雅黑"/>
              </a:rPr>
              <a:t>），以及通信、互联网、</a:t>
            </a:r>
            <a:r>
              <a:rPr lang="zh-CN" altLang="zh-CN" sz="1600" dirty="0" smtClean="0">
                <a:solidFill>
                  <a:prstClr val="white"/>
                </a:solidFill>
                <a:latin typeface="微软雅黑"/>
                <a:ea typeface="微软雅黑"/>
              </a:rPr>
              <a:t>电子商务</a:t>
            </a:r>
            <a:r>
              <a:rPr lang="en-US" altLang="zh-CN" sz="1600" dirty="0" smtClean="0">
                <a:solidFill>
                  <a:prstClr val="white"/>
                </a:solidFill>
                <a:latin typeface="微软雅黑"/>
                <a:ea typeface="微软雅黑"/>
              </a:rPr>
              <a:t> ······</a:t>
            </a:r>
            <a:endParaRPr lang="zh-CN" altLang="en-US" sz="1600" dirty="0">
              <a:solidFill>
                <a:prstClr val="white"/>
              </a:solidFill>
              <a:latin typeface="微软雅黑"/>
              <a:ea typeface="微软雅黑"/>
            </a:endParaRPr>
          </a:p>
        </p:txBody>
      </p:sp>
      <p:pic>
        <p:nvPicPr>
          <p:cNvPr id="79" name="27 Imagen"/>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prstClr val="white">
                    <a:lumMod val="65000"/>
                  </a:prstClr>
                </a:solidFill>
                <a:latin typeface="微软雅黑"/>
                <a:ea typeface="微软雅黑"/>
              </a:rPr>
              <a:t>of</a:t>
            </a:r>
            <a:endParaRPr lang="es-ES" sz="1200" b="1" i="1" dirty="0">
              <a:solidFill>
                <a:prstClr val="white">
                  <a:lumMod val="65000"/>
                </a:prstClr>
              </a:solidFill>
              <a:latin typeface="微软雅黑"/>
              <a:ea typeface="微软雅黑"/>
            </a:endParaRPr>
          </a:p>
        </p:txBody>
      </p:sp>
      <p:sp>
        <p:nvSpPr>
          <p:cNvPr id="84"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sz="1200" b="1" dirty="0" smtClean="0">
                <a:solidFill>
                  <a:prstClr val="white">
                    <a:lumMod val="50000"/>
                  </a:prstClr>
                </a:solidFill>
                <a:latin typeface="微软雅黑"/>
                <a:ea typeface="微软雅黑"/>
              </a:rPr>
              <a:t>65</a:t>
            </a:r>
            <a:endParaRPr lang="es-ES" sz="1200" b="1" dirty="0">
              <a:solidFill>
                <a:prstClr val="white">
                  <a:lumMod val="50000"/>
                </a:prstClr>
              </a:solidFill>
              <a:latin typeface="微软雅黑"/>
              <a:ea typeface="微软雅黑"/>
            </a:endParaRPr>
          </a:p>
        </p:txBody>
      </p:sp>
      <p:pic>
        <p:nvPicPr>
          <p:cNvPr id="85" name="Imagen 27">
            <a:hlinkClick r:id="" action="ppaction://hlinkshowjump?jump=nextslide"/>
          </p:cNvPr>
          <p:cNvPicPr>
            <a:picLocks noChangeAspect="1" noChangeArrowheads="1"/>
          </p:cNvPicPr>
          <p:nvPr/>
        </p:nvPicPr>
        <p:blipFill>
          <a:blip r:embed="rId1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Imagen 28">
            <a:hlinkClick r:id="" action="ppaction://hlinkshowjump?jump=previousslide"/>
          </p:cNvPr>
          <p:cNvPicPr>
            <a:picLocks noChangeAspect="1" noChangeArrowheads="1"/>
          </p:cNvPicPr>
          <p:nvPr/>
        </p:nvPicPr>
        <p:blipFill>
          <a:blip r:embed="rId1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prstClr val="black">
                    <a:tint val="75000"/>
                  </a:prstClr>
                </a:solidFill>
              </a:rPr>
              <a:pPr fontAlgn="auto">
                <a:spcBef>
                  <a:spcPts val="0"/>
                </a:spcBef>
                <a:spcAft>
                  <a:spcPts val="0"/>
                </a:spcAft>
                <a:buFontTx/>
                <a:buNone/>
              </a:pPr>
              <a:t>157</a:t>
            </a:fld>
            <a:endParaRPr lang="zh-CN" altLang="en-US" dirty="0">
              <a:solidFill>
                <a:prstClr val="black">
                  <a:tint val="75000"/>
                </a:prstClr>
              </a:solidFill>
            </a:endParaRPr>
          </a:p>
        </p:txBody>
      </p:sp>
    </p:spTree>
    <p:extLst>
      <p:ext uri="{BB962C8B-B14F-4D97-AF65-F5344CB8AC3E}">
        <p14:creationId xmlns:p14="http://schemas.microsoft.com/office/powerpoint/2010/main" val="3027799954"/>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607500" y="3184863"/>
            <a:ext cx="3526350" cy="15256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84" name="矩形 83"/>
          <p:cNvSpPr/>
          <p:nvPr/>
        </p:nvSpPr>
        <p:spPr>
          <a:xfrm>
            <a:off x="4674675" y="3184863"/>
            <a:ext cx="3526350" cy="15256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26" name="文本框 6"/>
          <p:cNvSpPr txBox="1"/>
          <p:nvPr/>
        </p:nvSpPr>
        <p:spPr>
          <a:xfrm>
            <a:off x="607500" y="177284"/>
            <a:ext cx="1192634" cy="323165"/>
          </a:xfrm>
          <a:prstGeom prst="rect">
            <a:avLst/>
          </a:prstGeom>
          <a:noFill/>
        </p:spPr>
        <p:txBody>
          <a:bodyPr wrap="none" lIns="0" tIns="0" rIns="0" bIns="0" rtlCol="0">
            <a:spAutoFit/>
          </a:bodyPr>
          <a:lstStyle/>
          <a:p>
            <a:pPr fontAlgn="auto">
              <a:spcBef>
                <a:spcPts val="0"/>
              </a:spcBef>
              <a:spcAft>
                <a:spcPts val="0"/>
              </a:spcAft>
              <a:buFontTx/>
              <a:buNone/>
            </a:pPr>
            <a:r>
              <a:rPr lang="zh-CN" altLang="en-US" sz="2100" b="1" spc="225" dirty="0" smtClean="0">
                <a:solidFill>
                  <a:prstClr val="white"/>
                </a:solidFill>
                <a:latin typeface="微软雅黑"/>
                <a:ea typeface="微软雅黑"/>
              </a:rPr>
              <a:t>关联规则</a:t>
            </a:r>
            <a:endParaRPr lang="zh-CN" altLang="en-US" sz="2100" b="1" spc="225" dirty="0">
              <a:solidFill>
                <a:prstClr val="white"/>
              </a:solidFill>
              <a:latin typeface="微软雅黑"/>
              <a:ea typeface="微软雅黑"/>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sp>
        <p:nvSpPr>
          <p:cNvPr id="4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9"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7"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6"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8"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2"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3"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6"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8"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0"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4"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8"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8"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1"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3"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6"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0"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3"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5"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8"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7"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0"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4"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4"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9"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2"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8"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6"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9"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1"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3"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5"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5"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7"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71"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9"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3"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 name="矩形 1"/>
          <p:cNvSpPr/>
          <p:nvPr/>
        </p:nvSpPr>
        <p:spPr>
          <a:xfrm>
            <a:off x="508958" y="1281911"/>
            <a:ext cx="7915326" cy="1077218"/>
          </a:xfrm>
          <a:prstGeom prst="rect">
            <a:avLst/>
          </a:prstGeom>
        </p:spPr>
        <p:txBody>
          <a:bodyPr wrap="square">
            <a:spAutoFit/>
          </a:bodyPr>
          <a:lstStyle/>
          <a:p>
            <a:pPr fontAlgn="auto">
              <a:spcBef>
                <a:spcPts val="0"/>
              </a:spcBef>
              <a:spcAft>
                <a:spcPts val="0"/>
              </a:spcAft>
              <a:buFontTx/>
              <a:buNone/>
            </a:pPr>
            <a:r>
              <a:rPr lang="zh-CN" altLang="zh-CN" sz="1600" dirty="0">
                <a:solidFill>
                  <a:prstClr val="black"/>
                </a:solidFill>
                <a:latin typeface="微软雅黑"/>
                <a:ea typeface="微软雅黑"/>
              </a:rPr>
              <a:t>一般来说，关联规则挖掘是指从一个大型的数据集（</a:t>
            </a:r>
            <a:r>
              <a:rPr lang="en-US" altLang="zh-CN" sz="1600" dirty="0">
                <a:solidFill>
                  <a:prstClr val="black"/>
                </a:solidFill>
                <a:latin typeface="微软雅黑"/>
                <a:ea typeface="微软雅黑"/>
              </a:rPr>
              <a:t>Dataset</a:t>
            </a:r>
            <a:r>
              <a:rPr lang="zh-CN" altLang="zh-CN" sz="1600" dirty="0">
                <a:solidFill>
                  <a:prstClr val="black"/>
                </a:solidFill>
                <a:latin typeface="微软雅黑"/>
                <a:ea typeface="微软雅黑"/>
              </a:rPr>
              <a:t>）发现有趣的关联（</a:t>
            </a:r>
            <a:r>
              <a:rPr lang="en-US" altLang="zh-CN" sz="1600" dirty="0">
                <a:solidFill>
                  <a:prstClr val="black"/>
                </a:solidFill>
                <a:latin typeface="微软雅黑"/>
                <a:ea typeface="微软雅黑"/>
              </a:rPr>
              <a:t>Association</a:t>
            </a:r>
            <a:r>
              <a:rPr lang="zh-CN" altLang="zh-CN" sz="1600" dirty="0">
                <a:solidFill>
                  <a:prstClr val="black"/>
                </a:solidFill>
                <a:latin typeface="微软雅黑"/>
                <a:ea typeface="微软雅黑"/>
              </a:rPr>
              <a:t>）或相关关系（</a:t>
            </a:r>
            <a:r>
              <a:rPr lang="en-US" altLang="zh-CN" sz="1600" dirty="0">
                <a:solidFill>
                  <a:prstClr val="black"/>
                </a:solidFill>
                <a:latin typeface="微软雅黑"/>
                <a:ea typeface="微软雅黑"/>
              </a:rPr>
              <a:t>Correlation</a:t>
            </a:r>
            <a:r>
              <a:rPr lang="zh-CN" altLang="zh-CN" sz="1600" dirty="0">
                <a:solidFill>
                  <a:prstClr val="black"/>
                </a:solidFill>
                <a:latin typeface="微软雅黑"/>
                <a:ea typeface="微软雅黑"/>
              </a:rPr>
              <a:t>），即从数据集中识别出频繁出现的属性值集（</a:t>
            </a:r>
            <a:r>
              <a:rPr lang="en-US" altLang="zh-CN" sz="1600" dirty="0">
                <a:solidFill>
                  <a:prstClr val="black"/>
                </a:solidFill>
                <a:latin typeface="微软雅黑"/>
                <a:ea typeface="微软雅黑"/>
              </a:rPr>
              <a:t>Sets of Attribute Values</a:t>
            </a:r>
            <a:r>
              <a:rPr lang="zh-CN" altLang="zh-CN" sz="1600" dirty="0">
                <a:solidFill>
                  <a:prstClr val="black"/>
                </a:solidFill>
                <a:latin typeface="微软雅黑"/>
                <a:ea typeface="微软雅黑"/>
              </a:rPr>
              <a:t>），也称为频繁项集（</a:t>
            </a:r>
            <a:r>
              <a:rPr lang="en-US" altLang="zh-CN" sz="1600" dirty="0">
                <a:solidFill>
                  <a:prstClr val="black"/>
                </a:solidFill>
                <a:latin typeface="微软雅黑"/>
                <a:ea typeface="微软雅黑"/>
              </a:rPr>
              <a:t>Frequent </a:t>
            </a:r>
            <a:r>
              <a:rPr lang="en-US" altLang="zh-CN" sz="1600" dirty="0" err="1">
                <a:solidFill>
                  <a:prstClr val="black"/>
                </a:solidFill>
                <a:latin typeface="微软雅黑"/>
                <a:ea typeface="微软雅黑"/>
              </a:rPr>
              <a:t>Itemsets</a:t>
            </a:r>
            <a:r>
              <a:rPr lang="zh-CN" altLang="zh-CN" sz="1600" dirty="0">
                <a:solidFill>
                  <a:prstClr val="black"/>
                </a:solidFill>
                <a:latin typeface="微软雅黑"/>
                <a:ea typeface="微软雅黑"/>
              </a:rPr>
              <a:t>，频繁集），然后利用这些频繁项集创建描述关联关系的规则的过程。</a:t>
            </a:r>
          </a:p>
        </p:txBody>
      </p:sp>
      <p:sp>
        <p:nvSpPr>
          <p:cNvPr id="82" name="矩形 81"/>
          <p:cNvSpPr/>
          <p:nvPr/>
        </p:nvSpPr>
        <p:spPr>
          <a:xfrm>
            <a:off x="259814" y="874479"/>
            <a:ext cx="1800493" cy="369332"/>
          </a:xfrm>
          <a:prstGeom prst="rect">
            <a:avLst/>
          </a:prstGeom>
        </p:spPr>
        <p:txBody>
          <a:bodyPr wrap="none">
            <a:spAutoFit/>
          </a:bodyPr>
          <a:lstStyle/>
          <a:p>
            <a:pPr fontAlgn="auto">
              <a:spcBef>
                <a:spcPts val="0"/>
              </a:spcBef>
              <a:spcAft>
                <a:spcPts val="0"/>
              </a:spcAft>
              <a:buFontTx/>
              <a:buNone/>
            </a:pPr>
            <a:r>
              <a:rPr lang="zh-CN" altLang="zh-CN" dirty="0" smtClean="0">
                <a:solidFill>
                  <a:prstClr val="black"/>
                </a:solidFill>
                <a:latin typeface="微软雅黑"/>
                <a:ea typeface="微软雅黑"/>
              </a:rPr>
              <a:t>关联</a:t>
            </a:r>
            <a:r>
              <a:rPr lang="zh-CN" altLang="zh-CN" dirty="0">
                <a:solidFill>
                  <a:prstClr val="black"/>
                </a:solidFill>
                <a:latin typeface="微软雅黑"/>
                <a:ea typeface="微软雅黑"/>
              </a:rPr>
              <a:t>规则的概念</a:t>
            </a:r>
          </a:p>
        </p:txBody>
      </p:sp>
      <p:sp>
        <p:nvSpPr>
          <p:cNvPr id="9" name="矩形 8"/>
          <p:cNvSpPr/>
          <p:nvPr/>
        </p:nvSpPr>
        <p:spPr>
          <a:xfrm>
            <a:off x="508958" y="2558534"/>
            <a:ext cx="2262158" cy="369332"/>
          </a:xfrm>
          <a:prstGeom prst="rect">
            <a:avLst/>
          </a:prstGeom>
        </p:spPr>
        <p:txBody>
          <a:bodyPr wrap="none">
            <a:spAutoFit/>
          </a:bodyPr>
          <a:lstStyle/>
          <a:p>
            <a:pPr fontAlgn="auto">
              <a:spcBef>
                <a:spcPts val="0"/>
              </a:spcBef>
              <a:spcAft>
                <a:spcPts val="0"/>
              </a:spcAft>
              <a:buFontTx/>
              <a:buNone/>
            </a:pPr>
            <a:r>
              <a:rPr lang="zh-CN" altLang="zh-CN" dirty="0">
                <a:solidFill>
                  <a:prstClr val="black"/>
                </a:solidFill>
                <a:latin typeface="微软雅黑"/>
                <a:ea typeface="微软雅黑"/>
              </a:rPr>
              <a:t>关联规则挖掘</a:t>
            </a:r>
            <a:r>
              <a:rPr lang="zh-CN" altLang="zh-CN" dirty="0" smtClean="0">
                <a:solidFill>
                  <a:prstClr val="black"/>
                </a:solidFill>
                <a:latin typeface="微软雅黑"/>
                <a:ea typeface="微软雅黑"/>
              </a:rPr>
              <a:t>问题</a:t>
            </a:r>
            <a:r>
              <a:rPr lang="zh-CN" altLang="en-US" dirty="0" smtClean="0">
                <a:solidFill>
                  <a:prstClr val="black"/>
                </a:solidFill>
                <a:latin typeface="微软雅黑"/>
                <a:ea typeface="微软雅黑"/>
              </a:rPr>
              <a:t>：</a:t>
            </a:r>
            <a:endParaRPr lang="zh-CN" altLang="en-US" dirty="0">
              <a:solidFill>
                <a:prstClr val="black"/>
              </a:solidFill>
              <a:latin typeface="微软雅黑"/>
              <a:ea typeface="微软雅黑"/>
            </a:endParaRPr>
          </a:p>
        </p:txBody>
      </p:sp>
      <p:sp>
        <p:nvSpPr>
          <p:cNvPr id="11" name="矩形 10"/>
          <p:cNvSpPr/>
          <p:nvPr/>
        </p:nvSpPr>
        <p:spPr>
          <a:xfrm>
            <a:off x="607500" y="3661113"/>
            <a:ext cx="3526349" cy="954107"/>
          </a:xfrm>
          <a:prstGeom prst="rect">
            <a:avLst/>
          </a:prstGeom>
        </p:spPr>
        <p:txBody>
          <a:bodyPr wrap="square">
            <a:spAutoFit/>
          </a:bodyPr>
          <a:lstStyle/>
          <a:p>
            <a:pPr fontAlgn="auto">
              <a:spcBef>
                <a:spcPts val="0"/>
              </a:spcBef>
              <a:spcAft>
                <a:spcPts val="0"/>
              </a:spcAft>
              <a:buFontTx/>
              <a:buNone/>
            </a:pPr>
            <a:r>
              <a:rPr lang="zh-CN" altLang="zh-CN" sz="1400" dirty="0" smtClean="0">
                <a:solidFill>
                  <a:prstClr val="white"/>
                </a:solidFill>
                <a:latin typeface="微软雅黑"/>
                <a:ea typeface="微软雅黑"/>
              </a:rPr>
              <a:t>发现</a:t>
            </a:r>
            <a:r>
              <a:rPr lang="zh-CN" altLang="zh-CN" sz="1400" dirty="0">
                <a:solidFill>
                  <a:prstClr val="white"/>
                </a:solidFill>
                <a:latin typeface="微软雅黑"/>
                <a:ea typeface="微软雅黑"/>
              </a:rPr>
              <a:t>所有的频繁项集是形成关联规则的基础。通过用户给定的最小支持度，寻找所有支持度大于或等于</a:t>
            </a:r>
            <a:r>
              <a:rPr lang="en-US" altLang="zh-CN" sz="1400" dirty="0" err="1">
                <a:solidFill>
                  <a:prstClr val="white"/>
                </a:solidFill>
                <a:latin typeface="微软雅黑"/>
                <a:ea typeface="微软雅黑"/>
              </a:rPr>
              <a:t>Minsupport</a:t>
            </a:r>
            <a:r>
              <a:rPr lang="zh-CN" altLang="zh-CN" sz="1400" dirty="0">
                <a:solidFill>
                  <a:prstClr val="white"/>
                </a:solidFill>
                <a:latin typeface="微软雅黑"/>
                <a:ea typeface="微软雅黑"/>
              </a:rPr>
              <a:t>的频繁项集</a:t>
            </a:r>
            <a:r>
              <a:rPr lang="zh-CN" altLang="zh-CN" sz="1400" dirty="0" smtClean="0">
                <a:solidFill>
                  <a:prstClr val="white"/>
                </a:solidFill>
                <a:latin typeface="微软雅黑"/>
                <a:ea typeface="微软雅黑"/>
              </a:rPr>
              <a:t>。</a:t>
            </a:r>
            <a:endParaRPr lang="zh-CN" altLang="zh-CN" sz="1400" dirty="0">
              <a:solidFill>
                <a:prstClr val="white"/>
              </a:solidFill>
              <a:latin typeface="微软雅黑"/>
              <a:ea typeface="微软雅黑"/>
            </a:endParaRPr>
          </a:p>
        </p:txBody>
      </p:sp>
      <p:sp>
        <p:nvSpPr>
          <p:cNvPr id="14" name="矩形 13"/>
          <p:cNvSpPr/>
          <p:nvPr/>
        </p:nvSpPr>
        <p:spPr>
          <a:xfrm>
            <a:off x="4674674" y="3756363"/>
            <a:ext cx="3526351" cy="738664"/>
          </a:xfrm>
          <a:prstGeom prst="rect">
            <a:avLst/>
          </a:prstGeom>
        </p:spPr>
        <p:txBody>
          <a:bodyPr wrap="square">
            <a:spAutoFit/>
          </a:bodyPr>
          <a:lstStyle/>
          <a:p>
            <a:pPr fontAlgn="auto">
              <a:spcBef>
                <a:spcPts val="0"/>
              </a:spcBef>
              <a:spcAft>
                <a:spcPts val="0"/>
              </a:spcAft>
              <a:buFontTx/>
              <a:buNone/>
            </a:pPr>
            <a:r>
              <a:rPr lang="zh-CN" altLang="zh-CN" sz="1400" dirty="0">
                <a:solidFill>
                  <a:prstClr val="white"/>
                </a:solidFill>
                <a:latin typeface="微软雅黑"/>
                <a:ea typeface="微软雅黑"/>
              </a:rPr>
              <a:t>通过用户给定的最小可信度，在每个最大频繁项集中，寻找可信度不小于</a:t>
            </a:r>
            <a:r>
              <a:rPr lang="en-US" altLang="zh-CN" sz="1400" dirty="0" err="1">
                <a:solidFill>
                  <a:prstClr val="white"/>
                </a:solidFill>
                <a:latin typeface="微软雅黑"/>
                <a:ea typeface="微软雅黑"/>
              </a:rPr>
              <a:t>Minconfidence</a:t>
            </a:r>
            <a:r>
              <a:rPr lang="zh-CN" altLang="zh-CN" sz="1400" dirty="0">
                <a:solidFill>
                  <a:prstClr val="white"/>
                </a:solidFill>
                <a:latin typeface="微软雅黑"/>
                <a:ea typeface="微软雅黑"/>
              </a:rPr>
              <a:t>的关联规则。</a:t>
            </a:r>
          </a:p>
        </p:txBody>
      </p:sp>
      <p:sp>
        <p:nvSpPr>
          <p:cNvPr id="16" name="矩形 15"/>
          <p:cNvSpPr/>
          <p:nvPr/>
        </p:nvSpPr>
        <p:spPr>
          <a:xfrm>
            <a:off x="607500" y="3184863"/>
            <a:ext cx="3526349" cy="415587"/>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r>
              <a:rPr lang="zh-CN" altLang="zh-CN" dirty="0">
                <a:solidFill>
                  <a:prstClr val="white"/>
                </a:solidFill>
              </a:rPr>
              <a:t>发现频繁项集</a:t>
            </a:r>
            <a:endParaRPr lang="zh-CN" altLang="en-US" dirty="0">
              <a:solidFill>
                <a:prstClr val="white"/>
              </a:solidFill>
            </a:endParaRPr>
          </a:p>
        </p:txBody>
      </p:sp>
      <p:sp>
        <p:nvSpPr>
          <p:cNvPr id="87" name="矩形 86"/>
          <p:cNvSpPr/>
          <p:nvPr/>
        </p:nvSpPr>
        <p:spPr>
          <a:xfrm>
            <a:off x="4674674" y="3184863"/>
            <a:ext cx="3526349" cy="415587"/>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r>
              <a:rPr lang="zh-CN" altLang="zh-CN" dirty="0">
                <a:solidFill>
                  <a:prstClr val="white"/>
                </a:solidFill>
              </a:rPr>
              <a:t>生成关联规则</a:t>
            </a:r>
            <a:endParaRPr lang="zh-CN" altLang="en-US" dirty="0">
              <a:solidFill>
                <a:prstClr val="white"/>
              </a:solidFill>
            </a:endParaRPr>
          </a:p>
        </p:txBody>
      </p:sp>
      <p:sp>
        <p:nvSpPr>
          <p:cNvPr id="19" name="矩形 18"/>
          <p:cNvSpPr/>
          <p:nvPr/>
        </p:nvSpPr>
        <p:spPr>
          <a:xfrm>
            <a:off x="508958" y="5043785"/>
            <a:ext cx="7915326" cy="584775"/>
          </a:xfrm>
          <a:prstGeom prst="rect">
            <a:avLst/>
          </a:prstGeom>
        </p:spPr>
        <p:txBody>
          <a:bodyPr wrap="square">
            <a:spAutoFit/>
          </a:bodyPr>
          <a:lstStyle/>
          <a:p>
            <a:pPr fontAlgn="auto">
              <a:spcBef>
                <a:spcPts val="0"/>
              </a:spcBef>
              <a:spcAft>
                <a:spcPts val="0"/>
              </a:spcAft>
              <a:buFontTx/>
              <a:buNone/>
            </a:pPr>
            <a:r>
              <a:rPr lang="zh-CN" altLang="zh-CN" sz="1600" dirty="0">
                <a:solidFill>
                  <a:prstClr val="black"/>
                </a:solidFill>
                <a:latin typeface="微软雅黑"/>
                <a:ea typeface="微软雅黑"/>
              </a:rPr>
              <a:t>如何迅速高效地发现所有频繁项集，是关联规则挖掘的核心问题，也是衡量关联规则挖掘算法效率的重要标准。</a:t>
            </a:r>
            <a:endParaRPr lang="zh-CN" altLang="en-US" sz="1600" dirty="0">
              <a:solidFill>
                <a:prstClr val="black"/>
              </a:solidFill>
              <a:latin typeface="微软雅黑"/>
              <a:ea typeface="微软雅黑"/>
            </a:endParaRPr>
          </a:p>
        </p:txBody>
      </p:sp>
      <p:pic>
        <p:nvPicPr>
          <p:cNvPr id="71" name="27 Image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prstClr val="white">
                    <a:lumMod val="65000"/>
                  </a:prstClr>
                </a:solidFill>
                <a:latin typeface="微软雅黑"/>
                <a:ea typeface="微软雅黑"/>
              </a:rPr>
              <a:t>of</a:t>
            </a:r>
            <a:endParaRPr lang="es-ES" sz="1200" b="1" i="1" dirty="0">
              <a:solidFill>
                <a:prstClr val="white">
                  <a:lumMod val="65000"/>
                </a:prstClr>
              </a:solidFill>
              <a:latin typeface="微软雅黑"/>
              <a:ea typeface="微软雅黑"/>
            </a:endParaRPr>
          </a:p>
        </p:txBody>
      </p:sp>
      <p:sp>
        <p:nvSpPr>
          <p:cNvPr id="74"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sz="1200" b="1" dirty="0" smtClean="0">
                <a:solidFill>
                  <a:prstClr val="white">
                    <a:lumMod val="50000"/>
                  </a:prstClr>
                </a:solidFill>
                <a:latin typeface="微软雅黑"/>
                <a:ea typeface="微软雅黑"/>
              </a:rPr>
              <a:t>65</a:t>
            </a:r>
            <a:endParaRPr lang="es-ES" sz="1200" b="1" dirty="0">
              <a:solidFill>
                <a:prstClr val="white">
                  <a:lumMod val="50000"/>
                </a:prstClr>
              </a:solidFill>
              <a:latin typeface="微软雅黑"/>
              <a:ea typeface="微软雅黑"/>
            </a:endParaRPr>
          </a:p>
        </p:txBody>
      </p:sp>
      <p:pic>
        <p:nvPicPr>
          <p:cNvPr id="76" name="Imagen 27">
            <a:hlinkClick r:id="" action="ppaction://hlinkshowjump?jump=next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Imagen 28">
            <a:hlinkClick r:id="" action="ppaction://hlinkshowjump?jump=previous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prstClr val="black">
                    <a:tint val="75000"/>
                  </a:prstClr>
                </a:solidFill>
              </a:rPr>
              <a:pPr fontAlgn="auto">
                <a:spcBef>
                  <a:spcPts val="0"/>
                </a:spcBef>
                <a:spcAft>
                  <a:spcPts val="0"/>
                </a:spcAft>
                <a:buFontTx/>
                <a:buNone/>
              </a:pPr>
              <a:t>158</a:t>
            </a:fld>
            <a:endParaRPr lang="zh-CN" altLang="en-US" dirty="0">
              <a:solidFill>
                <a:prstClr val="black">
                  <a:tint val="75000"/>
                </a:prstClr>
              </a:solidFill>
            </a:endParaRPr>
          </a:p>
        </p:txBody>
      </p:sp>
    </p:spTree>
    <p:extLst>
      <p:ext uri="{BB962C8B-B14F-4D97-AF65-F5344CB8AC3E}">
        <p14:creationId xmlns:p14="http://schemas.microsoft.com/office/powerpoint/2010/main" val="3173088307"/>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zh-CN" altLang="en-US" sz="3800" dirty="0" smtClean="0">
                <a:ea typeface="楷体_GB2312" pitchFamily="49" charset="-122"/>
              </a:rPr>
              <a:t>关联规则基本模型</a:t>
            </a:r>
          </a:p>
        </p:txBody>
      </p:sp>
      <p:sp>
        <p:nvSpPr>
          <p:cNvPr id="11267" name="Rectangle 3"/>
          <p:cNvSpPr>
            <a:spLocks noGrp="1" noChangeArrowheads="1"/>
          </p:cNvSpPr>
          <p:nvPr>
            <p:ph type="body" idx="1"/>
          </p:nvPr>
        </p:nvSpPr>
        <p:spPr/>
        <p:txBody>
          <a:bodyPr/>
          <a:lstStyle/>
          <a:p>
            <a:pPr eaLnBrk="1" hangingPunct="1"/>
            <a:r>
              <a:rPr lang="zh-CN" altLang="en-US" sz="2600" smtClean="0">
                <a:latin typeface="Times New Roman" panose="02020603050405020304" pitchFamily="18" charset="0"/>
                <a:ea typeface="楷体_GB2312" pitchFamily="49" charset="-122"/>
              </a:rPr>
              <a:t>设</a:t>
            </a:r>
            <a:r>
              <a:rPr lang="en-US" altLang="zh-CN" sz="2600" i="1" smtClean="0">
                <a:latin typeface="Times New Roman" panose="02020603050405020304" pitchFamily="18" charset="0"/>
                <a:ea typeface="楷体_GB2312" pitchFamily="49" charset="-122"/>
              </a:rPr>
              <a:t>I</a:t>
            </a:r>
            <a:r>
              <a:rPr lang="en-US" altLang="zh-CN" sz="2600" smtClean="0">
                <a:latin typeface="Times New Roman" panose="02020603050405020304" pitchFamily="18" charset="0"/>
                <a:ea typeface="楷体_GB2312" pitchFamily="49" charset="-122"/>
              </a:rPr>
              <a:t>={</a:t>
            </a:r>
            <a:r>
              <a:rPr lang="en-US" altLang="zh-CN" sz="2600" i="1" smtClean="0">
                <a:latin typeface="Times New Roman" panose="02020603050405020304" pitchFamily="18" charset="0"/>
                <a:ea typeface="楷体_GB2312" pitchFamily="49" charset="-122"/>
              </a:rPr>
              <a:t>i</a:t>
            </a:r>
            <a:r>
              <a:rPr lang="en-US" altLang="zh-CN" sz="2600" baseline="-30000" smtClean="0">
                <a:latin typeface="Times New Roman" panose="02020603050405020304" pitchFamily="18" charset="0"/>
                <a:ea typeface="楷体_GB2312" pitchFamily="49" charset="-122"/>
              </a:rPr>
              <a:t>1</a:t>
            </a:r>
            <a:r>
              <a:rPr lang="en-US" altLang="zh-CN" sz="2600" smtClean="0">
                <a:latin typeface="Times New Roman" panose="02020603050405020304" pitchFamily="18" charset="0"/>
                <a:ea typeface="楷体_GB2312" pitchFamily="49" charset="-122"/>
              </a:rPr>
              <a:t>, </a:t>
            </a:r>
            <a:r>
              <a:rPr lang="en-US" altLang="zh-CN" sz="2600" i="1" smtClean="0">
                <a:latin typeface="Times New Roman" panose="02020603050405020304" pitchFamily="18" charset="0"/>
                <a:ea typeface="楷体_GB2312" pitchFamily="49" charset="-122"/>
              </a:rPr>
              <a:t>i</a:t>
            </a:r>
            <a:r>
              <a:rPr lang="en-US" altLang="zh-CN" sz="2600" baseline="-30000" smtClean="0">
                <a:latin typeface="Times New Roman" panose="02020603050405020304" pitchFamily="18" charset="0"/>
                <a:ea typeface="楷体_GB2312" pitchFamily="49" charset="-122"/>
              </a:rPr>
              <a:t>2</a:t>
            </a:r>
            <a:r>
              <a:rPr lang="en-US" altLang="zh-CN" sz="2600" smtClean="0">
                <a:latin typeface="Times New Roman" panose="02020603050405020304" pitchFamily="18" charset="0"/>
                <a:ea typeface="楷体_GB2312" pitchFamily="49" charset="-122"/>
              </a:rPr>
              <a:t>,…, </a:t>
            </a:r>
            <a:r>
              <a:rPr lang="en-US" altLang="zh-CN" sz="2600" i="1" smtClean="0">
                <a:latin typeface="Times New Roman" panose="02020603050405020304" pitchFamily="18" charset="0"/>
                <a:ea typeface="楷体_GB2312" pitchFamily="49" charset="-122"/>
              </a:rPr>
              <a:t>i</a:t>
            </a:r>
            <a:r>
              <a:rPr lang="en-US" altLang="zh-CN" sz="2600" baseline="-30000" smtClean="0">
                <a:latin typeface="Times New Roman" panose="02020603050405020304" pitchFamily="18" charset="0"/>
                <a:ea typeface="楷体_GB2312" pitchFamily="49" charset="-122"/>
              </a:rPr>
              <a:t>m</a:t>
            </a:r>
            <a:r>
              <a:rPr lang="en-US" altLang="zh-CN" sz="2600" smtClean="0">
                <a:latin typeface="Times New Roman" panose="02020603050405020304" pitchFamily="18" charset="0"/>
                <a:ea typeface="楷体_GB2312" pitchFamily="49" charset="-122"/>
              </a:rPr>
              <a:t>}</a:t>
            </a:r>
            <a:r>
              <a:rPr lang="zh-CN" altLang="en-US" sz="2600" smtClean="0">
                <a:latin typeface="Times New Roman" panose="02020603050405020304" pitchFamily="18" charset="0"/>
                <a:ea typeface="楷体_GB2312" pitchFamily="49" charset="-122"/>
              </a:rPr>
              <a:t>为所有项目的集合，</a:t>
            </a:r>
            <a:r>
              <a:rPr lang="en-US" altLang="zh-CN" sz="2600" i="1" smtClean="0">
                <a:latin typeface="Times New Roman" panose="02020603050405020304" pitchFamily="18" charset="0"/>
                <a:ea typeface="楷体_GB2312" pitchFamily="49" charset="-122"/>
              </a:rPr>
              <a:t>D</a:t>
            </a:r>
            <a:r>
              <a:rPr lang="zh-CN" altLang="en-US" sz="2600" smtClean="0">
                <a:latin typeface="Times New Roman" panose="02020603050405020304" pitchFamily="18" charset="0"/>
                <a:ea typeface="楷体_GB2312" pitchFamily="49" charset="-122"/>
              </a:rPr>
              <a:t>为事务数据库，事务</a:t>
            </a:r>
            <a:r>
              <a:rPr lang="en-US" altLang="zh-CN" sz="2600" i="1" smtClean="0">
                <a:latin typeface="Times New Roman" panose="02020603050405020304" pitchFamily="18" charset="0"/>
                <a:ea typeface="楷体_GB2312" pitchFamily="49" charset="-122"/>
              </a:rPr>
              <a:t>T</a:t>
            </a:r>
            <a:r>
              <a:rPr lang="zh-CN" altLang="en-US" sz="2600" smtClean="0">
                <a:latin typeface="Times New Roman" panose="02020603050405020304" pitchFamily="18" charset="0"/>
                <a:ea typeface="楷体_GB2312" pitchFamily="49" charset="-122"/>
              </a:rPr>
              <a:t>是一个项目子集（</a:t>
            </a:r>
            <a:r>
              <a:rPr lang="en-US" altLang="zh-CN" sz="2600" i="1" smtClean="0">
                <a:latin typeface="Times New Roman" panose="02020603050405020304" pitchFamily="18" charset="0"/>
                <a:ea typeface="楷体_GB2312" pitchFamily="49" charset="-122"/>
              </a:rPr>
              <a:t>T</a:t>
            </a:r>
            <a:r>
              <a:rPr lang="en-US" altLang="zh-CN" sz="2600" smtClean="0">
                <a:latin typeface="Times New Roman" panose="02020603050405020304" pitchFamily="18" charset="0"/>
                <a:ea typeface="楷体_GB2312" pitchFamily="49" charset="-122"/>
                <a:sym typeface="Symbol" panose="05050102010706020507" pitchFamily="18" charset="2"/>
              </a:rPr>
              <a:t></a:t>
            </a:r>
            <a:r>
              <a:rPr lang="en-US" altLang="zh-CN" sz="2600" i="1" smtClean="0">
                <a:latin typeface="Times New Roman" panose="02020603050405020304" pitchFamily="18" charset="0"/>
                <a:ea typeface="楷体_GB2312" pitchFamily="49" charset="-122"/>
              </a:rPr>
              <a:t>I</a:t>
            </a:r>
            <a:r>
              <a:rPr lang="zh-CN" altLang="en-US" sz="2600" smtClean="0">
                <a:latin typeface="Times New Roman" panose="02020603050405020304" pitchFamily="18" charset="0"/>
                <a:ea typeface="楷体_GB2312" pitchFamily="49" charset="-122"/>
              </a:rPr>
              <a:t>）。每一个事务具有唯一的事务标识</a:t>
            </a:r>
            <a:r>
              <a:rPr lang="en-US" altLang="zh-CN" sz="2600" i="1" smtClean="0">
                <a:latin typeface="Times New Roman" panose="02020603050405020304" pitchFamily="18" charset="0"/>
                <a:ea typeface="楷体_GB2312" pitchFamily="49" charset="-122"/>
              </a:rPr>
              <a:t>TID</a:t>
            </a:r>
            <a:r>
              <a:rPr lang="zh-CN" altLang="en-US" sz="2600" smtClean="0">
                <a:latin typeface="Times New Roman" panose="02020603050405020304" pitchFamily="18" charset="0"/>
                <a:ea typeface="楷体_GB2312" pitchFamily="49" charset="-122"/>
              </a:rPr>
              <a:t>。设</a:t>
            </a:r>
            <a:r>
              <a:rPr lang="en-US" altLang="zh-CN" sz="2600" i="1" smtClean="0">
                <a:latin typeface="Times New Roman" panose="02020603050405020304" pitchFamily="18" charset="0"/>
                <a:ea typeface="楷体_GB2312" pitchFamily="49" charset="-122"/>
              </a:rPr>
              <a:t>A</a:t>
            </a:r>
            <a:r>
              <a:rPr lang="zh-CN" altLang="en-US" sz="2600" smtClean="0">
                <a:latin typeface="Times New Roman" panose="02020603050405020304" pitchFamily="18" charset="0"/>
                <a:ea typeface="楷体_GB2312" pitchFamily="49" charset="-122"/>
              </a:rPr>
              <a:t>是一个由项目构成的集合，称为项集。事务</a:t>
            </a:r>
            <a:r>
              <a:rPr lang="en-US" altLang="zh-CN" sz="2600" i="1" smtClean="0">
                <a:latin typeface="Times New Roman" panose="02020603050405020304" pitchFamily="18" charset="0"/>
                <a:ea typeface="楷体_GB2312" pitchFamily="49" charset="-122"/>
              </a:rPr>
              <a:t>T</a:t>
            </a:r>
            <a:r>
              <a:rPr lang="zh-CN" altLang="en-US" sz="2600" smtClean="0">
                <a:latin typeface="Times New Roman" panose="02020603050405020304" pitchFamily="18" charset="0"/>
                <a:ea typeface="楷体_GB2312" pitchFamily="49" charset="-122"/>
              </a:rPr>
              <a:t>包含项集</a:t>
            </a:r>
            <a:r>
              <a:rPr lang="en-US" altLang="zh-CN" sz="2600" i="1" smtClean="0">
                <a:latin typeface="Times New Roman" panose="02020603050405020304" pitchFamily="18" charset="0"/>
                <a:ea typeface="楷体_GB2312" pitchFamily="49" charset="-122"/>
              </a:rPr>
              <a:t>A</a:t>
            </a:r>
            <a:r>
              <a:rPr lang="zh-CN" altLang="en-US" sz="2600" smtClean="0">
                <a:latin typeface="Times New Roman" panose="02020603050405020304" pitchFamily="18" charset="0"/>
                <a:ea typeface="楷体_GB2312" pitchFamily="49" charset="-122"/>
              </a:rPr>
              <a:t>，当且仅当</a:t>
            </a:r>
            <a:r>
              <a:rPr lang="en-US" altLang="zh-CN" sz="2600" i="1" smtClean="0">
                <a:latin typeface="Times New Roman" panose="02020603050405020304" pitchFamily="18" charset="0"/>
                <a:ea typeface="楷体_GB2312" pitchFamily="49" charset="-122"/>
              </a:rPr>
              <a:t>A</a:t>
            </a:r>
            <a:r>
              <a:rPr lang="en-US" altLang="zh-CN" sz="2600" smtClean="0">
                <a:latin typeface="Times New Roman" panose="02020603050405020304" pitchFamily="18" charset="0"/>
                <a:ea typeface="楷体_GB2312" pitchFamily="49" charset="-122"/>
                <a:sym typeface="Symbol" panose="05050102010706020507" pitchFamily="18" charset="2"/>
              </a:rPr>
              <a:t></a:t>
            </a:r>
            <a:r>
              <a:rPr lang="en-US" altLang="zh-CN" sz="2600" i="1" smtClean="0">
                <a:latin typeface="Times New Roman" panose="02020603050405020304" pitchFamily="18" charset="0"/>
                <a:ea typeface="楷体_GB2312" pitchFamily="49" charset="-122"/>
              </a:rPr>
              <a:t>T</a:t>
            </a:r>
            <a:r>
              <a:rPr lang="zh-CN" altLang="en-US" sz="2600" smtClean="0">
                <a:latin typeface="Times New Roman" panose="02020603050405020304" pitchFamily="18" charset="0"/>
                <a:ea typeface="楷体_GB2312" pitchFamily="49" charset="-122"/>
              </a:rPr>
              <a:t>。如果项集</a:t>
            </a:r>
            <a:r>
              <a:rPr lang="en-US" altLang="zh-CN" sz="2600" i="1" smtClean="0">
                <a:latin typeface="Times New Roman" panose="02020603050405020304" pitchFamily="18" charset="0"/>
                <a:ea typeface="楷体_GB2312" pitchFamily="49" charset="-122"/>
              </a:rPr>
              <a:t>A</a:t>
            </a:r>
            <a:r>
              <a:rPr lang="zh-CN" altLang="en-US" sz="2600" smtClean="0">
                <a:latin typeface="Times New Roman" panose="02020603050405020304" pitchFamily="18" charset="0"/>
                <a:ea typeface="楷体_GB2312" pitchFamily="49" charset="-122"/>
              </a:rPr>
              <a:t>中包含</a:t>
            </a:r>
            <a:r>
              <a:rPr lang="en-US" altLang="zh-CN" sz="2600" i="1" smtClean="0">
                <a:latin typeface="Times New Roman" panose="02020603050405020304" pitchFamily="18" charset="0"/>
                <a:ea typeface="楷体_GB2312" pitchFamily="49" charset="-122"/>
              </a:rPr>
              <a:t>k</a:t>
            </a:r>
            <a:r>
              <a:rPr lang="zh-CN" altLang="en-US" sz="2600" smtClean="0">
                <a:latin typeface="Times New Roman" panose="02020603050405020304" pitchFamily="18" charset="0"/>
                <a:ea typeface="楷体_GB2312" pitchFamily="49" charset="-122"/>
              </a:rPr>
              <a:t>个项目，则称其为</a:t>
            </a:r>
            <a:r>
              <a:rPr lang="en-US" altLang="zh-CN" sz="2600" i="1" smtClean="0">
                <a:latin typeface="Times New Roman" panose="02020603050405020304" pitchFamily="18" charset="0"/>
                <a:ea typeface="楷体_GB2312" pitchFamily="49" charset="-122"/>
              </a:rPr>
              <a:t>k</a:t>
            </a:r>
            <a:r>
              <a:rPr lang="zh-CN" altLang="en-US" sz="2600" smtClean="0">
                <a:latin typeface="Times New Roman" panose="02020603050405020304" pitchFamily="18" charset="0"/>
                <a:ea typeface="楷体_GB2312" pitchFamily="49" charset="-122"/>
              </a:rPr>
              <a:t>项集。项集</a:t>
            </a:r>
            <a:r>
              <a:rPr lang="en-US" altLang="zh-CN" sz="2600" i="1" smtClean="0">
                <a:latin typeface="Times New Roman" panose="02020603050405020304" pitchFamily="18" charset="0"/>
                <a:ea typeface="楷体_GB2312" pitchFamily="49" charset="-122"/>
              </a:rPr>
              <a:t>A</a:t>
            </a:r>
            <a:r>
              <a:rPr lang="zh-CN" altLang="en-US" sz="2600" smtClean="0">
                <a:latin typeface="Times New Roman" panose="02020603050405020304" pitchFamily="18" charset="0"/>
                <a:ea typeface="楷体_GB2312" pitchFamily="49" charset="-122"/>
              </a:rPr>
              <a:t>在事务数据库</a:t>
            </a:r>
            <a:r>
              <a:rPr lang="en-US" altLang="zh-CN" sz="2600" i="1" smtClean="0">
                <a:latin typeface="Times New Roman" panose="02020603050405020304" pitchFamily="18" charset="0"/>
                <a:ea typeface="楷体_GB2312" pitchFamily="49" charset="-122"/>
              </a:rPr>
              <a:t>D</a:t>
            </a:r>
            <a:r>
              <a:rPr lang="zh-CN" altLang="en-US" sz="2600" smtClean="0">
                <a:latin typeface="Times New Roman" panose="02020603050405020304" pitchFamily="18" charset="0"/>
                <a:ea typeface="楷体_GB2312" pitchFamily="49" charset="-122"/>
              </a:rPr>
              <a:t>中出现的次数占</a:t>
            </a:r>
            <a:r>
              <a:rPr lang="en-US" altLang="zh-CN" sz="2600" i="1" smtClean="0">
                <a:latin typeface="Times New Roman" panose="02020603050405020304" pitchFamily="18" charset="0"/>
                <a:ea typeface="楷体_GB2312" pitchFamily="49" charset="-122"/>
              </a:rPr>
              <a:t>D</a:t>
            </a:r>
            <a:r>
              <a:rPr lang="zh-CN" altLang="en-US" sz="2600" smtClean="0">
                <a:latin typeface="Times New Roman" panose="02020603050405020304" pitchFamily="18" charset="0"/>
                <a:ea typeface="楷体_GB2312" pitchFamily="49" charset="-122"/>
              </a:rPr>
              <a:t>中总事务的百分比叫做项集的支持度。如果项集的支持度超过用户给定的最小支持度阈值，就称该项集是频繁项集（或大项集）。 </a:t>
            </a:r>
          </a:p>
        </p:txBody>
      </p:sp>
      <p:sp>
        <p:nvSpPr>
          <p:cNvPr id="2" name="日期占位符 1"/>
          <p:cNvSpPr>
            <a:spLocks noGrp="1"/>
          </p:cNvSpPr>
          <p:nvPr>
            <p:ph type="dt" sz="quarter" idx="10"/>
          </p:nvPr>
        </p:nvSpPr>
        <p:spPr/>
        <p:txBody>
          <a:bodyPr/>
          <a:lstStyle/>
          <a:p>
            <a:pPr>
              <a:defRPr/>
            </a:pPr>
            <a:fld id="{B73A49A1-00D4-4C1D-9500-034737AB228E}" type="datetime1">
              <a:rPr lang="zh-CN" altLang="en-US"/>
              <a:pPr>
                <a:defRPr/>
              </a:pPr>
              <a:t>2019/12/16</a:t>
            </a:fld>
            <a:endParaRPr lang="en-US" altLang="zh-CN"/>
          </a:p>
        </p:txBody>
      </p:sp>
      <p:sp>
        <p:nvSpPr>
          <p:cNvPr id="3" name="灯片编号占位符 2"/>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E8B4870-1F86-44CE-86B2-EB6510AC8607}" type="slidenum">
              <a:rPr lang="en-US" altLang="zh-CN">
                <a:latin typeface="Garamond" panose="02020404030301010803" pitchFamily="18" charset="0"/>
              </a:rPr>
              <a:pPr eaLnBrk="1" hangingPunct="1"/>
              <a:t>159</a:t>
            </a:fld>
            <a:endParaRPr lang="en-US" altLang="zh-CN">
              <a:latin typeface="Garamond" panose="02020404030301010803" pitchFamily="18" charset="0"/>
            </a:endParaRPr>
          </a:p>
        </p:txBody>
      </p:sp>
    </p:spTree>
    <p:extLst>
      <p:ext uri="{BB962C8B-B14F-4D97-AF65-F5344CB8AC3E}">
        <p14:creationId xmlns:p14="http://schemas.microsoft.com/office/powerpoint/2010/main" val="23259005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reeform 3"/>
          <p:cNvSpPr>
            <a:spLocks noChangeArrowheads="1"/>
          </p:cNvSpPr>
          <p:nvPr/>
        </p:nvSpPr>
        <p:spPr bwMode="auto">
          <a:xfrm>
            <a:off x="0" y="0"/>
            <a:ext cx="9144000" cy="6858000"/>
          </a:xfrm>
          <a:custGeom>
            <a:avLst/>
            <a:gdLst>
              <a:gd name="T0" fmla="*/ 0 w 9144000"/>
              <a:gd name="T1" fmla="*/ 6858000 h 6858000"/>
              <a:gd name="T2" fmla="*/ 9144000 w 9144000"/>
              <a:gd name="T3" fmla="*/ 6858000 h 6858000"/>
              <a:gd name="T4" fmla="*/ 9144000 w 9144000"/>
              <a:gd name="T5" fmla="*/ 0 h 6858000"/>
              <a:gd name="T6" fmla="*/ 0 w 9144000"/>
              <a:gd name="T7" fmla="*/ 0 h 6858000"/>
              <a:gd name="T8" fmla="*/ 0 w 9144000"/>
              <a:gd name="T9" fmla="*/ 6858000 h 6858000"/>
              <a:gd name="T10" fmla="*/ 0 60000 65536"/>
              <a:gd name="T11" fmla="*/ 0 60000 65536"/>
              <a:gd name="T12" fmla="*/ 0 60000 65536"/>
              <a:gd name="T13" fmla="*/ 0 60000 65536"/>
              <a:gd name="T14" fmla="*/ 0 60000 65536"/>
              <a:gd name="T15" fmla="*/ 0 w 9144000"/>
              <a:gd name="T16" fmla="*/ 0 h 6858000"/>
              <a:gd name="T17" fmla="*/ 9144000 w 9144000"/>
              <a:gd name="T18" fmla="*/ 6858000 h 6858000"/>
            </a:gdLst>
            <a:ahLst/>
            <a:cxnLst>
              <a:cxn ang="T10">
                <a:pos x="T0" y="T1"/>
              </a:cxn>
              <a:cxn ang="T11">
                <a:pos x="T2" y="T3"/>
              </a:cxn>
              <a:cxn ang="T12">
                <a:pos x="T4" y="T5"/>
              </a:cxn>
              <a:cxn ang="T13">
                <a:pos x="T6" y="T7"/>
              </a:cxn>
              <a:cxn ang="T14">
                <a:pos x="T8" y="T9"/>
              </a:cxn>
            </a:cxnLst>
            <a:rect l="T15" t="T16" r="T17" b="T18"/>
            <a:pathLst>
              <a:path w="9144000" h="6858000">
                <a:moveTo>
                  <a:pt x="0" y="6858000"/>
                </a:moveTo>
                <a:lnTo>
                  <a:pt x="9144000" y="6858000"/>
                </a:lnTo>
                <a:lnTo>
                  <a:pt x="9144000" y="0"/>
                </a:lnTo>
                <a:lnTo>
                  <a:pt x="0" y="0"/>
                </a:lnTo>
                <a:lnTo>
                  <a:pt x="0" y="6858000"/>
                </a:lnTo>
              </a:path>
            </a:pathLst>
          </a:custGeom>
          <a:solidFill>
            <a:srgbClr val="FFFFFF"/>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8195" name="Freeform 3"/>
          <p:cNvSpPr>
            <a:spLocks noChangeArrowheads="1"/>
          </p:cNvSpPr>
          <p:nvPr/>
        </p:nvSpPr>
        <p:spPr bwMode="auto">
          <a:xfrm>
            <a:off x="0" y="0"/>
            <a:ext cx="9144000" cy="1066800"/>
          </a:xfrm>
          <a:custGeom>
            <a:avLst/>
            <a:gdLst>
              <a:gd name="T0" fmla="*/ 0 w 9144000"/>
              <a:gd name="T1" fmla="*/ 1066800 h 1066800"/>
              <a:gd name="T2" fmla="*/ 9144000 w 9144000"/>
              <a:gd name="T3" fmla="*/ 1066800 h 1066800"/>
              <a:gd name="T4" fmla="*/ 9144000 w 9144000"/>
              <a:gd name="T5" fmla="*/ 0 h 1066800"/>
              <a:gd name="T6" fmla="*/ 0 w 9144000"/>
              <a:gd name="T7" fmla="*/ 0 h 1066800"/>
              <a:gd name="T8" fmla="*/ 0 w 9144000"/>
              <a:gd name="T9" fmla="*/ 1066800 h 1066800"/>
              <a:gd name="T10" fmla="*/ 0 60000 65536"/>
              <a:gd name="T11" fmla="*/ 0 60000 65536"/>
              <a:gd name="T12" fmla="*/ 0 60000 65536"/>
              <a:gd name="T13" fmla="*/ 0 60000 65536"/>
              <a:gd name="T14" fmla="*/ 0 60000 65536"/>
              <a:gd name="T15" fmla="*/ 0 w 9144000"/>
              <a:gd name="T16" fmla="*/ 0 h 1066800"/>
              <a:gd name="T17" fmla="*/ 9144000 w 9144000"/>
              <a:gd name="T18" fmla="*/ 1066800 h 1066800"/>
            </a:gdLst>
            <a:ahLst/>
            <a:cxnLst>
              <a:cxn ang="T10">
                <a:pos x="T0" y="T1"/>
              </a:cxn>
              <a:cxn ang="T11">
                <a:pos x="T2" y="T3"/>
              </a:cxn>
              <a:cxn ang="T12">
                <a:pos x="T4" y="T5"/>
              </a:cxn>
              <a:cxn ang="T13">
                <a:pos x="T6" y="T7"/>
              </a:cxn>
              <a:cxn ang="T14">
                <a:pos x="T8" y="T9"/>
              </a:cxn>
            </a:cxnLst>
            <a:rect l="T15" t="T16" r="T17" b="T18"/>
            <a:pathLst>
              <a:path w="9144000" h="1066800">
                <a:moveTo>
                  <a:pt x="0" y="1066800"/>
                </a:moveTo>
                <a:lnTo>
                  <a:pt x="9144000" y="1066800"/>
                </a:lnTo>
                <a:lnTo>
                  <a:pt x="9144000" y="0"/>
                </a:lnTo>
                <a:lnTo>
                  <a:pt x="0" y="0"/>
                </a:lnTo>
                <a:lnTo>
                  <a:pt x="0" y="1066800"/>
                </a:lnTo>
              </a:path>
            </a:pathLst>
          </a:custGeom>
          <a:solidFill>
            <a:srgbClr val="0056AC"/>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8196" name="Freeform 3"/>
          <p:cNvSpPr>
            <a:spLocks noChangeArrowheads="1"/>
          </p:cNvSpPr>
          <p:nvPr/>
        </p:nvSpPr>
        <p:spPr bwMode="auto">
          <a:xfrm>
            <a:off x="-3175" y="-3175"/>
            <a:ext cx="9153525" cy="1076325"/>
          </a:xfrm>
          <a:custGeom>
            <a:avLst/>
            <a:gdLst>
              <a:gd name="T0" fmla="*/ 6350 w 9156700"/>
              <a:gd name="T1" fmla="*/ 1073150 h 1079500"/>
              <a:gd name="T2" fmla="*/ 9150350 w 9156700"/>
              <a:gd name="T3" fmla="*/ 1073150 h 1079500"/>
              <a:gd name="T4" fmla="*/ 9150350 w 9156700"/>
              <a:gd name="T5" fmla="*/ 6350 h 1079500"/>
              <a:gd name="T6" fmla="*/ 6350 w 9156700"/>
              <a:gd name="T7" fmla="*/ 6350 h 1079500"/>
              <a:gd name="T8" fmla="*/ 6350 w 9156700"/>
              <a:gd name="T9" fmla="*/ 1073150 h 1079500"/>
              <a:gd name="T10" fmla="*/ 0 60000 65536"/>
              <a:gd name="T11" fmla="*/ 0 60000 65536"/>
              <a:gd name="T12" fmla="*/ 0 60000 65536"/>
              <a:gd name="T13" fmla="*/ 0 60000 65536"/>
              <a:gd name="T14" fmla="*/ 0 60000 65536"/>
              <a:gd name="T15" fmla="*/ 0 w 9156700"/>
              <a:gd name="T16" fmla="*/ 0 h 1079500"/>
              <a:gd name="T17" fmla="*/ 9156700 w 9156700"/>
              <a:gd name="T18" fmla="*/ 1079500 h 1079500"/>
            </a:gdLst>
            <a:ahLst/>
            <a:cxnLst>
              <a:cxn ang="T10">
                <a:pos x="T0" y="T1"/>
              </a:cxn>
              <a:cxn ang="T11">
                <a:pos x="T2" y="T3"/>
              </a:cxn>
              <a:cxn ang="T12">
                <a:pos x="T4" y="T5"/>
              </a:cxn>
              <a:cxn ang="T13">
                <a:pos x="T6" y="T7"/>
              </a:cxn>
              <a:cxn ang="T14">
                <a:pos x="T8" y="T9"/>
              </a:cxn>
            </a:cxnLst>
            <a:rect l="T15" t="T16" r="T17" b="T18"/>
            <a:pathLst>
              <a:path w="9156700" h="1079500">
                <a:moveTo>
                  <a:pt x="6350" y="1073150"/>
                </a:moveTo>
                <a:lnTo>
                  <a:pt x="9150350" y="1073150"/>
                </a:lnTo>
                <a:lnTo>
                  <a:pt x="9150350" y="6350"/>
                </a:lnTo>
                <a:lnTo>
                  <a:pt x="6350" y="6350"/>
                </a:lnTo>
                <a:lnTo>
                  <a:pt x="6350" y="1073150"/>
                </a:lnTo>
              </a:path>
            </a:pathLst>
          </a:custGeom>
          <a:solidFill>
            <a:srgbClr val="000000">
              <a:alpha val="0"/>
            </a:srgbClr>
          </a:solidFill>
          <a:ln w="12700" cap="flat" cmpd="sng">
            <a:solidFill>
              <a:srgbClr val="000000"/>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819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616700"/>
            <a:ext cx="91440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 name="TextBox 1"/>
          <p:cNvSpPr>
            <a:spLocks noChangeArrowheads="1"/>
          </p:cNvSpPr>
          <p:nvPr/>
        </p:nvSpPr>
        <p:spPr bwMode="auto">
          <a:xfrm>
            <a:off x="520700" y="6667500"/>
            <a:ext cx="13716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200"/>
              </a:lnSpc>
            </a:pPr>
            <a:r>
              <a:rPr lang="en-US" altLang="zh-CN" sz="1200">
                <a:solidFill>
                  <a:srgbClr val="FFFFFF"/>
                </a:solidFill>
                <a:latin typeface="Times New Roman" panose="02020603050405020304" pitchFamily="18" charset="0"/>
                <a:sym typeface="Times New Roman" panose="02020603050405020304" pitchFamily="18" charset="0"/>
              </a:rPr>
              <a:t>《大数据技术基础》</a:t>
            </a:r>
            <a:endParaRPr lang="zh-CN" altLang="en-US">
              <a:solidFill>
                <a:srgbClr val="000000"/>
              </a:solidFill>
            </a:endParaRPr>
          </a:p>
        </p:txBody>
      </p:sp>
      <p:sp>
        <p:nvSpPr>
          <p:cNvPr id="8199" name="TextBox 1"/>
          <p:cNvSpPr>
            <a:spLocks noChangeArrowheads="1"/>
          </p:cNvSpPr>
          <p:nvPr/>
        </p:nvSpPr>
        <p:spPr bwMode="auto">
          <a:xfrm>
            <a:off x="558800" y="469900"/>
            <a:ext cx="8088753" cy="3957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342900" algn="l"/>
                <a:tab pos="673100" algn="l"/>
              </a:tabLst>
              <a:defRPr>
                <a:solidFill>
                  <a:schemeClr val="tx1"/>
                </a:solidFill>
                <a:latin typeface="Arial" panose="020B0604020202020204" pitchFamily="34" charset="0"/>
              </a:defRPr>
            </a:lvl1pPr>
            <a:lvl2pPr>
              <a:tabLst>
                <a:tab pos="342900" algn="l"/>
                <a:tab pos="673100" algn="l"/>
              </a:tabLst>
              <a:defRPr>
                <a:solidFill>
                  <a:schemeClr val="tx1"/>
                </a:solidFill>
                <a:latin typeface="Arial" panose="020B0604020202020204" pitchFamily="34" charset="0"/>
              </a:defRPr>
            </a:lvl2pPr>
            <a:lvl3pPr>
              <a:tabLst>
                <a:tab pos="342900" algn="l"/>
                <a:tab pos="673100" algn="l"/>
              </a:tabLst>
              <a:defRPr>
                <a:solidFill>
                  <a:schemeClr val="tx1"/>
                </a:solidFill>
                <a:latin typeface="Arial" panose="020B0604020202020204" pitchFamily="34" charset="0"/>
              </a:defRPr>
            </a:lvl3pPr>
            <a:lvl4pPr>
              <a:tabLst>
                <a:tab pos="342900" algn="l"/>
                <a:tab pos="673100" algn="l"/>
              </a:tabLst>
              <a:defRPr>
                <a:solidFill>
                  <a:schemeClr val="tx1"/>
                </a:solidFill>
                <a:latin typeface="Arial" panose="020B0604020202020204" pitchFamily="34" charset="0"/>
              </a:defRPr>
            </a:lvl4pPr>
            <a:lvl5pPr>
              <a:tabLst>
                <a:tab pos="342900" algn="l"/>
                <a:tab pos="673100" algn="l"/>
              </a:tabLst>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9pPr>
          </a:lstStyle>
          <a:p>
            <a:pPr>
              <a:lnSpc>
                <a:spcPts val="3400"/>
              </a:lnSpc>
            </a:pPr>
            <a:r>
              <a:rPr lang="en-US" altLang="zh-CN"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3200" dirty="0" err="1">
                <a:solidFill>
                  <a:srgbClr val="FFFFFF"/>
                </a:solidFill>
                <a:latin typeface="Times New Roman" panose="02020603050405020304" pitchFamily="18" charset="0"/>
                <a:sym typeface="Times New Roman" panose="02020603050405020304" pitchFamily="18" charset="0"/>
              </a:rPr>
              <a:t>MapReduce</a:t>
            </a:r>
            <a:r>
              <a:rPr lang="en-US" altLang="zh-CN" sz="3200" dirty="0" err="1">
                <a:solidFill>
                  <a:srgbClr val="FFFFFF"/>
                </a:solidFill>
                <a:latin typeface="黑体" panose="02010609060101010101" pitchFamily="49" charset="-122"/>
                <a:sym typeface="黑体" panose="02010609060101010101" pitchFamily="49" charset="-122"/>
              </a:rPr>
              <a:t>模型概述</a:t>
            </a:r>
            <a:endParaRPr lang="zh-CN" altLang="en-US" sz="3200" dirty="0">
              <a:solidFill>
                <a:srgbClr val="FFFFFF"/>
              </a:solidFill>
              <a:latin typeface="黑体" panose="02010609060101010101" pitchFamily="49" charset="-122"/>
              <a:sym typeface="黑体" panose="02010609060101010101" pitchFamily="49" charset="-122"/>
            </a:endParaRPr>
          </a:p>
          <a:p>
            <a:pPr>
              <a:lnSpc>
                <a:spcPts val="1000"/>
              </a:lnSpc>
            </a:pPr>
            <a:endParaRPr lang="zh-CN" altLang="en-US"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2400"/>
              </a:lnSpc>
            </a:pPr>
            <a:r>
              <a:rPr lang="en-US" altLang="zh-CN" sz="2000" dirty="0">
                <a:solidFill>
                  <a:srgbClr val="000000"/>
                </a:solidFill>
                <a:latin typeface="Times New Roman" panose="02020603050405020304" pitchFamily="18" charset="0"/>
                <a:sym typeface="Times New Roman" panose="02020603050405020304" pitchFamily="18" charset="0"/>
              </a:rPr>
              <a:t>•    </a:t>
            </a:r>
            <a:r>
              <a:rPr lang="en-US" altLang="zh-CN" sz="2000" dirty="0" err="1">
                <a:solidFill>
                  <a:srgbClr val="000000"/>
                </a:solidFill>
                <a:latin typeface="Times New Roman" panose="02020603050405020304" pitchFamily="18" charset="0"/>
                <a:sym typeface="Times New Roman" panose="02020603050405020304" pitchFamily="18" charset="0"/>
              </a:rPr>
              <a:t>MapReduce是Google公司的核心计算模型，它将复杂的运行于大规模</a:t>
            </a:r>
            <a:endParaRPr lang="zh-CN" altLang="en-US" sz="2000" dirty="0">
              <a:solidFill>
                <a:srgbClr val="000000"/>
              </a:solidFill>
              <a:latin typeface="Times New Roman" panose="02020603050405020304" pitchFamily="18" charset="0"/>
              <a:sym typeface="Times New Roman" panose="02020603050405020304" pitchFamily="18" charset="0"/>
            </a:endParaRPr>
          </a:p>
          <a:p>
            <a:pPr>
              <a:lnSpc>
                <a:spcPts val="2400"/>
              </a:lnSpc>
            </a:pPr>
            <a:r>
              <a:rPr lang="en-US" altLang="zh-CN"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dirty="0" err="1">
                <a:solidFill>
                  <a:srgbClr val="000000"/>
                </a:solidFill>
                <a:latin typeface="Times New Roman" panose="02020603050405020304" pitchFamily="18" charset="0"/>
                <a:sym typeface="Times New Roman" panose="02020603050405020304" pitchFamily="18" charset="0"/>
              </a:rPr>
              <a:t>集群上的并行计算过程高度地抽象到两个函数：Map和Reduce</a:t>
            </a:r>
            <a:r>
              <a:rPr lang="en-US" altLang="zh-CN" sz="2000" dirty="0">
                <a:solidFill>
                  <a:srgbClr val="000000"/>
                </a:solidFill>
                <a:latin typeface="Times New Roman" panose="02020603050405020304" pitchFamily="18" charset="0"/>
                <a:sym typeface="Times New Roman" panose="02020603050405020304" pitchFamily="18" charset="0"/>
              </a:rPr>
              <a:t>。</a:t>
            </a:r>
            <a:endParaRPr lang="zh-CN" altLang="en-US" sz="2000" dirty="0">
              <a:solidFill>
                <a:srgbClr val="000000"/>
              </a:solidFill>
              <a:latin typeface="Times New Roman" panose="02020603050405020304" pitchFamily="18" charset="0"/>
              <a:sym typeface="Times New Roman" panose="02020603050405020304" pitchFamily="18" charset="0"/>
            </a:endParaRPr>
          </a:p>
          <a:p>
            <a:pPr>
              <a:lnSpc>
                <a:spcPts val="2800"/>
              </a:lnSpc>
            </a:pPr>
            <a:r>
              <a:rPr lang="en-US" altLang="zh-CN" sz="2000" dirty="0">
                <a:solidFill>
                  <a:srgbClr val="000000"/>
                </a:solidFill>
                <a:latin typeface="Times New Roman" panose="02020603050405020304" pitchFamily="18" charset="0"/>
                <a:sym typeface="Times New Roman" panose="02020603050405020304" pitchFamily="18" charset="0"/>
              </a:rPr>
              <a:t>•    </a:t>
            </a:r>
            <a:r>
              <a:rPr lang="en-US" altLang="zh-CN" sz="2000" dirty="0" err="1">
                <a:solidFill>
                  <a:srgbClr val="000000"/>
                </a:solidFill>
                <a:latin typeface="Times New Roman" panose="02020603050405020304" pitchFamily="18" charset="0"/>
                <a:sym typeface="Times New Roman" panose="02020603050405020304" pitchFamily="18" charset="0"/>
              </a:rPr>
              <a:t>适合用MapReduce来处理的数据集</a:t>
            </a:r>
            <a:r>
              <a:rPr lang="en-US" altLang="zh-CN" sz="2000" dirty="0">
                <a:solidFill>
                  <a:srgbClr val="000000"/>
                </a:solidFill>
                <a:latin typeface="Times New Roman" panose="02020603050405020304" pitchFamily="18" charset="0"/>
                <a:sym typeface="Times New Roman" panose="02020603050405020304" pitchFamily="18" charset="0"/>
              </a:rPr>
              <a:t>(</a:t>
            </a:r>
            <a:r>
              <a:rPr lang="en-US" altLang="zh-CN" sz="2000" dirty="0" err="1">
                <a:solidFill>
                  <a:srgbClr val="000000"/>
                </a:solidFill>
                <a:latin typeface="Times New Roman" panose="02020603050405020304" pitchFamily="18" charset="0"/>
                <a:sym typeface="Times New Roman" panose="02020603050405020304" pitchFamily="18" charset="0"/>
              </a:rPr>
              <a:t>或任务</a:t>
            </a:r>
            <a:r>
              <a:rPr lang="en-US" altLang="zh-CN" sz="2000" dirty="0">
                <a:solidFill>
                  <a:srgbClr val="000000"/>
                </a:solidFill>
                <a:latin typeface="Times New Roman" panose="02020603050405020304" pitchFamily="18" charset="0"/>
                <a:sym typeface="Times New Roman" panose="02020603050405020304" pitchFamily="18" charset="0"/>
              </a:rPr>
              <a:t>)，</a:t>
            </a:r>
            <a:r>
              <a:rPr lang="en-US" altLang="zh-CN" sz="2000" dirty="0" err="1">
                <a:solidFill>
                  <a:srgbClr val="000000"/>
                </a:solidFill>
                <a:latin typeface="Times New Roman" panose="02020603050405020304" pitchFamily="18" charset="0"/>
                <a:sym typeface="Times New Roman" panose="02020603050405020304" pitchFamily="18" charset="0"/>
              </a:rPr>
              <a:t>需要满足一个基本要求</a:t>
            </a:r>
            <a:r>
              <a:rPr lang="en-US" altLang="zh-CN" sz="2000" dirty="0">
                <a:solidFill>
                  <a:srgbClr val="000000"/>
                </a:solidFill>
                <a:latin typeface="Times New Roman" panose="02020603050405020304" pitchFamily="18" charset="0"/>
                <a:sym typeface="Times New Roman" panose="02020603050405020304" pitchFamily="18" charset="0"/>
              </a:rPr>
              <a:t>:</a:t>
            </a:r>
            <a:endParaRPr lang="zh-CN" altLang="en-US" sz="2000" dirty="0">
              <a:solidFill>
                <a:srgbClr val="000000"/>
              </a:solidFill>
              <a:latin typeface="Times New Roman" panose="02020603050405020304" pitchFamily="18" charset="0"/>
              <a:sym typeface="Times New Roman" panose="02020603050405020304" pitchFamily="18" charset="0"/>
            </a:endParaRPr>
          </a:p>
          <a:p>
            <a:pPr>
              <a:lnSpc>
                <a:spcPts val="2300"/>
              </a:lnSpc>
            </a:pPr>
            <a:r>
              <a:rPr lang="en-US" altLang="zh-CN"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b="1" dirty="0" err="1">
                <a:solidFill>
                  <a:srgbClr val="FF0000"/>
                </a:solidFill>
                <a:latin typeface="Times New Roman" panose="02020603050405020304" pitchFamily="18" charset="0"/>
                <a:sym typeface="Times New Roman" panose="02020603050405020304" pitchFamily="18" charset="0"/>
              </a:rPr>
              <a:t>待处理的数据集可以分解成许多小的数据集，而且每一个小数据集都</a:t>
            </a:r>
            <a:endParaRPr lang="zh-CN" altLang="en-US" sz="2000" b="1" dirty="0">
              <a:solidFill>
                <a:srgbClr val="FF0000"/>
              </a:solidFill>
              <a:latin typeface="Times New Roman" panose="02020603050405020304" pitchFamily="18" charset="0"/>
              <a:sym typeface="Times New Roman" panose="02020603050405020304" pitchFamily="18" charset="0"/>
            </a:endParaRPr>
          </a:p>
          <a:p>
            <a:pPr>
              <a:lnSpc>
                <a:spcPts val="2400"/>
              </a:lnSpc>
            </a:pPr>
            <a:r>
              <a:rPr lang="en-US" altLang="zh-CN" b="1" dirty="0">
                <a:solidFill>
                  <a:srgbClr val="FF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b="1" dirty="0" err="1">
                <a:solidFill>
                  <a:srgbClr val="FF0000"/>
                </a:solidFill>
                <a:latin typeface="Times New Roman" panose="02020603050405020304" pitchFamily="18" charset="0"/>
                <a:sym typeface="Times New Roman" panose="02020603050405020304" pitchFamily="18" charset="0"/>
              </a:rPr>
              <a:t>可以完全并行地进行处理</a:t>
            </a:r>
            <a:r>
              <a:rPr lang="en-US" altLang="zh-CN" sz="2000" dirty="0">
                <a:solidFill>
                  <a:srgbClr val="000000"/>
                </a:solidFill>
                <a:latin typeface="Times New Roman" panose="02020603050405020304" pitchFamily="18" charset="0"/>
                <a:sym typeface="Times New Roman" panose="02020603050405020304" pitchFamily="18" charset="0"/>
              </a:rPr>
              <a:t>。</a:t>
            </a:r>
            <a:endParaRPr lang="zh-CN" altLang="en-US" sz="2000" dirty="0">
              <a:solidFill>
                <a:srgbClr val="000000"/>
              </a:solidFill>
              <a:latin typeface="Times New Roman" panose="02020603050405020304" pitchFamily="18" charset="0"/>
              <a:sym typeface="Times New Roman" panose="02020603050405020304" pitchFamily="18" charset="0"/>
            </a:endParaRPr>
          </a:p>
          <a:p>
            <a:pPr>
              <a:lnSpc>
                <a:spcPts val="2800"/>
              </a:lnSpc>
            </a:pPr>
            <a:r>
              <a:rPr lang="en-US" altLang="zh-CN" sz="2000" dirty="0">
                <a:solidFill>
                  <a:srgbClr val="000000"/>
                </a:solidFill>
                <a:latin typeface="Times New Roman" panose="02020603050405020304" pitchFamily="18" charset="0"/>
                <a:sym typeface="Times New Roman" panose="02020603050405020304" pitchFamily="18" charset="0"/>
              </a:rPr>
              <a:t>•    概念“</a:t>
            </a:r>
            <a:r>
              <a:rPr lang="en-US" altLang="zh-CN" sz="2000" dirty="0" err="1">
                <a:solidFill>
                  <a:srgbClr val="000000"/>
                </a:solidFill>
                <a:latin typeface="Times New Roman" panose="02020603050405020304" pitchFamily="18" charset="0"/>
                <a:sym typeface="Times New Roman" panose="02020603050405020304" pitchFamily="18" charset="0"/>
              </a:rPr>
              <a:t>Map（映射</a:t>
            </a:r>
            <a:r>
              <a:rPr lang="en-US" altLang="zh-CN" sz="2000" dirty="0">
                <a:solidFill>
                  <a:srgbClr val="000000"/>
                </a:solidFill>
                <a:latin typeface="Times New Roman" panose="02020603050405020304" pitchFamily="18" charset="0"/>
                <a:sym typeface="Times New Roman" panose="02020603050405020304" pitchFamily="18" charset="0"/>
              </a:rPr>
              <a:t>）”</a:t>
            </a:r>
            <a:r>
              <a:rPr lang="en-US" altLang="zh-CN" sz="2000" dirty="0" err="1">
                <a:solidFill>
                  <a:srgbClr val="000000"/>
                </a:solidFill>
                <a:latin typeface="Times New Roman" panose="02020603050405020304" pitchFamily="18" charset="0"/>
                <a:sym typeface="Times New Roman" panose="02020603050405020304" pitchFamily="18" charset="0"/>
              </a:rPr>
              <a:t>和“Reduce（化简</a:t>
            </a:r>
            <a:r>
              <a:rPr lang="en-US" altLang="zh-CN" sz="2000" dirty="0">
                <a:solidFill>
                  <a:srgbClr val="000000"/>
                </a:solidFill>
                <a:latin typeface="Times New Roman" panose="02020603050405020304" pitchFamily="18" charset="0"/>
                <a:sym typeface="Times New Roman" panose="02020603050405020304" pitchFamily="18" charset="0"/>
              </a:rPr>
              <a:t>）”，</a:t>
            </a:r>
            <a:r>
              <a:rPr lang="en-US" altLang="zh-CN" sz="2000" dirty="0" err="1">
                <a:solidFill>
                  <a:srgbClr val="000000"/>
                </a:solidFill>
                <a:latin typeface="Times New Roman" panose="02020603050405020304" pitchFamily="18" charset="0"/>
                <a:sym typeface="Times New Roman" panose="02020603050405020304" pitchFamily="18" charset="0"/>
              </a:rPr>
              <a:t>以及它们的主要思想</a:t>
            </a:r>
            <a:endParaRPr lang="zh-CN" altLang="en-US" sz="2000" dirty="0">
              <a:solidFill>
                <a:srgbClr val="000000"/>
              </a:solidFill>
              <a:latin typeface="Times New Roman" panose="02020603050405020304" pitchFamily="18" charset="0"/>
              <a:sym typeface="Times New Roman" panose="02020603050405020304" pitchFamily="18" charset="0"/>
            </a:endParaRPr>
          </a:p>
          <a:p>
            <a:pPr>
              <a:lnSpc>
                <a:spcPts val="2300"/>
              </a:lnSpc>
            </a:pPr>
            <a:r>
              <a:rPr lang="en-US" altLang="zh-CN"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dirty="0">
                <a:solidFill>
                  <a:srgbClr val="000000"/>
                </a:solidFill>
                <a:latin typeface="Times New Roman" panose="02020603050405020304" pitchFamily="18" charset="0"/>
                <a:sym typeface="Times New Roman" panose="02020603050405020304" pitchFamily="18" charset="0"/>
              </a:rPr>
              <a:t>，</a:t>
            </a:r>
            <a:r>
              <a:rPr lang="en-US" altLang="zh-CN" sz="2000" dirty="0" err="1">
                <a:solidFill>
                  <a:srgbClr val="000000"/>
                </a:solidFill>
                <a:latin typeface="Times New Roman" panose="02020603050405020304" pitchFamily="18" charset="0"/>
                <a:sym typeface="Times New Roman" panose="02020603050405020304" pitchFamily="18" charset="0"/>
              </a:rPr>
              <a:t>都是从函数式编程语言里借来的，同时包含了从矢量编程语言里借</a:t>
            </a:r>
            <a:endParaRPr lang="zh-CN" altLang="en-US" sz="2000" dirty="0">
              <a:solidFill>
                <a:srgbClr val="000000"/>
              </a:solidFill>
              <a:latin typeface="Times New Roman" panose="02020603050405020304" pitchFamily="18" charset="0"/>
              <a:sym typeface="Times New Roman" panose="02020603050405020304" pitchFamily="18" charset="0"/>
            </a:endParaRPr>
          </a:p>
          <a:p>
            <a:pPr>
              <a:lnSpc>
                <a:spcPts val="2400"/>
              </a:lnSpc>
            </a:pPr>
            <a:r>
              <a:rPr lang="en-US" altLang="zh-CN"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dirty="0" err="1">
                <a:solidFill>
                  <a:srgbClr val="000000"/>
                </a:solidFill>
                <a:latin typeface="Times New Roman" panose="02020603050405020304" pitchFamily="18" charset="0"/>
                <a:sym typeface="Times New Roman" panose="02020603050405020304" pitchFamily="18" charset="0"/>
              </a:rPr>
              <a:t>来的特性。MapReduce极大地方便了编程人员在不会分布式并行编程</a:t>
            </a:r>
            <a:endParaRPr lang="zh-CN" altLang="en-US" sz="2000" dirty="0">
              <a:solidFill>
                <a:srgbClr val="000000"/>
              </a:solidFill>
              <a:latin typeface="Times New Roman" panose="02020603050405020304" pitchFamily="18" charset="0"/>
              <a:sym typeface="Times New Roman" panose="02020603050405020304" pitchFamily="18" charset="0"/>
            </a:endParaRPr>
          </a:p>
          <a:p>
            <a:pPr>
              <a:lnSpc>
                <a:spcPts val="2300"/>
              </a:lnSpc>
            </a:pPr>
            <a:r>
              <a:rPr lang="en-US" altLang="zh-CN"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dirty="0" err="1">
                <a:solidFill>
                  <a:srgbClr val="000000"/>
                </a:solidFill>
                <a:latin typeface="Times New Roman" panose="02020603050405020304" pitchFamily="18" charset="0"/>
                <a:sym typeface="Times New Roman" panose="02020603050405020304" pitchFamily="18" charset="0"/>
              </a:rPr>
              <a:t>的情况下，将自己的程序运行在分布式系统上</a:t>
            </a:r>
            <a:r>
              <a:rPr lang="en-US" altLang="zh-CN" sz="2000" dirty="0">
                <a:solidFill>
                  <a:srgbClr val="000000"/>
                </a:solidFill>
                <a:latin typeface="Times New Roman" panose="02020603050405020304" pitchFamily="18" charset="0"/>
                <a:sym typeface="Times New Roman" panose="02020603050405020304" pitchFamily="18" charset="0"/>
              </a:rPr>
              <a:t>。</a:t>
            </a:r>
            <a:endParaRPr lang="zh-CN" altLang="en-US" dirty="0">
              <a:solidFill>
                <a:srgbClr val="000000"/>
              </a:solidFill>
            </a:endParaRPr>
          </a:p>
        </p:txBody>
      </p:sp>
    </p:spTree>
    <p:extLst>
      <p:ext uri="{BB962C8B-B14F-4D97-AF65-F5344CB8AC3E}">
        <p14:creationId xmlns:p14="http://schemas.microsoft.com/office/powerpoint/2010/main" val="3759649874"/>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zh-CN" altLang="en-US" sz="3800" smtClean="0">
                <a:ea typeface="楷体_GB2312" pitchFamily="49" charset="-122"/>
              </a:rPr>
              <a:t>关联规则基本模型（续）</a:t>
            </a:r>
          </a:p>
        </p:txBody>
      </p:sp>
      <p:sp>
        <p:nvSpPr>
          <p:cNvPr id="12291" name="Rectangle 3"/>
          <p:cNvSpPr>
            <a:spLocks noGrp="1" noChangeArrowheads="1"/>
          </p:cNvSpPr>
          <p:nvPr>
            <p:ph type="body" idx="1"/>
          </p:nvPr>
        </p:nvSpPr>
        <p:spPr/>
        <p:txBody>
          <a:bodyPr/>
          <a:lstStyle/>
          <a:p>
            <a:pPr eaLnBrk="1" hangingPunct="1">
              <a:lnSpc>
                <a:spcPct val="90000"/>
              </a:lnSpc>
            </a:pPr>
            <a:r>
              <a:rPr lang="zh-CN" altLang="en-US" sz="2600" smtClean="0">
                <a:latin typeface="Times New Roman" panose="02020603050405020304" pitchFamily="18" charset="0"/>
                <a:ea typeface="楷体_GB2312" pitchFamily="49" charset="-122"/>
              </a:rPr>
              <a:t>关联规则是形如</a:t>
            </a:r>
            <a:r>
              <a:rPr lang="en-US" altLang="zh-CN" sz="2600" i="1" smtClean="0">
                <a:latin typeface="Times New Roman" panose="02020603050405020304" pitchFamily="18" charset="0"/>
                <a:ea typeface="楷体_GB2312" pitchFamily="49" charset="-122"/>
              </a:rPr>
              <a:t>X</a:t>
            </a:r>
            <a:r>
              <a:rPr lang="en-US" altLang="zh-CN" sz="2600" smtClean="0">
                <a:latin typeface="Times New Roman" panose="02020603050405020304" pitchFamily="18" charset="0"/>
                <a:ea typeface="楷体_GB2312" pitchFamily="49" charset="-122"/>
                <a:sym typeface="Symbol" panose="05050102010706020507" pitchFamily="18" charset="2"/>
              </a:rPr>
              <a:t></a:t>
            </a:r>
            <a:r>
              <a:rPr lang="en-US" altLang="zh-CN" sz="2600" i="1" smtClean="0">
                <a:latin typeface="Times New Roman" panose="02020603050405020304" pitchFamily="18" charset="0"/>
                <a:ea typeface="楷体_GB2312" pitchFamily="49" charset="-122"/>
              </a:rPr>
              <a:t>Y</a:t>
            </a:r>
            <a:r>
              <a:rPr lang="zh-CN" altLang="en-US" sz="2600" smtClean="0">
                <a:latin typeface="Times New Roman" panose="02020603050405020304" pitchFamily="18" charset="0"/>
                <a:ea typeface="楷体_GB2312" pitchFamily="49" charset="-122"/>
              </a:rPr>
              <a:t>的逻辑蕴含式，其中</a:t>
            </a:r>
            <a:r>
              <a:rPr lang="en-US" altLang="zh-CN" sz="2600" i="1" smtClean="0">
                <a:latin typeface="Times New Roman" panose="02020603050405020304" pitchFamily="18" charset="0"/>
                <a:ea typeface="楷体_GB2312" pitchFamily="49" charset="-122"/>
              </a:rPr>
              <a:t>X</a:t>
            </a:r>
            <a:r>
              <a:rPr lang="en-US" altLang="zh-CN" sz="2600" smtClean="0">
                <a:latin typeface="Times New Roman" panose="02020603050405020304" pitchFamily="18" charset="0"/>
                <a:ea typeface="楷体_GB2312" pitchFamily="49" charset="-122"/>
                <a:sym typeface="Symbol" panose="05050102010706020507" pitchFamily="18" charset="2"/>
              </a:rPr>
              <a:t></a:t>
            </a:r>
            <a:r>
              <a:rPr lang="en-US" altLang="zh-CN" sz="2600" i="1" smtClean="0">
                <a:latin typeface="Times New Roman" panose="02020603050405020304" pitchFamily="18" charset="0"/>
                <a:ea typeface="楷体_GB2312" pitchFamily="49" charset="-122"/>
              </a:rPr>
              <a:t>I</a:t>
            </a:r>
            <a:r>
              <a:rPr lang="zh-CN" altLang="en-US" sz="2600" smtClean="0">
                <a:latin typeface="Times New Roman" panose="02020603050405020304" pitchFamily="18" charset="0"/>
                <a:ea typeface="楷体_GB2312" pitchFamily="49" charset="-122"/>
              </a:rPr>
              <a:t>，</a:t>
            </a:r>
            <a:r>
              <a:rPr lang="en-US" altLang="zh-CN" sz="2600" i="1" smtClean="0">
                <a:latin typeface="Times New Roman" panose="02020603050405020304" pitchFamily="18" charset="0"/>
                <a:ea typeface="楷体_GB2312" pitchFamily="49" charset="-122"/>
              </a:rPr>
              <a:t>Y</a:t>
            </a:r>
            <a:r>
              <a:rPr lang="en-US" altLang="zh-CN" sz="2600" smtClean="0">
                <a:latin typeface="Times New Roman" panose="02020603050405020304" pitchFamily="18" charset="0"/>
                <a:ea typeface="楷体_GB2312" pitchFamily="49" charset="-122"/>
                <a:sym typeface="Symbol" panose="05050102010706020507" pitchFamily="18" charset="2"/>
              </a:rPr>
              <a:t></a:t>
            </a:r>
            <a:r>
              <a:rPr lang="en-US" altLang="zh-CN" sz="2600" i="1" smtClean="0">
                <a:latin typeface="Times New Roman" panose="02020603050405020304" pitchFamily="18" charset="0"/>
                <a:ea typeface="楷体_GB2312" pitchFamily="49" charset="-122"/>
              </a:rPr>
              <a:t>I</a:t>
            </a:r>
            <a:r>
              <a:rPr lang="zh-CN" altLang="en-US" sz="2600" smtClean="0">
                <a:latin typeface="Times New Roman" panose="02020603050405020304" pitchFamily="18" charset="0"/>
                <a:ea typeface="楷体_GB2312" pitchFamily="49" charset="-122"/>
              </a:rPr>
              <a:t>，且</a:t>
            </a:r>
            <a:r>
              <a:rPr lang="en-US" altLang="zh-CN" sz="2600" i="1" smtClean="0">
                <a:latin typeface="Times New Roman" panose="02020603050405020304" pitchFamily="18" charset="0"/>
                <a:ea typeface="楷体_GB2312" pitchFamily="49" charset="-122"/>
              </a:rPr>
              <a:t>X</a:t>
            </a:r>
            <a:r>
              <a:rPr lang="en-US" altLang="zh-CN" sz="2600" smtClean="0">
                <a:latin typeface="Times New Roman" panose="02020603050405020304" pitchFamily="18" charset="0"/>
                <a:ea typeface="楷体_GB2312" pitchFamily="49" charset="-122"/>
                <a:sym typeface="Symbol" panose="05050102010706020507" pitchFamily="18" charset="2"/>
              </a:rPr>
              <a:t></a:t>
            </a:r>
            <a:r>
              <a:rPr lang="en-US" altLang="zh-CN" sz="2600" i="1" smtClean="0">
                <a:latin typeface="Times New Roman" panose="02020603050405020304" pitchFamily="18" charset="0"/>
                <a:ea typeface="楷体_GB2312" pitchFamily="49" charset="-122"/>
              </a:rPr>
              <a:t>Y</a:t>
            </a:r>
            <a:r>
              <a:rPr lang="en-US" altLang="zh-CN" sz="2600" smtClean="0">
                <a:latin typeface="Times New Roman" panose="02020603050405020304" pitchFamily="18" charset="0"/>
                <a:ea typeface="楷体_GB2312" pitchFamily="49" charset="-122"/>
              </a:rPr>
              <a:t>=</a:t>
            </a:r>
            <a:r>
              <a:rPr lang="en-US" altLang="zh-CN" sz="2600" smtClean="0">
                <a:latin typeface="Times New Roman" panose="02020603050405020304" pitchFamily="18" charset="0"/>
                <a:ea typeface="楷体_GB2312" pitchFamily="49" charset="-122"/>
                <a:sym typeface="Symbol" panose="05050102010706020507" pitchFamily="18" charset="2"/>
              </a:rPr>
              <a:t></a:t>
            </a:r>
            <a:r>
              <a:rPr lang="zh-CN" altLang="en-US" sz="2600" smtClean="0">
                <a:latin typeface="Times New Roman" panose="02020603050405020304" pitchFamily="18" charset="0"/>
                <a:ea typeface="楷体_GB2312" pitchFamily="49" charset="-122"/>
              </a:rPr>
              <a:t>。如果事务数据库</a:t>
            </a:r>
            <a:r>
              <a:rPr lang="en-US" altLang="zh-CN" sz="2600" i="1" smtClean="0">
                <a:latin typeface="Times New Roman" panose="02020603050405020304" pitchFamily="18" charset="0"/>
                <a:ea typeface="楷体_GB2312" pitchFamily="49" charset="-122"/>
              </a:rPr>
              <a:t>D</a:t>
            </a:r>
            <a:r>
              <a:rPr lang="zh-CN" altLang="en-US" sz="2600" smtClean="0">
                <a:latin typeface="Times New Roman" panose="02020603050405020304" pitchFamily="18" charset="0"/>
                <a:ea typeface="楷体_GB2312" pitchFamily="49" charset="-122"/>
              </a:rPr>
              <a:t>中有</a:t>
            </a:r>
            <a:r>
              <a:rPr lang="en-US" altLang="zh-CN" sz="2600" i="1" smtClean="0">
                <a:latin typeface="Times New Roman" panose="02020603050405020304" pitchFamily="18" charset="0"/>
                <a:ea typeface="楷体_GB2312" pitchFamily="49" charset="-122"/>
              </a:rPr>
              <a:t>s</a:t>
            </a:r>
            <a:r>
              <a:rPr lang="en-US" altLang="zh-CN" sz="2600" smtClean="0">
                <a:latin typeface="Times New Roman" panose="02020603050405020304" pitchFamily="18" charset="0"/>
                <a:ea typeface="楷体_GB2312" pitchFamily="49" charset="-122"/>
              </a:rPr>
              <a:t>%</a:t>
            </a:r>
            <a:r>
              <a:rPr lang="zh-CN" altLang="en-US" sz="2600" smtClean="0">
                <a:latin typeface="Times New Roman" panose="02020603050405020304" pitchFamily="18" charset="0"/>
                <a:ea typeface="楷体_GB2312" pitchFamily="49" charset="-122"/>
              </a:rPr>
              <a:t>的事务包含</a:t>
            </a:r>
            <a:r>
              <a:rPr lang="en-US" altLang="zh-CN" sz="2600" i="1" smtClean="0">
                <a:latin typeface="Times New Roman" panose="02020603050405020304" pitchFamily="18" charset="0"/>
                <a:ea typeface="楷体_GB2312" pitchFamily="49" charset="-122"/>
              </a:rPr>
              <a:t>X</a:t>
            </a:r>
            <a:r>
              <a:rPr lang="en-US" altLang="zh-CN" sz="2600" smtClean="0">
                <a:latin typeface="Times New Roman" panose="02020603050405020304" pitchFamily="18" charset="0"/>
                <a:ea typeface="楷体_GB2312" pitchFamily="49" charset="-122"/>
                <a:sym typeface="Symbol" panose="05050102010706020507" pitchFamily="18" charset="2"/>
              </a:rPr>
              <a:t></a:t>
            </a:r>
            <a:r>
              <a:rPr lang="en-US" altLang="zh-CN" sz="2600" i="1" smtClean="0">
                <a:latin typeface="Times New Roman" panose="02020603050405020304" pitchFamily="18" charset="0"/>
                <a:ea typeface="楷体_GB2312" pitchFamily="49" charset="-122"/>
              </a:rPr>
              <a:t>Y</a:t>
            </a:r>
            <a:r>
              <a:rPr lang="zh-CN" altLang="en-US" sz="2600" smtClean="0">
                <a:latin typeface="Times New Roman" panose="02020603050405020304" pitchFamily="18" charset="0"/>
                <a:ea typeface="楷体_GB2312" pitchFamily="49" charset="-122"/>
              </a:rPr>
              <a:t>，则称关联规则</a:t>
            </a:r>
            <a:r>
              <a:rPr lang="en-US" altLang="zh-CN" sz="2600" i="1" smtClean="0">
                <a:latin typeface="Times New Roman" panose="02020603050405020304" pitchFamily="18" charset="0"/>
                <a:ea typeface="楷体_GB2312" pitchFamily="49" charset="-122"/>
              </a:rPr>
              <a:t>X</a:t>
            </a:r>
            <a:r>
              <a:rPr lang="en-US" altLang="zh-CN" sz="2600" smtClean="0">
                <a:latin typeface="Times New Roman" panose="02020603050405020304" pitchFamily="18" charset="0"/>
                <a:ea typeface="楷体_GB2312" pitchFamily="49" charset="-122"/>
                <a:sym typeface="Symbol" panose="05050102010706020507" pitchFamily="18" charset="2"/>
              </a:rPr>
              <a:t></a:t>
            </a:r>
            <a:r>
              <a:rPr lang="en-US" altLang="zh-CN" sz="2600" i="1" smtClean="0">
                <a:latin typeface="Times New Roman" panose="02020603050405020304" pitchFamily="18" charset="0"/>
                <a:ea typeface="楷体_GB2312" pitchFamily="49" charset="-122"/>
              </a:rPr>
              <a:t>Y</a:t>
            </a:r>
            <a:r>
              <a:rPr lang="zh-CN" altLang="en-US" sz="2600" smtClean="0">
                <a:latin typeface="Times New Roman" panose="02020603050405020304" pitchFamily="18" charset="0"/>
                <a:ea typeface="楷体_GB2312" pitchFamily="49" charset="-122"/>
              </a:rPr>
              <a:t>的支持度为</a:t>
            </a:r>
            <a:r>
              <a:rPr lang="en-US" altLang="zh-CN" sz="2600" i="1" smtClean="0">
                <a:latin typeface="Times New Roman" panose="02020603050405020304" pitchFamily="18" charset="0"/>
                <a:ea typeface="楷体_GB2312" pitchFamily="49" charset="-122"/>
              </a:rPr>
              <a:t>s</a:t>
            </a:r>
            <a:r>
              <a:rPr lang="en-US" altLang="zh-CN" sz="2600" smtClean="0">
                <a:latin typeface="Times New Roman" panose="02020603050405020304" pitchFamily="18" charset="0"/>
                <a:ea typeface="楷体_GB2312" pitchFamily="49" charset="-122"/>
              </a:rPr>
              <a:t>%</a:t>
            </a:r>
            <a:r>
              <a:rPr lang="zh-CN" altLang="en-US" sz="2600" smtClean="0">
                <a:latin typeface="Times New Roman" panose="02020603050405020304" pitchFamily="18" charset="0"/>
                <a:ea typeface="楷体_GB2312" pitchFamily="49" charset="-122"/>
              </a:rPr>
              <a:t>，实际上，支持度是一个概率值。若项集</a:t>
            </a:r>
            <a:r>
              <a:rPr lang="en-US" altLang="zh-CN" sz="2600" i="1" smtClean="0">
                <a:latin typeface="Times New Roman" panose="02020603050405020304" pitchFamily="18" charset="0"/>
                <a:ea typeface="楷体_GB2312" pitchFamily="49" charset="-122"/>
              </a:rPr>
              <a:t>X</a:t>
            </a:r>
            <a:r>
              <a:rPr lang="zh-CN" altLang="en-US" sz="2600" smtClean="0">
                <a:latin typeface="Times New Roman" panose="02020603050405020304" pitchFamily="18" charset="0"/>
                <a:ea typeface="楷体_GB2312" pitchFamily="49" charset="-122"/>
              </a:rPr>
              <a:t>的支持度记为</a:t>
            </a:r>
            <a:r>
              <a:rPr lang="en-US" altLang="zh-CN" sz="2600" i="1" smtClean="0">
                <a:latin typeface="Times New Roman" panose="02020603050405020304" pitchFamily="18" charset="0"/>
                <a:ea typeface="楷体_GB2312" pitchFamily="49" charset="-122"/>
              </a:rPr>
              <a:t>support </a:t>
            </a:r>
            <a:r>
              <a:rPr lang="en-US" altLang="zh-CN" sz="2600" smtClean="0">
                <a:latin typeface="Times New Roman" panose="02020603050405020304" pitchFamily="18" charset="0"/>
                <a:ea typeface="楷体_GB2312" pitchFamily="49" charset="-122"/>
              </a:rPr>
              <a:t>(</a:t>
            </a:r>
            <a:r>
              <a:rPr lang="en-US" altLang="zh-CN" sz="2600" i="1" smtClean="0">
                <a:latin typeface="Times New Roman" panose="02020603050405020304" pitchFamily="18" charset="0"/>
                <a:ea typeface="楷体_GB2312" pitchFamily="49" charset="-122"/>
              </a:rPr>
              <a:t>X</a:t>
            </a:r>
            <a:r>
              <a:rPr lang="en-US" altLang="zh-CN" sz="2600" smtClean="0">
                <a:latin typeface="Times New Roman" panose="02020603050405020304" pitchFamily="18" charset="0"/>
                <a:ea typeface="楷体_GB2312" pitchFamily="49" charset="-122"/>
              </a:rPr>
              <a:t>)</a:t>
            </a:r>
            <a:r>
              <a:rPr lang="zh-CN" altLang="en-US" sz="2600" smtClean="0">
                <a:latin typeface="Times New Roman" panose="02020603050405020304" pitchFamily="18" charset="0"/>
                <a:ea typeface="楷体_GB2312" pitchFamily="49" charset="-122"/>
              </a:rPr>
              <a:t>，规则的信任度为</a:t>
            </a:r>
            <a:r>
              <a:rPr lang="en-US" altLang="zh-CN" sz="2600" i="1" smtClean="0">
                <a:latin typeface="Times New Roman" panose="02020603050405020304" pitchFamily="18" charset="0"/>
                <a:ea typeface="楷体_GB2312" pitchFamily="49" charset="-122"/>
              </a:rPr>
              <a:t>support </a:t>
            </a:r>
            <a:r>
              <a:rPr lang="en-US" altLang="zh-CN" sz="2600" smtClean="0">
                <a:latin typeface="Times New Roman" panose="02020603050405020304" pitchFamily="18" charset="0"/>
                <a:ea typeface="楷体_GB2312" pitchFamily="49" charset="-122"/>
              </a:rPr>
              <a:t>(</a:t>
            </a:r>
            <a:r>
              <a:rPr lang="en-US" altLang="zh-CN" sz="2600" i="1" smtClean="0">
                <a:latin typeface="Times New Roman" panose="02020603050405020304" pitchFamily="18" charset="0"/>
                <a:ea typeface="楷体_GB2312" pitchFamily="49" charset="-122"/>
              </a:rPr>
              <a:t>X</a:t>
            </a:r>
            <a:r>
              <a:rPr lang="en-US" altLang="zh-CN" sz="2600" smtClean="0">
                <a:latin typeface="Times New Roman" panose="02020603050405020304" pitchFamily="18" charset="0"/>
                <a:ea typeface="楷体_GB2312" pitchFamily="49" charset="-122"/>
                <a:sym typeface="Symbol" panose="05050102010706020507" pitchFamily="18" charset="2"/>
              </a:rPr>
              <a:t></a:t>
            </a:r>
            <a:r>
              <a:rPr lang="en-US" altLang="zh-CN" sz="2600" i="1" smtClean="0">
                <a:latin typeface="Times New Roman" panose="02020603050405020304" pitchFamily="18" charset="0"/>
                <a:ea typeface="楷体_GB2312" pitchFamily="49" charset="-122"/>
              </a:rPr>
              <a:t>Y</a:t>
            </a:r>
            <a:r>
              <a:rPr lang="en-US" altLang="zh-CN" sz="2600" smtClean="0">
                <a:latin typeface="Times New Roman" panose="02020603050405020304" pitchFamily="18" charset="0"/>
                <a:ea typeface="楷体_GB2312" pitchFamily="49" charset="-122"/>
              </a:rPr>
              <a:t>)</a:t>
            </a:r>
            <a:r>
              <a:rPr lang="zh-CN" altLang="en-US" sz="2600" smtClean="0">
                <a:latin typeface="Times New Roman" panose="02020603050405020304" pitchFamily="18" charset="0"/>
                <a:ea typeface="楷体_GB2312" pitchFamily="49" charset="-122"/>
              </a:rPr>
              <a:t>／</a:t>
            </a:r>
            <a:r>
              <a:rPr lang="en-US" altLang="zh-CN" sz="2600" i="1" smtClean="0">
                <a:latin typeface="Times New Roman" panose="02020603050405020304" pitchFamily="18" charset="0"/>
                <a:ea typeface="楷体_GB2312" pitchFamily="49" charset="-122"/>
              </a:rPr>
              <a:t>support</a:t>
            </a:r>
            <a:r>
              <a:rPr lang="en-US" altLang="zh-CN" sz="2600" smtClean="0">
                <a:latin typeface="Times New Roman" panose="02020603050405020304" pitchFamily="18" charset="0"/>
                <a:ea typeface="楷体_GB2312" pitchFamily="49" charset="-122"/>
              </a:rPr>
              <a:t> (</a:t>
            </a:r>
            <a:r>
              <a:rPr lang="en-US" altLang="zh-CN" sz="2600" i="1" smtClean="0">
                <a:latin typeface="Times New Roman" panose="02020603050405020304" pitchFamily="18" charset="0"/>
                <a:ea typeface="楷体_GB2312" pitchFamily="49" charset="-122"/>
              </a:rPr>
              <a:t>X</a:t>
            </a:r>
            <a:r>
              <a:rPr lang="en-US" altLang="zh-CN" sz="2600" smtClean="0">
                <a:latin typeface="Times New Roman" panose="02020603050405020304" pitchFamily="18" charset="0"/>
                <a:ea typeface="楷体_GB2312" pitchFamily="49" charset="-122"/>
              </a:rPr>
              <a:t>)</a:t>
            </a:r>
            <a:r>
              <a:rPr lang="zh-CN" altLang="en-US" sz="2600" smtClean="0">
                <a:latin typeface="Times New Roman" panose="02020603050405020304" pitchFamily="18" charset="0"/>
                <a:ea typeface="楷体_GB2312" pitchFamily="49" charset="-122"/>
              </a:rPr>
              <a:t>。这是一个条件概率</a:t>
            </a:r>
            <a:r>
              <a:rPr lang="en-US" altLang="zh-CN" sz="2600" i="1" smtClean="0">
                <a:latin typeface="Times New Roman" panose="02020603050405020304" pitchFamily="18" charset="0"/>
                <a:ea typeface="楷体_GB2312" pitchFamily="49" charset="-122"/>
              </a:rPr>
              <a:t>P </a:t>
            </a:r>
            <a:r>
              <a:rPr lang="en-US" altLang="zh-CN" sz="2600" smtClean="0">
                <a:latin typeface="Times New Roman" panose="02020603050405020304" pitchFamily="18" charset="0"/>
                <a:ea typeface="楷体_GB2312" pitchFamily="49" charset="-122"/>
              </a:rPr>
              <a:t>(</a:t>
            </a:r>
            <a:r>
              <a:rPr lang="en-US" altLang="zh-CN" sz="2600" i="1" smtClean="0">
                <a:latin typeface="Times New Roman" panose="02020603050405020304" pitchFamily="18" charset="0"/>
                <a:ea typeface="楷体_GB2312" pitchFamily="49" charset="-122"/>
              </a:rPr>
              <a:t>Y </a:t>
            </a:r>
            <a:r>
              <a:rPr lang="en-US" altLang="zh-CN" sz="2600" smtClean="0">
                <a:latin typeface="Times New Roman" panose="02020603050405020304" pitchFamily="18" charset="0"/>
                <a:ea typeface="楷体_GB2312" pitchFamily="49" charset="-122"/>
              </a:rPr>
              <a:t>| </a:t>
            </a:r>
            <a:r>
              <a:rPr lang="en-US" altLang="zh-CN" sz="2600" i="1" smtClean="0">
                <a:latin typeface="Times New Roman" panose="02020603050405020304" pitchFamily="18" charset="0"/>
                <a:ea typeface="楷体_GB2312" pitchFamily="49" charset="-122"/>
              </a:rPr>
              <a:t>X</a:t>
            </a:r>
            <a:r>
              <a:rPr lang="en-US" altLang="zh-CN" sz="2600" smtClean="0">
                <a:latin typeface="Times New Roman" panose="02020603050405020304" pitchFamily="18" charset="0"/>
                <a:ea typeface="楷体_GB2312" pitchFamily="49" charset="-122"/>
              </a:rPr>
              <a:t>)</a:t>
            </a:r>
            <a:r>
              <a:rPr lang="zh-CN" altLang="en-US" sz="2600" smtClean="0">
                <a:latin typeface="Times New Roman" panose="02020603050405020304" pitchFamily="18" charset="0"/>
                <a:ea typeface="楷体_GB2312" pitchFamily="49" charset="-122"/>
              </a:rPr>
              <a:t>。</a:t>
            </a:r>
          </a:p>
          <a:p>
            <a:pPr eaLnBrk="1" hangingPunct="1">
              <a:lnSpc>
                <a:spcPct val="90000"/>
              </a:lnSpc>
              <a:buFont typeface="Wingdings" panose="05000000000000000000" pitchFamily="2" charset="2"/>
              <a:buNone/>
            </a:pPr>
            <a:r>
              <a:rPr lang="zh-CN" altLang="en-US" sz="2600" smtClean="0">
                <a:latin typeface="Times New Roman" panose="02020603050405020304" pitchFamily="18" charset="0"/>
                <a:ea typeface="楷体_GB2312" pitchFamily="49" charset="-122"/>
              </a:rPr>
              <a:t>   也就是： </a:t>
            </a:r>
          </a:p>
          <a:p>
            <a:pPr algn="ctr" eaLnBrk="1" hangingPunct="1">
              <a:lnSpc>
                <a:spcPct val="90000"/>
              </a:lnSpc>
              <a:buFont typeface="Wingdings" panose="05000000000000000000" pitchFamily="2" charset="2"/>
              <a:buNone/>
            </a:pPr>
            <a:r>
              <a:rPr lang="en-US" altLang="zh-CN" sz="2600" i="1" smtClean="0">
                <a:latin typeface="Times New Roman" panose="02020603050405020304" pitchFamily="18" charset="0"/>
                <a:ea typeface="楷体_GB2312" pitchFamily="49" charset="-122"/>
              </a:rPr>
              <a:t>support </a:t>
            </a:r>
            <a:r>
              <a:rPr lang="en-US" altLang="zh-CN" sz="2600" smtClean="0">
                <a:latin typeface="Times New Roman" panose="02020603050405020304" pitchFamily="18" charset="0"/>
                <a:ea typeface="楷体_GB2312" pitchFamily="49" charset="-122"/>
              </a:rPr>
              <a:t>(</a:t>
            </a:r>
            <a:r>
              <a:rPr lang="en-US" altLang="zh-CN" sz="2600" i="1" smtClean="0">
                <a:latin typeface="Times New Roman" panose="02020603050405020304" pitchFamily="18" charset="0"/>
                <a:ea typeface="楷体_GB2312" pitchFamily="49" charset="-122"/>
              </a:rPr>
              <a:t>X</a:t>
            </a:r>
            <a:r>
              <a:rPr lang="en-US" altLang="zh-CN" sz="2600" smtClean="0">
                <a:latin typeface="Times New Roman" panose="02020603050405020304" pitchFamily="18" charset="0"/>
                <a:ea typeface="楷体_GB2312" pitchFamily="49" charset="-122"/>
                <a:sym typeface="Symbol" panose="05050102010706020507" pitchFamily="18" charset="2"/>
              </a:rPr>
              <a:t></a:t>
            </a:r>
            <a:r>
              <a:rPr lang="en-US" altLang="zh-CN" sz="2600" i="1" smtClean="0">
                <a:latin typeface="Times New Roman" panose="02020603050405020304" pitchFamily="18" charset="0"/>
                <a:ea typeface="楷体_GB2312" pitchFamily="49" charset="-122"/>
              </a:rPr>
              <a:t>Y</a:t>
            </a:r>
            <a:r>
              <a:rPr lang="en-US" altLang="zh-CN" sz="2600" smtClean="0">
                <a:latin typeface="Times New Roman" panose="02020603050405020304" pitchFamily="18" charset="0"/>
                <a:ea typeface="楷体_GB2312" pitchFamily="49" charset="-122"/>
              </a:rPr>
              <a:t>)=</a:t>
            </a:r>
            <a:r>
              <a:rPr lang="en-US" altLang="zh-CN" sz="2600" i="1" smtClean="0">
                <a:latin typeface="Times New Roman" panose="02020603050405020304" pitchFamily="18" charset="0"/>
                <a:ea typeface="楷体_GB2312" pitchFamily="49" charset="-122"/>
              </a:rPr>
              <a:t>P </a:t>
            </a:r>
            <a:r>
              <a:rPr lang="en-US" altLang="zh-CN" sz="2600" smtClean="0">
                <a:latin typeface="Times New Roman" panose="02020603050405020304" pitchFamily="18" charset="0"/>
                <a:ea typeface="楷体_GB2312" pitchFamily="49" charset="-122"/>
              </a:rPr>
              <a:t>(</a:t>
            </a:r>
            <a:r>
              <a:rPr lang="en-US" altLang="zh-CN" sz="2600" i="1" smtClean="0">
                <a:latin typeface="Times New Roman" panose="02020603050405020304" pitchFamily="18" charset="0"/>
                <a:ea typeface="楷体_GB2312" pitchFamily="49" charset="-122"/>
              </a:rPr>
              <a:t>X </a:t>
            </a:r>
            <a:r>
              <a:rPr lang="en-US" altLang="zh-CN" sz="2600" smtClean="0">
                <a:latin typeface="Times New Roman" panose="02020603050405020304" pitchFamily="18" charset="0"/>
                <a:ea typeface="楷体_GB2312" pitchFamily="49" charset="-122"/>
                <a:sym typeface="Symbol" panose="05050102010706020507" pitchFamily="18" charset="2"/>
              </a:rPr>
              <a:t></a:t>
            </a:r>
            <a:r>
              <a:rPr lang="en-US" altLang="zh-CN" sz="2600" i="1" smtClean="0">
                <a:latin typeface="Times New Roman" panose="02020603050405020304" pitchFamily="18" charset="0"/>
                <a:ea typeface="楷体_GB2312" pitchFamily="49" charset="-122"/>
              </a:rPr>
              <a:t>Y</a:t>
            </a:r>
            <a:r>
              <a:rPr lang="en-US" altLang="zh-CN" sz="2600" smtClean="0">
                <a:latin typeface="Times New Roman" panose="02020603050405020304" pitchFamily="18" charset="0"/>
                <a:ea typeface="楷体_GB2312" pitchFamily="49" charset="-122"/>
              </a:rPr>
              <a:t>) </a:t>
            </a:r>
          </a:p>
          <a:p>
            <a:pPr algn="ctr" eaLnBrk="1" hangingPunct="1">
              <a:lnSpc>
                <a:spcPct val="90000"/>
              </a:lnSpc>
              <a:buFont typeface="Wingdings" panose="05000000000000000000" pitchFamily="2" charset="2"/>
              <a:buNone/>
            </a:pPr>
            <a:r>
              <a:rPr lang="en-US" altLang="zh-CN" sz="2600" i="1" smtClean="0">
                <a:latin typeface="Times New Roman" panose="02020603050405020304" pitchFamily="18" charset="0"/>
                <a:ea typeface="楷体_GB2312" pitchFamily="49" charset="-122"/>
              </a:rPr>
              <a:t>confidence </a:t>
            </a:r>
            <a:r>
              <a:rPr lang="en-US" altLang="zh-CN" sz="2600" smtClean="0">
                <a:latin typeface="Times New Roman" panose="02020603050405020304" pitchFamily="18" charset="0"/>
                <a:ea typeface="楷体_GB2312" pitchFamily="49" charset="-122"/>
              </a:rPr>
              <a:t>(</a:t>
            </a:r>
            <a:r>
              <a:rPr lang="en-US" altLang="zh-CN" sz="2600" i="1" smtClean="0">
                <a:latin typeface="Times New Roman" panose="02020603050405020304" pitchFamily="18" charset="0"/>
                <a:ea typeface="楷体_GB2312" pitchFamily="49" charset="-122"/>
              </a:rPr>
              <a:t>X</a:t>
            </a:r>
            <a:r>
              <a:rPr lang="en-US" altLang="zh-CN" sz="2600" smtClean="0">
                <a:latin typeface="Times New Roman" panose="02020603050405020304" pitchFamily="18" charset="0"/>
                <a:ea typeface="楷体_GB2312" pitchFamily="49" charset="-122"/>
                <a:sym typeface="Symbol" panose="05050102010706020507" pitchFamily="18" charset="2"/>
              </a:rPr>
              <a:t></a:t>
            </a:r>
            <a:r>
              <a:rPr lang="en-US" altLang="zh-CN" sz="2600" i="1" smtClean="0">
                <a:latin typeface="Times New Roman" panose="02020603050405020304" pitchFamily="18" charset="0"/>
                <a:ea typeface="楷体_GB2312" pitchFamily="49" charset="-122"/>
              </a:rPr>
              <a:t>Y</a:t>
            </a:r>
            <a:r>
              <a:rPr lang="en-US" altLang="zh-CN" sz="2600" smtClean="0">
                <a:latin typeface="Times New Roman" panose="02020603050405020304" pitchFamily="18" charset="0"/>
                <a:ea typeface="楷体_GB2312" pitchFamily="49" charset="-122"/>
              </a:rPr>
              <a:t>)=</a:t>
            </a:r>
            <a:r>
              <a:rPr lang="en-US" altLang="zh-CN" sz="2600" i="1" smtClean="0">
                <a:latin typeface="Times New Roman" panose="02020603050405020304" pitchFamily="18" charset="0"/>
                <a:ea typeface="楷体_GB2312" pitchFamily="49" charset="-122"/>
              </a:rPr>
              <a:t>P </a:t>
            </a:r>
            <a:r>
              <a:rPr lang="en-US" altLang="zh-CN" sz="2600" smtClean="0">
                <a:latin typeface="Times New Roman" panose="02020603050405020304" pitchFamily="18" charset="0"/>
                <a:ea typeface="楷体_GB2312" pitchFamily="49" charset="-122"/>
              </a:rPr>
              <a:t>(</a:t>
            </a:r>
            <a:r>
              <a:rPr lang="en-US" altLang="zh-CN" sz="2600" i="1" smtClean="0">
                <a:latin typeface="Times New Roman" panose="02020603050405020304" pitchFamily="18" charset="0"/>
                <a:ea typeface="楷体_GB2312" pitchFamily="49" charset="-122"/>
              </a:rPr>
              <a:t>Y </a:t>
            </a:r>
            <a:r>
              <a:rPr lang="en-US" altLang="zh-CN" sz="2600" smtClean="0">
                <a:latin typeface="Times New Roman" panose="02020603050405020304" pitchFamily="18" charset="0"/>
                <a:ea typeface="楷体_GB2312" pitchFamily="49" charset="-122"/>
              </a:rPr>
              <a:t>| </a:t>
            </a:r>
            <a:r>
              <a:rPr lang="en-US" altLang="zh-CN" sz="2600" i="1" smtClean="0">
                <a:latin typeface="Times New Roman" panose="02020603050405020304" pitchFamily="18" charset="0"/>
                <a:ea typeface="楷体_GB2312" pitchFamily="49" charset="-122"/>
              </a:rPr>
              <a:t>X</a:t>
            </a:r>
            <a:r>
              <a:rPr lang="en-US" altLang="zh-CN" sz="2600" smtClean="0">
                <a:latin typeface="Times New Roman" panose="02020603050405020304" pitchFamily="18" charset="0"/>
                <a:ea typeface="楷体_GB2312" pitchFamily="49" charset="-122"/>
              </a:rPr>
              <a:t>) </a:t>
            </a:r>
          </a:p>
        </p:txBody>
      </p:sp>
      <p:sp>
        <p:nvSpPr>
          <p:cNvPr id="2" name="日期占位符 1"/>
          <p:cNvSpPr>
            <a:spLocks noGrp="1"/>
          </p:cNvSpPr>
          <p:nvPr>
            <p:ph type="dt" sz="quarter" idx="10"/>
          </p:nvPr>
        </p:nvSpPr>
        <p:spPr/>
        <p:txBody>
          <a:bodyPr/>
          <a:lstStyle/>
          <a:p>
            <a:pPr>
              <a:defRPr/>
            </a:pPr>
            <a:fld id="{D4DB623E-5CF8-429D-9154-6503C92D4E3B}" type="datetime1">
              <a:rPr lang="zh-CN" altLang="en-US"/>
              <a:pPr>
                <a:defRPr/>
              </a:pPr>
              <a:t>2019/12/16</a:t>
            </a:fld>
            <a:endParaRPr lang="en-US" altLang="zh-CN"/>
          </a:p>
        </p:txBody>
      </p:sp>
      <p:sp>
        <p:nvSpPr>
          <p:cNvPr id="3" name="灯片编号占位符 2"/>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0817A9A-6A53-4434-8837-35A6E899974B}" type="slidenum">
              <a:rPr lang="en-US" altLang="zh-CN">
                <a:latin typeface="Garamond" panose="02020404030301010803" pitchFamily="18" charset="0"/>
              </a:rPr>
              <a:pPr eaLnBrk="1" hangingPunct="1"/>
              <a:t>160</a:t>
            </a:fld>
            <a:endParaRPr lang="en-US" altLang="zh-CN">
              <a:latin typeface="Garamond" panose="02020404030301010803" pitchFamily="18" charset="0"/>
            </a:endParaRPr>
          </a:p>
        </p:txBody>
      </p:sp>
    </p:spTree>
    <p:extLst>
      <p:ext uri="{BB962C8B-B14F-4D97-AF65-F5344CB8AC3E}">
        <p14:creationId xmlns:p14="http://schemas.microsoft.com/office/powerpoint/2010/main" val="1517001316"/>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381000" y="533400"/>
            <a:ext cx="8229600" cy="914400"/>
          </a:xfrm>
        </p:spPr>
        <p:txBody>
          <a:bodyPr/>
          <a:lstStyle/>
          <a:p>
            <a:pPr eaLnBrk="1" hangingPunct="1"/>
            <a:r>
              <a:rPr lang="zh-CN" altLang="en-US" sz="3800" smtClean="0">
                <a:ea typeface="楷体_GB2312" pitchFamily="49" charset="-122"/>
              </a:rPr>
              <a:t>规则度量：支持度与可信度</a:t>
            </a:r>
          </a:p>
        </p:txBody>
      </p:sp>
      <p:sp>
        <p:nvSpPr>
          <p:cNvPr id="13315" name="Rectangle 3"/>
          <p:cNvSpPr>
            <a:spLocks noGrp="1" noChangeArrowheads="1"/>
          </p:cNvSpPr>
          <p:nvPr>
            <p:ph type="body" idx="1"/>
          </p:nvPr>
        </p:nvSpPr>
        <p:spPr>
          <a:xfrm>
            <a:off x="3733800" y="1524000"/>
            <a:ext cx="5410200" cy="2703513"/>
          </a:xfrm>
        </p:spPr>
        <p:txBody>
          <a:bodyPr/>
          <a:lstStyle/>
          <a:p>
            <a:pPr eaLnBrk="1" hangingPunct="1">
              <a:lnSpc>
                <a:spcPct val="90000"/>
              </a:lnSpc>
            </a:pPr>
            <a:r>
              <a:rPr lang="zh-CN" altLang="en-US" smtClean="0">
                <a:latin typeface="Times New Roman" panose="02020603050405020304" pitchFamily="18" charset="0"/>
              </a:rPr>
              <a:t>查找所有的规则 </a:t>
            </a:r>
            <a:r>
              <a:rPr lang="en-US" altLang="zh-CN" i="1" smtClean="0">
                <a:latin typeface="Times New Roman" panose="02020603050405020304" pitchFamily="18" charset="0"/>
              </a:rPr>
              <a:t>X &amp; Y </a:t>
            </a:r>
            <a:r>
              <a:rPr lang="en-US" altLang="zh-CN" i="1" smtClean="0">
                <a:latin typeface="Times New Roman" panose="02020603050405020304" pitchFamily="18" charset="0"/>
                <a:sym typeface="Symbol" panose="05050102010706020507" pitchFamily="18" charset="2"/>
              </a:rPr>
              <a:t>  Z </a:t>
            </a:r>
            <a:r>
              <a:rPr lang="zh-CN" altLang="en-US" smtClean="0">
                <a:latin typeface="Times New Roman" panose="02020603050405020304" pitchFamily="18" charset="0"/>
                <a:sym typeface="Symbol" panose="05050102010706020507" pitchFamily="18" charset="2"/>
              </a:rPr>
              <a:t>具有最小支持度和可信度</a:t>
            </a:r>
          </a:p>
          <a:p>
            <a:pPr lvl="1" eaLnBrk="1" hangingPunct="1">
              <a:lnSpc>
                <a:spcPct val="90000"/>
              </a:lnSpc>
            </a:pPr>
            <a:r>
              <a:rPr lang="zh-CN" altLang="en-US" smtClean="0">
                <a:solidFill>
                  <a:schemeClr val="hlink"/>
                </a:solidFill>
                <a:latin typeface="Times New Roman" panose="02020603050405020304" pitchFamily="18" charset="0"/>
                <a:sym typeface="Symbol" panose="05050102010706020507" pitchFamily="18" charset="2"/>
              </a:rPr>
              <a:t>支持度</a:t>
            </a:r>
            <a:r>
              <a:rPr lang="en-US" altLang="zh-CN" smtClean="0">
                <a:latin typeface="Times New Roman" panose="02020603050405020304" pitchFamily="18" charset="0"/>
                <a:sym typeface="Symbol" panose="05050102010706020507" pitchFamily="18" charset="2"/>
              </a:rPr>
              <a:t>,</a:t>
            </a:r>
            <a:r>
              <a:rPr lang="en-US" altLang="zh-CN" smtClean="0">
                <a:solidFill>
                  <a:schemeClr val="hlink"/>
                </a:solidFill>
                <a:latin typeface="Times New Roman" panose="02020603050405020304" pitchFamily="18" charset="0"/>
                <a:sym typeface="Symbol" panose="05050102010706020507" pitchFamily="18" charset="2"/>
              </a:rPr>
              <a:t> </a:t>
            </a:r>
            <a:r>
              <a:rPr lang="en-US" altLang="zh-CN" i="1" smtClean="0">
                <a:solidFill>
                  <a:schemeClr val="hlink"/>
                </a:solidFill>
                <a:latin typeface="Times New Roman" panose="02020603050405020304" pitchFamily="18" charset="0"/>
                <a:sym typeface="Symbol" panose="05050102010706020507" pitchFamily="18" charset="2"/>
              </a:rPr>
              <a:t>s</a:t>
            </a:r>
            <a:r>
              <a:rPr lang="en-US" altLang="zh-CN" smtClean="0">
                <a:latin typeface="Times New Roman" panose="02020603050405020304" pitchFamily="18" charset="0"/>
                <a:sym typeface="Symbol" panose="05050102010706020507" pitchFamily="18" charset="2"/>
              </a:rPr>
              <a:t>, </a:t>
            </a:r>
            <a:r>
              <a:rPr lang="zh-CN" altLang="en-US" smtClean="0">
                <a:latin typeface="Times New Roman" panose="02020603050405020304" pitchFamily="18" charset="0"/>
                <a:sym typeface="Symbol" panose="05050102010706020507" pitchFamily="18" charset="2"/>
              </a:rPr>
              <a:t>一次交易中包含</a:t>
            </a:r>
            <a:r>
              <a:rPr lang="en-US" altLang="zh-CN" smtClean="0">
                <a:latin typeface="Times New Roman" panose="02020603050405020304" pitchFamily="18" charset="0"/>
                <a:sym typeface="Symbol" panose="05050102010706020507" pitchFamily="18" charset="2"/>
              </a:rPr>
              <a:t>{X </a:t>
            </a:r>
            <a:r>
              <a:rPr lang="zh-CN" altLang="en-US" smtClean="0">
                <a:latin typeface="Times New Roman" panose="02020603050405020304" pitchFamily="18" charset="0"/>
                <a:sym typeface="Symbol" panose="05050102010706020507" pitchFamily="18" charset="2"/>
              </a:rPr>
              <a:t>、 </a:t>
            </a:r>
            <a:r>
              <a:rPr lang="en-US" altLang="zh-CN" smtClean="0">
                <a:latin typeface="Times New Roman" panose="02020603050405020304" pitchFamily="18" charset="0"/>
                <a:sym typeface="Symbol" panose="05050102010706020507" pitchFamily="18" charset="2"/>
              </a:rPr>
              <a:t>Y </a:t>
            </a:r>
            <a:r>
              <a:rPr lang="zh-CN" altLang="en-US" smtClean="0">
                <a:latin typeface="Times New Roman" panose="02020603050405020304" pitchFamily="18" charset="0"/>
                <a:sym typeface="Symbol" panose="05050102010706020507" pitchFamily="18" charset="2"/>
              </a:rPr>
              <a:t>、 </a:t>
            </a:r>
            <a:r>
              <a:rPr lang="en-US" altLang="zh-CN" smtClean="0">
                <a:latin typeface="Times New Roman" panose="02020603050405020304" pitchFamily="18" charset="0"/>
                <a:sym typeface="Symbol" panose="05050102010706020507" pitchFamily="18" charset="2"/>
              </a:rPr>
              <a:t>Z}</a:t>
            </a:r>
            <a:r>
              <a:rPr lang="zh-CN" altLang="en-US" smtClean="0">
                <a:latin typeface="Times New Roman" panose="02020603050405020304" pitchFamily="18" charset="0"/>
                <a:sym typeface="Symbol" panose="05050102010706020507" pitchFamily="18" charset="2"/>
              </a:rPr>
              <a:t>的</a:t>
            </a:r>
            <a:r>
              <a:rPr lang="zh-CN" altLang="en-US" smtClean="0">
                <a:solidFill>
                  <a:schemeClr val="tx2"/>
                </a:solidFill>
                <a:latin typeface="Times New Roman" panose="02020603050405020304" pitchFamily="18" charset="0"/>
                <a:sym typeface="Symbol" panose="05050102010706020507" pitchFamily="18" charset="2"/>
              </a:rPr>
              <a:t>可能性</a:t>
            </a:r>
            <a:endParaRPr lang="zh-CN" altLang="en-US" smtClean="0">
              <a:latin typeface="Times New Roman" panose="02020603050405020304" pitchFamily="18" charset="0"/>
              <a:sym typeface="Symbol" panose="05050102010706020507" pitchFamily="18" charset="2"/>
            </a:endParaRPr>
          </a:p>
          <a:p>
            <a:pPr lvl="1" eaLnBrk="1" hangingPunct="1">
              <a:lnSpc>
                <a:spcPct val="90000"/>
              </a:lnSpc>
            </a:pPr>
            <a:r>
              <a:rPr lang="zh-CN" altLang="en-US" smtClean="0">
                <a:solidFill>
                  <a:schemeClr val="hlink"/>
                </a:solidFill>
                <a:latin typeface="Times New Roman" panose="02020603050405020304" pitchFamily="18" charset="0"/>
                <a:sym typeface="Symbol" panose="05050102010706020507" pitchFamily="18" charset="2"/>
              </a:rPr>
              <a:t>可信度</a:t>
            </a:r>
            <a:r>
              <a:rPr lang="en-US" altLang="zh-CN" smtClean="0">
                <a:latin typeface="Times New Roman" panose="02020603050405020304" pitchFamily="18" charset="0"/>
                <a:sym typeface="Symbol" panose="05050102010706020507" pitchFamily="18" charset="2"/>
              </a:rPr>
              <a:t>,</a:t>
            </a:r>
            <a:r>
              <a:rPr lang="en-US" altLang="zh-CN" smtClean="0">
                <a:solidFill>
                  <a:schemeClr val="hlink"/>
                </a:solidFill>
                <a:latin typeface="Times New Roman" panose="02020603050405020304" pitchFamily="18" charset="0"/>
                <a:sym typeface="Symbol" panose="05050102010706020507" pitchFamily="18" charset="2"/>
              </a:rPr>
              <a:t> </a:t>
            </a:r>
            <a:r>
              <a:rPr lang="en-US" altLang="zh-CN" i="1" smtClean="0">
                <a:solidFill>
                  <a:schemeClr val="hlink"/>
                </a:solidFill>
                <a:latin typeface="Times New Roman" panose="02020603050405020304" pitchFamily="18" charset="0"/>
                <a:sym typeface="Symbol" panose="05050102010706020507" pitchFamily="18" charset="2"/>
              </a:rPr>
              <a:t>c</a:t>
            </a:r>
            <a:r>
              <a:rPr lang="en-US" altLang="zh-CN" i="1" smtClean="0">
                <a:latin typeface="Times New Roman" panose="02020603050405020304" pitchFamily="18" charset="0"/>
                <a:sym typeface="Symbol" panose="05050102010706020507" pitchFamily="18" charset="2"/>
              </a:rPr>
              <a:t>,</a:t>
            </a:r>
            <a:r>
              <a:rPr lang="en-US" altLang="zh-CN" smtClean="0">
                <a:latin typeface="Times New Roman" panose="02020603050405020304" pitchFamily="18" charset="0"/>
                <a:sym typeface="Symbol" panose="05050102010706020507" pitchFamily="18" charset="2"/>
              </a:rPr>
              <a:t> </a:t>
            </a:r>
            <a:r>
              <a:rPr lang="zh-CN" altLang="en-US" smtClean="0">
                <a:latin typeface="Times New Roman" panose="02020603050405020304" pitchFamily="18" charset="0"/>
                <a:sym typeface="Symbol" panose="05050102010706020507" pitchFamily="18" charset="2"/>
              </a:rPr>
              <a:t>包含</a:t>
            </a:r>
            <a:r>
              <a:rPr lang="en-US" altLang="zh-CN" smtClean="0">
                <a:latin typeface="Times New Roman" panose="02020603050405020304" pitchFamily="18" charset="0"/>
                <a:sym typeface="Symbol" panose="05050102010706020507" pitchFamily="18" charset="2"/>
              </a:rPr>
              <a:t>{X </a:t>
            </a:r>
            <a:r>
              <a:rPr lang="zh-CN" altLang="en-US" smtClean="0">
                <a:latin typeface="Times New Roman" panose="02020603050405020304" pitchFamily="18" charset="0"/>
                <a:sym typeface="Symbol" panose="05050102010706020507" pitchFamily="18" charset="2"/>
              </a:rPr>
              <a:t>、 </a:t>
            </a:r>
            <a:r>
              <a:rPr lang="en-US" altLang="zh-CN" smtClean="0">
                <a:latin typeface="Times New Roman" panose="02020603050405020304" pitchFamily="18" charset="0"/>
                <a:sym typeface="Symbol" panose="05050102010706020507" pitchFamily="18" charset="2"/>
              </a:rPr>
              <a:t>Y}</a:t>
            </a:r>
            <a:r>
              <a:rPr lang="zh-CN" altLang="en-US" smtClean="0">
                <a:latin typeface="Times New Roman" panose="02020603050405020304" pitchFamily="18" charset="0"/>
                <a:sym typeface="Symbol" panose="05050102010706020507" pitchFamily="18" charset="2"/>
              </a:rPr>
              <a:t>的交易中也包含</a:t>
            </a:r>
            <a:r>
              <a:rPr lang="en-US" altLang="zh-CN" i="1" smtClean="0">
                <a:latin typeface="Times New Roman" panose="02020603050405020304" pitchFamily="18" charset="0"/>
                <a:sym typeface="Symbol" panose="05050102010706020507" pitchFamily="18" charset="2"/>
              </a:rPr>
              <a:t>Z</a:t>
            </a:r>
            <a:r>
              <a:rPr lang="zh-CN" altLang="en-US" smtClean="0">
                <a:latin typeface="Times New Roman" panose="02020603050405020304" pitchFamily="18" charset="0"/>
                <a:sym typeface="Symbol" panose="05050102010706020507" pitchFamily="18" charset="2"/>
              </a:rPr>
              <a:t>的</a:t>
            </a:r>
            <a:r>
              <a:rPr lang="zh-CN" altLang="en-US" smtClean="0">
                <a:solidFill>
                  <a:schemeClr val="tx2"/>
                </a:solidFill>
                <a:latin typeface="Times New Roman" panose="02020603050405020304" pitchFamily="18" charset="0"/>
                <a:sym typeface="Symbol" panose="05050102010706020507" pitchFamily="18" charset="2"/>
              </a:rPr>
              <a:t>条件概率</a:t>
            </a:r>
          </a:p>
        </p:txBody>
      </p:sp>
      <p:graphicFrame>
        <p:nvGraphicFramePr>
          <p:cNvPr id="13316" name="Object 4"/>
          <p:cNvGraphicFramePr>
            <a:graphicFrameLocks noChangeAspect="1"/>
          </p:cNvGraphicFramePr>
          <p:nvPr/>
        </p:nvGraphicFramePr>
        <p:xfrm>
          <a:off x="228600" y="4343400"/>
          <a:ext cx="3956050" cy="1912938"/>
        </p:xfrm>
        <a:graphic>
          <a:graphicData uri="http://schemas.openxmlformats.org/presentationml/2006/ole">
            <mc:AlternateContent xmlns:mc="http://schemas.openxmlformats.org/markup-compatibility/2006">
              <mc:Choice xmlns:v="urn:schemas-microsoft-com:vml" Requires="v">
                <p:oleObj spid="_x0000_s11276" name="Worksheet" r:id="rId3" imgW="3848338" imgH="1943338" progId="Excel.Sheet.8">
                  <p:embed/>
                </p:oleObj>
              </mc:Choice>
              <mc:Fallback>
                <p:oleObj name="Worksheet" r:id="rId3" imgW="3848338" imgH="1943338"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4343400"/>
                        <a:ext cx="3956050" cy="1912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17" name="Rectangle 5"/>
          <p:cNvSpPr>
            <a:spLocks noChangeArrowheads="1"/>
          </p:cNvSpPr>
          <p:nvPr/>
        </p:nvSpPr>
        <p:spPr bwMode="auto">
          <a:xfrm>
            <a:off x="4343400" y="4267200"/>
            <a:ext cx="457200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zh-CN" altLang="en-US" sz="2600" i="1">
                <a:latin typeface="Times New Roman" panose="02020603050405020304" pitchFamily="18" charset="0"/>
              </a:rPr>
              <a:t>设最小支持度为</a:t>
            </a:r>
            <a:r>
              <a:rPr lang="en-US" altLang="zh-CN" sz="2600" i="1">
                <a:latin typeface="Times New Roman" panose="02020603050405020304" pitchFamily="18" charset="0"/>
              </a:rPr>
              <a:t>50%, </a:t>
            </a:r>
            <a:r>
              <a:rPr lang="zh-CN" altLang="en-US" sz="2600" i="1">
                <a:latin typeface="Times New Roman" panose="02020603050405020304" pitchFamily="18" charset="0"/>
              </a:rPr>
              <a:t>最小可信度为 </a:t>
            </a:r>
            <a:r>
              <a:rPr lang="en-US" altLang="zh-CN" sz="2600" i="1">
                <a:latin typeface="Times New Roman" panose="02020603050405020304" pitchFamily="18" charset="0"/>
              </a:rPr>
              <a:t>50%, </a:t>
            </a:r>
            <a:r>
              <a:rPr lang="zh-CN" altLang="en-US" sz="2600" i="1">
                <a:latin typeface="Times New Roman" panose="02020603050405020304" pitchFamily="18" charset="0"/>
              </a:rPr>
              <a:t>则可得到</a:t>
            </a:r>
          </a:p>
          <a:p>
            <a:pPr lvl="1" eaLnBrk="1" hangingPunct="1"/>
            <a:r>
              <a:rPr lang="en-US" altLang="zh-CN" sz="2200" i="1">
                <a:latin typeface="Times New Roman" panose="02020603050405020304" pitchFamily="18" charset="0"/>
              </a:rPr>
              <a:t>A </a:t>
            </a:r>
            <a:r>
              <a:rPr lang="en-US" altLang="zh-CN" sz="2200" i="1">
                <a:latin typeface="Times New Roman" panose="02020603050405020304" pitchFamily="18" charset="0"/>
                <a:sym typeface="Symbol" panose="05050102010706020507" pitchFamily="18" charset="2"/>
              </a:rPr>
              <a:t>  C  </a:t>
            </a:r>
            <a:r>
              <a:rPr lang="en-US" altLang="zh-CN" sz="2200">
                <a:latin typeface="Times New Roman" panose="02020603050405020304" pitchFamily="18" charset="0"/>
                <a:sym typeface="Symbol" panose="05050102010706020507" pitchFamily="18" charset="2"/>
              </a:rPr>
              <a:t>(50%, 66.6%)</a:t>
            </a:r>
          </a:p>
          <a:p>
            <a:pPr lvl="1" eaLnBrk="1" hangingPunct="1"/>
            <a:r>
              <a:rPr lang="en-US" altLang="zh-CN" sz="2200" i="1">
                <a:latin typeface="Times New Roman" panose="02020603050405020304" pitchFamily="18" charset="0"/>
              </a:rPr>
              <a:t>C </a:t>
            </a:r>
            <a:r>
              <a:rPr lang="en-US" altLang="zh-CN" sz="2200" i="1">
                <a:latin typeface="Times New Roman" panose="02020603050405020304" pitchFamily="18" charset="0"/>
                <a:sym typeface="Symbol" panose="05050102010706020507" pitchFamily="18" charset="2"/>
              </a:rPr>
              <a:t>  A  </a:t>
            </a:r>
            <a:r>
              <a:rPr lang="en-US" altLang="zh-CN" sz="2200">
                <a:latin typeface="Times New Roman" panose="02020603050405020304" pitchFamily="18" charset="0"/>
                <a:sym typeface="Symbol" panose="05050102010706020507" pitchFamily="18" charset="2"/>
              </a:rPr>
              <a:t>(50%, 100%)</a:t>
            </a:r>
          </a:p>
        </p:txBody>
      </p:sp>
      <p:sp>
        <p:nvSpPr>
          <p:cNvPr id="13318" name="Oval 6"/>
          <p:cNvSpPr>
            <a:spLocks noChangeArrowheads="1"/>
          </p:cNvSpPr>
          <p:nvPr/>
        </p:nvSpPr>
        <p:spPr bwMode="auto">
          <a:xfrm>
            <a:off x="685800" y="1981200"/>
            <a:ext cx="1905000" cy="1371600"/>
          </a:xfrm>
          <a:prstGeom prst="ellipse">
            <a:avLst/>
          </a:prstGeom>
          <a:noFill/>
          <a:ln w="254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3319" name="Oval 7"/>
          <p:cNvSpPr>
            <a:spLocks noChangeArrowheads="1"/>
          </p:cNvSpPr>
          <p:nvPr/>
        </p:nvSpPr>
        <p:spPr bwMode="auto">
          <a:xfrm>
            <a:off x="1371600" y="1981200"/>
            <a:ext cx="1905000" cy="1524000"/>
          </a:xfrm>
          <a:prstGeom prst="ellipse">
            <a:avLst/>
          </a:prstGeom>
          <a:noFill/>
          <a:ln w="25400">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3320" name="Line 8"/>
          <p:cNvSpPr>
            <a:spLocks noChangeShapeType="1"/>
          </p:cNvSpPr>
          <p:nvPr/>
        </p:nvSpPr>
        <p:spPr bwMode="auto">
          <a:xfrm flipH="1">
            <a:off x="914400" y="2667000"/>
            <a:ext cx="228600" cy="7620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1" name="Line 9"/>
          <p:cNvSpPr>
            <a:spLocks noChangeShapeType="1"/>
          </p:cNvSpPr>
          <p:nvPr/>
        </p:nvSpPr>
        <p:spPr bwMode="auto">
          <a:xfrm flipV="1">
            <a:off x="2819400" y="2057400"/>
            <a:ext cx="228600" cy="68580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2" name="Line 10"/>
          <p:cNvSpPr>
            <a:spLocks noChangeShapeType="1"/>
          </p:cNvSpPr>
          <p:nvPr/>
        </p:nvSpPr>
        <p:spPr bwMode="auto">
          <a:xfrm flipH="1" flipV="1">
            <a:off x="1905000" y="1828800"/>
            <a:ext cx="76200" cy="914400"/>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3" name="Text Box 11"/>
          <p:cNvSpPr txBox="1">
            <a:spLocks noChangeArrowheads="1"/>
          </p:cNvSpPr>
          <p:nvPr/>
        </p:nvSpPr>
        <p:spPr bwMode="auto">
          <a:xfrm>
            <a:off x="2590800" y="1524000"/>
            <a:ext cx="121920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110000"/>
              </a:lnSpc>
              <a:spcBef>
                <a:spcPct val="0"/>
              </a:spcBef>
              <a:buClrTx/>
              <a:buSzTx/>
              <a:buFontTx/>
              <a:buNone/>
            </a:pPr>
            <a:r>
              <a:rPr lang="zh-CN" altLang="en-US" sz="1600" b="1">
                <a:solidFill>
                  <a:schemeClr val="hlink"/>
                </a:solidFill>
                <a:latin typeface="Times New Roman" panose="02020603050405020304" pitchFamily="18" charset="0"/>
                <a:ea typeface="楷体_GB2312" pitchFamily="49" charset="-122"/>
              </a:rPr>
              <a:t>买尿布的客户</a:t>
            </a:r>
            <a:endParaRPr lang="zh-CN" altLang="en-US" sz="1800" b="1" u="sng">
              <a:latin typeface="Times New Roman" panose="02020603050405020304" pitchFamily="18" charset="0"/>
              <a:ea typeface="楷体_GB2312" pitchFamily="49" charset="-122"/>
            </a:endParaRPr>
          </a:p>
        </p:txBody>
      </p:sp>
      <p:sp>
        <p:nvSpPr>
          <p:cNvPr id="13324" name="Text Box 12"/>
          <p:cNvSpPr txBox="1">
            <a:spLocks noChangeArrowheads="1"/>
          </p:cNvSpPr>
          <p:nvPr/>
        </p:nvSpPr>
        <p:spPr bwMode="auto">
          <a:xfrm>
            <a:off x="1295400" y="1371600"/>
            <a:ext cx="1042988"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110000"/>
              </a:lnSpc>
              <a:spcBef>
                <a:spcPct val="0"/>
              </a:spcBef>
              <a:buClrTx/>
              <a:buSzTx/>
              <a:buFontTx/>
              <a:buNone/>
            </a:pPr>
            <a:r>
              <a:rPr lang="zh-CN" altLang="en-US" sz="1600" b="1">
                <a:solidFill>
                  <a:schemeClr val="accent1"/>
                </a:solidFill>
                <a:latin typeface="Times New Roman" panose="02020603050405020304" pitchFamily="18" charset="0"/>
                <a:ea typeface="楷体_GB2312" pitchFamily="49" charset="-122"/>
              </a:rPr>
              <a:t>二者都买的客户</a:t>
            </a:r>
            <a:endParaRPr lang="zh-CN" altLang="en-US" sz="1800" b="1" u="sng">
              <a:latin typeface="Times New Roman" panose="02020603050405020304" pitchFamily="18" charset="0"/>
              <a:ea typeface="楷体_GB2312" pitchFamily="49" charset="-122"/>
            </a:endParaRPr>
          </a:p>
        </p:txBody>
      </p:sp>
      <p:sp>
        <p:nvSpPr>
          <p:cNvPr id="13325" name="Text Box 13"/>
          <p:cNvSpPr txBox="1">
            <a:spLocks noChangeArrowheads="1"/>
          </p:cNvSpPr>
          <p:nvPr/>
        </p:nvSpPr>
        <p:spPr bwMode="auto">
          <a:xfrm>
            <a:off x="533400" y="3414713"/>
            <a:ext cx="141287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110000"/>
              </a:lnSpc>
              <a:spcBef>
                <a:spcPct val="0"/>
              </a:spcBef>
              <a:buClrTx/>
              <a:buSzTx/>
              <a:buFontTx/>
              <a:buNone/>
            </a:pPr>
            <a:r>
              <a:rPr lang="zh-CN" altLang="en-US" sz="1600" b="1">
                <a:solidFill>
                  <a:schemeClr val="tx2"/>
                </a:solidFill>
                <a:latin typeface="Times New Roman" panose="02020603050405020304" pitchFamily="18" charset="0"/>
                <a:ea typeface="楷体_GB2312" pitchFamily="49" charset="-122"/>
              </a:rPr>
              <a:t>买啤酒的客户</a:t>
            </a:r>
            <a:endParaRPr lang="zh-CN" altLang="en-US" sz="1800" b="1" u="sng">
              <a:latin typeface="Times New Roman" panose="02020603050405020304" pitchFamily="18" charset="0"/>
              <a:ea typeface="楷体_GB2312" pitchFamily="49" charset="-122"/>
            </a:endParaRPr>
          </a:p>
        </p:txBody>
      </p:sp>
      <p:sp>
        <p:nvSpPr>
          <p:cNvPr id="13326" name="Rectangle 14"/>
          <p:cNvSpPr>
            <a:spLocks noChangeArrowheads="1"/>
          </p:cNvSpPr>
          <p:nvPr/>
        </p:nvSpPr>
        <p:spPr bwMode="auto">
          <a:xfrm>
            <a:off x="288925" y="1457325"/>
            <a:ext cx="3665538" cy="25542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 name="日期占位符 1"/>
          <p:cNvSpPr>
            <a:spLocks noGrp="1"/>
          </p:cNvSpPr>
          <p:nvPr>
            <p:ph type="dt" sz="quarter" idx="10"/>
          </p:nvPr>
        </p:nvSpPr>
        <p:spPr/>
        <p:txBody>
          <a:bodyPr/>
          <a:lstStyle/>
          <a:p>
            <a:pPr>
              <a:defRPr/>
            </a:pPr>
            <a:fld id="{1C9A368B-83C4-47CE-B27A-37D959D0B38B}" type="datetime1">
              <a:rPr lang="zh-CN" altLang="en-US"/>
              <a:pPr>
                <a:defRPr/>
              </a:pPr>
              <a:t>2019/12/16</a:t>
            </a:fld>
            <a:endParaRPr lang="en-US" altLang="zh-CN"/>
          </a:p>
        </p:txBody>
      </p:sp>
      <p:sp>
        <p:nvSpPr>
          <p:cNvPr id="3" name="灯片编号占位符 2"/>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AD0388E-1E14-45A5-A55E-0114E04185BD}" type="slidenum">
              <a:rPr lang="en-US" altLang="zh-CN">
                <a:latin typeface="Garamond" panose="02020404030301010803" pitchFamily="18" charset="0"/>
              </a:rPr>
              <a:pPr eaLnBrk="1" hangingPunct="1"/>
              <a:t>161</a:t>
            </a:fld>
            <a:endParaRPr lang="en-US" altLang="zh-CN">
              <a:latin typeface="Garamond" panose="02020404030301010803" pitchFamily="18" charset="0"/>
            </a:endParaRPr>
          </a:p>
        </p:txBody>
      </p:sp>
    </p:spTree>
    <p:extLst>
      <p:ext uri="{BB962C8B-B14F-4D97-AF65-F5344CB8AC3E}">
        <p14:creationId xmlns:p14="http://schemas.microsoft.com/office/powerpoint/2010/main" val="1656547411"/>
      </p:ext>
    </p:extLst>
  </p:cSld>
  <p:clrMapOvr>
    <a:masterClrMapping/>
  </p:clrMapOvr>
  <p:transition advClick="0"/>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zh-CN" altLang="en-US" sz="3800" smtClean="0">
                <a:ea typeface="楷体_GB2312" pitchFamily="49" charset="-122"/>
              </a:rPr>
              <a:t>关联规则基本模型（续）</a:t>
            </a:r>
          </a:p>
        </p:txBody>
      </p:sp>
      <p:sp>
        <p:nvSpPr>
          <p:cNvPr id="14339" name="Rectangle 3"/>
          <p:cNvSpPr>
            <a:spLocks noGrp="1" noChangeArrowheads="1"/>
          </p:cNvSpPr>
          <p:nvPr>
            <p:ph type="body" idx="1"/>
          </p:nvPr>
        </p:nvSpPr>
        <p:spPr/>
        <p:txBody>
          <a:bodyPr/>
          <a:lstStyle/>
          <a:p>
            <a:pPr eaLnBrk="1" hangingPunct="1"/>
            <a:r>
              <a:rPr lang="zh-CN" altLang="en-US" smtClean="0">
                <a:latin typeface="楷体_GB2312" pitchFamily="49" charset="-122"/>
                <a:ea typeface="楷体_GB2312" pitchFamily="49" charset="-122"/>
              </a:rPr>
              <a:t>关联规则就是支持度和信任度分别满足用户给定阈值的规则。 </a:t>
            </a:r>
          </a:p>
          <a:p>
            <a:pPr eaLnBrk="1" hangingPunct="1"/>
            <a:r>
              <a:rPr lang="zh-CN" altLang="en-US" smtClean="0">
                <a:latin typeface="楷体_GB2312" pitchFamily="49" charset="-122"/>
                <a:ea typeface="楷体_GB2312" pitchFamily="49" charset="-122"/>
              </a:rPr>
              <a:t>发现关联规则需要经历如下两个步骤： </a:t>
            </a:r>
          </a:p>
          <a:p>
            <a:pPr lvl="1" eaLnBrk="1" hangingPunct="1"/>
            <a:r>
              <a:rPr lang="zh-CN" altLang="en-US" smtClean="0">
                <a:latin typeface="楷体_GB2312" pitchFamily="49" charset="-122"/>
                <a:ea typeface="楷体_GB2312" pitchFamily="49" charset="-122"/>
              </a:rPr>
              <a:t>找出所有频繁项集。 </a:t>
            </a:r>
          </a:p>
          <a:p>
            <a:pPr lvl="1" eaLnBrk="1" hangingPunct="1"/>
            <a:r>
              <a:rPr lang="zh-CN" altLang="en-US" smtClean="0">
                <a:latin typeface="楷体_GB2312" pitchFamily="49" charset="-122"/>
                <a:ea typeface="楷体_GB2312" pitchFamily="49" charset="-122"/>
              </a:rPr>
              <a:t>由频繁项集生成满足最小信任度阈值的规则。 </a:t>
            </a:r>
          </a:p>
        </p:txBody>
      </p:sp>
      <p:sp>
        <p:nvSpPr>
          <p:cNvPr id="2" name="日期占位符 1"/>
          <p:cNvSpPr>
            <a:spLocks noGrp="1"/>
          </p:cNvSpPr>
          <p:nvPr>
            <p:ph type="dt" sz="quarter" idx="10"/>
          </p:nvPr>
        </p:nvSpPr>
        <p:spPr/>
        <p:txBody>
          <a:bodyPr/>
          <a:lstStyle/>
          <a:p>
            <a:pPr>
              <a:defRPr/>
            </a:pPr>
            <a:fld id="{04AC79B7-0F30-4E4D-80AD-60BD03400275}" type="datetime1">
              <a:rPr lang="zh-CN" altLang="en-US"/>
              <a:pPr>
                <a:defRPr/>
              </a:pPr>
              <a:t>2019/12/16</a:t>
            </a:fld>
            <a:endParaRPr lang="en-US" altLang="zh-CN"/>
          </a:p>
        </p:txBody>
      </p:sp>
      <p:sp>
        <p:nvSpPr>
          <p:cNvPr id="3" name="灯片编号占位符 2"/>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BE1EAF9-17FF-41CF-B620-5466724EC398}" type="slidenum">
              <a:rPr lang="en-US" altLang="zh-CN">
                <a:latin typeface="Garamond" panose="02020404030301010803" pitchFamily="18" charset="0"/>
              </a:rPr>
              <a:pPr eaLnBrk="1" hangingPunct="1"/>
              <a:t>162</a:t>
            </a:fld>
            <a:endParaRPr lang="en-US" altLang="zh-CN">
              <a:latin typeface="Garamond" panose="02020404030301010803" pitchFamily="18" charset="0"/>
            </a:endParaRPr>
          </a:p>
        </p:txBody>
      </p:sp>
    </p:spTree>
    <p:extLst>
      <p:ext uri="{BB962C8B-B14F-4D97-AF65-F5344CB8AC3E}">
        <p14:creationId xmlns:p14="http://schemas.microsoft.com/office/powerpoint/2010/main" val="2798024924"/>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838200" y="4191000"/>
            <a:ext cx="62484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i="1">
                <a:latin typeface="Times New Roman" panose="02020603050405020304" pitchFamily="18" charset="0"/>
                <a:ea typeface="楷体_GB2312" pitchFamily="49" charset="-122"/>
              </a:rPr>
              <a:t>Let  min_support = 50%,    min_conf  = 50%:</a:t>
            </a:r>
            <a:endParaRPr lang="en-US" altLang="zh-CN" sz="2800" i="1">
              <a:latin typeface="Times New Roman" panose="02020603050405020304" pitchFamily="18" charset="0"/>
              <a:ea typeface="楷体_GB2312" pitchFamily="49" charset="-122"/>
            </a:endParaRPr>
          </a:p>
          <a:p>
            <a:pPr lvl="1" eaLnBrk="1" hangingPunct="1">
              <a:spcBef>
                <a:spcPct val="0"/>
              </a:spcBef>
              <a:buClrTx/>
              <a:buSzTx/>
              <a:buFontTx/>
              <a:buNone/>
            </a:pPr>
            <a:r>
              <a:rPr lang="en-US" altLang="zh-CN" sz="2400" i="1">
                <a:latin typeface="Times New Roman" panose="02020603050405020304" pitchFamily="18" charset="0"/>
                <a:ea typeface="楷体_GB2312" pitchFamily="49" charset="-122"/>
              </a:rPr>
              <a:t>A </a:t>
            </a:r>
            <a:r>
              <a:rPr lang="en-US" altLang="zh-CN" sz="2400">
                <a:latin typeface="Webdings" panose="05030102010509060703" pitchFamily="18" charset="2"/>
                <a:ea typeface="楷体_GB2312" pitchFamily="49" charset="-122"/>
                <a:sym typeface="Wingdings" panose="05000000000000000000" pitchFamily="2" charset="2"/>
              </a:rPr>
              <a:t></a:t>
            </a:r>
            <a:r>
              <a:rPr lang="en-US" altLang="zh-CN" sz="2400" i="1">
                <a:latin typeface="Times New Roman" panose="02020603050405020304" pitchFamily="18" charset="0"/>
                <a:ea typeface="楷体_GB2312" pitchFamily="49" charset="-122"/>
                <a:sym typeface="Symbol" panose="05050102010706020507" pitchFamily="18" charset="2"/>
              </a:rPr>
              <a:t> C  </a:t>
            </a:r>
            <a:r>
              <a:rPr lang="en-US" altLang="zh-CN" sz="2400">
                <a:latin typeface="Times New Roman" panose="02020603050405020304" pitchFamily="18" charset="0"/>
                <a:ea typeface="楷体_GB2312" pitchFamily="49" charset="-122"/>
                <a:sym typeface="Symbol" panose="05050102010706020507" pitchFamily="18" charset="2"/>
              </a:rPr>
              <a:t>(50%, 66.7%)</a:t>
            </a:r>
          </a:p>
          <a:p>
            <a:pPr lvl="1" eaLnBrk="1" hangingPunct="1">
              <a:spcBef>
                <a:spcPct val="0"/>
              </a:spcBef>
              <a:buClrTx/>
              <a:buSzTx/>
              <a:buFontTx/>
              <a:buNone/>
            </a:pPr>
            <a:r>
              <a:rPr lang="en-US" altLang="zh-CN" sz="2400" i="1">
                <a:latin typeface="Times New Roman" panose="02020603050405020304" pitchFamily="18" charset="0"/>
                <a:ea typeface="楷体_GB2312" pitchFamily="49" charset="-122"/>
              </a:rPr>
              <a:t>C </a:t>
            </a:r>
            <a:r>
              <a:rPr lang="en-US" altLang="zh-CN" sz="2400">
                <a:latin typeface="Webdings" panose="05030102010509060703" pitchFamily="18" charset="2"/>
                <a:ea typeface="楷体_GB2312" pitchFamily="49" charset="-122"/>
                <a:sym typeface="Wingdings" panose="05000000000000000000" pitchFamily="2" charset="2"/>
              </a:rPr>
              <a:t></a:t>
            </a:r>
            <a:r>
              <a:rPr lang="en-US" altLang="zh-CN" sz="2400" i="1">
                <a:latin typeface="Times New Roman" panose="02020603050405020304" pitchFamily="18" charset="0"/>
                <a:ea typeface="楷体_GB2312" pitchFamily="49" charset="-122"/>
                <a:sym typeface="Symbol" panose="05050102010706020507" pitchFamily="18" charset="2"/>
              </a:rPr>
              <a:t> A  </a:t>
            </a:r>
            <a:r>
              <a:rPr lang="en-US" altLang="zh-CN" sz="2400">
                <a:latin typeface="Times New Roman" panose="02020603050405020304" pitchFamily="18" charset="0"/>
                <a:ea typeface="楷体_GB2312" pitchFamily="49" charset="-122"/>
                <a:sym typeface="Symbol" panose="05050102010706020507" pitchFamily="18" charset="2"/>
              </a:rPr>
              <a:t>(50%, 100%)</a:t>
            </a:r>
          </a:p>
        </p:txBody>
      </p:sp>
      <p:grpSp>
        <p:nvGrpSpPr>
          <p:cNvPr id="15363" name="Group 3"/>
          <p:cNvGrpSpPr>
            <a:grpSpLocks/>
          </p:cNvGrpSpPr>
          <p:nvPr/>
        </p:nvGrpSpPr>
        <p:grpSpPr bwMode="auto">
          <a:xfrm>
            <a:off x="5029200" y="1143000"/>
            <a:ext cx="3886200" cy="2630488"/>
            <a:chOff x="192" y="2400"/>
            <a:chExt cx="2448" cy="1657"/>
          </a:xfrm>
        </p:grpSpPr>
        <p:sp>
          <p:nvSpPr>
            <p:cNvPr id="15386" name="Oval 4"/>
            <p:cNvSpPr>
              <a:spLocks noChangeArrowheads="1"/>
            </p:cNvSpPr>
            <p:nvPr/>
          </p:nvSpPr>
          <p:spPr bwMode="auto">
            <a:xfrm>
              <a:off x="384" y="2736"/>
              <a:ext cx="1200" cy="864"/>
            </a:xfrm>
            <a:prstGeom prst="ellipse">
              <a:avLst/>
            </a:prstGeom>
            <a:solidFill>
              <a:srgbClr val="FFFF00"/>
            </a:solidFill>
            <a:ln w="254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5387" name="Oval 5"/>
            <p:cNvSpPr>
              <a:spLocks noChangeArrowheads="1"/>
            </p:cNvSpPr>
            <p:nvPr/>
          </p:nvSpPr>
          <p:spPr bwMode="auto">
            <a:xfrm>
              <a:off x="1008" y="2736"/>
              <a:ext cx="1200" cy="960"/>
            </a:xfrm>
            <a:prstGeom prst="ellipse">
              <a:avLst/>
            </a:prstGeom>
            <a:solidFill>
              <a:srgbClr val="99CCFF">
                <a:alpha val="50195"/>
              </a:srgbClr>
            </a:solidFill>
            <a:ln w="2540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5388" name="Line 6"/>
            <p:cNvSpPr>
              <a:spLocks noChangeShapeType="1"/>
            </p:cNvSpPr>
            <p:nvPr/>
          </p:nvSpPr>
          <p:spPr bwMode="auto">
            <a:xfrm flipH="1">
              <a:off x="576" y="3168"/>
              <a:ext cx="144" cy="48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9" name="Line 7"/>
            <p:cNvSpPr>
              <a:spLocks noChangeShapeType="1"/>
            </p:cNvSpPr>
            <p:nvPr/>
          </p:nvSpPr>
          <p:spPr bwMode="auto">
            <a:xfrm flipV="1">
              <a:off x="2016" y="2832"/>
              <a:ext cx="144" cy="432"/>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0" name="Line 8"/>
            <p:cNvSpPr>
              <a:spLocks noChangeShapeType="1"/>
            </p:cNvSpPr>
            <p:nvPr/>
          </p:nvSpPr>
          <p:spPr bwMode="auto">
            <a:xfrm flipH="1" flipV="1">
              <a:off x="1440" y="2592"/>
              <a:ext cx="0" cy="576"/>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1" name="Text Box 9"/>
            <p:cNvSpPr txBox="1">
              <a:spLocks noChangeArrowheads="1"/>
            </p:cNvSpPr>
            <p:nvPr/>
          </p:nvSpPr>
          <p:spPr bwMode="auto">
            <a:xfrm>
              <a:off x="1824" y="2448"/>
              <a:ext cx="768" cy="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110000"/>
                </a:lnSpc>
                <a:spcBef>
                  <a:spcPct val="0"/>
                </a:spcBef>
                <a:buClrTx/>
                <a:buSzTx/>
                <a:buFontTx/>
                <a:buNone/>
              </a:pPr>
              <a:r>
                <a:rPr lang="en-US" altLang="zh-CN" sz="1600" b="1">
                  <a:solidFill>
                    <a:schemeClr val="hlink"/>
                  </a:solidFill>
                  <a:latin typeface="Times New Roman" panose="02020603050405020304" pitchFamily="18" charset="0"/>
                  <a:ea typeface="楷体_GB2312" pitchFamily="49" charset="-122"/>
                </a:rPr>
                <a:t>Customer</a:t>
              </a:r>
            </a:p>
            <a:p>
              <a:pPr>
                <a:lnSpc>
                  <a:spcPct val="110000"/>
                </a:lnSpc>
                <a:spcBef>
                  <a:spcPct val="0"/>
                </a:spcBef>
                <a:buClrTx/>
                <a:buSzTx/>
                <a:buFontTx/>
                <a:buNone/>
              </a:pPr>
              <a:r>
                <a:rPr lang="en-US" altLang="zh-CN" sz="1600" b="1">
                  <a:solidFill>
                    <a:schemeClr val="hlink"/>
                  </a:solidFill>
                  <a:latin typeface="Times New Roman" panose="02020603050405020304" pitchFamily="18" charset="0"/>
                  <a:ea typeface="楷体_GB2312" pitchFamily="49" charset="-122"/>
                </a:rPr>
                <a:t>buys diaper</a:t>
              </a:r>
              <a:endParaRPr lang="en-US" altLang="zh-CN" sz="1800" b="1" u="sng">
                <a:latin typeface="Times New Roman" panose="02020603050405020304" pitchFamily="18" charset="0"/>
                <a:ea typeface="楷体_GB2312" pitchFamily="49" charset="-122"/>
              </a:endParaRPr>
            </a:p>
          </p:txBody>
        </p:sp>
        <p:sp>
          <p:nvSpPr>
            <p:cNvPr id="15392" name="Text Box 10"/>
            <p:cNvSpPr txBox="1">
              <a:spLocks noChangeArrowheads="1"/>
            </p:cNvSpPr>
            <p:nvPr/>
          </p:nvSpPr>
          <p:spPr bwMode="auto">
            <a:xfrm>
              <a:off x="960" y="2400"/>
              <a:ext cx="657" cy="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110000"/>
                </a:lnSpc>
                <a:spcBef>
                  <a:spcPct val="0"/>
                </a:spcBef>
                <a:buClrTx/>
                <a:buSzTx/>
                <a:buFontTx/>
                <a:buNone/>
              </a:pPr>
              <a:r>
                <a:rPr lang="en-US" altLang="zh-CN" sz="1600" b="1">
                  <a:solidFill>
                    <a:srgbClr val="5FA180"/>
                  </a:solidFill>
                  <a:latin typeface="Times New Roman" panose="02020603050405020304" pitchFamily="18" charset="0"/>
                  <a:ea typeface="楷体_GB2312" pitchFamily="49" charset="-122"/>
                </a:rPr>
                <a:t>Customer</a:t>
              </a:r>
            </a:p>
            <a:p>
              <a:pPr>
                <a:lnSpc>
                  <a:spcPct val="110000"/>
                </a:lnSpc>
                <a:spcBef>
                  <a:spcPct val="0"/>
                </a:spcBef>
                <a:buClrTx/>
                <a:buSzTx/>
                <a:buFontTx/>
                <a:buNone/>
              </a:pPr>
              <a:r>
                <a:rPr lang="en-US" altLang="zh-CN" sz="1600" b="1">
                  <a:solidFill>
                    <a:srgbClr val="5FA180"/>
                  </a:solidFill>
                  <a:latin typeface="Times New Roman" panose="02020603050405020304" pitchFamily="18" charset="0"/>
                  <a:ea typeface="楷体_GB2312" pitchFamily="49" charset="-122"/>
                </a:rPr>
                <a:t>buys both</a:t>
              </a:r>
              <a:endParaRPr lang="en-US" altLang="zh-CN" sz="1800" b="1" u="sng">
                <a:solidFill>
                  <a:srgbClr val="5FA180"/>
                </a:solidFill>
                <a:latin typeface="Times New Roman" panose="02020603050405020304" pitchFamily="18" charset="0"/>
                <a:ea typeface="楷体_GB2312" pitchFamily="49" charset="-122"/>
              </a:endParaRPr>
            </a:p>
          </p:txBody>
        </p:sp>
        <p:sp>
          <p:nvSpPr>
            <p:cNvPr id="15393" name="Text Box 11"/>
            <p:cNvSpPr txBox="1">
              <a:spLocks noChangeArrowheads="1"/>
            </p:cNvSpPr>
            <p:nvPr/>
          </p:nvSpPr>
          <p:spPr bwMode="auto">
            <a:xfrm>
              <a:off x="384" y="3600"/>
              <a:ext cx="657" cy="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110000"/>
                </a:lnSpc>
                <a:spcBef>
                  <a:spcPct val="0"/>
                </a:spcBef>
                <a:buClrTx/>
                <a:buSzTx/>
                <a:buFontTx/>
                <a:buNone/>
              </a:pPr>
              <a:r>
                <a:rPr lang="en-US" altLang="zh-CN" sz="1600" b="1">
                  <a:solidFill>
                    <a:schemeClr val="tx2"/>
                  </a:solidFill>
                  <a:latin typeface="Times New Roman" panose="02020603050405020304" pitchFamily="18" charset="0"/>
                  <a:ea typeface="楷体_GB2312" pitchFamily="49" charset="-122"/>
                </a:rPr>
                <a:t>Customer</a:t>
              </a:r>
            </a:p>
            <a:p>
              <a:pPr>
                <a:lnSpc>
                  <a:spcPct val="110000"/>
                </a:lnSpc>
                <a:spcBef>
                  <a:spcPct val="0"/>
                </a:spcBef>
                <a:buClrTx/>
                <a:buSzTx/>
                <a:buFontTx/>
                <a:buNone/>
              </a:pPr>
              <a:r>
                <a:rPr lang="en-US" altLang="zh-CN" sz="1600" b="1">
                  <a:solidFill>
                    <a:schemeClr val="tx2"/>
                  </a:solidFill>
                  <a:latin typeface="Times New Roman" panose="02020603050405020304" pitchFamily="18" charset="0"/>
                  <a:ea typeface="楷体_GB2312" pitchFamily="49" charset="-122"/>
                </a:rPr>
                <a:t>buys beer</a:t>
              </a:r>
              <a:endParaRPr lang="en-US" altLang="zh-CN" sz="1800" b="1" u="sng">
                <a:latin typeface="Times New Roman" panose="02020603050405020304" pitchFamily="18" charset="0"/>
                <a:ea typeface="楷体_GB2312" pitchFamily="49" charset="-122"/>
              </a:endParaRPr>
            </a:p>
          </p:txBody>
        </p:sp>
        <p:sp>
          <p:nvSpPr>
            <p:cNvPr id="15394" name="Rectangle 12"/>
            <p:cNvSpPr>
              <a:spLocks noChangeArrowheads="1"/>
            </p:cNvSpPr>
            <p:nvPr/>
          </p:nvSpPr>
          <p:spPr bwMode="auto">
            <a:xfrm>
              <a:off x="192" y="2400"/>
              <a:ext cx="2448" cy="165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aphicFrame>
        <p:nvGraphicFramePr>
          <p:cNvPr id="60429" name="Group 13"/>
          <p:cNvGraphicFramePr>
            <a:graphicFrameLocks noGrp="1"/>
          </p:cNvGraphicFramePr>
          <p:nvPr/>
        </p:nvGraphicFramePr>
        <p:xfrm>
          <a:off x="838200" y="1143000"/>
          <a:ext cx="3886200" cy="1752600"/>
        </p:xfrm>
        <a:graphic>
          <a:graphicData uri="http://schemas.openxmlformats.org/drawingml/2006/table">
            <a:tbl>
              <a:tblPr/>
              <a:tblGrid>
                <a:gridCol w="1943100"/>
                <a:gridCol w="1943100"/>
              </a:tblGrid>
              <a:tr h="1619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smtClean="0">
                          <a:ln>
                            <a:noFill/>
                          </a:ln>
                          <a:solidFill>
                            <a:schemeClr val="hlink"/>
                          </a:solidFill>
                          <a:effectLst/>
                          <a:latin typeface="Arial" charset="0"/>
                          <a:ea typeface="宋体" pitchFamily="2" charset="-122"/>
                        </a:rPr>
                        <a:t>Transaction-id</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smtClean="0">
                          <a:ln>
                            <a:noFill/>
                          </a:ln>
                          <a:solidFill>
                            <a:schemeClr val="hlink"/>
                          </a:solidFill>
                          <a:effectLst/>
                          <a:latin typeface="Arial" charset="0"/>
                          <a:ea typeface="宋体" pitchFamily="2" charset="-122"/>
                        </a:rPr>
                        <a:t>Items bought</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1"/>
                    </a:solidFill>
                  </a:tcPr>
                </a:tc>
              </a:tr>
              <a:tr h="1635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10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A, B, C</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1619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20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A, C</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1809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30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A, D</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1619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40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B, E, F</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
        <p:nvSpPr>
          <p:cNvPr id="2" name="日期占位符 1"/>
          <p:cNvSpPr>
            <a:spLocks noGrp="1"/>
          </p:cNvSpPr>
          <p:nvPr>
            <p:ph type="dt" sz="quarter" idx="10"/>
          </p:nvPr>
        </p:nvSpPr>
        <p:spPr/>
        <p:txBody>
          <a:bodyPr/>
          <a:lstStyle/>
          <a:p>
            <a:pPr>
              <a:defRPr/>
            </a:pPr>
            <a:fld id="{5D545E89-570D-4CE0-87EB-A22B8BE5CFC0}" type="datetime1">
              <a:rPr lang="zh-CN" altLang="en-US"/>
              <a:pPr>
                <a:defRPr/>
              </a:pPr>
              <a:t>2019/12/16</a:t>
            </a:fld>
            <a:endParaRPr lang="en-US" altLang="zh-CN"/>
          </a:p>
        </p:txBody>
      </p:sp>
      <p:sp>
        <p:nvSpPr>
          <p:cNvPr id="3" name="灯片编号占位符 2"/>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2933490-0653-4D8E-B3ED-B1BDE76E4E57}" type="slidenum">
              <a:rPr lang="en-US" altLang="zh-CN">
                <a:latin typeface="Garamond" panose="02020404030301010803" pitchFamily="18" charset="0"/>
              </a:rPr>
              <a:pPr eaLnBrk="1" hangingPunct="1"/>
              <a:t>163</a:t>
            </a:fld>
            <a:endParaRPr lang="en-US" altLang="zh-CN">
              <a:latin typeface="Garamond" panose="02020404030301010803" pitchFamily="18" charset="0"/>
            </a:endParaRPr>
          </a:p>
        </p:txBody>
      </p:sp>
    </p:spTree>
    <p:extLst>
      <p:ext uri="{BB962C8B-B14F-4D97-AF65-F5344CB8AC3E}">
        <p14:creationId xmlns:p14="http://schemas.microsoft.com/office/powerpoint/2010/main" val="147004859"/>
      </p:ext>
    </p:extLst>
  </p:cSld>
  <p:clrMapOvr>
    <a:masterClrMapping/>
  </p:clrMapOvr>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body" idx="1"/>
          </p:nvPr>
        </p:nvSpPr>
        <p:spPr>
          <a:xfrm>
            <a:off x="533506" y="4196704"/>
            <a:ext cx="8381894" cy="2119313"/>
          </a:xfrm>
        </p:spPr>
        <p:txBody>
          <a:bodyPr/>
          <a:lstStyle/>
          <a:p>
            <a:pPr eaLnBrk="1" hangingPunct="1">
              <a:buFont typeface="Wingdings" panose="05000000000000000000" pitchFamily="2" charset="2"/>
              <a:buNone/>
            </a:pPr>
            <a:r>
              <a:rPr lang="en-US" altLang="zh-CN" dirty="0" smtClean="0"/>
              <a:t>For rule </a:t>
            </a:r>
            <a:r>
              <a:rPr lang="en-US" altLang="zh-CN" i="1" dirty="0" smtClean="0"/>
              <a:t>A</a:t>
            </a:r>
            <a:r>
              <a:rPr lang="en-US" altLang="zh-CN" dirty="0" smtClean="0"/>
              <a:t> </a:t>
            </a:r>
            <a:r>
              <a:rPr lang="en-US" altLang="zh-CN" dirty="0" smtClean="0">
                <a:sym typeface="Symbol" panose="05050102010706020507" pitchFamily="18" charset="2"/>
              </a:rPr>
              <a:t></a:t>
            </a:r>
            <a:r>
              <a:rPr lang="en-US" altLang="zh-CN" dirty="0" smtClean="0"/>
              <a:t> </a:t>
            </a:r>
            <a:r>
              <a:rPr lang="en-US" altLang="zh-CN" i="1" dirty="0" smtClean="0"/>
              <a:t>C</a:t>
            </a:r>
            <a:r>
              <a:rPr lang="en-US" altLang="zh-CN" dirty="0" smtClean="0"/>
              <a:t>:</a:t>
            </a:r>
          </a:p>
          <a:p>
            <a:pPr lvl="1" eaLnBrk="1" hangingPunct="1">
              <a:buFont typeface="Wingdings" panose="05000000000000000000" pitchFamily="2" charset="2"/>
              <a:buNone/>
            </a:pPr>
            <a:r>
              <a:rPr lang="en-US" altLang="zh-CN" dirty="0" smtClean="0"/>
              <a:t>support = support({</a:t>
            </a:r>
            <a:r>
              <a:rPr lang="en-US" altLang="zh-CN" i="1" dirty="0" smtClean="0"/>
              <a:t>A</a:t>
            </a:r>
            <a:r>
              <a:rPr lang="en-US" altLang="zh-CN" dirty="0" smtClean="0">
                <a:sym typeface="Math B" pitchFamily="2" charset="2"/>
              </a:rPr>
              <a:t>}</a:t>
            </a:r>
            <a:r>
              <a:rPr lang="en-US" altLang="zh-CN" dirty="0" smtClean="0">
                <a:sym typeface="Symbol" panose="05050102010706020507" pitchFamily="18" charset="2"/>
              </a:rPr>
              <a:t></a:t>
            </a:r>
            <a:r>
              <a:rPr lang="en-US" altLang="zh-CN" dirty="0" smtClean="0">
                <a:sym typeface="Math B" pitchFamily="2" charset="2"/>
              </a:rPr>
              <a:t>{</a:t>
            </a:r>
            <a:r>
              <a:rPr lang="en-US" altLang="zh-CN" i="1" dirty="0" smtClean="0"/>
              <a:t>C</a:t>
            </a:r>
            <a:r>
              <a:rPr lang="en-US" altLang="zh-CN" dirty="0" smtClean="0"/>
              <a:t>}) = 50%</a:t>
            </a:r>
          </a:p>
          <a:p>
            <a:pPr lvl="1" eaLnBrk="1" hangingPunct="1">
              <a:buFont typeface="Wingdings" panose="05000000000000000000" pitchFamily="2" charset="2"/>
              <a:buNone/>
            </a:pPr>
            <a:r>
              <a:rPr lang="en-US" altLang="zh-CN" dirty="0" smtClean="0"/>
              <a:t>confidence = support({</a:t>
            </a:r>
            <a:r>
              <a:rPr lang="en-US" altLang="zh-CN" i="1" dirty="0" smtClean="0"/>
              <a:t>A</a:t>
            </a:r>
            <a:r>
              <a:rPr lang="en-US" altLang="zh-CN" dirty="0" smtClean="0"/>
              <a:t>}</a:t>
            </a:r>
            <a:r>
              <a:rPr lang="en-US" altLang="zh-CN" dirty="0" smtClean="0">
                <a:sym typeface="Symbol" panose="05050102010706020507" pitchFamily="18" charset="2"/>
              </a:rPr>
              <a:t>{</a:t>
            </a:r>
            <a:r>
              <a:rPr lang="en-US" altLang="zh-CN" i="1" dirty="0" smtClean="0"/>
              <a:t>C</a:t>
            </a:r>
            <a:r>
              <a:rPr lang="en-US" altLang="zh-CN" dirty="0" smtClean="0"/>
              <a:t>})/support({</a:t>
            </a:r>
            <a:r>
              <a:rPr lang="en-US" altLang="zh-CN" i="1" dirty="0" smtClean="0"/>
              <a:t>A</a:t>
            </a:r>
            <a:r>
              <a:rPr lang="en-US" altLang="zh-CN" dirty="0" smtClean="0"/>
              <a:t>}) = 66.6%</a:t>
            </a:r>
          </a:p>
        </p:txBody>
      </p:sp>
      <p:sp>
        <p:nvSpPr>
          <p:cNvPr id="16387" name="Text Box 3"/>
          <p:cNvSpPr txBox="1">
            <a:spLocks noChangeArrowheads="1"/>
          </p:cNvSpPr>
          <p:nvPr/>
        </p:nvSpPr>
        <p:spPr bwMode="auto">
          <a:xfrm>
            <a:off x="4895850" y="1782763"/>
            <a:ext cx="2814638" cy="822325"/>
          </a:xfrm>
          <a:prstGeom prst="rect">
            <a:avLst/>
          </a:prstGeom>
          <a:solidFill>
            <a:srgbClr val="66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400">
                <a:latin typeface="Times New Roman" panose="02020603050405020304" pitchFamily="18" charset="0"/>
                <a:ea typeface="楷体_GB2312" pitchFamily="49" charset="-122"/>
              </a:rPr>
              <a:t>Min. support 50%</a:t>
            </a:r>
          </a:p>
          <a:p>
            <a:pPr>
              <a:spcBef>
                <a:spcPct val="0"/>
              </a:spcBef>
              <a:buClrTx/>
              <a:buSzTx/>
              <a:buFontTx/>
              <a:buNone/>
            </a:pPr>
            <a:r>
              <a:rPr lang="en-US" altLang="zh-CN" sz="2400">
                <a:latin typeface="Times New Roman" panose="02020603050405020304" pitchFamily="18" charset="0"/>
                <a:ea typeface="楷体_GB2312" pitchFamily="49" charset="-122"/>
              </a:rPr>
              <a:t>Min. confidence 50%</a:t>
            </a:r>
          </a:p>
        </p:txBody>
      </p:sp>
      <p:cxnSp>
        <p:nvCxnSpPr>
          <p:cNvPr id="16388" name="AutoShape 4"/>
          <p:cNvCxnSpPr>
            <a:cxnSpLocks noChangeShapeType="1"/>
          </p:cNvCxnSpPr>
          <p:nvPr/>
        </p:nvCxnSpPr>
        <p:spPr bwMode="auto">
          <a:xfrm>
            <a:off x="4191000" y="2897188"/>
            <a:ext cx="838200" cy="835025"/>
          </a:xfrm>
          <a:prstGeom prst="bentConnector3">
            <a:avLst>
              <a:gd name="adj1" fmla="val 50000"/>
            </a:avLst>
          </a:prstGeom>
          <a:noFill/>
          <a:ln w="9525">
            <a:solidFill>
              <a:schemeClr val="tx2"/>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61445" name="Group 5"/>
          <p:cNvGraphicFramePr>
            <a:graphicFrameLocks noGrp="1"/>
          </p:cNvGraphicFramePr>
          <p:nvPr/>
        </p:nvGraphicFramePr>
        <p:xfrm>
          <a:off x="304800" y="1984375"/>
          <a:ext cx="3886200" cy="1752600"/>
        </p:xfrm>
        <a:graphic>
          <a:graphicData uri="http://schemas.openxmlformats.org/drawingml/2006/table">
            <a:tbl>
              <a:tblPr/>
              <a:tblGrid>
                <a:gridCol w="1943100"/>
                <a:gridCol w="1943100"/>
              </a:tblGrid>
              <a:tr h="1619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smtClean="0">
                          <a:ln>
                            <a:noFill/>
                          </a:ln>
                          <a:solidFill>
                            <a:schemeClr val="hlink"/>
                          </a:solidFill>
                          <a:effectLst/>
                          <a:latin typeface="Arial" charset="0"/>
                          <a:ea typeface="宋体" pitchFamily="2" charset="-122"/>
                        </a:rPr>
                        <a:t>Transaction-id</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smtClean="0">
                          <a:ln>
                            <a:noFill/>
                          </a:ln>
                          <a:solidFill>
                            <a:schemeClr val="hlink"/>
                          </a:solidFill>
                          <a:effectLst/>
                          <a:latin typeface="Arial" charset="0"/>
                          <a:ea typeface="宋体" pitchFamily="2" charset="-122"/>
                        </a:rPr>
                        <a:t>Items bought</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1"/>
                    </a:solidFill>
                  </a:tcPr>
                </a:tc>
              </a:tr>
              <a:tr h="1635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10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A, B, C</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1619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20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A, C</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1635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30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A, D</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1619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40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B, E, F</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graphicFrame>
        <p:nvGraphicFramePr>
          <p:cNvPr id="61465" name="Group 25"/>
          <p:cNvGraphicFramePr>
            <a:graphicFrameLocks noGrp="1"/>
          </p:cNvGraphicFramePr>
          <p:nvPr/>
        </p:nvGraphicFramePr>
        <p:xfrm>
          <a:off x="5029200" y="2819400"/>
          <a:ext cx="3886200" cy="1752600"/>
        </p:xfrm>
        <a:graphic>
          <a:graphicData uri="http://schemas.openxmlformats.org/drawingml/2006/table">
            <a:tbl>
              <a:tblPr/>
              <a:tblGrid>
                <a:gridCol w="2362200"/>
                <a:gridCol w="1524000"/>
              </a:tblGrid>
              <a:tr h="1619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smtClean="0">
                          <a:ln>
                            <a:noFill/>
                          </a:ln>
                          <a:solidFill>
                            <a:schemeClr val="hlink"/>
                          </a:solidFill>
                          <a:effectLst/>
                          <a:latin typeface="Arial" charset="0"/>
                          <a:ea typeface="宋体" pitchFamily="2" charset="-122"/>
                        </a:rPr>
                        <a:t>Frequent pattern</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smtClean="0">
                          <a:ln>
                            <a:noFill/>
                          </a:ln>
                          <a:solidFill>
                            <a:schemeClr val="hlink"/>
                          </a:solidFill>
                          <a:effectLst/>
                          <a:latin typeface="Arial" charset="0"/>
                          <a:ea typeface="宋体" pitchFamily="2" charset="-122"/>
                        </a:rPr>
                        <a:t>Support</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tr>
              <a:tr h="1635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{A}</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75%</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1619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{B}</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50%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1635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{C}</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50%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1619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{A, C}</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50%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
        <p:nvSpPr>
          <p:cNvPr id="2" name="日期占位符 1"/>
          <p:cNvSpPr>
            <a:spLocks noGrp="1"/>
          </p:cNvSpPr>
          <p:nvPr>
            <p:ph type="dt" sz="quarter" idx="10"/>
          </p:nvPr>
        </p:nvSpPr>
        <p:spPr/>
        <p:txBody>
          <a:bodyPr/>
          <a:lstStyle/>
          <a:p>
            <a:pPr>
              <a:defRPr/>
            </a:pPr>
            <a:fld id="{45CF50FB-FE05-49EB-BEF5-6F44EBBB0D74}" type="datetime1">
              <a:rPr lang="zh-CN" altLang="en-US"/>
              <a:pPr>
                <a:defRPr/>
              </a:pPr>
              <a:t>2019/12/16</a:t>
            </a:fld>
            <a:endParaRPr lang="en-US" altLang="zh-CN"/>
          </a:p>
        </p:txBody>
      </p:sp>
      <p:sp>
        <p:nvSpPr>
          <p:cNvPr id="3" name="灯片编号占位符 2"/>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5265714-3D8D-402F-9A85-1329378AD02F}" type="slidenum">
              <a:rPr lang="en-US" altLang="zh-CN">
                <a:latin typeface="Garamond" panose="02020404030301010803" pitchFamily="18" charset="0"/>
              </a:rPr>
              <a:pPr eaLnBrk="1" hangingPunct="1"/>
              <a:t>164</a:t>
            </a:fld>
            <a:endParaRPr lang="en-US" altLang="zh-CN">
              <a:latin typeface="Garamond" panose="02020404030301010803" pitchFamily="18" charset="0"/>
            </a:endParaRPr>
          </a:p>
        </p:txBody>
      </p:sp>
    </p:spTree>
    <p:extLst>
      <p:ext uri="{BB962C8B-B14F-4D97-AF65-F5344CB8AC3E}">
        <p14:creationId xmlns:p14="http://schemas.microsoft.com/office/powerpoint/2010/main" val="2344671068"/>
      </p:ext>
    </p:extLst>
  </p:cSld>
  <p:clrMapOvr>
    <a:masterClrMapping/>
  </p:clrMapOvr>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26" name="文本框 6"/>
          <p:cNvSpPr txBox="1"/>
          <p:nvPr/>
        </p:nvSpPr>
        <p:spPr>
          <a:xfrm>
            <a:off x="607500" y="177284"/>
            <a:ext cx="1192634" cy="323165"/>
          </a:xfrm>
          <a:prstGeom prst="rect">
            <a:avLst/>
          </a:prstGeom>
          <a:noFill/>
        </p:spPr>
        <p:txBody>
          <a:bodyPr wrap="none" lIns="0" tIns="0" rIns="0" bIns="0" rtlCol="0">
            <a:spAutoFit/>
          </a:bodyPr>
          <a:lstStyle/>
          <a:p>
            <a:pPr fontAlgn="auto">
              <a:spcBef>
                <a:spcPts val="0"/>
              </a:spcBef>
              <a:spcAft>
                <a:spcPts val="0"/>
              </a:spcAft>
              <a:buFontTx/>
              <a:buNone/>
            </a:pPr>
            <a:r>
              <a:rPr lang="zh-CN" altLang="en-US" sz="2100" b="1" spc="225" dirty="0" smtClean="0">
                <a:solidFill>
                  <a:prstClr val="white"/>
                </a:solidFill>
                <a:latin typeface="微软雅黑"/>
                <a:ea typeface="微软雅黑"/>
              </a:rPr>
              <a:t>关联规则</a:t>
            </a:r>
            <a:endParaRPr lang="zh-CN" altLang="en-US" sz="2100" b="1" spc="225" dirty="0">
              <a:solidFill>
                <a:prstClr val="white"/>
              </a:solidFill>
              <a:latin typeface="微软雅黑"/>
              <a:ea typeface="微软雅黑"/>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sp>
        <p:nvSpPr>
          <p:cNvPr id="4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9"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7"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6"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8"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2"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3"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6"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8"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0"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4"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8"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8"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1"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3"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6"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0"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3"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5"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8"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7"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0"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4"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4"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9"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2"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8"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6"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9"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1"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3"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5"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5"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7"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71"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9"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3"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2" name="矩形 81"/>
          <p:cNvSpPr/>
          <p:nvPr/>
        </p:nvSpPr>
        <p:spPr>
          <a:xfrm>
            <a:off x="259814" y="874479"/>
            <a:ext cx="3185487" cy="369332"/>
          </a:xfrm>
          <a:prstGeom prst="rect">
            <a:avLst/>
          </a:prstGeom>
        </p:spPr>
        <p:txBody>
          <a:bodyPr wrap="none">
            <a:spAutoFit/>
          </a:bodyPr>
          <a:lstStyle/>
          <a:p>
            <a:pPr fontAlgn="auto">
              <a:spcBef>
                <a:spcPts val="0"/>
              </a:spcBef>
              <a:spcAft>
                <a:spcPts val="0"/>
              </a:spcAft>
              <a:buFontTx/>
              <a:buNone/>
            </a:pPr>
            <a:r>
              <a:rPr lang="zh-CN" altLang="zh-CN" dirty="0" smtClean="0">
                <a:solidFill>
                  <a:prstClr val="black"/>
                </a:solidFill>
                <a:latin typeface="微软雅黑"/>
                <a:ea typeface="微软雅黑"/>
              </a:rPr>
              <a:t>频繁</a:t>
            </a:r>
            <a:r>
              <a:rPr lang="zh-CN" altLang="zh-CN" dirty="0">
                <a:solidFill>
                  <a:prstClr val="black"/>
                </a:solidFill>
                <a:latin typeface="微软雅黑"/>
                <a:ea typeface="微软雅黑"/>
              </a:rPr>
              <a:t>项集的产生及其经典算法</a:t>
            </a:r>
          </a:p>
        </p:txBody>
      </p:sp>
      <p:sp>
        <p:nvSpPr>
          <p:cNvPr id="2" name="矩形 1"/>
          <p:cNvSpPr/>
          <p:nvPr/>
        </p:nvSpPr>
        <p:spPr>
          <a:xfrm>
            <a:off x="508958" y="1243811"/>
            <a:ext cx="6349042" cy="338554"/>
          </a:xfrm>
          <a:prstGeom prst="rect">
            <a:avLst/>
          </a:prstGeom>
        </p:spPr>
        <p:txBody>
          <a:bodyPr wrap="square">
            <a:spAutoFit/>
          </a:bodyPr>
          <a:lstStyle/>
          <a:p>
            <a:pPr fontAlgn="auto">
              <a:spcBef>
                <a:spcPts val="0"/>
              </a:spcBef>
              <a:spcAft>
                <a:spcPts val="0"/>
              </a:spcAft>
              <a:buFontTx/>
              <a:buNone/>
            </a:pPr>
            <a:r>
              <a:rPr lang="zh-CN" altLang="zh-CN" sz="1600" dirty="0">
                <a:solidFill>
                  <a:prstClr val="black"/>
                </a:solidFill>
                <a:latin typeface="微软雅黑"/>
                <a:ea typeface="微软雅黑"/>
              </a:rPr>
              <a:t>格结构（</a:t>
            </a:r>
            <a:r>
              <a:rPr lang="en-US" altLang="zh-CN" sz="1600" dirty="0">
                <a:solidFill>
                  <a:prstClr val="black"/>
                </a:solidFill>
                <a:latin typeface="微软雅黑"/>
                <a:ea typeface="微软雅黑"/>
              </a:rPr>
              <a:t>Lattice Structure</a:t>
            </a:r>
            <a:r>
              <a:rPr lang="zh-CN" altLang="zh-CN" sz="1600" dirty="0">
                <a:solidFill>
                  <a:prstClr val="black"/>
                </a:solidFill>
                <a:latin typeface="微软雅黑"/>
                <a:ea typeface="微软雅黑"/>
              </a:rPr>
              <a:t>）常常被用来枚举所有可能的项集。</a:t>
            </a:r>
            <a:endParaRPr lang="zh-CN" altLang="en-US" sz="1600" dirty="0">
              <a:solidFill>
                <a:prstClr val="black"/>
              </a:solidFill>
              <a:latin typeface="微软雅黑"/>
              <a:ea typeface="微软雅黑"/>
            </a:endParaRPr>
          </a:p>
        </p:txBody>
      </p:sp>
      <p:grpSp>
        <p:nvGrpSpPr>
          <p:cNvPr id="6" name="组合 5"/>
          <p:cNvGrpSpPr/>
          <p:nvPr/>
        </p:nvGrpSpPr>
        <p:grpSpPr>
          <a:xfrm>
            <a:off x="1329566" y="1563954"/>
            <a:ext cx="6091470" cy="4504887"/>
            <a:chOff x="3430835" y="1227739"/>
            <a:chExt cx="6091470" cy="4504887"/>
          </a:xfrm>
        </p:grpSpPr>
        <p:pic>
          <p:nvPicPr>
            <p:cNvPr id="17410" name="图片 209" descr="说明: 7-11"/>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3430835" y="1227739"/>
              <a:ext cx="6091470" cy="4179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5585941" y="5394072"/>
              <a:ext cx="1781257" cy="338554"/>
            </a:xfrm>
            <a:prstGeom prst="rect">
              <a:avLst/>
            </a:prstGeom>
          </p:spPr>
          <p:txBody>
            <a:bodyPr wrap="none">
              <a:spAutoFit/>
            </a:bodyPr>
            <a:lstStyle/>
            <a:p>
              <a:pPr fontAlgn="auto">
                <a:spcBef>
                  <a:spcPts val="0"/>
                </a:spcBef>
                <a:spcAft>
                  <a:spcPts val="0"/>
                </a:spcAft>
                <a:buFontTx/>
                <a:buNone/>
              </a:pPr>
              <a:r>
                <a:rPr lang="zh-CN" altLang="zh-CN" sz="1600" dirty="0">
                  <a:solidFill>
                    <a:prstClr val="black"/>
                  </a:solidFill>
                  <a:latin typeface="微软雅黑"/>
                  <a:ea typeface="微软雅黑"/>
                </a:rPr>
                <a:t>图</a:t>
              </a:r>
              <a:r>
                <a:rPr lang="en-US" altLang="zh-CN" sz="1600" dirty="0">
                  <a:solidFill>
                    <a:prstClr val="black"/>
                  </a:solidFill>
                  <a:latin typeface="微软雅黑"/>
                  <a:ea typeface="微软雅黑"/>
                </a:rPr>
                <a:t>3-10  </a:t>
              </a:r>
              <a:r>
                <a:rPr lang="zh-CN" altLang="zh-CN" sz="1600" dirty="0">
                  <a:solidFill>
                    <a:prstClr val="black"/>
                  </a:solidFill>
                  <a:latin typeface="微软雅黑"/>
                  <a:ea typeface="微软雅黑"/>
                </a:rPr>
                <a:t>项集的格</a:t>
              </a:r>
            </a:p>
          </p:txBody>
        </p:sp>
      </p:grpSp>
      <p:pic>
        <p:nvPicPr>
          <p:cNvPr id="87" name="27 Imagen"/>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prstClr val="white">
                    <a:lumMod val="65000"/>
                  </a:prstClr>
                </a:solidFill>
                <a:latin typeface="微软雅黑"/>
                <a:ea typeface="微软雅黑"/>
              </a:rPr>
              <a:t>of</a:t>
            </a:r>
            <a:endParaRPr lang="es-ES" sz="1200" b="1" i="1" dirty="0">
              <a:solidFill>
                <a:prstClr val="white">
                  <a:lumMod val="65000"/>
                </a:prstClr>
              </a:solidFill>
              <a:latin typeface="微软雅黑"/>
              <a:ea typeface="微软雅黑"/>
            </a:endParaRPr>
          </a:p>
        </p:txBody>
      </p:sp>
      <p:sp>
        <p:nvSpPr>
          <p:cNvPr id="90"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sz="1200" b="1" dirty="0" smtClean="0">
                <a:solidFill>
                  <a:prstClr val="white">
                    <a:lumMod val="50000"/>
                  </a:prstClr>
                </a:solidFill>
                <a:latin typeface="微软雅黑"/>
                <a:ea typeface="微软雅黑"/>
              </a:rPr>
              <a:t>65</a:t>
            </a:r>
            <a:endParaRPr lang="es-ES" sz="1200" b="1" dirty="0">
              <a:solidFill>
                <a:prstClr val="white">
                  <a:lumMod val="50000"/>
                </a:prstClr>
              </a:solidFill>
              <a:latin typeface="微软雅黑"/>
              <a:ea typeface="微软雅黑"/>
            </a:endParaRPr>
          </a:p>
        </p:txBody>
      </p:sp>
      <p:pic>
        <p:nvPicPr>
          <p:cNvPr id="92" name="Imagen 27">
            <a:hlinkClick r:id="" action="ppaction://hlinkshowjump?jump=nextslide"/>
          </p:cNvP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Imagen 28">
            <a:hlinkClick r:id="" action="ppaction://hlinkshowjump?jump=previousslide"/>
          </p:cNvP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prstClr val="black">
                    <a:tint val="75000"/>
                  </a:prstClr>
                </a:solidFill>
              </a:rPr>
              <a:pPr fontAlgn="auto">
                <a:spcBef>
                  <a:spcPts val="0"/>
                </a:spcBef>
                <a:spcAft>
                  <a:spcPts val="0"/>
                </a:spcAft>
                <a:buFontTx/>
                <a:buNone/>
              </a:pPr>
              <a:t>165</a:t>
            </a:fld>
            <a:endParaRPr lang="zh-CN" altLang="en-US" dirty="0">
              <a:solidFill>
                <a:prstClr val="black">
                  <a:tint val="75000"/>
                </a:prstClr>
              </a:solidFill>
            </a:endParaRPr>
          </a:p>
        </p:txBody>
      </p:sp>
    </p:spTree>
    <p:extLst>
      <p:ext uri="{BB962C8B-B14F-4D97-AF65-F5344CB8AC3E}">
        <p14:creationId xmlns:p14="http://schemas.microsoft.com/office/powerpoint/2010/main" val="1287238471"/>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26" name="文本框 6"/>
          <p:cNvSpPr txBox="1"/>
          <p:nvPr/>
        </p:nvSpPr>
        <p:spPr>
          <a:xfrm>
            <a:off x="607500" y="177284"/>
            <a:ext cx="1192634" cy="323165"/>
          </a:xfrm>
          <a:prstGeom prst="rect">
            <a:avLst/>
          </a:prstGeom>
          <a:noFill/>
        </p:spPr>
        <p:txBody>
          <a:bodyPr wrap="none" lIns="0" tIns="0" rIns="0" bIns="0" rtlCol="0">
            <a:spAutoFit/>
          </a:bodyPr>
          <a:lstStyle/>
          <a:p>
            <a:pPr fontAlgn="auto">
              <a:spcBef>
                <a:spcPts val="0"/>
              </a:spcBef>
              <a:spcAft>
                <a:spcPts val="0"/>
              </a:spcAft>
              <a:buFontTx/>
              <a:buNone/>
            </a:pPr>
            <a:r>
              <a:rPr lang="zh-CN" altLang="en-US" sz="2100" b="1" spc="225" dirty="0" smtClean="0">
                <a:solidFill>
                  <a:prstClr val="white"/>
                </a:solidFill>
                <a:latin typeface="微软雅黑"/>
                <a:ea typeface="微软雅黑"/>
              </a:rPr>
              <a:t>关联规则</a:t>
            </a:r>
            <a:endParaRPr lang="zh-CN" altLang="en-US" sz="2100" b="1" spc="225" dirty="0">
              <a:solidFill>
                <a:prstClr val="white"/>
              </a:solidFill>
              <a:latin typeface="微软雅黑"/>
              <a:ea typeface="微软雅黑"/>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sp>
        <p:nvSpPr>
          <p:cNvPr id="4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9"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7"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6"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8"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2"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3"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6"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8"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0"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4"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8"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8"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1"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3"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6"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0"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3"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5"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8"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7"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0"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4"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4"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9"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2"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8"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6"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9"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1"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3"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5"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5"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7"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71"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9"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3"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2" name="矩形 81"/>
          <p:cNvSpPr/>
          <p:nvPr/>
        </p:nvSpPr>
        <p:spPr>
          <a:xfrm>
            <a:off x="259814" y="874479"/>
            <a:ext cx="3185487" cy="369332"/>
          </a:xfrm>
          <a:prstGeom prst="rect">
            <a:avLst/>
          </a:prstGeom>
        </p:spPr>
        <p:txBody>
          <a:bodyPr wrap="none">
            <a:spAutoFit/>
          </a:bodyPr>
          <a:lstStyle/>
          <a:p>
            <a:pPr fontAlgn="auto">
              <a:spcBef>
                <a:spcPts val="0"/>
              </a:spcBef>
              <a:spcAft>
                <a:spcPts val="0"/>
              </a:spcAft>
              <a:buFontTx/>
              <a:buNone/>
            </a:pPr>
            <a:r>
              <a:rPr lang="zh-CN" altLang="zh-CN" dirty="0" smtClean="0">
                <a:solidFill>
                  <a:prstClr val="black"/>
                </a:solidFill>
                <a:latin typeface="微软雅黑"/>
                <a:ea typeface="微软雅黑"/>
              </a:rPr>
              <a:t>频繁</a:t>
            </a:r>
            <a:r>
              <a:rPr lang="zh-CN" altLang="zh-CN" dirty="0">
                <a:solidFill>
                  <a:prstClr val="black"/>
                </a:solidFill>
                <a:latin typeface="微软雅黑"/>
                <a:ea typeface="微软雅黑"/>
              </a:rPr>
              <a:t>项集的产生及其经典算法</a:t>
            </a:r>
          </a:p>
        </p:txBody>
      </p:sp>
      <p:sp>
        <p:nvSpPr>
          <p:cNvPr id="2" name="矩形 1"/>
          <p:cNvSpPr/>
          <p:nvPr/>
        </p:nvSpPr>
        <p:spPr>
          <a:xfrm>
            <a:off x="508958" y="1243811"/>
            <a:ext cx="6349042" cy="338554"/>
          </a:xfrm>
          <a:prstGeom prst="rect">
            <a:avLst/>
          </a:prstGeom>
        </p:spPr>
        <p:txBody>
          <a:bodyPr wrap="square">
            <a:spAutoFit/>
          </a:bodyPr>
          <a:lstStyle/>
          <a:p>
            <a:pPr fontAlgn="auto">
              <a:spcBef>
                <a:spcPts val="0"/>
              </a:spcBef>
              <a:spcAft>
                <a:spcPts val="0"/>
              </a:spcAft>
              <a:buFontTx/>
              <a:buNone/>
            </a:pPr>
            <a:r>
              <a:rPr lang="zh-CN" altLang="zh-CN" sz="1600" dirty="0">
                <a:solidFill>
                  <a:prstClr val="black"/>
                </a:solidFill>
                <a:latin typeface="微软雅黑"/>
                <a:ea typeface="微软雅黑"/>
              </a:rPr>
              <a:t>格结构（</a:t>
            </a:r>
            <a:r>
              <a:rPr lang="en-US" altLang="zh-CN" sz="1600" dirty="0">
                <a:solidFill>
                  <a:prstClr val="black"/>
                </a:solidFill>
                <a:latin typeface="微软雅黑"/>
                <a:ea typeface="微软雅黑"/>
              </a:rPr>
              <a:t>Lattice Structure</a:t>
            </a:r>
            <a:r>
              <a:rPr lang="zh-CN" altLang="zh-CN" sz="1600" dirty="0">
                <a:solidFill>
                  <a:prstClr val="black"/>
                </a:solidFill>
                <a:latin typeface="微软雅黑"/>
                <a:ea typeface="微软雅黑"/>
              </a:rPr>
              <a:t>）常常被用来枚举所有可能的项集。</a:t>
            </a:r>
            <a:endParaRPr lang="zh-CN" altLang="en-US" sz="1600" dirty="0">
              <a:solidFill>
                <a:prstClr val="black"/>
              </a:solidFill>
              <a:latin typeface="微软雅黑"/>
              <a:ea typeface="微软雅黑"/>
            </a:endParaRPr>
          </a:p>
        </p:txBody>
      </p:sp>
      <p:grpSp>
        <p:nvGrpSpPr>
          <p:cNvPr id="11285" name="组合 11284"/>
          <p:cNvGrpSpPr/>
          <p:nvPr/>
        </p:nvGrpSpPr>
        <p:grpSpPr>
          <a:xfrm>
            <a:off x="508958" y="1700806"/>
            <a:ext cx="7987346" cy="4119520"/>
            <a:chOff x="843106" y="1847819"/>
            <a:chExt cx="7987346" cy="4119520"/>
          </a:xfrm>
        </p:grpSpPr>
        <p:sp>
          <p:nvSpPr>
            <p:cNvPr id="9" name="矩形 8"/>
            <p:cNvSpPr/>
            <p:nvPr/>
          </p:nvSpPr>
          <p:spPr>
            <a:xfrm>
              <a:off x="865913" y="2008225"/>
              <a:ext cx="881692" cy="830997"/>
            </a:xfrm>
            <a:prstGeom prst="rect">
              <a:avLst/>
            </a:prstGeom>
            <a:solidFill>
              <a:schemeClr val="accent1"/>
            </a:solidFill>
          </p:spPr>
          <p:txBody>
            <a:bodyPr wrap="square">
              <a:spAutoFit/>
            </a:bodyPr>
            <a:lstStyle/>
            <a:p>
              <a:pPr algn="ctr" fontAlgn="auto">
                <a:spcBef>
                  <a:spcPts val="0"/>
                </a:spcBef>
                <a:spcAft>
                  <a:spcPts val="0"/>
                </a:spcAft>
                <a:buFontTx/>
                <a:buNone/>
              </a:pPr>
              <a:r>
                <a:rPr lang="zh-CN" altLang="zh-CN" sz="1600" b="1" dirty="0">
                  <a:solidFill>
                    <a:prstClr val="white"/>
                  </a:solidFill>
                  <a:latin typeface="微软雅黑"/>
                  <a:ea typeface="微软雅黑"/>
                </a:rPr>
                <a:t>查找频繁项目集</a:t>
              </a:r>
              <a:endParaRPr lang="zh-CN" altLang="en-US" sz="1600" b="1" dirty="0">
                <a:solidFill>
                  <a:prstClr val="white"/>
                </a:solidFill>
                <a:latin typeface="微软雅黑"/>
                <a:ea typeface="微软雅黑"/>
              </a:endParaRPr>
            </a:p>
          </p:txBody>
        </p:sp>
        <p:sp>
          <p:nvSpPr>
            <p:cNvPr id="11" name="矩形 10"/>
            <p:cNvSpPr/>
            <p:nvPr/>
          </p:nvSpPr>
          <p:spPr>
            <a:xfrm>
              <a:off x="5071928" y="1847819"/>
              <a:ext cx="2881447" cy="338554"/>
            </a:xfrm>
            <a:prstGeom prst="rect">
              <a:avLst/>
            </a:prstGeom>
            <a:solidFill>
              <a:schemeClr val="accent1"/>
            </a:solidFill>
          </p:spPr>
          <p:txBody>
            <a:bodyPr wrap="square">
              <a:spAutoFit/>
            </a:bodyPr>
            <a:lstStyle/>
            <a:p>
              <a:pPr fontAlgn="auto">
                <a:spcBef>
                  <a:spcPts val="0"/>
                </a:spcBef>
                <a:spcAft>
                  <a:spcPts val="0"/>
                </a:spcAft>
                <a:buFontTx/>
                <a:buNone/>
              </a:pPr>
              <a:r>
                <a:rPr lang="zh-CN" altLang="zh-CN" sz="1600" dirty="0">
                  <a:solidFill>
                    <a:prstClr val="white"/>
                  </a:solidFill>
                  <a:latin typeface="微软雅黑"/>
                  <a:ea typeface="微软雅黑"/>
                </a:rPr>
                <a:t>经典的查找策略</a:t>
              </a:r>
              <a:endParaRPr lang="zh-CN" altLang="en-US" sz="1600" dirty="0">
                <a:solidFill>
                  <a:prstClr val="white"/>
                </a:solidFill>
                <a:latin typeface="微软雅黑"/>
                <a:ea typeface="微软雅黑"/>
              </a:endParaRPr>
            </a:p>
          </p:txBody>
        </p:sp>
        <p:sp>
          <p:nvSpPr>
            <p:cNvPr id="12" name="矩形 11"/>
            <p:cNvSpPr/>
            <p:nvPr/>
          </p:nvSpPr>
          <p:spPr>
            <a:xfrm>
              <a:off x="5071928" y="2252290"/>
              <a:ext cx="2881447" cy="338554"/>
            </a:xfrm>
            <a:prstGeom prst="rect">
              <a:avLst/>
            </a:prstGeom>
            <a:solidFill>
              <a:schemeClr val="accent1"/>
            </a:solidFill>
          </p:spPr>
          <p:txBody>
            <a:bodyPr wrap="square">
              <a:spAutoFit/>
            </a:bodyPr>
            <a:lstStyle/>
            <a:p>
              <a:pPr fontAlgn="auto">
                <a:spcBef>
                  <a:spcPts val="0"/>
                </a:spcBef>
                <a:spcAft>
                  <a:spcPts val="0"/>
                </a:spcAft>
                <a:buFontTx/>
                <a:buNone/>
              </a:pPr>
              <a:r>
                <a:rPr lang="zh-CN" altLang="zh-CN" sz="1600" dirty="0">
                  <a:solidFill>
                    <a:prstClr val="white"/>
                  </a:solidFill>
                  <a:latin typeface="微软雅黑"/>
                  <a:ea typeface="微软雅黑"/>
                </a:rPr>
                <a:t>基于精简</a:t>
              </a:r>
              <a:r>
                <a:rPr lang="zh-CN" altLang="zh-CN" sz="1600" dirty="0" smtClean="0">
                  <a:solidFill>
                    <a:prstClr val="white"/>
                  </a:solidFill>
                  <a:latin typeface="微软雅黑"/>
                  <a:ea typeface="微软雅黑"/>
                </a:rPr>
                <a:t>集的</a:t>
              </a:r>
              <a:r>
                <a:rPr lang="zh-CN" altLang="zh-CN" sz="1600" dirty="0">
                  <a:solidFill>
                    <a:prstClr val="white"/>
                  </a:solidFill>
                  <a:latin typeface="微软雅黑"/>
                  <a:ea typeface="微软雅黑"/>
                </a:rPr>
                <a:t>查找策略</a:t>
              </a:r>
              <a:endParaRPr lang="zh-CN" altLang="en-US" sz="1600" dirty="0">
                <a:solidFill>
                  <a:prstClr val="white"/>
                </a:solidFill>
                <a:latin typeface="微软雅黑"/>
                <a:ea typeface="微软雅黑"/>
              </a:endParaRPr>
            </a:p>
          </p:txBody>
        </p:sp>
        <p:sp>
          <p:nvSpPr>
            <p:cNvPr id="13" name="矩形 12"/>
            <p:cNvSpPr/>
            <p:nvPr/>
          </p:nvSpPr>
          <p:spPr>
            <a:xfrm>
              <a:off x="5071928" y="2656760"/>
              <a:ext cx="2881447" cy="338554"/>
            </a:xfrm>
            <a:prstGeom prst="rect">
              <a:avLst/>
            </a:prstGeom>
            <a:solidFill>
              <a:schemeClr val="accent1"/>
            </a:solidFill>
          </p:spPr>
          <p:txBody>
            <a:bodyPr wrap="square">
              <a:spAutoFit/>
            </a:bodyPr>
            <a:lstStyle/>
            <a:p>
              <a:pPr fontAlgn="auto">
                <a:spcBef>
                  <a:spcPts val="0"/>
                </a:spcBef>
                <a:spcAft>
                  <a:spcPts val="0"/>
                </a:spcAft>
                <a:buFontTx/>
                <a:buNone/>
              </a:pPr>
              <a:r>
                <a:rPr lang="zh-CN" altLang="zh-CN" sz="1600" dirty="0">
                  <a:solidFill>
                    <a:prstClr val="white"/>
                  </a:solidFill>
                  <a:latin typeface="微软雅黑"/>
                  <a:ea typeface="微软雅黑"/>
                </a:rPr>
                <a:t>基于最大频繁</a:t>
              </a:r>
              <a:r>
                <a:rPr lang="zh-CN" altLang="zh-CN" sz="1600" dirty="0" smtClean="0">
                  <a:solidFill>
                    <a:prstClr val="white"/>
                  </a:solidFill>
                  <a:latin typeface="微软雅黑"/>
                  <a:ea typeface="微软雅黑"/>
                </a:rPr>
                <a:t>项集的</a:t>
              </a:r>
              <a:r>
                <a:rPr lang="zh-CN" altLang="zh-CN" sz="1600" dirty="0">
                  <a:solidFill>
                    <a:prstClr val="white"/>
                  </a:solidFill>
                  <a:latin typeface="微软雅黑"/>
                  <a:ea typeface="微软雅黑"/>
                </a:rPr>
                <a:t>查找策略</a:t>
              </a:r>
              <a:endParaRPr lang="zh-CN" altLang="en-US" sz="1600" dirty="0">
                <a:solidFill>
                  <a:prstClr val="white"/>
                </a:solidFill>
                <a:latin typeface="微软雅黑"/>
                <a:ea typeface="微软雅黑"/>
              </a:endParaRPr>
            </a:p>
          </p:txBody>
        </p:sp>
        <p:grpSp>
          <p:nvGrpSpPr>
            <p:cNvPr id="55" name="组合 54"/>
            <p:cNvGrpSpPr/>
            <p:nvPr/>
          </p:nvGrpSpPr>
          <p:grpSpPr>
            <a:xfrm>
              <a:off x="1747605" y="2017096"/>
              <a:ext cx="3324323" cy="808941"/>
              <a:chOff x="1747605" y="2017096"/>
              <a:chExt cx="3324323" cy="808941"/>
            </a:xfrm>
          </p:grpSpPr>
          <p:cxnSp>
            <p:nvCxnSpPr>
              <p:cNvPr id="30" name="直接箭头连接符 29"/>
              <p:cNvCxnSpPr>
                <a:stCxn id="9" idx="3"/>
                <a:endCxn id="12" idx="1"/>
              </p:cNvCxnSpPr>
              <p:nvPr/>
            </p:nvCxnSpPr>
            <p:spPr>
              <a:xfrm flipV="1">
                <a:off x="1747605" y="2421567"/>
                <a:ext cx="3324323" cy="2157"/>
              </a:xfrm>
              <a:prstGeom prst="straightConnector1">
                <a:avLst/>
              </a:prstGeom>
              <a:ln w="1905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9" idx="3"/>
                <a:endCxn id="11" idx="1"/>
              </p:cNvCxnSpPr>
              <p:nvPr/>
            </p:nvCxnSpPr>
            <p:spPr>
              <a:xfrm flipV="1">
                <a:off x="1747605" y="2017096"/>
                <a:ext cx="3324323" cy="406628"/>
              </a:xfrm>
              <a:prstGeom prst="bentConnector3">
                <a:avLst>
                  <a:gd name="adj1" fmla="val 75787"/>
                </a:avLst>
              </a:prstGeom>
              <a:ln w="1905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50" name="肘形连接符 49"/>
              <p:cNvCxnSpPr>
                <a:stCxn id="9" idx="3"/>
                <a:endCxn id="13" idx="1"/>
              </p:cNvCxnSpPr>
              <p:nvPr/>
            </p:nvCxnSpPr>
            <p:spPr>
              <a:xfrm>
                <a:off x="1747605" y="2423724"/>
                <a:ext cx="3324323" cy="402313"/>
              </a:xfrm>
              <a:prstGeom prst="bentConnector3">
                <a:avLst>
                  <a:gd name="adj1" fmla="val 75787"/>
                </a:avLst>
              </a:prstGeom>
              <a:ln w="19050">
                <a:solidFill>
                  <a:schemeClr val="accent1"/>
                </a:solidFill>
                <a:tailEnd type="arrow"/>
              </a:ln>
            </p:spPr>
            <p:style>
              <a:lnRef idx="1">
                <a:schemeClr val="accent1"/>
              </a:lnRef>
              <a:fillRef idx="0">
                <a:schemeClr val="accent1"/>
              </a:fillRef>
              <a:effectRef idx="0">
                <a:schemeClr val="accent1"/>
              </a:effectRef>
              <a:fontRef idx="minor">
                <a:schemeClr val="tx1"/>
              </a:fontRef>
            </p:style>
          </p:cxnSp>
        </p:grpSp>
        <p:sp>
          <p:nvSpPr>
            <p:cNvPr id="57" name="矩形 56"/>
            <p:cNvSpPr/>
            <p:nvPr/>
          </p:nvSpPr>
          <p:spPr>
            <a:xfrm>
              <a:off x="2145106" y="2032485"/>
              <a:ext cx="1800493" cy="307777"/>
            </a:xfrm>
            <a:prstGeom prst="rect">
              <a:avLst/>
            </a:prstGeom>
          </p:spPr>
          <p:txBody>
            <a:bodyPr wrap="none">
              <a:spAutoFit/>
            </a:bodyPr>
            <a:lstStyle/>
            <a:p>
              <a:pPr fontAlgn="auto">
                <a:spcBef>
                  <a:spcPts val="0"/>
                </a:spcBef>
                <a:spcAft>
                  <a:spcPts val="0"/>
                </a:spcAft>
                <a:buFontTx/>
                <a:buNone/>
              </a:pPr>
              <a:r>
                <a:rPr lang="zh-CN" altLang="zh-CN" sz="1400" b="1" dirty="0">
                  <a:solidFill>
                    <a:srgbClr val="5B9BD5"/>
                  </a:solidFill>
                  <a:latin typeface="微软雅黑"/>
                  <a:ea typeface="微软雅黑"/>
                </a:rPr>
                <a:t>按照挖掘的策略不同</a:t>
              </a:r>
              <a:endParaRPr lang="zh-CN" altLang="en-US" sz="1400" b="1" dirty="0">
                <a:solidFill>
                  <a:srgbClr val="5B9BD5"/>
                </a:solidFill>
                <a:latin typeface="微软雅黑"/>
                <a:ea typeface="微软雅黑"/>
              </a:endParaRPr>
            </a:p>
          </p:txBody>
        </p:sp>
        <p:sp>
          <p:nvSpPr>
            <p:cNvPr id="94" name="矩形 93"/>
            <p:cNvSpPr/>
            <p:nvPr/>
          </p:nvSpPr>
          <p:spPr>
            <a:xfrm>
              <a:off x="843106" y="3457514"/>
              <a:ext cx="904500" cy="954107"/>
            </a:xfrm>
            <a:prstGeom prst="rect">
              <a:avLst/>
            </a:prstGeom>
            <a:solidFill>
              <a:schemeClr val="accent1"/>
            </a:solidFill>
          </p:spPr>
          <p:txBody>
            <a:bodyPr wrap="square">
              <a:spAutoFit/>
            </a:bodyPr>
            <a:lstStyle/>
            <a:p>
              <a:pPr algn="ctr" fontAlgn="auto">
                <a:spcBef>
                  <a:spcPts val="0"/>
                </a:spcBef>
                <a:spcAft>
                  <a:spcPts val="0"/>
                </a:spcAft>
                <a:buFontTx/>
                <a:buNone/>
              </a:pPr>
              <a:r>
                <a:rPr lang="zh-CN" altLang="zh-CN" sz="1400" b="1" dirty="0">
                  <a:solidFill>
                    <a:prstClr val="white"/>
                  </a:solidFill>
                  <a:latin typeface="微软雅黑"/>
                  <a:ea typeface="微软雅黑"/>
                </a:rPr>
                <a:t>经典的挖掘完全频繁项集方法</a:t>
              </a:r>
              <a:endParaRPr lang="zh-CN" altLang="en-US" sz="1400" b="1" dirty="0">
                <a:solidFill>
                  <a:prstClr val="white"/>
                </a:solidFill>
                <a:latin typeface="微软雅黑"/>
                <a:ea typeface="微软雅黑"/>
              </a:endParaRPr>
            </a:p>
          </p:txBody>
        </p:sp>
        <p:sp>
          <p:nvSpPr>
            <p:cNvPr id="96" name="矩形 95"/>
            <p:cNvSpPr/>
            <p:nvPr/>
          </p:nvSpPr>
          <p:spPr>
            <a:xfrm>
              <a:off x="2070713" y="3411927"/>
              <a:ext cx="3615675" cy="391628"/>
            </a:xfrm>
            <a:prstGeom prst="rect">
              <a:avLst/>
            </a:prstGeom>
            <a:solidFill>
              <a:schemeClr val="accent1"/>
            </a:solidFill>
          </p:spPr>
          <p:txBody>
            <a:bodyPr wrap="square" lIns="72000" tIns="72000" rIns="72000" bIns="72000">
              <a:spAutoFit/>
            </a:bodyPr>
            <a:lstStyle/>
            <a:p>
              <a:pPr fontAlgn="auto">
                <a:spcBef>
                  <a:spcPts val="0"/>
                </a:spcBef>
                <a:spcAft>
                  <a:spcPts val="0"/>
                </a:spcAft>
                <a:buFontTx/>
                <a:buNone/>
              </a:pPr>
              <a:r>
                <a:rPr lang="zh-CN" altLang="zh-CN" sz="1600" dirty="0">
                  <a:solidFill>
                    <a:prstClr val="white"/>
                  </a:solidFill>
                  <a:latin typeface="微软雅黑"/>
                  <a:ea typeface="微软雅黑"/>
                </a:rPr>
                <a:t>基于广度优先搜索策略的关联规则算法</a:t>
              </a:r>
              <a:endParaRPr lang="zh-CN" altLang="en-US" sz="1600" dirty="0">
                <a:solidFill>
                  <a:prstClr val="white"/>
                </a:solidFill>
                <a:latin typeface="微软雅黑"/>
                <a:ea typeface="微软雅黑"/>
              </a:endParaRPr>
            </a:p>
          </p:txBody>
        </p:sp>
        <p:sp>
          <p:nvSpPr>
            <p:cNvPr id="97" name="矩形 96"/>
            <p:cNvSpPr/>
            <p:nvPr/>
          </p:nvSpPr>
          <p:spPr>
            <a:xfrm>
              <a:off x="2070712" y="4073646"/>
              <a:ext cx="3615675" cy="391628"/>
            </a:xfrm>
            <a:prstGeom prst="rect">
              <a:avLst/>
            </a:prstGeom>
            <a:solidFill>
              <a:schemeClr val="accent1"/>
            </a:solidFill>
          </p:spPr>
          <p:txBody>
            <a:bodyPr wrap="square" lIns="72000" tIns="72000" rIns="72000" bIns="72000">
              <a:spAutoFit/>
            </a:bodyPr>
            <a:lstStyle/>
            <a:p>
              <a:pPr fontAlgn="auto">
                <a:spcBef>
                  <a:spcPts val="0"/>
                </a:spcBef>
                <a:spcAft>
                  <a:spcPts val="0"/>
                </a:spcAft>
                <a:buFontTx/>
                <a:buNone/>
              </a:pPr>
              <a:r>
                <a:rPr lang="zh-CN" altLang="zh-CN" sz="1600" dirty="0">
                  <a:solidFill>
                    <a:prstClr val="white"/>
                  </a:solidFill>
                  <a:latin typeface="微软雅黑"/>
                  <a:ea typeface="微软雅黑"/>
                </a:rPr>
                <a:t>基于深度优先搜索</a:t>
              </a:r>
              <a:r>
                <a:rPr lang="zh-CN" altLang="zh-CN" sz="1600" dirty="0" smtClean="0">
                  <a:solidFill>
                    <a:prstClr val="white"/>
                  </a:solidFill>
                  <a:latin typeface="微软雅黑"/>
                  <a:ea typeface="微软雅黑"/>
                </a:rPr>
                <a:t>策略</a:t>
              </a:r>
              <a:r>
                <a:rPr lang="zh-CN" altLang="en-US" sz="1600" dirty="0" smtClean="0">
                  <a:solidFill>
                    <a:prstClr val="white"/>
                  </a:solidFill>
                  <a:latin typeface="微软雅黑"/>
                  <a:ea typeface="微软雅黑"/>
                </a:rPr>
                <a:t>的算法</a:t>
              </a:r>
              <a:endParaRPr lang="zh-CN" altLang="en-US" sz="1600" dirty="0">
                <a:solidFill>
                  <a:prstClr val="white"/>
                </a:solidFill>
                <a:latin typeface="微软雅黑"/>
                <a:ea typeface="微软雅黑"/>
              </a:endParaRPr>
            </a:p>
          </p:txBody>
        </p:sp>
        <p:sp>
          <p:nvSpPr>
            <p:cNvPr id="11278" name="矩形 11277"/>
            <p:cNvSpPr/>
            <p:nvPr/>
          </p:nvSpPr>
          <p:spPr>
            <a:xfrm>
              <a:off x="5775874" y="3438464"/>
              <a:ext cx="2323072" cy="338554"/>
            </a:xfrm>
            <a:prstGeom prst="rect">
              <a:avLst/>
            </a:prstGeom>
          </p:spPr>
          <p:txBody>
            <a:bodyPr wrap="none">
              <a:spAutoFit/>
            </a:bodyPr>
            <a:lstStyle/>
            <a:p>
              <a:pPr fontAlgn="auto">
                <a:spcBef>
                  <a:spcPts val="0"/>
                </a:spcBef>
                <a:spcAft>
                  <a:spcPts val="0"/>
                </a:spcAft>
                <a:buFontTx/>
                <a:buNone/>
              </a:pPr>
              <a:r>
                <a:rPr lang="en-US" altLang="zh-CN" sz="1600" dirty="0" err="1">
                  <a:solidFill>
                    <a:srgbClr val="5B9BD5"/>
                  </a:solidFill>
                  <a:latin typeface="微软雅黑"/>
                  <a:ea typeface="微软雅黑"/>
                </a:rPr>
                <a:t>Apriori</a:t>
              </a:r>
              <a:r>
                <a:rPr lang="zh-CN" altLang="zh-CN" sz="1600" dirty="0" smtClean="0">
                  <a:solidFill>
                    <a:srgbClr val="5B9BD5"/>
                  </a:solidFill>
                  <a:latin typeface="微软雅黑"/>
                  <a:ea typeface="微软雅黑"/>
                </a:rPr>
                <a:t>算法</a:t>
              </a:r>
              <a:r>
                <a:rPr lang="zh-CN" altLang="en-US" sz="1600" dirty="0" smtClean="0">
                  <a:solidFill>
                    <a:srgbClr val="5B9BD5"/>
                  </a:solidFill>
                  <a:latin typeface="微软雅黑"/>
                  <a:ea typeface="微软雅黑"/>
                </a:rPr>
                <a:t>、</a:t>
              </a:r>
              <a:r>
                <a:rPr lang="en-US" altLang="zh-CN" sz="1600" dirty="0" smtClean="0">
                  <a:solidFill>
                    <a:srgbClr val="5B9BD5"/>
                  </a:solidFill>
                  <a:latin typeface="微软雅黑"/>
                  <a:ea typeface="微软雅黑"/>
                </a:rPr>
                <a:t>DHP</a:t>
              </a:r>
              <a:r>
                <a:rPr lang="zh-CN" altLang="en-US" sz="1600" dirty="0" smtClean="0">
                  <a:solidFill>
                    <a:srgbClr val="5B9BD5"/>
                  </a:solidFill>
                  <a:latin typeface="微软雅黑"/>
                  <a:ea typeface="微软雅黑"/>
                </a:rPr>
                <a:t>算法</a:t>
              </a:r>
              <a:endParaRPr lang="zh-CN" altLang="en-US" sz="1600" dirty="0">
                <a:solidFill>
                  <a:srgbClr val="5B9BD5"/>
                </a:solidFill>
                <a:latin typeface="微软雅黑"/>
                <a:ea typeface="微软雅黑"/>
              </a:endParaRPr>
            </a:p>
          </p:txBody>
        </p:sp>
        <p:sp>
          <p:nvSpPr>
            <p:cNvPr id="11280" name="矩形 11279"/>
            <p:cNvSpPr/>
            <p:nvPr/>
          </p:nvSpPr>
          <p:spPr>
            <a:xfrm>
              <a:off x="5775874" y="3976358"/>
              <a:ext cx="3054578" cy="584775"/>
            </a:xfrm>
            <a:prstGeom prst="rect">
              <a:avLst/>
            </a:prstGeom>
          </p:spPr>
          <p:txBody>
            <a:bodyPr wrap="square">
              <a:spAutoFit/>
            </a:bodyPr>
            <a:lstStyle/>
            <a:p>
              <a:pPr fontAlgn="auto">
                <a:spcBef>
                  <a:spcPts val="0"/>
                </a:spcBef>
                <a:spcAft>
                  <a:spcPts val="0"/>
                </a:spcAft>
                <a:buFontTx/>
                <a:buNone/>
              </a:pPr>
              <a:r>
                <a:rPr lang="en-US" altLang="zh-CN" sz="1600" dirty="0">
                  <a:solidFill>
                    <a:srgbClr val="5B9BD5"/>
                  </a:solidFill>
                  <a:latin typeface="微软雅黑"/>
                  <a:ea typeface="微软雅黑"/>
                </a:rPr>
                <a:t>FP-Growth</a:t>
              </a:r>
              <a:r>
                <a:rPr lang="zh-CN" altLang="zh-CN" sz="1600" dirty="0" smtClean="0">
                  <a:solidFill>
                    <a:srgbClr val="5B9BD5"/>
                  </a:solidFill>
                  <a:latin typeface="微软雅黑"/>
                  <a:ea typeface="微软雅黑"/>
                </a:rPr>
                <a:t>算法</a:t>
              </a:r>
              <a:r>
                <a:rPr lang="zh-CN" altLang="en-US" sz="1600" dirty="0" smtClean="0">
                  <a:solidFill>
                    <a:srgbClr val="5B9BD5"/>
                  </a:solidFill>
                  <a:latin typeface="微软雅黑"/>
                  <a:ea typeface="微软雅黑"/>
                </a:rPr>
                <a:t>、</a:t>
              </a:r>
              <a:r>
                <a:rPr lang="en-US" altLang="zh-CN" sz="1600" dirty="0" smtClean="0">
                  <a:solidFill>
                    <a:srgbClr val="5B9BD5"/>
                  </a:solidFill>
                  <a:latin typeface="微软雅黑"/>
                  <a:ea typeface="微软雅黑"/>
                </a:rPr>
                <a:t>ECLAT</a:t>
              </a:r>
              <a:r>
                <a:rPr lang="zh-CN" altLang="zh-CN" sz="1600" dirty="0" smtClean="0">
                  <a:solidFill>
                    <a:srgbClr val="5B9BD5"/>
                  </a:solidFill>
                  <a:latin typeface="微软雅黑"/>
                  <a:ea typeface="微软雅黑"/>
                </a:rPr>
                <a:t>算法</a:t>
              </a:r>
              <a:r>
                <a:rPr lang="en-US" altLang="zh-CN" sz="1600" dirty="0" smtClean="0">
                  <a:solidFill>
                    <a:srgbClr val="5B9BD5"/>
                  </a:solidFill>
                  <a:latin typeface="微软雅黑"/>
                  <a:ea typeface="微软雅黑"/>
                </a:rPr>
                <a:t>COFI</a:t>
              </a:r>
              <a:r>
                <a:rPr lang="zh-CN" altLang="zh-CN" sz="1600" dirty="0" smtClean="0">
                  <a:solidFill>
                    <a:srgbClr val="5B9BD5"/>
                  </a:solidFill>
                  <a:latin typeface="微软雅黑"/>
                  <a:ea typeface="微软雅黑"/>
                </a:rPr>
                <a:t>算法</a:t>
              </a:r>
              <a:endParaRPr lang="zh-CN" altLang="en-US" sz="1600" dirty="0">
                <a:solidFill>
                  <a:srgbClr val="5B9BD5"/>
                </a:solidFill>
                <a:latin typeface="微软雅黑"/>
                <a:ea typeface="微软雅黑"/>
              </a:endParaRPr>
            </a:p>
          </p:txBody>
        </p:sp>
        <p:sp>
          <p:nvSpPr>
            <p:cNvPr id="124" name="矩形 123"/>
            <p:cNvSpPr/>
            <p:nvPr/>
          </p:nvSpPr>
          <p:spPr>
            <a:xfrm>
              <a:off x="974920" y="4797788"/>
              <a:ext cx="663678" cy="1169551"/>
            </a:xfrm>
            <a:prstGeom prst="rect">
              <a:avLst/>
            </a:prstGeom>
            <a:solidFill>
              <a:schemeClr val="accent1"/>
            </a:solidFill>
          </p:spPr>
          <p:txBody>
            <a:bodyPr wrap="square">
              <a:spAutoFit/>
            </a:bodyPr>
            <a:lstStyle/>
            <a:p>
              <a:pPr algn="ctr" fontAlgn="auto">
                <a:spcBef>
                  <a:spcPts val="0"/>
                </a:spcBef>
                <a:spcAft>
                  <a:spcPts val="0"/>
                </a:spcAft>
                <a:buFontTx/>
                <a:buNone/>
              </a:pPr>
              <a:r>
                <a:rPr lang="zh-CN" altLang="en-US" sz="1400" b="1" dirty="0" smtClean="0">
                  <a:solidFill>
                    <a:prstClr val="white"/>
                  </a:solidFill>
                  <a:latin typeface="微软雅黑"/>
                  <a:ea typeface="微软雅黑"/>
                </a:rPr>
                <a:t>与</a:t>
              </a:r>
              <a:r>
                <a:rPr lang="zh-CN" altLang="zh-CN" sz="1400" b="1" dirty="0" smtClean="0">
                  <a:solidFill>
                    <a:prstClr val="white"/>
                  </a:solidFill>
                  <a:latin typeface="微软雅黑"/>
                  <a:ea typeface="微软雅黑"/>
                </a:rPr>
                <a:t>经典</a:t>
              </a:r>
              <a:r>
                <a:rPr lang="zh-CN" altLang="en-US" sz="1400" b="1" dirty="0" smtClean="0">
                  <a:solidFill>
                    <a:prstClr val="white"/>
                  </a:solidFill>
                  <a:latin typeface="微软雅黑"/>
                  <a:ea typeface="微软雅黑"/>
                </a:rPr>
                <a:t>查找不同</a:t>
              </a:r>
              <a:r>
                <a:rPr lang="zh-CN" altLang="zh-CN" sz="1400" b="1" dirty="0">
                  <a:solidFill>
                    <a:prstClr val="white"/>
                  </a:solidFill>
                  <a:latin typeface="微软雅黑"/>
                  <a:ea typeface="微软雅黑"/>
                </a:rPr>
                <a:t>方法</a:t>
              </a:r>
              <a:endParaRPr lang="zh-CN" altLang="en-US" sz="1400" b="1" dirty="0">
                <a:solidFill>
                  <a:prstClr val="white"/>
                </a:solidFill>
                <a:latin typeface="微软雅黑"/>
                <a:ea typeface="微软雅黑"/>
              </a:endParaRPr>
            </a:p>
          </p:txBody>
        </p:sp>
        <p:sp>
          <p:nvSpPr>
            <p:cNvPr id="125" name="矩形 124"/>
            <p:cNvSpPr/>
            <p:nvPr/>
          </p:nvSpPr>
          <p:spPr>
            <a:xfrm>
              <a:off x="2070713" y="4838313"/>
              <a:ext cx="3615675" cy="391628"/>
            </a:xfrm>
            <a:prstGeom prst="rect">
              <a:avLst/>
            </a:prstGeom>
            <a:solidFill>
              <a:schemeClr val="accent1"/>
            </a:solidFill>
          </p:spPr>
          <p:txBody>
            <a:bodyPr wrap="square" lIns="72000" tIns="72000" rIns="72000" bIns="72000">
              <a:spAutoFit/>
            </a:bodyPr>
            <a:lstStyle/>
            <a:p>
              <a:pPr fontAlgn="auto">
                <a:spcBef>
                  <a:spcPts val="0"/>
                </a:spcBef>
                <a:spcAft>
                  <a:spcPts val="0"/>
                </a:spcAft>
                <a:buFontTx/>
                <a:buNone/>
              </a:pPr>
              <a:r>
                <a:rPr lang="zh-CN" altLang="zh-CN" sz="1600" dirty="0">
                  <a:solidFill>
                    <a:prstClr val="white"/>
                  </a:solidFill>
                  <a:latin typeface="微软雅黑"/>
                  <a:ea typeface="微软雅黑"/>
                </a:rPr>
                <a:t>基于精简集的方法</a:t>
              </a:r>
              <a:endParaRPr lang="zh-CN" altLang="en-US" sz="1600" dirty="0">
                <a:solidFill>
                  <a:prstClr val="white"/>
                </a:solidFill>
                <a:latin typeface="微软雅黑"/>
                <a:ea typeface="微软雅黑"/>
              </a:endParaRPr>
            </a:p>
          </p:txBody>
        </p:sp>
        <p:sp>
          <p:nvSpPr>
            <p:cNvPr id="126" name="矩形 125"/>
            <p:cNvSpPr/>
            <p:nvPr/>
          </p:nvSpPr>
          <p:spPr>
            <a:xfrm>
              <a:off x="2070712" y="5500032"/>
              <a:ext cx="3615675" cy="391628"/>
            </a:xfrm>
            <a:prstGeom prst="rect">
              <a:avLst/>
            </a:prstGeom>
            <a:solidFill>
              <a:schemeClr val="accent1"/>
            </a:solidFill>
          </p:spPr>
          <p:txBody>
            <a:bodyPr wrap="square" lIns="72000" tIns="72000" rIns="72000" bIns="72000">
              <a:spAutoFit/>
            </a:bodyPr>
            <a:lstStyle/>
            <a:p>
              <a:pPr fontAlgn="auto">
                <a:spcBef>
                  <a:spcPts val="0"/>
                </a:spcBef>
                <a:spcAft>
                  <a:spcPts val="0"/>
                </a:spcAft>
                <a:buFontTx/>
                <a:buNone/>
              </a:pPr>
              <a:r>
                <a:rPr lang="zh-CN" altLang="zh-CN" sz="1600" dirty="0">
                  <a:solidFill>
                    <a:prstClr val="white"/>
                  </a:solidFill>
                  <a:latin typeface="微软雅黑"/>
                  <a:ea typeface="微软雅黑"/>
                </a:rPr>
                <a:t>基于最大频繁项目集的方法</a:t>
              </a:r>
              <a:endParaRPr lang="zh-CN" altLang="en-US" sz="1600" dirty="0">
                <a:solidFill>
                  <a:prstClr val="white"/>
                </a:solidFill>
                <a:latin typeface="微软雅黑"/>
                <a:ea typeface="微软雅黑"/>
              </a:endParaRPr>
            </a:p>
          </p:txBody>
        </p:sp>
        <p:sp>
          <p:nvSpPr>
            <p:cNvPr id="11282" name="左大括号 11281"/>
            <p:cNvSpPr/>
            <p:nvPr/>
          </p:nvSpPr>
          <p:spPr>
            <a:xfrm>
              <a:off x="1885950" y="3502862"/>
              <a:ext cx="45719" cy="908759"/>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buFontTx/>
                <a:buNone/>
              </a:pPr>
              <a:endParaRPr lang="zh-CN" altLang="en-US">
                <a:solidFill>
                  <a:prstClr val="black"/>
                </a:solidFill>
              </a:endParaRPr>
            </a:p>
          </p:txBody>
        </p:sp>
        <p:sp>
          <p:nvSpPr>
            <p:cNvPr id="128" name="左大括号 127"/>
            <p:cNvSpPr/>
            <p:nvPr/>
          </p:nvSpPr>
          <p:spPr>
            <a:xfrm>
              <a:off x="1885950" y="4928183"/>
              <a:ext cx="45719" cy="908759"/>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buFontTx/>
                <a:buNone/>
              </a:pPr>
              <a:endParaRPr lang="zh-CN" altLang="en-US">
                <a:solidFill>
                  <a:prstClr val="black"/>
                </a:solidFill>
              </a:endParaRPr>
            </a:p>
          </p:txBody>
        </p:sp>
        <p:sp>
          <p:nvSpPr>
            <p:cNvPr id="11283" name="矩形 11282"/>
            <p:cNvSpPr/>
            <p:nvPr/>
          </p:nvSpPr>
          <p:spPr>
            <a:xfrm>
              <a:off x="5775874" y="4860609"/>
              <a:ext cx="1326004" cy="338554"/>
            </a:xfrm>
            <a:prstGeom prst="rect">
              <a:avLst/>
            </a:prstGeom>
          </p:spPr>
          <p:txBody>
            <a:bodyPr wrap="none">
              <a:spAutoFit/>
            </a:bodyPr>
            <a:lstStyle/>
            <a:p>
              <a:pPr fontAlgn="auto">
                <a:spcBef>
                  <a:spcPts val="0"/>
                </a:spcBef>
                <a:spcAft>
                  <a:spcPts val="0"/>
                </a:spcAft>
                <a:buFontTx/>
                <a:buNone/>
              </a:pPr>
              <a:r>
                <a:rPr lang="en-US" altLang="zh-CN" sz="1600" dirty="0">
                  <a:solidFill>
                    <a:srgbClr val="5B9BD5"/>
                  </a:solidFill>
                  <a:latin typeface="微软雅黑"/>
                  <a:ea typeface="微软雅黑"/>
                </a:rPr>
                <a:t>A-close</a:t>
              </a:r>
              <a:r>
                <a:rPr lang="zh-CN" altLang="zh-CN" sz="1600" dirty="0">
                  <a:solidFill>
                    <a:srgbClr val="5B9BD5"/>
                  </a:solidFill>
                  <a:latin typeface="微软雅黑"/>
                  <a:ea typeface="微软雅黑"/>
                </a:rPr>
                <a:t>算法</a:t>
              </a:r>
              <a:endParaRPr lang="zh-CN" altLang="en-US" sz="1600" dirty="0">
                <a:solidFill>
                  <a:srgbClr val="5B9BD5"/>
                </a:solidFill>
                <a:latin typeface="微软雅黑"/>
                <a:ea typeface="微软雅黑"/>
              </a:endParaRPr>
            </a:p>
          </p:txBody>
        </p:sp>
        <p:sp>
          <p:nvSpPr>
            <p:cNvPr id="11284" name="矩形 11283"/>
            <p:cNvSpPr/>
            <p:nvPr/>
          </p:nvSpPr>
          <p:spPr>
            <a:xfrm>
              <a:off x="5775874" y="5372680"/>
              <a:ext cx="2815676" cy="584775"/>
            </a:xfrm>
            <a:prstGeom prst="rect">
              <a:avLst/>
            </a:prstGeom>
          </p:spPr>
          <p:txBody>
            <a:bodyPr wrap="square">
              <a:spAutoFit/>
            </a:bodyPr>
            <a:lstStyle/>
            <a:p>
              <a:pPr fontAlgn="auto">
                <a:spcBef>
                  <a:spcPts val="0"/>
                </a:spcBef>
                <a:spcAft>
                  <a:spcPts val="0"/>
                </a:spcAft>
                <a:buFontTx/>
                <a:buNone/>
              </a:pPr>
              <a:r>
                <a:rPr lang="en-US" altLang="zh-CN" sz="1600" dirty="0">
                  <a:solidFill>
                    <a:srgbClr val="5B9BD5"/>
                  </a:solidFill>
                  <a:latin typeface="微软雅黑"/>
                  <a:ea typeface="微软雅黑"/>
                </a:rPr>
                <a:t>MAFIA</a:t>
              </a:r>
              <a:r>
                <a:rPr lang="zh-CN" altLang="zh-CN" sz="1600" dirty="0">
                  <a:solidFill>
                    <a:srgbClr val="5B9BD5"/>
                  </a:solidFill>
                  <a:latin typeface="微软雅黑"/>
                  <a:ea typeface="微软雅黑"/>
                </a:rPr>
                <a:t>算法</a:t>
              </a:r>
              <a:r>
                <a:rPr lang="zh-CN" altLang="zh-CN" sz="1600" dirty="0" smtClean="0">
                  <a:solidFill>
                    <a:srgbClr val="5B9BD5"/>
                  </a:solidFill>
                  <a:latin typeface="微软雅黑"/>
                  <a:ea typeface="微软雅黑"/>
                </a:rPr>
                <a:t>、</a:t>
              </a:r>
              <a:r>
                <a:rPr lang="en-US" altLang="zh-CN" sz="1600" dirty="0" err="1">
                  <a:solidFill>
                    <a:srgbClr val="5B9BD5"/>
                  </a:solidFill>
                  <a:latin typeface="微软雅黑"/>
                  <a:ea typeface="微软雅黑"/>
                </a:rPr>
                <a:t>GenMax</a:t>
              </a:r>
              <a:r>
                <a:rPr lang="zh-CN" altLang="zh-CN" sz="1600" dirty="0">
                  <a:solidFill>
                    <a:srgbClr val="5B9BD5"/>
                  </a:solidFill>
                  <a:latin typeface="微软雅黑"/>
                  <a:ea typeface="微软雅黑"/>
                </a:rPr>
                <a:t>算法</a:t>
              </a:r>
              <a:endParaRPr lang="zh-CN" altLang="en-US" sz="1600" dirty="0">
                <a:solidFill>
                  <a:srgbClr val="5B9BD5"/>
                </a:solidFill>
                <a:latin typeface="微软雅黑"/>
                <a:ea typeface="微软雅黑"/>
              </a:endParaRPr>
            </a:p>
            <a:p>
              <a:pPr fontAlgn="auto">
                <a:spcBef>
                  <a:spcPts val="0"/>
                </a:spcBef>
                <a:spcAft>
                  <a:spcPts val="0"/>
                </a:spcAft>
                <a:buFontTx/>
                <a:buNone/>
              </a:pPr>
              <a:r>
                <a:rPr lang="en-US" altLang="zh-CN" sz="1600" dirty="0" err="1" smtClean="0">
                  <a:solidFill>
                    <a:srgbClr val="5B9BD5"/>
                  </a:solidFill>
                  <a:latin typeface="微软雅黑"/>
                  <a:ea typeface="微软雅黑"/>
                </a:rPr>
                <a:t>DepthProject</a:t>
              </a:r>
              <a:r>
                <a:rPr lang="zh-CN" altLang="zh-CN" sz="1600" dirty="0" smtClean="0">
                  <a:solidFill>
                    <a:srgbClr val="5B9BD5"/>
                  </a:solidFill>
                  <a:latin typeface="微软雅黑"/>
                  <a:ea typeface="微软雅黑"/>
                </a:rPr>
                <a:t>算法</a:t>
              </a:r>
              <a:endParaRPr lang="en-US" altLang="zh-CN" sz="1600" dirty="0">
                <a:solidFill>
                  <a:srgbClr val="5B9BD5"/>
                </a:solidFill>
                <a:latin typeface="微软雅黑"/>
                <a:ea typeface="微软雅黑"/>
              </a:endParaRPr>
            </a:p>
          </p:txBody>
        </p:sp>
      </p:grpSp>
      <p:pic>
        <p:nvPicPr>
          <p:cNvPr id="87" name="27 Image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prstClr val="white">
                    <a:lumMod val="65000"/>
                  </a:prstClr>
                </a:solidFill>
                <a:latin typeface="微软雅黑"/>
                <a:ea typeface="微软雅黑"/>
              </a:rPr>
              <a:t>of</a:t>
            </a:r>
            <a:endParaRPr lang="es-ES" sz="1200" b="1" i="1" dirty="0">
              <a:solidFill>
                <a:prstClr val="white">
                  <a:lumMod val="65000"/>
                </a:prstClr>
              </a:solidFill>
              <a:latin typeface="微软雅黑"/>
              <a:ea typeface="微软雅黑"/>
            </a:endParaRPr>
          </a:p>
        </p:txBody>
      </p:sp>
      <p:sp>
        <p:nvSpPr>
          <p:cNvPr id="90"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sz="1200" b="1" dirty="0" smtClean="0">
                <a:solidFill>
                  <a:prstClr val="white">
                    <a:lumMod val="50000"/>
                  </a:prstClr>
                </a:solidFill>
                <a:latin typeface="微软雅黑"/>
                <a:ea typeface="微软雅黑"/>
              </a:rPr>
              <a:t>65</a:t>
            </a:r>
            <a:endParaRPr lang="es-ES" sz="1200" b="1" dirty="0">
              <a:solidFill>
                <a:prstClr val="white">
                  <a:lumMod val="50000"/>
                </a:prstClr>
              </a:solidFill>
              <a:latin typeface="微软雅黑"/>
              <a:ea typeface="微软雅黑"/>
            </a:endParaRPr>
          </a:p>
        </p:txBody>
      </p:sp>
      <p:pic>
        <p:nvPicPr>
          <p:cNvPr id="92" name="Imagen 27">
            <a:hlinkClick r:id="" action="ppaction://hlinkshowjump?jump=next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Imagen 28">
            <a:hlinkClick r:id="" action="ppaction://hlinkshowjump?jump=previous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prstClr val="black">
                    <a:tint val="75000"/>
                  </a:prstClr>
                </a:solidFill>
              </a:rPr>
              <a:pPr fontAlgn="auto">
                <a:spcBef>
                  <a:spcPts val="0"/>
                </a:spcBef>
                <a:spcAft>
                  <a:spcPts val="0"/>
                </a:spcAft>
                <a:buFontTx/>
                <a:buNone/>
              </a:pPr>
              <a:t>166</a:t>
            </a:fld>
            <a:endParaRPr lang="zh-CN" altLang="en-US" dirty="0">
              <a:solidFill>
                <a:prstClr val="black">
                  <a:tint val="75000"/>
                </a:prstClr>
              </a:solidFill>
            </a:endParaRPr>
          </a:p>
        </p:txBody>
      </p:sp>
    </p:spTree>
    <p:extLst>
      <p:ext uri="{BB962C8B-B14F-4D97-AF65-F5344CB8AC3E}">
        <p14:creationId xmlns:p14="http://schemas.microsoft.com/office/powerpoint/2010/main" val="2183903625"/>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矩形 68"/>
          <p:cNvSpPr/>
          <p:nvPr/>
        </p:nvSpPr>
        <p:spPr>
          <a:xfrm>
            <a:off x="5204307" y="3962176"/>
            <a:ext cx="1110768" cy="16486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104" name="矩形 103"/>
          <p:cNvSpPr/>
          <p:nvPr/>
        </p:nvSpPr>
        <p:spPr>
          <a:xfrm>
            <a:off x="7133193" y="3962176"/>
            <a:ext cx="1110768" cy="16486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26" name="文本框 6"/>
          <p:cNvSpPr txBox="1"/>
          <p:nvPr/>
        </p:nvSpPr>
        <p:spPr>
          <a:xfrm>
            <a:off x="607500" y="177284"/>
            <a:ext cx="1192634" cy="323165"/>
          </a:xfrm>
          <a:prstGeom prst="rect">
            <a:avLst/>
          </a:prstGeom>
          <a:noFill/>
        </p:spPr>
        <p:txBody>
          <a:bodyPr wrap="none" lIns="0" tIns="0" rIns="0" bIns="0" rtlCol="0">
            <a:spAutoFit/>
          </a:bodyPr>
          <a:lstStyle/>
          <a:p>
            <a:pPr fontAlgn="auto">
              <a:spcBef>
                <a:spcPts val="0"/>
              </a:spcBef>
              <a:spcAft>
                <a:spcPts val="0"/>
              </a:spcAft>
              <a:buFontTx/>
              <a:buNone/>
            </a:pPr>
            <a:r>
              <a:rPr lang="zh-CN" altLang="en-US" sz="2100" b="1" spc="225" dirty="0" smtClean="0">
                <a:solidFill>
                  <a:prstClr val="white"/>
                </a:solidFill>
                <a:latin typeface="微软雅黑"/>
                <a:ea typeface="微软雅黑"/>
              </a:rPr>
              <a:t>关联规则</a:t>
            </a:r>
            <a:endParaRPr lang="zh-CN" altLang="en-US" sz="2100" b="1" spc="225" dirty="0">
              <a:solidFill>
                <a:prstClr val="white"/>
              </a:solidFill>
              <a:latin typeface="微软雅黑"/>
              <a:ea typeface="微软雅黑"/>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sp>
        <p:nvSpPr>
          <p:cNvPr id="4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9"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7"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6"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8"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2"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3"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6"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8"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0"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4"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8"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8"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1"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3"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6"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0"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3"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5"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8"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7"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0"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4"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4"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9"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2"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8"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6"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9"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1"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3"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5"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5"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7"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71"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9"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3"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2" name="矩形 81"/>
          <p:cNvSpPr/>
          <p:nvPr/>
        </p:nvSpPr>
        <p:spPr>
          <a:xfrm>
            <a:off x="259814" y="874479"/>
            <a:ext cx="3185487" cy="369332"/>
          </a:xfrm>
          <a:prstGeom prst="rect">
            <a:avLst/>
          </a:prstGeom>
        </p:spPr>
        <p:txBody>
          <a:bodyPr wrap="none">
            <a:spAutoFit/>
          </a:bodyPr>
          <a:lstStyle/>
          <a:p>
            <a:pPr fontAlgn="auto">
              <a:spcBef>
                <a:spcPts val="0"/>
              </a:spcBef>
              <a:spcAft>
                <a:spcPts val="0"/>
              </a:spcAft>
              <a:buFontTx/>
              <a:buNone/>
            </a:pPr>
            <a:r>
              <a:rPr lang="zh-CN" altLang="zh-CN" dirty="0" smtClean="0">
                <a:solidFill>
                  <a:prstClr val="black"/>
                </a:solidFill>
                <a:latin typeface="微软雅黑"/>
                <a:ea typeface="微软雅黑"/>
              </a:rPr>
              <a:t>频繁</a:t>
            </a:r>
            <a:r>
              <a:rPr lang="zh-CN" altLang="zh-CN" dirty="0">
                <a:solidFill>
                  <a:prstClr val="black"/>
                </a:solidFill>
                <a:latin typeface="微软雅黑"/>
                <a:ea typeface="微软雅黑"/>
              </a:rPr>
              <a:t>项集的产生及其经典算法</a:t>
            </a:r>
          </a:p>
        </p:txBody>
      </p:sp>
      <p:sp>
        <p:nvSpPr>
          <p:cNvPr id="87" name="矩形 86"/>
          <p:cNvSpPr/>
          <p:nvPr/>
        </p:nvSpPr>
        <p:spPr>
          <a:xfrm>
            <a:off x="524727" y="1286142"/>
            <a:ext cx="1648015" cy="338554"/>
          </a:xfrm>
          <a:prstGeom prst="rect">
            <a:avLst/>
          </a:prstGeom>
        </p:spPr>
        <p:txBody>
          <a:bodyPr wrap="none">
            <a:spAutoFit/>
          </a:bodyPr>
          <a:lstStyle/>
          <a:p>
            <a:pPr fontAlgn="auto">
              <a:spcBef>
                <a:spcPts val="0"/>
              </a:spcBef>
              <a:spcAft>
                <a:spcPts val="0"/>
              </a:spcAft>
              <a:buFontTx/>
              <a:buNone/>
            </a:pPr>
            <a:r>
              <a:rPr lang="en-US" altLang="zh-CN" sz="1600" b="1" dirty="0">
                <a:solidFill>
                  <a:prstClr val="black"/>
                </a:solidFill>
                <a:latin typeface="微软雅黑"/>
                <a:ea typeface="微软雅黑"/>
              </a:rPr>
              <a:t>1</a:t>
            </a:r>
            <a:r>
              <a:rPr lang="zh-CN" altLang="zh-CN" sz="1600" b="1" dirty="0">
                <a:solidFill>
                  <a:prstClr val="black"/>
                </a:solidFill>
                <a:latin typeface="微软雅黑"/>
                <a:ea typeface="微软雅黑"/>
              </a:rPr>
              <a:t>．</a:t>
            </a:r>
            <a:r>
              <a:rPr lang="en-US" altLang="zh-CN" sz="1600" b="1" dirty="0" err="1">
                <a:solidFill>
                  <a:prstClr val="black"/>
                </a:solidFill>
                <a:latin typeface="微软雅黑"/>
                <a:ea typeface="微软雅黑"/>
              </a:rPr>
              <a:t>Apriori</a:t>
            </a:r>
            <a:r>
              <a:rPr lang="zh-CN" altLang="zh-CN" sz="1600" b="1" dirty="0">
                <a:solidFill>
                  <a:prstClr val="black"/>
                </a:solidFill>
                <a:latin typeface="微软雅黑"/>
                <a:ea typeface="微软雅黑"/>
              </a:rPr>
              <a:t>算法</a:t>
            </a:r>
          </a:p>
        </p:txBody>
      </p:sp>
      <p:sp>
        <p:nvSpPr>
          <p:cNvPr id="16" name="矩形 15"/>
          <p:cNvSpPr/>
          <p:nvPr/>
        </p:nvSpPr>
        <p:spPr>
          <a:xfrm>
            <a:off x="508958" y="1695864"/>
            <a:ext cx="7915326" cy="830997"/>
          </a:xfrm>
          <a:prstGeom prst="rect">
            <a:avLst/>
          </a:prstGeom>
        </p:spPr>
        <p:txBody>
          <a:bodyPr wrap="square">
            <a:spAutoFit/>
          </a:bodyPr>
          <a:lstStyle/>
          <a:p>
            <a:pPr fontAlgn="auto">
              <a:spcBef>
                <a:spcPts val="0"/>
              </a:spcBef>
              <a:spcAft>
                <a:spcPts val="0"/>
              </a:spcAft>
              <a:buFontTx/>
              <a:buNone/>
            </a:pPr>
            <a:r>
              <a:rPr lang="en-US" altLang="zh-CN" sz="1600" dirty="0" err="1">
                <a:solidFill>
                  <a:prstClr val="black"/>
                </a:solidFill>
                <a:latin typeface="微软雅黑"/>
                <a:ea typeface="微软雅黑"/>
              </a:rPr>
              <a:t>Apriori</a:t>
            </a:r>
            <a:r>
              <a:rPr lang="zh-CN" altLang="zh-CN" sz="1600" dirty="0">
                <a:solidFill>
                  <a:prstClr val="black"/>
                </a:solidFill>
                <a:latin typeface="微软雅黑"/>
                <a:ea typeface="微软雅黑"/>
              </a:rPr>
              <a:t>算法基于频繁项集性质的先验知识，使用由下至上逐层搜索的迭代方法，即从频繁</a:t>
            </a:r>
            <a:r>
              <a:rPr lang="en-US" altLang="zh-CN" sz="1600" dirty="0">
                <a:solidFill>
                  <a:prstClr val="black"/>
                </a:solidFill>
                <a:latin typeface="微软雅黑"/>
                <a:ea typeface="微软雅黑"/>
              </a:rPr>
              <a:t>1</a:t>
            </a:r>
            <a:r>
              <a:rPr lang="zh-CN" altLang="zh-CN" sz="1600" dirty="0">
                <a:solidFill>
                  <a:prstClr val="black"/>
                </a:solidFill>
                <a:latin typeface="微软雅黑"/>
                <a:ea typeface="微软雅黑"/>
              </a:rPr>
              <a:t>项集开始，采用频繁</a:t>
            </a:r>
            <a:r>
              <a:rPr lang="en-US" altLang="zh-CN" sz="1600" i="1" dirty="0">
                <a:solidFill>
                  <a:prstClr val="black"/>
                </a:solidFill>
                <a:latin typeface="微软雅黑"/>
                <a:ea typeface="微软雅黑"/>
              </a:rPr>
              <a:t>k</a:t>
            </a:r>
            <a:r>
              <a:rPr lang="zh-CN" altLang="zh-CN" sz="1600" dirty="0">
                <a:solidFill>
                  <a:prstClr val="black"/>
                </a:solidFill>
                <a:latin typeface="微软雅黑"/>
                <a:ea typeface="微软雅黑"/>
              </a:rPr>
              <a:t>项集搜索频繁</a:t>
            </a:r>
            <a:r>
              <a:rPr lang="en-US" altLang="zh-CN" sz="1600" i="1" dirty="0">
                <a:solidFill>
                  <a:prstClr val="black"/>
                </a:solidFill>
                <a:latin typeface="微软雅黑"/>
                <a:ea typeface="微软雅黑"/>
              </a:rPr>
              <a:t>k</a:t>
            </a:r>
            <a:r>
              <a:rPr lang="en-US" altLang="zh-CN" sz="1600" dirty="0">
                <a:solidFill>
                  <a:prstClr val="black"/>
                </a:solidFill>
                <a:latin typeface="微软雅黑"/>
                <a:ea typeface="微软雅黑"/>
              </a:rPr>
              <a:t>+1</a:t>
            </a:r>
            <a:r>
              <a:rPr lang="zh-CN" altLang="zh-CN" sz="1600" dirty="0">
                <a:solidFill>
                  <a:prstClr val="black"/>
                </a:solidFill>
                <a:latin typeface="微软雅黑"/>
                <a:ea typeface="微软雅黑"/>
              </a:rPr>
              <a:t>项集，直到不能找到包含更多项的频繁项集为止。</a:t>
            </a:r>
            <a:endParaRPr lang="zh-CN" altLang="en-US" sz="1600" dirty="0">
              <a:solidFill>
                <a:prstClr val="black"/>
              </a:solidFill>
              <a:latin typeface="微软雅黑"/>
              <a:ea typeface="微软雅黑"/>
            </a:endParaRPr>
          </a:p>
        </p:txBody>
      </p:sp>
      <p:sp>
        <p:nvSpPr>
          <p:cNvPr id="19" name="矩形 18"/>
          <p:cNvSpPr/>
          <p:nvPr/>
        </p:nvSpPr>
        <p:spPr>
          <a:xfrm>
            <a:off x="508958" y="2526861"/>
            <a:ext cx="6349042" cy="338554"/>
          </a:xfrm>
          <a:prstGeom prst="rect">
            <a:avLst/>
          </a:prstGeom>
        </p:spPr>
        <p:txBody>
          <a:bodyPr wrap="square">
            <a:spAutoFit/>
          </a:bodyPr>
          <a:lstStyle/>
          <a:p>
            <a:pPr fontAlgn="auto">
              <a:spcBef>
                <a:spcPts val="0"/>
              </a:spcBef>
              <a:spcAft>
                <a:spcPts val="0"/>
              </a:spcAft>
              <a:buFontTx/>
              <a:buNone/>
            </a:pPr>
            <a:r>
              <a:rPr lang="en-US" altLang="zh-CN" sz="1600" dirty="0" err="1">
                <a:solidFill>
                  <a:prstClr val="black"/>
                </a:solidFill>
                <a:latin typeface="微软雅黑"/>
                <a:ea typeface="微软雅黑"/>
              </a:rPr>
              <a:t>Apriori</a:t>
            </a:r>
            <a:r>
              <a:rPr lang="zh-CN" altLang="zh-CN" sz="1600" dirty="0">
                <a:solidFill>
                  <a:prstClr val="black"/>
                </a:solidFill>
                <a:latin typeface="微软雅黑"/>
                <a:ea typeface="微软雅黑"/>
              </a:rPr>
              <a:t>算法由以下步骤组成，其中的核心步骤是连接步和剪枝步：</a:t>
            </a:r>
          </a:p>
        </p:txBody>
      </p:sp>
      <p:sp>
        <p:nvSpPr>
          <p:cNvPr id="31" name="矩形 30"/>
          <p:cNvSpPr/>
          <p:nvPr/>
        </p:nvSpPr>
        <p:spPr>
          <a:xfrm>
            <a:off x="1521504" y="3129141"/>
            <a:ext cx="1798569" cy="338554"/>
          </a:xfrm>
          <a:prstGeom prst="rect">
            <a:avLst/>
          </a:prstGeom>
          <a:solidFill>
            <a:schemeClr val="accent1"/>
          </a:solidFill>
        </p:spPr>
        <p:txBody>
          <a:bodyPr wrap="square">
            <a:spAutoFit/>
          </a:bodyPr>
          <a:lstStyle/>
          <a:p>
            <a:pPr fontAlgn="auto">
              <a:spcBef>
                <a:spcPts val="0"/>
              </a:spcBef>
              <a:spcAft>
                <a:spcPts val="0"/>
              </a:spcAft>
              <a:buFontTx/>
              <a:buNone/>
            </a:pPr>
            <a:r>
              <a:rPr lang="zh-CN" altLang="zh-CN" sz="1600" dirty="0">
                <a:solidFill>
                  <a:prstClr val="white"/>
                </a:solidFill>
                <a:latin typeface="微软雅黑"/>
                <a:ea typeface="微软雅黑"/>
              </a:rPr>
              <a:t>生成频繁</a:t>
            </a:r>
            <a:r>
              <a:rPr lang="en-US" altLang="zh-CN" sz="1600" dirty="0">
                <a:solidFill>
                  <a:prstClr val="white"/>
                </a:solidFill>
                <a:latin typeface="微软雅黑"/>
                <a:ea typeface="微软雅黑"/>
              </a:rPr>
              <a:t>1</a:t>
            </a:r>
            <a:r>
              <a:rPr lang="zh-CN" altLang="zh-CN" sz="1600" dirty="0">
                <a:solidFill>
                  <a:prstClr val="white"/>
                </a:solidFill>
                <a:latin typeface="微软雅黑"/>
                <a:ea typeface="微软雅黑"/>
              </a:rPr>
              <a:t>项集</a:t>
            </a:r>
            <a:r>
              <a:rPr lang="en-US" altLang="zh-CN" sz="1600" i="1" dirty="0">
                <a:solidFill>
                  <a:prstClr val="white"/>
                </a:solidFill>
                <a:latin typeface="微软雅黑"/>
                <a:ea typeface="微软雅黑"/>
              </a:rPr>
              <a:t>L</a:t>
            </a:r>
            <a:r>
              <a:rPr lang="en-US" altLang="zh-CN" sz="1600" baseline="-25000" dirty="0">
                <a:solidFill>
                  <a:prstClr val="white"/>
                </a:solidFill>
                <a:latin typeface="微软雅黑"/>
                <a:ea typeface="微软雅黑"/>
              </a:rPr>
              <a:t>1</a:t>
            </a:r>
            <a:endParaRPr lang="zh-CN" altLang="en-US" sz="1600" dirty="0">
              <a:solidFill>
                <a:prstClr val="white"/>
              </a:solidFill>
              <a:latin typeface="微软雅黑"/>
              <a:ea typeface="微软雅黑"/>
            </a:endParaRPr>
          </a:p>
        </p:txBody>
      </p:sp>
      <p:sp>
        <p:nvSpPr>
          <p:cNvPr id="35" name="矩形 34"/>
          <p:cNvSpPr/>
          <p:nvPr/>
        </p:nvSpPr>
        <p:spPr>
          <a:xfrm>
            <a:off x="1521504" y="3676464"/>
            <a:ext cx="1798569" cy="338554"/>
          </a:xfrm>
          <a:prstGeom prst="rect">
            <a:avLst/>
          </a:prstGeom>
          <a:solidFill>
            <a:schemeClr val="accent1"/>
          </a:solidFill>
        </p:spPr>
        <p:txBody>
          <a:bodyPr wrap="square">
            <a:spAutoFit/>
          </a:bodyPr>
          <a:lstStyle/>
          <a:p>
            <a:pPr fontAlgn="auto">
              <a:spcBef>
                <a:spcPts val="0"/>
              </a:spcBef>
              <a:spcAft>
                <a:spcPts val="0"/>
              </a:spcAft>
              <a:buFontTx/>
              <a:buNone/>
            </a:pPr>
            <a:r>
              <a:rPr lang="zh-CN" altLang="zh-CN" sz="1600" dirty="0">
                <a:solidFill>
                  <a:prstClr val="white"/>
                </a:solidFill>
                <a:latin typeface="微软雅黑"/>
                <a:ea typeface="微软雅黑"/>
              </a:rPr>
              <a:t>连接步</a:t>
            </a:r>
            <a:endParaRPr lang="zh-CN" altLang="en-US" sz="1600" dirty="0">
              <a:solidFill>
                <a:prstClr val="white"/>
              </a:solidFill>
              <a:latin typeface="微软雅黑"/>
              <a:ea typeface="微软雅黑"/>
            </a:endParaRPr>
          </a:p>
        </p:txBody>
      </p:sp>
      <p:sp>
        <p:nvSpPr>
          <p:cNvPr id="41" name="矩形 40"/>
          <p:cNvSpPr/>
          <p:nvPr/>
        </p:nvSpPr>
        <p:spPr>
          <a:xfrm>
            <a:off x="1521504" y="4223787"/>
            <a:ext cx="1798569" cy="338554"/>
          </a:xfrm>
          <a:prstGeom prst="rect">
            <a:avLst/>
          </a:prstGeom>
          <a:solidFill>
            <a:schemeClr val="accent1"/>
          </a:solidFill>
        </p:spPr>
        <p:txBody>
          <a:bodyPr wrap="square">
            <a:spAutoFit/>
          </a:bodyPr>
          <a:lstStyle/>
          <a:p>
            <a:pPr fontAlgn="auto">
              <a:spcBef>
                <a:spcPts val="0"/>
              </a:spcBef>
              <a:spcAft>
                <a:spcPts val="0"/>
              </a:spcAft>
              <a:buFontTx/>
              <a:buNone/>
            </a:pPr>
            <a:r>
              <a:rPr lang="zh-CN" altLang="zh-CN" sz="1600" dirty="0">
                <a:solidFill>
                  <a:prstClr val="white"/>
                </a:solidFill>
                <a:latin typeface="微软雅黑"/>
                <a:ea typeface="微软雅黑"/>
              </a:rPr>
              <a:t>剪枝步</a:t>
            </a:r>
            <a:endParaRPr lang="zh-CN" altLang="en-US" sz="1600" dirty="0">
              <a:solidFill>
                <a:prstClr val="white"/>
              </a:solidFill>
              <a:latin typeface="微软雅黑"/>
              <a:ea typeface="微软雅黑"/>
            </a:endParaRPr>
          </a:p>
        </p:txBody>
      </p:sp>
      <p:sp>
        <p:nvSpPr>
          <p:cNvPr id="46" name="矩形 45"/>
          <p:cNvSpPr/>
          <p:nvPr/>
        </p:nvSpPr>
        <p:spPr>
          <a:xfrm>
            <a:off x="1521505" y="4771110"/>
            <a:ext cx="1798569" cy="338554"/>
          </a:xfrm>
          <a:prstGeom prst="rect">
            <a:avLst/>
          </a:prstGeom>
          <a:solidFill>
            <a:schemeClr val="accent1"/>
          </a:solidFill>
        </p:spPr>
        <p:txBody>
          <a:bodyPr wrap="square">
            <a:spAutoFit/>
          </a:bodyPr>
          <a:lstStyle/>
          <a:p>
            <a:pPr fontAlgn="auto">
              <a:spcBef>
                <a:spcPts val="0"/>
              </a:spcBef>
              <a:spcAft>
                <a:spcPts val="0"/>
              </a:spcAft>
              <a:buFontTx/>
              <a:buNone/>
            </a:pPr>
            <a:r>
              <a:rPr lang="zh-CN" altLang="zh-CN" sz="1600" dirty="0">
                <a:solidFill>
                  <a:prstClr val="white"/>
                </a:solidFill>
                <a:latin typeface="微软雅黑"/>
                <a:ea typeface="微软雅黑"/>
              </a:rPr>
              <a:t>生成频繁</a:t>
            </a:r>
            <a:r>
              <a:rPr lang="en-US" altLang="zh-CN" sz="1600" i="1" dirty="0">
                <a:solidFill>
                  <a:prstClr val="white"/>
                </a:solidFill>
                <a:latin typeface="微软雅黑"/>
                <a:ea typeface="微软雅黑"/>
              </a:rPr>
              <a:t>k</a:t>
            </a:r>
            <a:r>
              <a:rPr lang="zh-CN" altLang="zh-CN" sz="1600" dirty="0">
                <a:solidFill>
                  <a:prstClr val="white"/>
                </a:solidFill>
                <a:latin typeface="微软雅黑"/>
                <a:ea typeface="微软雅黑"/>
              </a:rPr>
              <a:t>项集</a:t>
            </a:r>
            <a:r>
              <a:rPr lang="en-US" altLang="zh-CN" sz="1600" i="1" dirty="0" err="1">
                <a:solidFill>
                  <a:prstClr val="white"/>
                </a:solidFill>
                <a:latin typeface="微软雅黑"/>
                <a:ea typeface="微软雅黑"/>
              </a:rPr>
              <a:t>L</a:t>
            </a:r>
            <a:r>
              <a:rPr lang="en-US" altLang="zh-CN" sz="1600" i="1" baseline="-25000" dirty="0" err="1">
                <a:solidFill>
                  <a:prstClr val="white"/>
                </a:solidFill>
                <a:latin typeface="微软雅黑"/>
                <a:ea typeface="微软雅黑"/>
              </a:rPr>
              <a:t>k</a:t>
            </a:r>
            <a:endParaRPr lang="zh-CN" altLang="en-US" sz="1600" dirty="0">
              <a:solidFill>
                <a:prstClr val="white"/>
              </a:solidFill>
              <a:latin typeface="微软雅黑"/>
              <a:ea typeface="微软雅黑"/>
            </a:endParaRPr>
          </a:p>
        </p:txBody>
      </p:sp>
      <p:sp>
        <p:nvSpPr>
          <p:cNvPr id="52" name="矩形 51"/>
          <p:cNvSpPr/>
          <p:nvPr/>
        </p:nvSpPr>
        <p:spPr>
          <a:xfrm>
            <a:off x="607500" y="5318433"/>
            <a:ext cx="3770584" cy="584775"/>
          </a:xfrm>
          <a:prstGeom prst="rect">
            <a:avLst/>
          </a:prstGeom>
          <a:solidFill>
            <a:schemeClr val="accent1"/>
          </a:solidFill>
        </p:spPr>
        <p:txBody>
          <a:bodyPr wrap="square">
            <a:spAutoFit/>
          </a:bodyPr>
          <a:lstStyle/>
          <a:p>
            <a:pPr fontAlgn="auto">
              <a:spcBef>
                <a:spcPts val="0"/>
              </a:spcBef>
              <a:spcAft>
                <a:spcPts val="0"/>
              </a:spcAft>
              <a:buFontTx/>
              <a:buNone/>
            </a:pPr>
            <a:r>
              <a:rPr lang="zh-CN" altLang="zh-CN" sz="1600" dirty="0">
                <a:solidFill>
                  <a:prstClr val="white"/>
                </a:solidFill>
                <a:latin typeface="微软雅黑"/>
                <a:ea typeface="微软雅黑"/>
              </a:rPr>
              <a:t>重复步骤（</a:t>
            </a:r>
            <a:r>
              <a:rPr lang="en-US" altLang="zh-CN" sz="1600" dirty="0">
                <a:solidFill>
                  <a:prstClr val="white"/>
                </a:solidFill>
                <a:latin typeface="微软雅黑"/>
                <a:ea typeface="微软雅黑"/>
              </a:rPr>
              <a:t>2</a:t>
            </a:r>
            <a:r>
              <a:rPr lang="zh-CN" altLang="zh-CN" sz="1600" dirty="0">
                <a:solidFill>
                  <a:prstClr val="white"/>
                </a:solidFill>
                <a:latin typeface="微软雅黑"/>
                <a:ea typeface="微软雅黑"/>
              </a:rPr>
              <a:t>）～（</a:t>
            </a:r>
            <a:r>
              <a:rPr lang="en-US" altLang="zh-CN" sz="1600" dirty="0">
                <a:solidFill>
                  <a:prstClr val="white"/>
                </a:solidFill>
                <a:latin typeface="微软雅黑"/>
                <a:ea typeface="微软雅黑"/>
              </a:rPr>
              <a:t>4</a:t>
            </a:r>
            <a:r>
              <a:rPr lang="zh-CN" altLang="zh-CN" sz="1600" dirty="0">
                <a:solidFill>
                  <a:prstClr val="white"/>
                </a:solidFill>
                <a:latin typeface="微软雅黑"/>
                <a:ea typeface="微软雅黑"/>
              </a:rPr>
              <a:t>），直到不能产生新的频繁项集的集合为止，算法中止。</a:t>
            </a:r>
            <a:endParaRPr lang="zh-CN" altLang="en-US" sz="1600" dirty="0">
              <a:solidFill>
                <a:prstClr val="white"/>
              </a:solidFill>
              <a:latin typeface="微软雅黑"/>
              <a:ea typeface="微软雅黑"/>
            </a:endParaRPr>
          </a:p>
        </p:txBody>
      </p:sp>
      <p:sp>
        <p:nvSpPr>
          <p:cNvPr id="61" name="下箭头 60"/>
          <p:cNvSpPr/>
          <p:nvPr/>
        </p:nvSpPr>
        <p:spPr>
          <a:xfrm>
            <a:off x="2262739" y="3467695"/>
            <a:ext cx="232416" cy="20876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98" name="下箭头 97"/>
          <p:cNvSpPr/>
          <p:nvPr/>
        </p:nvSpPr>
        <p:spPr>
          <a:xfrm>
            <a:off x="2262739" y="4015018"/>
            <a:ext cx="232416" cy="20876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99" name="下箭头 98"/>
          <p:cNvSpPr/>
          <p:nvPr/>
        </p:nvSpPr>
        <p:spPr>
          <a:xfrm>
            <a:off x="2262739" y="4562341"/>
            <a:ext cx="232416" cy="20876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100" name="下箭头 99"/>
          <p:cNvSpPr/>
          <p:nvPr/>
        </p:nvSpPr>
        <p:spPr>
          <a:xfrm>
            <a:off x="2262739" y="5109664"/>
            <a:ext cx="232416" cy="20876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64" name="矩形 63"/>
          <p:cNvSpPr/>
          <p:nvPr/>
        </p:nvSpPr>
        <p:spPr>
          <a:xfrm>
            <a:off x="6315075" y="3202747"/>
            <a:ext cx="1107996" cy="369332"/>
          </a:xfrm>
          <a:prstGeom prst="rect">
            <a:avLst/>
          </a:prstGeom>
        </p:spPr>
        <p:txBody>
          <a:bodyPr wrap="none">
            <a:spAutoFit/>
          </a:bodyPr>
          <a:lstStyle/>
          <a:p>
            <a:pPr fontAlgn="auto">
              <a:spcBef>
                <a:spcPts val="0"/>
              </a:spcBef>
              <a:spcAft>
                <a:spcPts val="0"/>
              </a:spcAft>
              <a:buFontTx/>
              <a:buNone/>
            </a:pPr>
            <a:r>
              <a:rPr lang="zh-CN" altLang="zh-CN" b="1" dirty="0">
                <a:solidFill>
                  <a:srgbClr val="5B9BD5"/>
                </a:solidFill>
                <a:latin typeface="微软雅黑"/>
                <a:ea typeface="微软雅黑"/>
              </a:rPr>
              <a:t>性能瓶颈</a:t>
            </a:r>
            <a:endParaRPr lang="zh-CN" altLang="en-US" b="1" dirty="0">
              <a:solidFill>
                <a:srgbClr val="5B9BD5"/>
              </a:solidFill>
              <a:latin typeface="微软雅黑"/>
              <a:ea typeface="微软雅黑"/>
            </a:endParaRPr>
          </a:p>
        </p:txBody>
      </p:sp>
      <p:sp>
        <p:nvSpPr>
          <p:cNvPr id="65" name="矩形 64"/>
          <p:cNvSpPr/>
          <p:nvPr/>
        </p:nvSpPr>
        <p:spPr>
          <a:xfrm>
            <a:off x="5204307" y="4247369"/>
            <a:ext cx="1110768" cy="1077218"/>
          </a:xfrm>
          <a:prstGeom prst="rect">
            <a:avLst/>
          </a:prstGeom>
        </p:spPr>
        <p:txBody>
          <a:bodyPr wrap="square">
            <a:spAutoFit/>
          </a:bodyPr>
          <a:lstStyle/>
          <a:p>
            <a:pPr algn="ctr" fontAlgn="auto">
              <a:spcBef>
                <a:spcPts val="0"/>
              </a:spcBef>
              <a:spcAft>
                <a:spcPts val="0"/>
              </a:spcAft>
              <a:buFontTx/>
              <a:buNone/>
            </a:pPr>
            <a:r>
              <a:rPr lang="en-US" altLang="zh-CN" sz="1600" b="1" dirty="0" err="1">
                <a:solidFill>
                  <a:prstClr val="white"/>
                </a:solidFill>
                <a:latin typeface="微软雅黑"/>
                <a:ea typeface="微软雅黑"/>
              </a:rPr>
              <a:t>Apriori</a:t>
            </a:r>
            <a:r>
              <a:rPr lang="zh-CN" altLang="zh-CN" sz="1600" b="1" dirty="0">
                <a:solidFill>
                  <a:prstClr val="white"/>
                </a:solidFill>
                <a:latin typeface="微软雅黑"/>
                <a:ea typeface="微软雅黑"/>
              </a:rPr>
              <a:t>算法是一个多趟搜索算法</a:t>
            </a:r>
            <a:endParaRPr lang="zh-CN" altLang="en-US" sz="1600" b="1" dirty="0">
              <a:solidFill>
                <a:prstClr val="white"/>
              </a:solidFill>
              <a:latin typeface="微软雅黑"/>
              <a:ea typeface="微软雅黑"/>
            </a:endParaRPr>
          </a:p>
        </p:txBody>
      </p:sp>
      <p:sp>
        <p:nvSpPr>
          <p:cNvPr id="67" name="矩形 66"/>
          <p:cNvSpPr/>
          <p:nvPr/>
        </p:nvSpPr>
        <p:spPr>
          <a:xfrm>
            <a:off x="7133193" y="4370999"/>
            <a:ext cx="1110768" cy="830997"/>
          </a:xfrm>
          <a:prstGeom prst="rect">
            <a:avLst/>
          </a:prstGeom>
        </p:spPr>
        <p:txBody>
          <a:bodyPr wrap="square">
            <a:spAutoFit/>
          </a:bodyPr>
          <a:lstStyle/>
          <a:p>
            <a:pPr algn="ctr" fontAlgn="auto">
              <a:spcBef>
                <a:spcPts val="0"/>
              </a:spcBef>
              <a:spcAft>
                <a:spcPts val="0"/>
              </a:spcAft>
              <a:buFontTx/>
              <a:buNone/>
            </a:pPr>
            <a:r>
              <a:rPr lang="zh-CN" altLang="zh-CN" sz="1600" b="1" dirty="0">
                <a:solidFill>
                  <a:prstClr val="white"/>
                </a:solidFill>
                <a:latin typeface="微软雅黑"/>
                <a:ea typeface="微软雅黑"/>
              </a:rPr>
              <a:t>可能产生庞大的候选项集</a:t>
            </a:r>
            <a:endParaRPr lang="zh-CN" altLang="en-US" sz="1600" b="1" dirty="0">
              <a:solidFill>
                <a:prstClr val="white"/>
              </a:solidFill>
              <a:latin typeface="微软雅黑"/>
              <a:ea typeface="微软雅黑"/>
            </a:endParaRPr>
          </a:p>
        </p:txBody>
      </p:sp>
      <p:sp>
        <p:nvSpPr>
          <p:cNvPr id="105" name="左大括号 104"/>
          <p:cNvSpPr/>
          <p:nvPr/>
        </p:nvSpPr>
        <p:spPr>
          <a:xfrm rot="5400000">
            <a:off x="6750242" y="2944863"/>
            <a:ext cx="169279" cy="1632479"/>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buFontTx/>
              <a:buNone/>
            </a:pPr>
            <a:endParaRPr lang="zh-CN" altLang="en-US">
              <a:solidFill>
                <a:prstClr val="black"/>
              </a:solidFill>
            </a:endParaRPr>
          </a:p>
        </p:txBody>
      </p:sp>
      <p:pic>
        <p:nvPicPr>
          <p:cNvPr id="80" name="27 Image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prstClr val="white">
                    <a:lumMod val="65000"/>
                  </a:prstClr>
                </a:solidFill>
                <a:latin typeface="微软雅黑"/>
                <a:ea typeface="微软雅黑"/>
              </a:rPr>
              <a:t>of</a:t>
            </a:r>
            <a:endParaRPr lang="es-ES" sz="1200" b="1" i="1" dirty="0">
              <a:solidFill>
                <a:prstClr val="white">
                  <a:lumMod val="65000"/>
                </a:prstClr>
              </a:solidFill>
              <a:latin typeface="微软雅黑"/>
              <a:ea typeface="微软雅黑"/>
            </a:endParaRPr>
          </a:p>
        </p:txBody>
      </p:sp>
      <p:sp>
        <p:nvSpPr>
          <p:cNvPr id="84"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sz="1200" b="1" dirty="0" smtClean="0">
                <a:solidFill>
                  <a:prstClr val="white">
                    <a:lumMod val="50000"/>
                  </a:prstClr>
                </a:solidFill>
                <a:latin typeface="微软雅黑"/>
                <a:ea typeface="微软雅黑"/>
              </a:rPr>
              <a:t>65</a:t>
            </a:r>
            <a:endParaRPr lang="es-ES" sz="1200" b="1" dirty="0">
              <a:solidFill>
                <a:prstClr val="white">
                  <a:lumMod val="50000"/>
                </a:prstClr>
              </a:solidFill>
              <a:latin typeface="微软雅黑"/>
              <a:ea typeface="微软雅黑"/>
            </a:endParaRPr>
          </a:p>
        </p:txBody>
      </p:sp>
      <p:pic>
        <p:nvPicPr>
          <p:cNvPr id="85" name="Imagen 27">
            <a:hlinkClick r:id="" action="ppaction://hlinkshowjump?jump=next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Imagen 28">
            <a:hlinkClick r:id="" action="ppaction://hlinkshowjump?jump=previous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prstClr val="black">
                    <a:tint val="75000"/>
                  </a:prstClr>
                </a:solidFill>
              </a:rPr>
              <a:pPr fontAlgn="auto">
                <a:spcBef>
                  <a:spcPts val="0"/>
                </a:spcBef>
                <a:spcAft>
                  <a:spcPts val="0"/>
                </a:spcAft>
                <a:buFontTx/>
                <a:buNone/>
              </a:pPr>
              <a:t>167</a:t>
            </a:fld>
            <a:endParaRPr lang="zh-CN" altLang="en-US" dirty="0">
              <a:solidFill>
                <a:prstClr val="black">
                  <a:tint val="75000"/>
                </a:prstClr>
              </a:solidFill>
            </a:endParaRPr>
          </a:p>
        </p:txBody>
      </p:sp>
    </p:spTree>
    <p:extLst>
      <p:ext uri="{BB962C8B-B14F-4D97-AF65-F5344CB8AC3E}">
        <p14:creationId xmlns:p14="http://schemas.microsoft.com/office/powerpoint/2010/main" val="2467314346"/>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zh-CN" sz="3800" dirty="0" err="1" smtClean="0">
                <a:latin typeface="Times New Roman" panose="02020603050405020304" pitchFamily="18" charset="0"/>
                <a:ea typeface="楷体_GB2312" pitchFamily="49" charset="-122"/>
              </a:rPr>
              <a:t>Apriori</a:t>
            </a:r>
            <a:r>
              <a:rPr lang="zh-CN" altLang="en-US" sz="3800" dirty="0" smtClean="0">
                <a:latin typeface="Times New Roman" panose="02020603050405020304" pitchFamily="18" charset="0"/>
                <a:ea typeface="楷体_GB2312" pitchFamily="49" charset="-122"/>
              </a:rPr>
              <a:t>算法的步骤</a:t>
            </a:r>
          </a:p>
        </p:txBody>
      </p:sp>
      <p:sp>
        <p:nvSpPr>
          <p:cNvPr id="17411" name="Rectangle 3"/>
          <p:cNvSpPr>
            <a:spLocks noGrp="1" noChangeArrowheads="1"/>
          </p:cNvSpPr>
          <p:nvPr>
            <p:ph type="body" idx="1"/>
          </p:nvPr>
        </p:nvSpPr>
        <p:spPr>
          <a:xfrm>
            <a:off x="381000" y="2017713"/>
            <a:ext cx="8574088" cy="4114800"/>
          </a:xfrm>
        </p:spPr>
        <p:txBody>
          <a:bodyPr/>
          <a:lstStyle/>
          <a:p>
            <a:pPr eaLnBrk="1" hangingPunct="1"/>
            <a:r>
              <a:rPr lang="en-US" altLang="zh-CN" sz="2600" dirty="0" err="1" smtClean="0">
                <a:latin typeface="Times New Roman" panose="02020603050405020304" pitchFamily="18" charset="0"/>
                <a:ea typeface="楷体_GB2312" pitchFamily="49" charset="-122"/>
              </a:rPr>
              <a:t>Apriori</a:t>
            </a:r>
            <a:r>
              <a:rPr lang="zh-CN" altLang="en-US" sz="2600" dirty="0" smtClean="0">
                <a:latin typeface="Times New Roman" panose="02020603050405020304" pitchFamily="18" charset="0"/>
                <a:ea typeface="楷体_GB2312" pitchFamily="49" charset="-122"/>
              </a:rPr>
              <a:t>算法命名源于算法使用了频繁项集性质的先验（</a:t>
            </a:r>
            <a:r>
              <a:rPr lang="en-US" altLang="zh-CN" sz="2600" dirty="0" smtClean="0">
                <a:latin typeface="Times New Roman" panose="02020603050405020304" pitchFamily="18" charset="0"/>
                <a:ea typeface="楷体_GB2312" pitchFamily="49" charset="-122"/>
              </a:rPr>
              <a:t>Prior</a:t>
            </a:r>
            <a:r>
              <a:rPr lang="zh-CN" altLang="en-US" sz="2600" dirty="0" smtClean="0">
                <a:latin typeface="Times New Roman" panose="02020603050405020304" pitchFamily="18" charset="0"/>
                <a:ea typeface="楷体_GB2312" pitchFamily="49" charset="-122"/>
              </a:rPr>
              <a:t>）知识。 </a:t>
            </a:r>
          </a:p>
          <a:p>
            <a:pPr eaLnBrk="1" hangingPunct="1"/>
            <a:r>
              <a:rPr lang="en-US" altLang="zh-CN" sz="2600" dirty="0" err="1" smtClean="0">
                <a:latin typeface="Times New Roman" panose="02020603050405020304" pitchFamily="18" charset="0"/>
                <a:ea typeface="楷体_GB2312" pitchFamily="49" charset="-122"/>
              </a:rPr>
              <a:t>Apriori</a:t>
            </a:r>
            <a:r>
              <a:rPr lang="zh-CN" altLang="en-US" sz="2600" dirty="0" smtClean="0">
                <a:latin typeface="Times New Roman" panose="02020603050405020304" pitchFamily="18" charset="0"/>
                <a:ea typeface="楷体_GB2312" pitchFamily="49" charset="-122"/>
              </a:rPr>
              <a:t>算法将发现关联规则的过程分为两个步骤：</a:t>
            </a:r>
          </a:p>
          <a:p>
            <a:pPr lvl="1" eaLnBrk="1" hangingPunct="1"/>
            <a:r>
              <a:rPr lang="zh-CN" altLang="en-US" sz="2200" dirty="0" smtClean="0">
                <a:latin typeface="Times New Roman" panose="02020603050405020304" pitchFamily="18" charset="0"/>
                <a:ea typeface="楷体_GB2312" pitchFamily="49" charset="-122"/>
              </a:rPr>
              <a:t>通过迭代，检索出事务数据库中的所有频繁项集，即支持度不低于用户设定的阈值的项集；</a:t>
            </a:r>
          </a:p>
          <a:p>
            <a:pPr lvl="1" eaLnBrk="1" hangingPunct="1"/>
            <a:r>
              <a:rPr lang="zh-CN" altLang="en-US" sz="2200" dirty="0" smtClean="0">
                <a:latin typeface="Times New Roman" panose="02020603050405020304" pitchFamily="18" charset="0"/>
                <a:ea typeface="楷体_GB2312" pitchFamily="49" charset="-122"/>
              </a:rPr>
              <a:t>利用频繁项集构造出满足用户最小信任度的规则。</a:t>
            </a:r>
          </a:p>
          <a:p>
            <a:pPr eaLnBrk="1" hangingPunct="1"/>
            <a:r>
              <a:rPr lang="zh-CN" altLang="en-US" sz="2600" dirty="0" smtClean="0">
                <a:latin typeface="Times New Roman" panose="02020603050405020304" pitchFamily="18" charset="0"/>
                <a:ea typeface="楷体_GB2312" pitchFamily="49" charset="-122"/>
              </a:rPr>
              <a:t>挖掘或识别出所有频繁项集是该算法的核心，占整个计算量的大部分。 </a:t>
            </a:r>
          </a:p>
        </p:txBody>
      </p:sp>
      <p:sp>
        <p:nvSpPr>
          <p:cNvPr id="2" name="日期占位符 1"/>
          <p:cNvSpPr>
            <a:spLocks noGrp="1"/>
          </p:cNvSpPr>
          <p:nvPr>
            <p:ph type="dt" sz="quarter" idx="10"/>
          </p:nvPr>
        </p:nvSpPr>
        <p:spPr/>
        <p:txBody>
          <a:bodyPr/>
          <a:lstStyle/>
          <a:p>
            <a:pPr>
              <a:defRPr/>
            </a:pPr>
            <a:fld id="{F6D1A7D8-F2BD-4875-8152-2AE661AF5A09}" type="datetime1">
              <a:rPr lang="zh-CN" altLang="en-US"/>
              <a:pPr>
                <a:defRPr/>
              </a:pPr>
              <a:t>2019/12/16</a:t>
            </a:fld>
            <a:endParaRPr lang="en-US" altLang="zh-CN"/>
          </a:p>
        </p:txBody>
      </p:sp>
      <p:sp>
        <p:nvSpPr>
          <p:cNvPr id="3" name="灯片编号占位符 2"/>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4D00C3E-10B5-4B0A-A0EA-BF7BBEF1225F}" type="slidenum">
              <a:rPr lang="en-US" altLang="zh-CN">
                <a:latin typeface="Garamond" panose="02020404030301010803" pitchFamily="18" charset="0"/>
              </a:rPr>
              <a:pPr eaLnBrk="1" hangingPunct="1"/>
              <a:t>168</a:t>
            </a:fld>
            <a:endParaRPr lang="en-US" altLang="zh-CN">
              <a:latin typeface="Garamond" panose="02020404030301010803" pitchFamily="18" charset="0"/>
            </a:endParaRPr>
          </a:p>
        </p:txBody>
      </p:sp>
    </p:spTree>
    <p:extLst>
      <p:ext uri="{BB962C8B-B14F-4D97-AF65-F5344CB8AC3E}">
        <p14:creationId xmlns:p14="http://schemas.microsoft.com/office/powerpoint/2010/main" val="2883693"/>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zh-CN" altLang="en-US" smtClean="0">
                <a:latin typeface="楷体_GB2312" pitchFamily="49" charset="-122"/>
                <a:ea typeface="楷体_GB2312" pitchFamily="49" charset="-122"/>
              </a:rPr>
              <a:t>频繁项集</a:t>
            </a:r>
          </a:p>
        </p:txBody>
      </p:sp>
      <p:sp>
        <p:nvSpPr>
          <p:cNvPr id="18435" name="Rectangle 3"/>
          <p:cNvSpPr>
            <a:spLocks noGrp="1" noChangeArrowheads="1"/>
          </p:cNvSpPr>
          <p:nvPr>
            <p:ph type="body" idx="1"/>
          </p:nvPr>
        </p:nvSpPr>
        <p:spPr>
          <a:xfrm>
            <a:off x="323850" y="1676400"/>
            <a:ext cx="8820150" cy="4571926"/>
          </a:xfrm>
        </p:spPr>
        <p:txBody>
          <a:bodyPr/>
          <a:lstStyle/>
          <a:p>
            <a:pPr eaLnBrk="1" hangingPunct="1"/>
            <a:r>
              <a:rPr lang="zh-CN" altLang="en-US" dirty="0" smtClean="0">
                <a:latin typeface="Times New Roman" panose="02020603050405020304" pitchFamily="18" charset="0"/>
                <a:ea typeface="楷体_GB2312" pitchFamily="49" charset="-122"/>
              </a:rPr>
              <a:t>为了避免计算所有项集的支持度（实际上频繁项集只占很少一部分），</a:t>
            </a:r>
            <a:r>
              <a:rPr lang="en-US" altLang="zh-CN" dirty="0" err="1" smtClean="0">
                <a:latin typeface="Times New Roman" panose="02020603050405020304" pitchFamily="18" charset="0"/>
                <a:ea typeface="楷体_GB2312" pitchFamily="49" charset="-122"/>
              </a:rPr>
              <a:t>Apriori</a:t>
            </a:r>
            <a:r>
              <a:rPr lang="zh-CN" altLang="en-US" dirty="0" smtClean="0">
                <a:latin typeface="Times New Roman" panose="02020603050405020304" pitchFamily="18" charset="0"/>
                <a:ea typeface="楷体_GB2312" pitchFamily="49" charset="-122"/>
              </a:rPr>
              <a:t>算法引入潜在频繁项集的概念。若潜在频繁</a:t>
            </a:r>
            <a:r>
              <a:rPr lang="en-US" altLang="zh-CN" i="1" dirty="0" smtClean="0">
                <a:latin typeface="Times New Roman" panose="02020603050405020304" pitchFamily="18" charset="0"/>
                <a:ea typeface="楷体_GB2312" pitchFamily="49" charset="-122"/>
              </a:rPr>
              <a:t>k</a:t>
            </a:r>
            <a:r>
              <a:rPr lang="zh-CN" altLang="en-US" dirty="0" smtClean="0">
                <a:latin typeface="Times New Roman" panose="02020603050405020304" pitchFamily="18" charset="0"/>
                <a:ea typeface="楷体_GB2312" pitchFamily="49" charset="-122"/>
              </a:rPr>
              <a:t>项集的集合记为</a:t>
            </a:r>
            <a:r>
              <a:rPr lang="en-US" altLang="zh-CN" i="1" dirty="0" err="1" smtClean="0">
                <a:latin typeface="Times New Roman" panose="02020603050405020304" pitchFamily="18" charset="0"/>
                <a:ea typeface="楷体_GB2312" pitchFamily="49" charset="-122"/>
              </a:rPr>
              <a:t>C</a:t>
            </a:r>
            <a:r>
              <a:rPr lang="en-US" altLang="zh-CN" i="1" baseline="-30000" dirty="0" err="1" smtClean="0">
                <a:latin typeface="Times New Roman" panose="02020603050405020304" pitchFamily="18" charset="0"/>
                <a:ea typeface="楷体_GB2312" pitchFamily="49" charset="-122"/>
              </a:rPr>
              <a:t>k</a:t>
            </a:r>
            <a:r>
              <a:rPr lang="en-US" altLang="zh-CN" i="1" baseline="-30000" dirty="0" smtClean="0">
                <a:latin typeface="Times New Roman" panose="02020603050405020304" pitchFamily="18" charset="0"/>
                <a:ea typeface="楷体_GB2312" pitchFamily="49" charset="-122"/>
              </a:rPr>
              <a:t> </a:t>
            </a:r>
            <a:r>
              <a:rPr lang="zh-CN" altLang="en-US" dirty="0" smtClean="0">
                <a:latin typeface="Times New Roman" panose="02020603050405020304" pitchFamily="18" charset="0"/>
                <a:ea typeface="楷体_GB2312" pitchFamily="49" charset="-122"/>
              </a:rPr>
              <a:t>，频繁</a:t>
            </a:r>
            <a:r>
              <a:rPr lang="en-US" altLang="zh-CN" i="1" dirty="0" smtClean="0">
                <a:latin typeface="Times New Roman" panose="02020603050405020304" pitchFamily="18" charset="0"/>
                <a:ea typeface="楷体_GB2312" pitchFamily="49" charset="-122"/>
              </a:rPr>
              <a:t>k</a:t>
            </a:r>
            <a:r>
              <a:rPr lang="zh-CN" altLang="en-US" dirty="0" smtClean="0">
                <a:latin typeface="Times New Roman" panose="02020603050405020304" pitchFamily="18" charset="0"/>
                <a:ea typeface="楷体_GB2312" pitchFamily="49" charset="-122"/>
              </a:rPr>
              <a:t>项集的集合记为</a:t>
            </a:r>
            <a:r>
              <a:rPr lang="en-US" altLang="zh-CN" i="1" dirty="0" err="1" smtClean="0">
                <a:latin typeface="Times New Roman" panose="02020603050405020304" pitchFamily="18" charset="0"/>
                <a:ea typeface="楷体_GB2312" pitchFamily="49" charset="-122"/>
              </a:rPr>
              <a:t>L</a:t>
            </a:r>
            <a:r>
              <a:rPr lang="en-US" altLang="zh-CN" i="1" baseline="-30000" dirty="0" err="1" smtClean="0">
                <a:latin typeface="Times New Roman" panose="02020603050405020304" pitchFamily="18" charset="0"/>
                <a:ea typeface="楷体_GB2312" pitchFamily="49" charset="-122"/>
              </a:rPr>
              <a:t>k</a:t>
            </a:r>
            <a:r>
              <a:rPr lang="en-US" altLang="zh-CN" i="1" baseline="-30000" dirty="0" smtClean="0">
                <a:latin typeface="Times New Roman" panose="02020603050405020304" pitchFamily="18" charset="0"/>
                <a:ea typeface="楷体_GB2312" pitchFamily="49" charset="-122"/>
              </a:rPr>
              <a:t> </a:t>
            </a:r>
            <a:r>
              <a:rPr lang="zh-CN" altLang="en-US" dirty="0" smtClean="0">
                <a:latin typeface="Times New Roman" panose="02020603050405020304" pitchFamily="18" charset="0"/>
                <a:ea typeface="楷体_GB2312" pitchFamily="49" charset="-122"/>
              </a:rPr>
              <a:t>，</a:t>
            </a:r>
            <a:r>
              <a:rPr lang="en-US" altLang="zh-CN" i="1" dirty="0" smtClean="0">
                <a:latin typeface="Times New Roman" panose="02020603050405020304" pitchFamily="18" charset="0"/>
                <a:ea typeface="楷体_GB2312" pitchFamily="49" charset="-122"/>
              </a:rPr>
              <a:t>m</a:t>
            </a:r>
            <a:r>
              <a:rPr lang="zh-CN" altLang="en-US" dirty="0" smtClean="0">
                <a:latin typeface="Times New Roman" panose="02020603050405020304" pitchFamily="18" charset="0"/>
                <a:ea typeface="楷体_GB2312" pitchFamily="49" charset="-122"/>
              </a:rPr>
              <a:t>个项目构成的</a:t>
            </a:r>
            <a:r>
              <a:rPr lang="en-US" altLang="zh-CN" i="1" dirty="0" smtClean="0">
                <a:latin typeface="Times New Roman" panose="02020603050405020304" pitchFamily="18" charset="0"/>
                <a:ea typeface="楷体_GB2312" pitchFamily="49" charset="-122"/>
              </a:rPr>
              <a:t>k</a:t>
            </a:r>
            <a:r>
              <a:rPr lang="zh-CN" altLang="en-US" dirty="0" smtClean="0">
                <a:latin typeface="Times New Roman" panose="02020603050405020304" pitchFamily="18" charset="0"/>
                <a:ea typeface="楷体_GB2312" pitchFamily="49" charset="-122"/>
              </a:rPr>
              <a:t>项集的集合为   ，则三者之间满足关系</a:t>
            </a:r>
            <a:r>
              <a:rPr lang="en-US" altLang="zh-CN" i="1" dirty="0" err="1" smtClean="0">
                <a:latin typeface="Times New Roman" panose="02020603050405020304" pitchFamily="18" charset="0"/>
                <a:ea typeface="楷体_GB2312" pitchFamily="49" charset="-122"/>
              </a:rPr>
              <a:t>L</a:t>
            </a:r>
            <a:r>
              <a:rPr lang="en-US" altLang="zh-CN" i="1" baseline="-30000" dirty="0" err="1" smtClean="0">
                <a:latin typeface="Times New Roman" panose="02020603050405020304" pitchFamily="18" charset="0"/>
                <a:ea typeface="楷体_GB2312" pitchFamily="49" charset="-122"/>
              </a:rPr>
              <a:t>k</a:t>
            </a:r>
            <a:r>
              <a:rPr lang="en-US" altLang="zh-CN" i="1" baseline="-30000" dirty="0" smtClean="0">
                <a:latin typeface="Times New Roman" panose="02020603050405020304" pitchFamily="18" charset="0"/>
                <a:ea typeface="楷体_GB2312" pitchFamily="49" charset="-122"/>
              </a:rPr>
              <a:t> </a:t>
            </a:r>
            <a:r>
              <a:rPr lang="en-US" altLang="zh-CN" dirty="0" smtClean="0">
                <a:latin typeface="Times New Roman" panose="02020603050405020304" pitchFamily="18" charset="0"/>
                <a:ea typeface="楷体_GB2312" pitchFamily="49" charset="-122"/>
                <a:sym typeface="Symbol" panose="05050102010706020507" pitchFamily="18" charset="2"/>
              </a:rPr>
              <a:t></a:t>
            </a:r>
            <a:r>
              <a:rPr lang="en-US" altLang="zh-CN" i="1" dirty="0" err="1" smtClean="0">
                <a:latin typeface="Times New Roman" panose="02020603050405020304" pitchFamily="18" charset="0"/>
                <a:ea typeface="楷体_GB2312" pitchFamily="49" charset="-122"/>
              </a:rPr>
              <a:t>C</a:t>
            </a:r>
            <a:r>
              <a:rPr lang="en-US" altLang="zh-CN" i="1" baseline="-30000" dirty="0" err="1" smtClean="0">
                <a:latin typeface="Times New Roman" panose="02020603050405020304" pitchFamily="18" charset="0"/>
                <a:ea typeface="楷体_GB2312" pitchFamily="49" charset="-122"/>
              </a:rPr>
              <a:t>k</a:t>
            </a:r>
            <a:r>
              <a:rPr lang="en-US" altLang="zh-CN" i="1" baseline="-30000" dirty="0" smtClean="0">
                <a:latin typeface="Times New Roman" panose="02020603050405020304" pitchFamily="18" charset="0"/>
                <a:ea typeface="楷体_GB2312" pitchFamily="49" charset="-122"/>
              </a:rPr>
              <a:t> </a:t>
            </a:r>
            <a:r>
              <a:rPr lang="en-US" altLang="zh-CN" dirty="0" smtClean="0">
                <a:latin typeface="Times New Roman" panose="02020603050405020304" pitchFamily="18" charset="0"/>
                <a:ea typeface="楷体_GB2312" pitchFamily="49" charset="-122"/>
                <a:sym typeface="Symbol" panose="05050102010706020507" pitchFamily="18" charset="2"/>
              </a:rPr>
              <a:t></a:t>
            </a:r>
            <a:r>
              <a:rPr lang="en-US" altLang="zh-CN" dirty="0" smtClean="0">
                <a:latin typeface="Times New Roman" panose="02020603050405020304" pitchFamily="18" charset="0"/>
                <a:ea typeface="楷体_GB2312" pitchFamily="49" charset="-122"/>
              </a:rPr>
              <a:t>     </a:t>
            </a:r>
            <a:r>
              <a:rPr lang="zh-CN" altLang="en-US" dirty="0" smtClean="0">
                <a:latin typeface="Times New Roman" panose="02020603050405020304" pitchFamily="18" charset="0"/>
                <a:ea typeface="楷体_GB2312" pitchFamily="49" charset="-122"/>
              </a:rPr>
              <a:t>。构成潜在频繁项集所遵循的原则是“</a:t>
            </a:r>
            <a:r>
              <a:rPr lang="zh-CN" altLang="en-US" dirty="0" smtClean="0">
                <a:solidFill>
                  <a:srgbClr val="FF0066"/>
                </a:solidFill>
                <a:latin typeface="Times New Roman" panose="02020603050405020304" pitchFamily="18" charset="0"/>
                <a:ea typeface="楷体_GB2312" pitchFamily="49" charset="-122"/>
              </a:rPr>
              <a:t>频繁项集的子集必为频繁项集</a:t>
            </a:r>
            <a:r>
              <a:rPr lang="zh-CN" altLang="en-US" dirty="0" smtClean="0">
                <a:latin typeface="Times New Roman" panose="02020603050405020304" pitchFamily="18" charset="0"/>
                <a:ea typeface="楷体_GB2312" pitchFamily="49" charset="-122"/>
              </a:rPr>
              <a:t>”。</a:t>
            </a:r>
            <a:r>
              <a:rPr lang="en-US" altLang="zh-CN" dirty="0" smtClean="0">
                <a:latin typeface="Times New Roman" panose="02020603050405020304" pitchFamily="18" charset="0"/>
                <a:ea typeface="楷体_GB2312" pitchFamily="49" charset="-122"/>
              </a:rPr>
              <a:t>(m </a:t>
            </a:r>
            <a:r>
              <a:rPr lang="zh-CN" altLang="en-US" dirty="0" smtClean="0">
                <a:latin typeface="Times New Roman" panose="02020603050405020304" pitchFamily="18" charset="0"/>
                <a:ea typeface="楷体_GB2312" pitchFamily="49" charset="-122"/>
              </a:rPr>
              <a:t>为项目总的项目数</a:t>
            </a:r>
            <a:r>
              <a:rPr lang="en-US" altLang="zh-CN" dirty="0" smtClean="0">
                <a:latin typeface="Times New Roman" panose="02020603050405020304" pitchFamily="18" charset="0"/>
                <a:ea typeface="楷体_GB2312" pitchFamily="49" charset="-122"/>
              </a:rPr>
              <a:t>) </a:t>
            </a:r>
          </a:p>
        </p:txBody>
      </p:sp>
      <p:sp>
        <p:nvSpPr>
          <p:cNvPr id="18436" name="Rectangle 4"/>
          <p:cNvSpPr>
            <a:spLocks noChangeArrowheads="1"/>
          </p:cNvSpPr>
          <p:nvPr/>
        </p:nvSpPr>
        <p:spPr bwMode="auto">
          <a:xfrm>
            <a:off x="4471988"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18437" name="Object 5"/>
          <p:cNvGraphicFramePr>
            <a:graphicFrameLocks noChangeAspect="1"/>
          </p:cNvGraphicFramePr>
          <p:nvPr>
            <p:extLst>
              <p:ext uri="{D42A27DB-BD31-4B8C-83A1-F6EECF244321}">
                <p14:modId xmlns:p14="http://schemas.microsoft.com/office/powerpoint/2010/main" val="225236544"/>
              </p:ext>
            </p:extLst>
          </p:nvPr>
        </p:nvGraphicFramePr>
        <p:xfrm>
          <a:off x="4072996" y="3200400"/>
          <a:ext cx="466725" cy="533400"/>
        </p:xfrm>
        <a:graphic>
          <a:graphicData uri="http://schemas.openxmlformats.org/presentationml/2006/ole">
            <mc:AlternateContent xmlns:mc="http://schemas.openxmlformats.org/markup-compatibility/2006">
              <mc:Choice xmlns:v="urn:schemas-microsoft-com:vml" Requires="v">
                <p:oleObj spid="_x0000_s12309" r:id="rId3" imgW="203112" imgH="228501" progId="Equation.3">
                  <p:embed/>
                </p:oleObj>
              </mc:Choice>
              <mc:Fallback>
                <p:oleObj r:id="rId3" imgW="203112"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2996" y="3200400"/>
                        <a:ext cx="4667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38" name="Rectangle 6"/>
          <p:cNvSpPr>
            <a:spLocks noChangeArrowheads="1"/>
          </p:cNvSpPr>
          <p:nvPr/>
        </p:nvSpPr>
        <p:spPr bwMode="auto">
          <a:xfrm>
            <a:off x="4471988"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18439" name="Object 7"/>
          <p:cNvGraphicFramePr>
            <a:graphicFrameLocks noChangeAspect="1"/>
          </p:cNvGraphicFramePr>
          <p:nvPr>
            <p:extLst>
              <p:ext uri="{D42A27DB-BD31-4B8C-83A1-F6EECF244321}">
                <p14:modId xmlns:p14="http://schemas.microsoft.com/office/powerpoint/2010/main" val="2725851439"/>
              </p:ext>
            </p:extLst>
          </p:nvPr>
        </p:nvGraphicFramePr>
        <p:xfrm>
          <a:off x="7010336" y="2743218"/>
          <a:ext cx="533400" cy="609600"/>
        </p:xfrm>
        <a:graphic>
          <a:graphicData uri="http://schemas.openxmlformats.org/presentationml/2006/ole">
            <mc:AlternateContent xmlns:mc="http://schemas.openxmlformats.org/markup-compatibility/2006">
              <mc:Choice xmlns:v="urn:schemas-microsoft-com:vml" Requires="v">
                <p:oleObj spid="_x0000_s12310" r:id="rId5" imgW="203112" imgH="228501" progId="Equation.3">
                  <p:embed/>
                </p:oleObj>
              </mc:Choice>
              <mc:Fallback>
                <p:oleObj r:id="rId5" imgW="203112"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336" y="2743218"/>
                        <a:ext cx="533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日期占位符 1"/>
          <p:cNvSpPr>
            <a:spLocks noGrp="1"/>
          </p:cNvSpPr>
          <p:nvPr>
            <p:ph type="dt" sz="quarter" idx="10"/>
          </p:nvPr>
        </p:nvSpPr>
        <p:spPr/>
        <p:txBody>
          <a:bodyPr/>
          <a:lstStyle/>
          <a:p>
            <a:pPr>
              <a:defRPr/>
            </a:pPr>
            <a:fld id="{97668583-D0E3-4BE3-B38C-F92373A31170}" type="datetime1">
              <a:rPr lang="zh-CN" altLang="en-US"/>
              <a:pPr>
                <a:defRPr/>
              </a:pPr>
              <a:t>2019/12/16</a:t>
            </a:fld>
            <a:endParaRPr lang="en-US" altLang="zh-CN"/>
          </a:p>
        </p:txBody>
      </p:sp>
      <p:sp>
        <p:nvSpPr>
          <p:cNvPr id="3" name="灯片编号占位符 2"/>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0B8C181-C025-4719-B61D-AD149B514C08}" type="slidenum">
              <a:rPr lang="en-US" altLang="zh-CN">
                <a:latin typeface="Garamond" panose="02020404030301010803" pitchFamily="18" charset="0"/>
              </a:rPr>
              <a:pPr eaLnBrk="1" hangingPunct="1"/>
              <a:t>169</a:t>
            </a:fld>
            <a:endParaRPr lang="en-US" altLang="zh-CN">
              <a:latin typeface="Garamond" panose="02020404030301010803" pitchFamily="18" charset="0"/>
            </a:endParaRPr>
          </a:p>
        </p:txBody>
      </p:sp>
    </p:spTree>
    <p:extLst>
      <p:ext uri="{BB962C8B-B14F-4D97-AF65-F5344CB8AC3E}">
        <p14:creationId xmlns:p14="http://schemas.microsoft.com/office/powerpoint/2010/main" val="26461290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Freeform 3"/>
          <p:cNvSpPr>
            <a:spLocks noChangeArrowheads="1"/>
          </p:cNvSpPr>
          <p:nvPr/>
        </p:nvSpPr>
        <p:spPr bwMode="auto">
          <a:xfrm>
            <a:off x="0" y="0"/>
            <a:ext cx="9144000" cy="6858000"/>
          </a:xfrm>
          <a:custGeom>
            <a:avLst/>
            <a:gdLst>
              <a:gd name="T0" fmla="*/ 0 w 9144000"/>
              <a:gd name="T1" fmla="*/ 6858000 h 6858000"/>
              <a:gd name="T2" fmla="*/ 9144000 w 9144000"/>
              <a:gd name="T3" fmla="*/ 6858000 h 6858000"/>
              <a:gd name="T4" fmla="*/ 9144000 w 9144000"/>
              <a:gd name="T5" fmla="*/ 0 h 6858000"/>
              <a:gd name="T6" fmla="*/ 0 w 9144000"/>
              <a:gd name="T7" fmla="*/ 0 h 6858000"/>
              <a:gd name="T8" fmla="*/ 0 w 9144000"/>
              <a:gd name="T9" fmla="*/ 6858000 h 6858000"/>
              <a:gd name="T10" fmla="*/ 0 60000 65536"/>
              <a:gd name="T11" fmla="*/ 0 60000 65536"/>
              <a:gd name="T12" fmla="*/ 0 60000 65536"/>
              <a:gd name="T13" fmla="*/ 0 60000 65536"/>
              <a:gd name="T14" fmla="*/ 0 60000 65536"/>
              <a:gd name="T15" fmla="*/ 0 w 9144000"/>
              <a:gd name="T16" fmla="*/ 0 h 6858000"/>
              <a:gd name="T17" fmla="*/ 9144000 w 9144000"/>
              <a:gd name="T18" fmla="*/ 6858000 h 6858000"/>
            </a:gdLst>
            <a:ahLst/>
            <a:cxnLst>
              <a:cxn ang="T10">
                <a:pos x="T0" y="T1"/>
              </a:cxn>
              <a:cxn ang="T11">
                <a:pos x="T2" y="T3"/>
              </a:cxn>
              <a:cxn ang="T12">
                <a:pos x="T4" y="T5"/>
              </a:cxn>
              <a:cxn ang="T13">
                <a:pos x="T6" y="T7"/>
              </a:cxn>
              <a:cxn ang="T14">
                <a:pos x="T8" y="T9"/>
              </a:cxn>
            </a:cxnLst>
            <a:rect l="T15" t="T16" r="T17" b="T18"/>
            <a:pathLst>
              <a:path w="9144000" h="6858000">
                <a:moveTo>
                  <a:pt x="0" y="6858000"/>
                </a:moveTo>
                <a:lnTo>
                  <a:pt x="9144000" y="6858000"/>
                </a:lnTo>
                <a:lnTo>
                  <a:pt x="9144000" y="0"/>
                </a:lnTo>
                <a:lnTo>
                  <a:pt x="0" y="0"/>
                </a:lnTo>
                <a:lnTo>
                  <a:pt x="0" y="6858000"/>
                </a:lnTo>
              </a:path>
            </a:pathLst>
          </a:custGeom>
          <a:solidFill>
            <a:srgbClr val="FFFFFF"/>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219" name="Freeform 3"/>
          <p:cNvSpPr>
            <a:spLocks noChangeArrowheads="1"/>
          </p:cNvSpPr>
          <p:nvPr/>
        </p:nvSpPr>
        <p:spPr bwMode="auto">
          <a:xfrm>
            <a:off x="0" y="0"/>
            <a:ext cx="9144000" cy="1066800"/>
          </a:xfrm>
          <a:custGeom>
            <a:avLst/>
            <a:gdLst>
              <a:gd name="T0" fmla="*/ 0 w 9144000"/>
              <a:gd name="T1" fmla="*/ 1066800 h 1066800"/>
              <a:gd name="T2" fmla="*/ 9144000 w 9144000"/>
              <a:gd name="T3" fmla="*/ 1066800 h 1066800"/>
              <a:gd name="T4" fmla="*/ 9144000 w 9144000"/>
              <a:gd name="T5" fmla="*/ 0 h 1066800"/>
              <a:gd name="T6" fmla="*/ 0 w 9144000"/>
              <a:gd name="T7" fmla="*/ 0 h 1066800"/>
              <a:gd name="T8" fmla="*/ 0 w 9144000"/>
              <a:gd name="T9" fmla="*/ 1066800 h 1066800"/>
              <a:gd name="T10" fmla="*/ 0 60000 65536"/>
              <a:gd name="T11" fmla="*/ 0 60000 65536"/>
              <a:gd name="T12" fmla="*/ 0 60000 65536"/>
              <a:gd name="T13" fmla="*/ 0 60000 65536"/>
              <a:gd name="T14" fmla="*/ 0 60000 65536"/>
              <a:gd name="T15" fmla="*/ 0 w 9144000"/>
              <a:gd name="T16" fmla="*/ 0 h 1066800"/>
              <a:gd name="T17" fmla="*/ 9144000 w 9144000"/>
              <a:gd name="T18" fmla="*/ 1066800 h 1066800"/>
            </a:gdLst>
            <a:ahLst/>
            <a:cxnLst>
              <a:cxn ang="T10">
                <a:pos x="T0" y="T1"/>
              </a:cxn>
              <a:cxn ang="T11">
                <a:pos x="T2" y="T3"/>
              </a:cxn>
              <a:cxn ang="T12">
                <a:pos x="T4" y="T5"/>
              </a:cxn>
              <a:cxn ang="T13">
                <a:pos x="T6" y="T7"/>
              </a:cxn>
              <a:cxn ang="T14">
                <a:pos x="T8" y="T9"/>
              </a:cxn>
            </a:cxnLst>
            <a:rect l="T15" t="T16" r="T17" b="T18"/>
            <a:pathLst>
              <a:path w="9144000" h="1066800">
                <a:moveTo>
                  <a:pt x="0" y="1066800"/>
                </a:moveTo>
                <a:lnTo>
                  <a:pt x="9144000" y="1066800"/>
                </a:lnTo>
                <a:lnTo>
                  <a:pt x="9144000" y="0"/>
                </a:lnTo>
                <a:lnTo>
                  <a:pt x="0" y="0"/>
                </a:lnTo>
                <a:lnTo>
                  <a:pt x="0" y="1066800"/>
                </a:lnTo>
              </a:path>
            </a:pathLst>
          </a:custGeom>
          <a:solidFill>
            <a:srgbClr val="0056AC"/>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220" name="Freeform 3"/>
          <p:cNvSpPr>
            <a:spLocks noChangeArrowheads="1"/>
          </p:cNvSpPr>
          <p:nvPr/>
        </p:nvSpPr>
        <p:spPr bwMode="auto">
          <a:xfrm>
            <a:off x="-3175" y="-3175"/>
            <a:ext cx="9153525" cy="1076325"/>
          </a:xfrm>
          <a:custGeom>
            <a:avLst/>
            <a:gdLst>
              <a:gd name="T0" fmla="*/ 6350 w 9156700"/>
              <a:gd name="T1" fmla="*/ 1073150 h 1079500"/>
              <a:gd name="T2" fmla="*/ 9150350 w 9156700"/>
              <a:gd name="T3" fmla="*/ 1073150 h 1079500"/>
              <a:gd name="T4" fmla="*/ 9150350 w 9156700"/>
              <a:gd name="T5" fmla="*/ 6350 h 1079500"/>
              <a:gd name="T6" fmla="*/ 6350 w 9156700"/>
              <a:gd name="T7" fmla="*/ 6350 h 1079500"/>
              <a:gd name="T8" fmla="*/ 6350 w 9156700"/>
              <a:gd name="T9" fmla="*/ 1073150 h 1079500"/>
              <a:gd name="T10" fmla="*/ 0 60000 65536"/>
              <a:gd name="T11" fmla="*/ 0 60000 65536"/>
              <a:gd name="T12" fmla="*/ 0 60000 65536"/>
              <a:gd name="T13" fmla="*/ 0 60000 65536"/>
              <a:gd name="T14" fmla="*/ 0 60000 65536"/>
              <a:gd name="T15" fmla="*/ 0 w 9156700"/>
              <a:gd name="T16" fmla="*/ 0 h 1079500"/>
              <a:gd name="T17" fmla="*/ 9156700 w 9156700"/>
              <a:gd name="T18" fmla="*/ 1079500 h 1079500"/>
            </a:gdLst>
            <a:ahLst/>
            <a:cxnLst>
              <a:cxn ang="T10">
                <a:pos x="T0" y="T1"/>
              </a:cxn>
              <a:cxn ang="T11">
                <a:pos x="T2" y="T3"/>
              </a:cxn>
              <a:cxn ang="T12">
                <a:pos x="T4" y="T5"/>
              </a:cxn>
              <a:cxn ang="T13">
                <a:pos x="T6" y="T7"/>
              </a:cxn>
              <a:cxn ang="T14">
                <a:pos x="T8" y="T9"/>
              </a:cxn>
            </a:cxnLst>
            <a:rect l="T15" t="T16" r="T17" b="T18"/>
            <a:pathLst>
              <a:path w="9156700" h="1079500">
                <a:moveTo>
                  <a:pt x="6350" y="1073150"/>
                </a:moveTo>
                <a:lnTo>
                  <a:pt x="9150350" y="1073150"/>
                </a:lnTo>
                <a:lnTo>
                  <a:pt x="9150350" y="6350"/>
                </a:lnTo>
                <a:lnTo>
                  <a:pt x="6350" y="6350"/>
                </a:lnTo>
                <a:lnTo>
                  <a:pt x="6350" y="1073150"/>
                </a:lnTo>
              </a:path>
            </a:pathLst>
          </a:custGeom>
          <a:solidFill>
            <a:srgbClr val="000000">
              <a:alpha val="0"/>
            </a:srgbClr>
          </a:solidFill>
          <a:ln w="12700" cap="flat" cmpd="sng">
            <a:solidFill>
              <a:srgbClr val="000000"/>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922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616700"/>
            <a:ext cx="91440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2" name="TextBox 1"/>
          <p:cNvSpPr>
            <a:spLocks noChangeArrowheads="1"/>
          </p:cNvSpPr>
          <p:nvPr/>
        </p:nvSpPr>
        <p:spPr bwMode="auto">
          <a:xfrm>
            <a:off x="520700" y="6667500"/>
            <a:ext cx="13716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200"/>
              </a:lnSpc>
            </a:pPr>
            <a:r>
              <a:rPr lang="en-US" altLang="zh-CN" sz="1200">
                <a:solidFill>
                  <a:srgbClr val="FFFFFF"/>
                </a:solidFill>
                <a:latin typeface="Times New Roman" panose="02020603050405020304" pitchFamily="18" charset="0"/>
                <a:sym typeface="Times New Roman" panose="02020603050405020304" pitchFamily="18" charset="0"/>
              </a:rPr>
              <a:t>《大数据技术基础》</a:t>
            </a:r>
            <a:endParaRPr lang="zh-CN" altLang="en-US">
              <a:solidFill>
                <a:srgbClr val="000000"/>
              </a:solidFill>
            </a:endParaRPr>
          </a:p>
        </p:txBody>
      </p:sp>
      <p:sp>
        <p:nvSpPr>
          <p:cNvPr id="9223" name="TextBox 1"/>
          <p:cNvSpPr>
            <a:spLocks noChangeArrowheads="1"/>
          </p:cNvSpPr>
          <p:nvPr/>
        </p:nvSpPr>
        <p:spPr bwMode="auto">
          <a:xfrm>
            <a:off x="558800" y="520700"/>
            <a:ext cx="8208979" cy="548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342900" algn="l"/>
                <a:tab pos="673100" algn="l"/>
              </a:tabLst>
              <a:defRPr>
                <a:solidFill>
                  <a:schemeClr val="tx1"/>
                </a:solidFill>
                <a:latin typeface="Arial" panose="020B0604020202020204" pitchFamily="34" charset="0"/>
              </a:defRPr>
            </a:lvl1pPr>
            <a:lvl2pPr>
              <a:tabLst>
                <a:tab pos="342900" algn="l"/>
                <a:tab pos="673100" algn="l"/>
              </a:tabLst>
              <a:defRPr>
                <a:solidFill>
                  <a:schemeClr val="tx1"/>
                </a:solidFill>
                <a:latin typeface="Arial" panose="020B0604020202020204" pitchFamily="34" charset="0"/>
              </a:defRPr>
            </a:lvl2pPr>
            <a:lvl3pPr>
              <a:tabLst>
                <a:tab pos="342900" algn="l"/>
                <a:tab pos="673100" algn="l"/>
              </a:tabLst>
              <a:defRPr>
                <a:solidFill>
                  <a:schemeClr val="tx1"/>
                </a:solidFill>
                <a:latin typeface="Arial" panose="020B0604020202020204" pitchFamily="34" charset="0"/>
              </a:defRPr>
            </a:lvl3pPr>
            <a:lvl4pPr>
              <a:tabLst>
                <a:tab pos="342900" algn="l"/>
                <a:tab pos="673100" algn="l"/>
              </a:tabLst>
              <a:defRPr>
                <a:solidFill>
                  <a:schemeClr val="tx1"/>
                </a:solidFill>
                <a:latin typeface="Arial" panose="020B0604020202020204" pitchFamily="34" charset="0"/>
              </a:defRPr>
            </a:lvl4pPr>
            <a:lvl5pPr>
              <a:tabLst>
                <a:tab pos="342900" algn="l"/>
                <a:tab pos="673100" algn="l"/>
              </a:tabLst>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9pPr>
          </a:lstStyle>
          <a:p>
            <a:pPr>
              <a:lnSpc>
                <a:spcPts val="3400"/>
              </a:lnSpc>
            </a:pPr>
            <a:r>
              <a:rPr lang="en-US" altLang="zh-CN"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3200" dirty="0" err="1">
                <a:solidFill>
                  <a:srgbClr val="FFFFFF"/>
                </a:solidFill>
                <a:latin typeface="Times New Roman" panose="02020603050405020304" pitchFamily="18" charset="0"/>
                <a:sym typeface="Times New Roman" panose="02020603050405020304" pitchFamily="18" charset="0"/>
              </a:rPr>
              <a:t>MapReduce</a:t>
            </a:r>
            <a:r>
              <a:rPr lang="en-US" altLang="zh-CN" sz="3200" dirty="0" err="1">
                <a:solidFill>
                  <a:srgbClr val="FFFFFF"/>
                </a:solidFill>
                <a:latin typeface="黑体" panose="02010609060101010101" pitchFamily="49" charset="-122"/>
                <a:sym typeface="黑体" panose="02010609060101010101" pitchFamily="49" charset="-122"/>
              </a:rPr>
              <a:t>模型概述</a:t>
            </a:r>
            <a:endParaRPr lang="zh-CN" altLang="en-US" sz="3200" dirty="0">
              <a:solidFill>
                <a:srgbClr val="FFFFFF"/>
              </a:solidFill>
              <a:latin typeface="黑体" panose="02010609060101010101" pitchFamily="49" charset="-122"/>
              <a:sym typeface="黑体" panose="02010609060101010101" pitchFamily="49" charset="-122"/>
            </a:endParaRPr>
          </a:p>
          <a:p>
            <a:pPr>
              <a:lnSpc>
                <a:spcPts val="1000"/>
              </a:lnSpc>
            </a:pPr>
            <a:endParaRPr lang="zh-CN" altLang="en-US"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2400"/>
              </a:lnSpc>
            </a:pPr>
            <a:r>
              <a:rPr lang="en-US" altLang="zh-CN" sz="2000" dirty="0">
                <a:solidFill>
                  <a:srgbClr val="000000"/>
                </a:solidFill>
                <a:latin typeface="Times New Roman" panose="02020603050405020304" pitchFamily="18" charset="0"/>
                <a:sym typeface="Times New Roman" panose="02020603050405020304" pitchFamily="18" charset="0"/>
              </a:rPr>
              <a:t>•    </a:t>
            </a:r>
            <a:r>
              <a:rPr lang="en-US" altLang="zh-CN" sz="2000" dirty="0" err="1">
                <a:solidFill>
                  <a:srgbClr val="000000"/>
                </a:solidFill>
                <a:latin typeface="Times New Roman" panose="02020603050405020304" pitchFamily="18" charset="0"/>
                <a:sym typeface="Times New Roman" panose="02020603050405020304" pitchFamily="18" charset="0"/>
              </a:rPr>
              <a:t>一个Map-Reduce作业（job）通常会把输入的数据集切分为若干独立</a:t>
            </a:r>
            <a:endParaRPr lang="zh-CN" altLang="en-US" sz="2000" dirty="0">
              <a:solidFill>
                <a:srgbClr val="000000"/>
              </a:solidFill>
              <a:latin typeface="Times New Roman" panose="02020603050405020304" pitchFamily="18" charset="0"/>
              <a:sym typeface="Times New Roman" panose="02020603050405020304" pitchFamily="18" charset="0"/>
            </a:endParaRPr>
          </a:p>
          <a:p>
            <a:pPr>
              <a:lnSpc>
                <a:spcPts val="2400"/>
              </a:lnSpc>
            </a:pPr>
            <a:r>
              <a:rPr lang="en-US" altLang="zh-CN"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dirty="0" err="1">
                <a:solidFill>
                  <a:srgbClr val="000000"/>
                </a:solidFill>
                <a:latin typeface="Times New Roman" panose="02020603050405020304" pitchFamily="18" charset="0"/>
                <a:sym typeface="Times New Roman" panose="02020603050405020304" pitchFamily="18" charset="0"/>
              </a:rPr>
              <a:t>的数据块，由map任务（task）以完全并行的方式处理它们。框架会</a:t>
            </a:r>
            <a:endParaRPr lang="zh-CN" altLang="en-US" sz="2000" dirty="0">
              <a:solidFill>
                <a:srgbClr val="000000"/>
              </a:solidFill>
              <a:latin typeface="Times New Roman" panose="02020603050405020304" pitchFamily="18" charset="0"/>
              <a:sym typeface="Times New Roman" panose="02020603050405020304" pitchFamily="18" charset="0"/>
            </a:endParaRPr>
          </a:p>
          <a:p>
            <a:pPr>
              <a:lnSpc>
                <a:spcPts val="2400"/>
              </a:lnSpc>
            </a:pPr>
            <a:r>
              <a:rPr lang="en-US" altLang="zh-CN"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dirty="0" err="1">
                <a:solidFill>
                  <a:srgbClr val="000000"/>
                </a:solidFill>
                <a:latin typeface="Times New Roman" panose="02020603050405020304" pitchFamily="18" charset="0"/>
                <a:sym typeface="Times New Roman" panose="02020603050405020304" pitchFamily="18" charset="0"/>
              </a:rPr>
              <a:t>对map的输出先进行排序，然后把结果输入给reduce任务。通常作业</a:t>
            </a:r>
            <a:endParaRPr lang="zh-CN" altLang="en-US" sz="2000" dirty="0">
              <a:solidFill>
                <a:srgbClr val="000000"/>
              </a:solidFill>
              <a:latin typeface="Times New Roman" panose="02020603050405020304" pitchFamily="18" charset="0"/>
              <a:sym typeface="Times New Roman" panose="02020603050405020304" pitchFamily="18" charset="0"/>
            </a:endParaRPr>
          </a:p>
          <a:p>
            <a:pPr>
              <a:lnSpc>
                <a:spcPts val="2300"/>
              </a:lnSpc>
            </a:pPr>
            <a:r>
              <a:rPr lang="en-US" altLang="zh-CN"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dirty="0" err="1">
                <a:solidFill>
                  <a:srgbClr val="000000"/>
                </a:solidFill>
                <a:latin typeface="Times New Roman" panose="02020603050405020304" pitchFamily="18" charset="0"/>
                <a:sym typeface="Times New Roman" panose="02020603050405020304" pitchFamily="18" charset="0"/>
              </a:rPr>
              <a:t>的输入和输出都会被存储在文件系统中。整个框架负责任务的调度和</a:t>
            </a:r>
            <a:endParaRPr lang="zh-CN" altLang="en-US" sz="2000" dirty="0">
              <a:solidFill>
                <a:srgbClr val="000000"/>
              </a:solidFill>
              <a:latin typeface="Times New Roman" panose="02020603050405020304" pitchFamily="18" charset="0"/>
              <a:sym typeface="Times New Roman" panose="02020603050405020304" pitchFamily="18" charset="0"/>
            </a:endParaRPr>
          </a:p>
          <a:p>
            <a:pPr>
              <a:lnSpc>
                <a:spcPts val="2400"/>
              </a:lnSpc>
            </a:pPr>
            <a:r>
              <a:rPr lang="en-US" altLang="zh-CN"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dirty="0" err="1">
                <a:solidFill>
                  <a:srgbClr val="000000"/>
                </a:solidFill>
                <a:latin typeface="Times New Roman" panose="02020603050405020304" pitchFamily="18" charset="0"/>
                <a:sym typeface="Times New Roman" panose="02020603050405020304" pitchFamily="18" charset="0"/>
              </a:rPr>
              <a:t>监控，以及重新执行已经失败的任务</a:t>
            </a:r>
            <a:r>
              <a:rPr lang="en-US" altLang="zh-CN" sz="2000" dirty="0">
                <a:solidFill>
                  <a:srgbClr val="000000"/>
                </a:solidFill>
                <a:latin typeface="Times New Roman" panose="02020603050405020304" pitchFamily="18" charset="0"/>
                <a:sym typeface="Times New Roman" panose="02020603050405020304" pitchFamily="18" charset="0"/>
              </a:rPr>
              <a:t>。</a:t>
            </a:r>
            <a:endParaRPr lang="zh-CN" altLang="en-US" sz="2000" dirty="0">
              <a:solidFill>
                <a:srgbClr val="000000"/>
              </a:solidFill>
              <a:latin typeface="Times New Roman" panose="02020603050405020304" pitchFamily="18" charset="0"/>
              <a:sym typeface="Times New Roman" panose="02020603050405020304" pitchFamily="18" charset="0"/>
            </a:endParaRPr>
          </a:p>
          <a:p>
            <a:pPr>
              <a:lnSpc>
                <a:spcPts val="2800"/>
              </a:lnSpc>
            </a:pPr>
            <a:r>
              <a:rPr lang="en-US" altLang="zh-CN" sz="2000" dirty="0">
                <a:solidFill>
                  <a:srgbClr val="000000"/>
                </a:solidFill>
                <a:latin typeface="Times New Roman" panose="02020603050405020304" pitchFamily="18" charset="0"/>
                <a:sym typeface="Times New Roman" panose="02020603050405020304" pitchFamily="18" charset="0"/>
              </a:rPr>
              <a:t>•    </a:t>
            </a:r>
            <a:r>
              <a:rPr lang="en-US" altLang="zh-CN" sz="2000" b="1" dirty="0" err="1">
                <a:solidFill>
                  <a:srgbClr val="FF0000"/>
                </a:solidFill>
                <a:latin typeface="Times New Roman" panose="02020603050405020304" pitchFamily="18" charset="0"/>
                <a:sym typeface="Times New Roman" panose="02020603050405020304" pitchFamily="18" charset="0"/>
              </a:rPr>
              <a:t>Map-Reduce框架和分布式文件系统是运行在一组相同的节点上的，即</a:t>
            </a:r>
            <a:endParaRPr lang="zh-CN" altLang="en-US" sz="2000" b="1" dirty="0">
              <a:solidFill>
                <a:srgbClr val="FF0000"/>
              </a:solidFill>
              <a:latin typeface="Times New Roman" panose="02020603050405020304" pitchFamily="18" charset="0"/>
              <a:sym typeface="Times New Roman" panose="02020603050405020304" pitchFamily="18" charset="0"/>
            </a:endParaRPr>
          </a:p>
          <a:p>
            <a:pPr>
              <a:lnSpc>
                <a:spcPts val="2300"/>
              </a:lnSpc>
            </a:pPr>
            <a:r>
              <a:rPr lang="en-US" altLang="zh-CN" b="1" dirty="0">
                <a:solidFill>
                  <a:srgbClr val="FF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b="1" dirty="0" err="1">
                <a:solidFill>
                  <a:srgbClr val="FF0000"/>
                </a:solidFill>
                <a:latin typeface="Times New Roman" panose="02020603050405020304" pitchFamily="18" charset="0"/>
                <a:sym typeface="Times New Roman" panose="02020603050405020304" pitchFamily="18" charset="0"/>
              </a:rPr>
              <a:t>计算节点和存储节点通常在一起</a:t>
            </a:r>
            <a:r>
              <a:rPr lang="en-US" altLang="zh-CN" sz="2000" dirty="0" err="1">
                <a:solidFill>
                  <a:srgbClr val="000000"/>
                </a:solidFill>
                <a:latin typeface="Times New Roman" panose="02020603050405020304" pitchFamily="18" charset="0"/>
                <a:sym typeface="Times New Roman" panose="02020603050405020304" pitchFamily="18" charset="0"/>
              </a:rPr>
              <a:t>。这种配置允许框架在那些已经存好</a:t>
            </a:r>
            <a:endParaRPr lang="zh-CN" altLang="en-US" sz="2000" dirty="0">
              <a:solidFill>
                <a:srgbClr val="000000"/>
              </a:solidFill>
              <a:latin typeface="Times New Roman" panose="02020603050405020304" pitchFamily="18" charset="0"/>
              <a:sym typeface="Times New Roman" panose="02020603050405020304" pitchFamily="18" charset="0"/>
            </a:endParaRPr>
          </a:p>
          <a:p>
            <a:pPr>
              <a:lnSpc>
                <a:spcPts val="2400"/>
              </a:lnSpc>
            </a:pPr>
            <a:r>
              <a:rPr lang="en-US" altLang="zh-CN"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dirty="0" err="1">
                <a:solidFill>
                  <a:srgbClr val="000000"/>
                </a:solidFill>
                <a:latin typeface="Times New Roman" panose="02020603050405020304" pitchFamily="18" charset="0"/>
                <a:sym typeface="Times New Roman" panose="02020603050405020304" pitchFamily="18" charset="0"/>
              </a:rPr>
              <a:t>数据的节点上高效地调度任务，这可以使整个集群的网络带宽被非常</a:t>
            </a:r>
            <a:endParaRPr lang="zh-CN" altLang="en-US" sz="2000" dirty="0">
              <a:solidFill>
                <a:srgbClr val="000000"/>
              </a:solidFill>
              <a:latin typeface="Times New Roman" panose="02020603050405020304" pitchFamily="18" charset="0"/>
              <a:sym typeface="Times New Roman" panose="02020603050405020304" pitchFamily="18" charset="0"/>
            </a:endParaRPr>
          </a:p>
          <a:p>
            <a:pPr>
              <a:lnSpc>
                <a:spcPts val="2300"/>
              </a:lnSpc>
            </a:pPr>
            <a:r>
              <a:rPr lang="en-US" altLang="zh-CN"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dirty="0" err="1">
                <a:solidFill>
                  <a:srgbClr val="000000"/>
                </a:solidFill>
                <a:latin typeface="Times New Roman" panose="02020603050405020304" pitchFamily="18" charset="0"/>
                <a:sym typeface="Times New Roman" panose="02020603050405020304" pitchFamily="18" charset="0"/>
              </a:rPr>
              <a:t>高效地利用</a:t>
            </a:r>
            <a:r>
              <a:rPr lang="en-US" altLang="zh-CN" sz="2000" dirty="0">
                <a:solidFill>
                  <a:srgbClr val="000000"/>
                </a:solidFill>
                <a:latin typeface="Times New Roman" panose="02020603050405020304" pitchFamily="18" charset="0"/>
                <a:sym typeface="Times New Roman" panose="02020603050405020304" pitchFamily="18" charset="0"/>
              </a:rPr>
              <a:t>。</a:t>
            </a:r>
            <a:endParaRPr lang="zh-CN" altLang="en-US" sz="2000" dirty="0">
              <a:solidFill>
                <a:srgbClr val="000000"/>
              </a:solidFill>
              <a:latin typeface="Times New Roman" panose="02020603050405020304" pitchFamily="18" charset="0"/>
              <a:sym typeface="Times New Roman" panose="02020603050405020304" pitchFamily="18" charset="0"/>
            </a:endParaRPr>
          </a:p>
          <a:p>
            <a:pPr>
              <a:lnSpc>
                <a:spcPts val="2800"/>
              </a:lnSpc>
            </a:pPr>
            <a:r>
              <a:rPr lang="en-US" altLang="zh-CN" sz="2000" dirty="0">
                <a:solidFill>
                  <a:srgbClr val="000000"/>
                </a:solidFill>
                <a:latin typeface="Times New Roman" panose="02020603050405020304" pitchFamily="18" charset="0"/>
                <a:sym typeface="Times New Roman" panose="02020603050405020304" pitchFamily="18" charset="0"/>
              </a:rPr>
              <a:t>•    Map-</a:t>
            </a:r>
            <a:r>
              <a:rPr lang="en-US" altLang="zh-CN" sz="2000" dirty="0" err="1">
                <a:solidFill>
                  <a:srgbClr val="000000"/>
                </a:solidFill>
                <a:latin typeface="Times New Roman" panose="02020603050405020304" pitchFamily="18" charset="0"/>
                <a:sym typeface="Times New Roman" panose="02020603050405020304" pitchFamily="18" charset="0"/>
              </a:rPr>
              <a:t>Reduce框架由单独一个master</a:t>
            </a:r>
            <a:r>
              <a:rPr lang="en-US" altLang="zh-CN" sz="2000" dirty="0">
                <a:solidFill>
                  <a:srgbClr val="000000"/>
                </a:solidFill>
                <a:latin typeface="Times New Roman" panose="02020603050405020304" pitchFamily="18" charset="0"/>
                <a:sym typeface="Times New Roman" panose="02020603050405020304" pitchFamily="18" charset="0"/>
              </a:rPr>
              <a:t>  </a:t>
            </a:r>
            <a:r>
              <a:rPr lang="en-US" altLang="zh-CN" sz="2000" dirty="0" err="1">
                <a:solidFill>
                  <a:srgbClr val="000000"/>
                </a:solidFill>
                <a:latin typeface="Times New Roman" panose="02020603050405020304" pitchFamily="18" charset="0"/>
                <a:sym typeface="Times New Roman" panose="02020603050405020304" pitchFamily="18" charset="0"/>
              </a:rPr>
              <a:t>JobTracker和每个集群节点一个</a:t>
            </a:r>
            <a:endParaRPr lang="zh-CN" altLang="en-US" sz="2000" dirty="0">
              <a:solidFill>
                <a:srgbClr val="000000"/>
              </a:solidFill>
              <a:latin typeface="Times New Roman" panose="02020603050405020304" pitchFamily="18" charset="0"/>
              <a:sym typeface="Times New Roman" panose="02020603050405020304" pitchFamily="18" charset="0"/>
            </a:endParaRPr>
          </a:p>
          <a:p>
            <a:pPr>
              <a:lnSpc>
                <a:spcPts val="2400"/>
              </a:lnSpc>
            </a:pPr>
            <a:r>
              <a:rPr lang="en-US" altLang="zh-CN"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dirty="0">
                <a:solidFill>
                  <a:srgbClr val="000000"/>
                </a:solidFill>
                <a:latin typeface="Times New Roman" panose="02020603050405020304" pitchFamily="18" charset="0"/>
                <a:sym typeface="Times New Roman" panose="02020603050405020304" pitchFamily="18" charset="0"/>
              </a:rPr>
              <a:t>slave  </a:t>
            </a:r>
            <a:r>
              <a:rPr lang="en-US" altLang="zh-CN" sz="2000" dirty="0" err="1">
                <a:solidFill>
                  <a:srgbClr val="000000"/>
                </a:solidFill>
                <a:latin typeface="Times New Roman" panose="02020603050405020304" pitchFamily="18" charset="0"/>
                <a:sym typeface="Times New Roman" panose="02020603050405020304" pitchFamily="18" charset="0"/>
              </a:rPr>
              <a:t>TaskTracker共同组成。这个master负责调度构成一个作业的</a:t>
            </a:r>
            <a:endParaRPr lang="zh-CN" altLang="en-US" sz="2000" dirty="0">
              <a:solidFill>
                <a:srgbClr val="000000"/>
              </a:solidFill>
              <a:latin typeface="Times New Roman" panose="02020603050405020304" pitchFamily="18" charset="0"/>
              <a:sym typeface="Times New Roman" panose="02020603050405020304" pitchFamily="18" charset="0"/>
            </a:endParaRPr>
          </a:p>
          <a:p>
            <a:pPr>
              <a:lnSpc>
                <a:spcPts val="2400"/>
              </a:lnSpc>
            </a:pPr>
            <a:r>
              <a:rPr lang="en-US" altLang="zh-CN"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dirty="0" err="1">
                <a:solidFill>
                  <a:srgbClr val="000000"/>
                </a:solidFill>
                <a:latin typeface="Times New Roman" panose="02020603050405020304" pitchFamily="18" charset="0"/>
                <a:sym typeface="Times New Roman" panose="02020603050405020304" pitchFamily="18" charset="0"/>
              </a:rPr>
              <a:t>所有任务，这些任务分布在不同的slave上，master监控它们的执行</a:t>
            </a:r>
            <a:endParaRPr lang="zh-CN" altLang="en-US" sz="2000" dirty="0">
              <a:solidFill>
                <a:srgbClr val="000000"/>
              </a:solidFill>
              <a:latin typeface="Times New Roman" panose="02020603050405020304" pitchFamily="18" charset="0"/>
              <a:sym typeface="Times New Roman" panose="02020603050405020304" pitchFamily="18" charset="0"/>
            </a:endParaRPr>
          </a:p>
          <a:p>
            <a:pPr>
              <a:lnSpc>
                <a:spcPts val="2400"/>
              </a:lnSpc>
            </a:pPr>
            <a:r>
              <a:rPr lang="en-US" altLang="zh-CN"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dirty="0">
                <a:solidFill>
                  <a:srgbClr val="000000"/>
                </a:solidFill>
                <a:latin typeface="Times New Roman" panose="02020603050405020304" pitchFamily="18" charset="0"/>
                <a:sym typeface="Times New Roman" panose="02020603050405020304" pitchFamily="18" charset="0"/>
              </a:rPr>
              <a:t>，</a:t>
            </a:r>
            <a:r>
              <a:rPr lang="en-US" altLang="zh-CN" sz="2000" dirty="0" err="1">
                <a:solidFill>
                  <a:srgbClr val="000000"/>
                </a:solidFill>
                <a:latin typeface="Times New Roman" panose="02020603050405020304" pitchFamily="18" charset="0"/>
                <a:sym typeface="Times New Roman" panose="02020603050405020304" pitchFamily="18" charset="0"/>
              </a:rPr>
              <a:t>重新执行已经失败的任务。而slave仅负责执行由master指派的任</a:t>
            </a:r>
            <a:endParaRPr lang="zh-CN" altLang="en-US" sz="2000" dirty="0">
              <a:solidFill>
                <a:srgbClr val="000000"/>
              </a:solidFill>
              <a:latin typeface="Times New Roman" panose="02020603050405020304" pitchFamily="18" charset="0"/>
              <a:sym typeface="Times New Roman" panose="02020603050405020304" pitchFamily="18" charset="0"/>
            </a:endParaRPr>
          </a:p>
          <a:p>
            <a:pPr>
              <a:lnSpc>
                <a:spcPts val="2300"/>
              </a:lnSpc>
            </a:pPr>
            <a:r>
              <a:rPr lang="en-US" altLang="zh-CN"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dirty="0">
                <a:solidFill>
                  <a:srgbClr val="000000"/>
                </a:solidFill>
                <a:latin typeface="Times New Roman" panose="02020603050405020304" pitchFamily="18" charset="0"/>
                <a:sym typeface="Times New Roman" panose="02020603050405020304" pitchFamily="18" charset="0"/>
              </a:rPr>
              <a:t>务。</a:t>
            </a:r>
            <a:endParaRPr lang="zh-CN" altLang="en-US" dirty="0">
              <a:solidFill>
                <a:srgbClr val="000000"/>
              </a:solidFill>
            </a:endParaRPr>
          </a:p>
        </p:txBody>
      </p:sp>
    </p:spTree>
    <p:extLst>
      <p:ext uri="{BB962C8B-B14F-4D97-AF65-F5344CB8AC3E}">
        <p14:creationId xmlns:p14="http://schemas.microsoft.com/office/powerpoint/2010/main" val="3529995279"/>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zh-CN" altLang="en-US" smtClean="0">
                <a:latin typeface="楷体_GB2312" pitchFamily="49" charset="-122"/>
                <a:ea typeface="楷体_GB2312" pitchFamily="49" charset="-122"/>
              </a:rPr>
              <a:t>关联规则的性质：</a:t>
            </a:r>
            <a:r>
              <a:rPr lang="zh-CN" altLang="en-US" smtClean="0"/>
              <a:t> </a:t>
            </a:r>
          </a:p>
        </p:txBody>
      </p:sp>
      <p:sp>
        <p:nvSpPr>
          <p:cNvPr id="19459" name="Rectangle 3"/>
          <p:cNvSpPr>
            <a:spLocks noGrp="1" noChangeArrowheads="1"/>
          </p:cNvSpPr>
          <p:nvPr>
            <p:ph type="body" idx="1"/>
          </p:nvPr>
        </p:nvSpPr>
        <p:spPr>
          <a:xfrm>
            <a:off x="533400" y="2017713"/>
            <a:ext cx="8421688" cy="4114800"/>
          </a:xfrm>
        </p:spPr>
        <p:txBody>
          <a:bodyPr/>
          <a:lstStyle/>
          <a:p>
            <a:pPr eaLnBrk="1" hangingPunct="1"/>
            <a:r>
              <a:rPr lang="zh-CN" altLang="en-US" sz="2600" smtClean="0">
                <a:solidFill>
                  <a:srgbClr val="FF0000"/>
                </a:solidFill>
                <a:latin typeface="Times New Roman" panose="02020603050405020304" pitchFamily="18" charset="0"/>
                <a:ea typeface="楷体_GB2312" pitchFamily="49" charset="-122"/>
              </a:rPr>
              <a:t>性质</a:t>
            </a:r>
            <a:r>
              <a:rPr lang="en-US" altLang="zh-CN" sz="2600" smtClean="0">
                <a:solidFill>
                  <a:srgbClr val="FF0000"/>
                </a:solidFill>
                <a:latin typeface="Times New Roman" panose="02020603050405020304" pitchFamily="18" charset="0"/>
                <a:ea typeface="楷体_GB2312" pitchFamily="49" charset="-122"/>
              </a:rPr>
              <a:t>1</a:t>
            </a:r>
            <a:r>
              <a:rPr lang="zh-CN" altLang="en-US" sz="2600" smtClean="0">
                <a:solidFill>
                  <a:srgbClr val="FF0000"/>
                </a:solidFill>
                <a:latin typeface="Times New Roman" panose="02020603050405020304" pitchFamily="18" charset="0"/>
                <a:ea typeface="楷体_GB2312" pitchFamily="49" charset="-122"/>
              </a:rPr>
              <a:t>：频繁项集的子集必为频繁项集。</a:t>
            </a:r>
            <a:r>
              <a:rPr lang="zh-CN" altLang="en-US" sz="2600" smtClean="0">
                <a:latin typeface="Times New Roman" panose="02020603050405020304" pitchFamily="18" charset="0"/>
                <a:ea typeface="楷体_GB2312" pitchFamily="49" charset="-122"/>
              </a:rPr>
              <a:t> </a:t>
            </a:r>
          </a:p>
          <a:p>
            <a:pPr eaLnBrk="1" hangingPunct="1"/>
            <a:r>
              <a:rPr lang="zh-CN" altLang="en-US" sz="2600" smtClean="0">
                <a:solidFill>
                  <a:srgbClr val="FF0000"/>
                </a:solidFill>
                <a:latin typeface="Times New Roman" panose="02020603050405020304" pitchFamily="18" charset="0"/>
                <a:ea typeface="楷体_GB2312" pitchFamily="49" charset="-122"/>
              </a:rPr>
              <a:t>性质</a:t>
            </a:r>
            <a:r>
              <a:rPr lang="en-US" altLang="zh-CN" sz="2600" smtClean="0">
                <a:solidFill>
                  <a:srgbClr val="FF0000"/>
                </a:solidFill>
                <a:latin typeface="Times New Roman" panose="02020603050405020304" pitchFamily="18" charset="0"/>
                <a:ea typeface="楷体_GB2312" pitchFamily="49" charset="-122"/>
              </a:rPr>
              <a:t>2</a:t>
            </a:r>
            <a:r>
              <a:rPr lang="zh-CN" altLang="en-US" sz="2600" smtClean="0">
                <a:solidFill>
                  <a:srgbClr val="FF0000"/>
                </a:solidFill>
                <a:latin typeface="Times New Roman" panose="02020603050405020304" pitchFamily="18" charset="0"/>
                <a:ea typeface="楷体_GB2312" pitchFamily="49" charset="-122"/>
              </a:rPr>
              <a:t>：非频繁项集的超集一定是非频繁的</a:t>
            </a:r>
            <a:r>
              <a:rPr lang="zh-CN" altLang="en-US" sz="2600" smtClean="0">
                <a:latin typeface="Times New Roman" panose="02020603050405020304" pitchFamily="18" charset="0"/>
                <a:ea typeface="楷体_GB2312" pitchFamily="49" charset="-122"/>
              </a:rPr>
              <a:t>。 </a:t>
            </a:r>
          </a:p>
          <a:p>
            <a:pPr eaLnBrk="1" hangingPunct="1"/>
            <a:r>
              <a:rPr lang="en-US" altLang="zh-CN" sz="2600" smtClean="0">
                <a:latin typeface="Times New Roman" panose="02020603050405020304" pitchFamily="18" charset="0"/>
                <a:ea typeface="楷体_GB2312" pitchFamily="49" charset="-122"/>
              </a:rPr>
              <a:t>Apriori</a:t>
            </a:r>
            <a:r>
              <a:rPr lang="zh-CN" altLang="en-US" sz="2600" smtClean="0">
                <a:latin typeface="Times New Roman" panose="02020603050405020304" pitchFamily="18" charset="0"/>
                <a:ea typeface="楷体_GB2312" pitchFamily="49" charset="-122"/>
              </a:rPr>
              <a:t>算法运用性质</a:t>
            </a:r>
            <a:r>
              <a:rPr lang="en-US" altLang="zh-CN" sz="2600" smtClean="0">
                <a:latin typeface="Times New Roman" panose="02020603050405020304" pitchFamily="18" charset="0"/>
                <a:ea typeface="楷体_GB2312" pitchFamily="49" charset="-122"/>
              </a:rPr>
              <a:t>1</a:t>
            </a:r>
            <a:r>
              <a:rPr lang="zh-CN" altLang="en-US" sz="2600" smtClean="0">
                <a:latin typeface="Times New Roman" panose="02020603050405020304" pitchFamily="18" charset="0"/>
                <a:ea typeface="楷体_GB2312" pitchFamily="49" charset="-122"/>
              </a:rPr>
              <a:t>，通过已知的频繁项集构成长度更大的项集，并将其称为潜在频繁项集。潜在频繁</a:t>
            </a:r>
            <a:r>
              <a:rPr lang="en-US" altLang="zh-CN" sz="2600" i="1" smtClean="0">
                <a:latin typeface="Times New Roman" panose="02020603050405020304" pitchFamily="18" charset="0"/>
                <a:ea typeface="楷体_GB2312" pitchFamily="49" charset="-122"/>
              </a:rPr>
              <a:t>k</a:t>
            </a:r>
            <a:r>
              <a:rPr lang="zh-CN" altLang="en-US" sz="2600" smtClean="0">
                <a:latin typeface="Times New Roman" panose="02020603050405020304" pitchFamily="18" charset="0"/>
                <a:ea typeface="楷体_GB2312" pitchFamily="49" charset="-122"/>
              </a:rPr>
              <a:t>项集的集合</a:t>
            </a:r>
            <a:r>
              <a:rPr lang="en-US" altLang="zh-CN" sz="2600" i="1" smtClean="0">
                <a:latin typeface="Times New Roman" panose="02020603050405020304" pitchFamily="18" charset="0"/>
                <a:ea typeface="楷体_GB2312" pitchFamily="49" charset="-122"/>
              </a:rPr>
              <a:t>C</a:t>
            </a:r>
            <a:r>
              <a:rPr lang="en-US" altLang="zh-CN" sz="2600" i="1" baseline="-30000" smtClean="0">
                <a:latin typeface="Times New Roman" panose="02020603050405020304" pitchFamily="18" charset="0"/>
                <a:ea typeface="楷体_GB2312" pitchFamily="49" charset="-122"/>
              </a:rPr>
              <a:t>k </a:t>
            </a:r>
            <a:r>
              <a:rPr lang="zh-CN" altLang="en-US" sz="2600" smtClean="0">
                <a:latin typeface="Times New Roman" panose="02020603050405020304" pitchFamily="18" charset="0"/>
                <a:ea typeface="楷体_GB2312" pitchFamily="49" charset="-122"/>
              </a:rPr>
              <a:t>是指由有可能成为频繁</a:t>
            </a:r>
            <a:r>
              <a:rPr lang="en-US" altLang="zh-CN" sz="2600" i="1" smtClean="0">
                <a:latin typeface="Times New Roman" panose="02020603050405020304" pitchFamily="18" charset="0"/>
                <a:ea typeface="楷体_GB2312" pitchFamily="49" charset="-122"/>
              </a:rPr>
              <a:t>k</a:t>
            </a:r>
            <a:r>
              <a:rPr lang="zh-CN" altLang="en-US" sz="2600" smtClean="0">
                <a:latin typeface="Times New Roman" panose="02020603050405020304" pitchFamily="18" charset="0"/>
                <a:ea typeface="楷体_GB2312" pitchFamily="49" charset="-122"/>
              </a:rPr>
              <a:t>项集的项集组成的集合。以后只需计算潜在频繁项集的支持度，而不必计算所有不同项集的支持度，因此在一定程度上减少了计算量。</a:t>
            </a:r>
            <a:r>
              <a:rPr lang="zh-CN" altLang="en-US" sz="2600" smtClean="0">
                <a:latin typeface="Times New Roman" panose="02020603050405020304" pitchFamily="18" charset="0"/>
              </a:rPr>
              <a:t> </a:t>
            </a:r>
          </a:p>
        </p:txBody>
      </p:sp>
      <p:sp>
        <p:nvSpPr>
          <p:cNvPr id="2" name="日期占位符 1"/>
          <p:cNvSpPr>
            <a:spLocks noGrp="1"/>
          </p:cNvSpPr>
          <p:nvPr>
            <p:ph type="dt" sz="quarter" idx="10"/>
          </p:nvPr>
        </p:nvSpPr>
        <p:spPr/>
        <p:txBody>
          <a:bodyPr/>
          <a:lstStyle/>
          <a:p>
            <a:pPr>
              <a:defRPr/>
            </a:pPr>
            <a:fld id="{C166D00E-CB50-4709-A292-33339D07D59B}" type="datetime1">
              <a:rPr lang="zh-CN" altLang="en-US"/>
              <a:pPr>
                <a:defRPr/>
              </a:pPr>
              <a:t>2019/12/16</a:t>
            </a:fld>
            <a:endParaRPr lang="en-US" altLang="zh-CN"/>
          </a:p>
        </p:txBody>
      </p:sp>
      <p:sp>
        <p:nvSpPr>
          <p:cNvPr id="3" name="灯片编号占位符 2"/>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488E7BF-70F1-4BD6-AED1-A2917D993E3B}" type="slidenum">
              <a:rPr lang="en-US" altLang="zh-CN">
                <a:latin typeface="Garamond" panose="02020404030301010803" pitchFamily="18" charset="0"/>
              </a:rPr>
              <a:pPr eaLnBrk="1" hangingPunct="1"/>
              <a:t>170</a:t>
            </a:fld>
            <a:endParaRPr lang="en-US" altLang="zh-CN">
              <a:latin typeface="Garamond" panose="02020404030301010803" pitchFamily="18" charset="0"/>
            </a:endParaRPr>
          </a:p>
        </p:txBody>
      </p:sp>
    </p:spTree>
    <p:extLst>
      <p:ext uri="{BB962C8B-B14F-4D97-AF65-F5344CB8AC3E}">
        <p14:creationId xmlns:p14="http://schemas.microsoft.com/office/powerpoint/2010/main" val="4126985419"/>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zh-CN" sz="3800" smtClean="0">
                <a:latin typeface="Times New Roman" panose="02020603050405020304" pitchFamily="18" charset="0"/>
                <a:ea typeface="楷体_GB2312" pitchFamily="49" charset="-122"/>
              </a:rPr>
              <a:t>Apriori</a:t>
            </a:r>
            <a:r>
              <a:rPr lang="zh-CN" altLang="en-US" sz="3800" smtClean="0">
                <a:latin typeface="Times New Roman" panose="02020603050405020304" pitchFamily="18" charset="0"/>
                <a:ea typeface="楷体_GB2312" pitchFamily="49" charset="-122"/>
              </a:rPr>
              <a:t>算法</a:t>
            </a:r>
          </a:p>
        </p:txBody>
      </p:sp>
      <p:sp>
        <p:nvSpPr>
          <p:cNvPr id="20483" name="Rectangle 3"/>
          <p:cNvSpPr>
            <a:spLocks noGrp="1" noChangeArrowheads="1"/>
          </p:cNvSpPr>
          <p:nvPr>
            <p:ph type="body" idx="1"/>
          </p:nvPr>
        </p:nvSpPr>
        <p:spPr>
          <a:xfrm>
            <a:off x="457200" y="2017713"/>
            <a:ext cx="8497888" cy="4114800"/>
          </a:xfrm>
        </p:spPr>
        <p:txBody>
          <a:bodyPr>
            <a:normAutofit fontScale="92500" lnSpcReduction="10000"/>
          </a:bodyPr>
          <a:lstStyle/>
          <a:p>
            <a:pPr eaLnBrk="1" hangingPunct="1">
              <a:lnSpc>
                <a:spcPct val="90000"/>
              </a:lnSpc>
            </a:pPr>
            <a:r>
              <a:rPr lang="en-US" altLang="zh-CN" sz="2100" dirty="0" smtClean="0">
                <a:latin typeface="Times New Roman" panose="02020603050405020304" pitchFamily="18" charset="0"/>
              </a:rPr>
              <a:t>(1) </a:t>
            </a:r>
            <a:r>
              <a:rPr lang="en-US" altLang="zh-CN" sz="2100" i="1" dirty="0" smtClean="0">
                <a:latin typeface="Times New Roman" panose="02020603050405020304" pitchFamily="18" charset="0"/>
              </a:rPr>
              <a:t>L</a:t>
            </a:r>
            <a:r>
              <a:rPr lang="en-US" altLang="zh-CN" sz="2100" baseline="-30000" dirty="0" smtClean="0">
                <a:latin typeface="Times New Roman" panose="02020603050405020304" pitchFamily="18" charset="0"/>
              </a:rPr>
              <a:t>1</a:t>
            </a:r>
            <a:r>
              <a:rPr lang="en-US" altLang="zh-CN" sz="2100" dirty="0" smtClean="0">
                <a:latin typeface="Times New Roman" panose="02020603050405020304" pitchFamily="18" charset="0"/>
              </a:rPr>
              <a:t>={</a:t>
            </a:r>
            <a:r>
              <a:rPr lang="zh-CN" altLang="en-US" sz="2100" dirty="0" smtClean="0">
                <a:latin typeface="Times New Roman" panose="02020603050405020304" pitchFamily="18" charset="0"/>
              </a:rPr>
              <a:t>频繁</a:t>
            </a:r>
            <a:r>
              <a:rPr lang="en-US" altLang="zh-CN" sz="2100" dirty="0" smtClean="0">
                <a:latin typeface="Times New Roman" panose="02020603050405020304" pitchFamily="18" charset="0"/>
              </a:rPr>
              <a:t>1</a:t>
            </a:r>
            <a:r>
              <a:rPr lang="zh-CN" altLang="en-US" sz="2100" dirty="0" smtClean="0">
                <a:latin typeface="Times New Roman" panose="02020603050405020304" pitchFamily="18" charset="0"/>
              </a:rPr>
              <a:t>项集</a:t>
            </a:r>
            <a:r>
              <a:rPr lang="en-US" altLang="zh-CN" sz="2100" dirty="0" smtClean="0">
                <a:latin typeface="Times New Roman" panose="02020603050405020304" pitchFamily="18" charset="0"/>
              </a:rPr>
              <a:t>}; </a:t>
            </a:r>
          </a:p>
          <a:p>
            <a:pPr eaLnBrk="1" hangingPunct="1">
              <a:lnSpc>
                <a:spcPct val="90000"/>
              </a:lnSpc>
            </a:pPr>
            <a:r>
              <a:rPr lang="en-US" altLang="zh-CN" sz="2100" dirty="0" smtClean="0">
                <a:latin typeface="Times New Roman" panose="02020603050405020304" pitchFamily="18" charset="0"/>
              </a:rPr>
              <a:t>(2) for(</a:t>
            </a:r>
            <a:r>
              <a:rPr lang="en-US" altLang="zh-CN" sz="2100" i="1" dirty="0" smtClean="0">
                <a:latin typeface="Times New Roman" panose="02020603050405020304" pitchFamily="18" charset="0"/>
              </a:rPr>
              <a:t>k</a:t>
            </a:r>
            <a:r>
              <a:rPr lang="en-US" altLang="zh-CN" sz="2100" dirty="0" smtClean="0">
                <a:latin typeface="Times New Roman" panose="02020603050405020304" pitchFamily="18" charset="0"/>
              </a:rPr>
              <a:t>=2;</a:t>
            </a:r>
            <a:r>
              <a:rPr lang="en-US" altLang="zh-CN" sz="2100" i="1" dirty="0" smtClean="0">
                <a:latin typeface="Times New Roman" panose="02020603050405020304" pitchFamily="18" charset="0"/>
              </a:rPr>
              <a:t>L</a:t>
            </a:r>
            <a:r>
              <a:rPr lang="en-US" altLang="zh-CN" sz="2100" i="1" baseline="-30000" dirty="0" smtClean="0">
                <a:latin typeface="Times New Roman" panose="02020603050405020304" pitchFamily="18" charset="0"/>
              </a:rPr>
              <a:t>k</a:t>
            </a:r>
            <a:r>
              <a:rPr lang="en-US" altLang="zh-CN" sz="2100" baseline="-30000" dirty="0" smtClean="0">
                <a:latin typeface="Times New Roman" panose="02020603050405020304" pitchFamily="18" charset="0"/>
              </a:rPr>
              <a:t>-1</a:t>
            </a:r>
            <a:r>
              <a:rPr lang="en-US" altLang="zh-CN" sz="2100" dirty="0" smtClean="0">
                <a:latin typeface="Times New Roman" panose="02020603050405020304" pitchFamily="18" charset="0"/>
                <a:sym typeface="Symbol" panose="05050102010706020507" pitchFamily="18" charset="2"/>
              </a:rPr>
              <a:t></a:t>
            </a:r>
            <a:r>
              <a:rPr lang="en-US" altLang="zh-CN" sz="2100" dirty="0" smtClean="0">
                <a:latin typeface="Times New Roman" panose="02020603050405020304" pitchFamily="18" charset="0"/>
              </a:rPr>
              <a:t>;</a:t>
            </a:r>
            <a:r>
              <a:rPr lang="en-US" altLang="zh-CN" sz="2100" i="1" dirty="0" smtClean="0">
                <a:latin typeface="Times New Roman" panose="02020603050405020304" pitchFamily="18" charset="0"/>
              </a:rPr>
              <a:t>k</a:t>
            </a:r>
            <a:r>
              <a:rPr lang="en-US" altLang="zh-CN" sz="2100" dirty="0" smtClean="0">
                <a:latin typeface="Times New Roman" panose="02020603050405020304" pitchFamily="18" charset="0"/>
              </a:rPr>
              <a:t>++) do begin </a:t>
            </a:r>
          </a:p>
          <a:p>
            <a:pPr eaLnBrk="1" hangingPunct="1">
              <a:lnSpc>
                <a:spcPct val="90000"/>
              </a:lnSpc>
            </a:pPr>
            <a:r>
              <a:rPr lang="en-US" altLang="zh-CN" sz="2100" dirty="0" smtClean="0">
                <a:latin typeface="Times New Roman" panose="02020603050405020304" pitchFamily="18" charset="0"/>
              </a:rPr>
              <a:t>(3)   </a:t>
            </a:r>
            <a:r>
              <a:rPr lang="en-US" altLang="zh-CN" sz="2100" i="1" dirty="0" err="1" smtClean="0">
                <a:latin typeface="Times New Roman" panose="02020603050405020304" pitchFamily="18" charset="0"/>
              </a:rPr>
              <a:t>C</a:t>
            </a:r>
            <a:r>
              <a:rPr lang="en-US" altLang="zh-CN" sz="2100" i="1" baseline="-30000" dirty="0" err="1" smtClean="0">
                <a:latin typeface="Times New Roman" panose="02020603050405020304" pitchFamily="18" charset="0"/>
              </a:rPr>
              <a:t>k</a:t>
            </a:r>
            <a:r>
              <a:rPr lang="en-US" altLang="zh-CN" sz="2100" dirty="0" smtClean="0">
                <a:latin typeface="Times New Roman" panose="02020603050405020304" pitchFamily="18" charset="0"/>
              </a:rPr>
              <a:t>=</a:t>
            </a:r>
            <a:r>
              <a:rPr lang="en-US" altLang="zh-CN" sz="2100" dirty="0" err="1" smtClean="0">
                <a:latin typeface="Times New Roman" panose="02020603050405020304" pitchFamily="18" charset="0"/>
              </a:rPr>
              <a:t>apriori_gen</a:t>
            </a:r>
            <a:r>
              <a:rPr lang="en-US" altLang="zh-CN" sz="2100" dirty="0" smtClean="0">
                <a:latin typeface="Times New Roman" panose="02020603050405020304" pitchFamily="18" charset="0"/>
              </a:rPr>
              <a:t>(</a:t>
            </a:r>
            <a:r>
              <a:rPr lang="en-US" altLang="zh-CN" sz="2100" i="1" dirty="0" smtClean="0">
                <a:latin typeface="Times New Roman" panose="02020603050405020304" pitchFamily="18" charset="0"/>
              </a:rPr>
              <a:t>L</a:t>
            </a:r>
            <a:r>
              <a:rPr lang="en-US" altLang="zh-CN" sz="2100" i="1" baseline="-30000" dirty="0" smtClean="0">
                <a:latin typeface="Times New Roman" panose="02020603050405020304" pitchFamily="18" charset="0"/>
              </a:rPr>
              <a:t>k</a:t>
            </a:r>
            <a:r>
              <a:rPr lang="en-US" altLang="zh-CN" sz="2100" baseline="-30000" dirty="0" smtClean="0">
                <a:latin typeface="Times New Roman" panose="02020603050405020304" pitchFamily="18" charset="0"/>
              </a:rPr>
              <a:t>-1</a:t>
            </a:r>
            <a:r>
              <a:rPr lang="en-US" altLang="zh-CN" sz="2100" dirty="0" smtClean="0">
                <a:latin typeface="Times New Roman" panose="02020603050405020304" pitchFamily="18" charset="0"/>
              </a:rPr>
              <a:t>);  //</a:t>
            </a:r>
            <a:r>
              <a:rPr lang="zh-CN" altLang="en-US" sz="2100" dirty="0" smtClean="0">
                <a:latin typeface="Times New Roman" panose="02020603050405020304" pitchFamily="18" charset="0"/>
              </a:rPr>
              <a:t>新的潜在频繁项集 </a:t>
            </a:r>
          </a:p>
          <a:p>
            <a:pPr eaLnBrk="1" hangingPunct="1">
              <a:lnSpc>
                <a:spcPct val="90000"/>
              </a:lnSpc>
            </a:pPr>
            <a:r>
              <a:rPr lang="en-US" altLang="zh-CN" sz="2100" dirty="0" smtClean="0">
                <a:latin typeface="Times New Roman" panose="02020603050405020304" pitchFamily="18" charset="0"/>
              </a:rPr>
              <a:t>(4)   for all </a:t>
            </a:r>
            <a:r>
              <a:rPr lang="en-US" altLang="zh-CN" sz="2100" i="1" dirty="0" smtClean="0">
                <a:latin typeface="Times New Roman" panose="02020603050405020304" pitchFamily="18" charset="0"/>
              </a:rPr>
              <a:t>transactions</a:t>
            </a:r>
            <a:r>
              <a:rPr lang="en-US" altLang="zh-CN" sz="2100" dirty="0" smtClean="0">
                <a:latin typeface="Times New Roman" panose="02020603050405020304" pitchFamily="18" charset="0"/>
              </a:rPr>
              <a:t> </a:t>
            </a:r>
            <a:r>
              <a:rPr lang="en-US" altLang="zh-CN" sz="2100" i="1" dirty="0" err="1" smtClean="0">
                <a:latin typeface="Times New Roman" panose="02020603050405020304" pitchFamily="18" charset="0"/>
              </a:rPr>
              <a:t>t</a:t>
            </a:r>
            <a:r>
              <a:rPr lang="en-US" altLang="zh-CN" sz="2100" dirty="0" err="1" smtClean="0">
                <a:latin typeface="Times New Roman" panose="02020603050405020304" pitchFamily="18" charset="0"/>
                <a:sym typeface="Symbol" panose="05050102010706020507" pitchFamily="18" charset="2"/>
              </a:rPr>
              <a:t></a:t>
            </a:r>
            <a:r>
              <a:rPr lang="en-US" altLang="zh-CN" sz="2100" i="1" dirty="0" err="1" smtClean="0">
                <a:latin typeface="Times New Roman" panose="02020603050405020304" pitchFamily="18" charset="0"/>
              </a:rPr>
              <a:t>D</a:t>
            </a:r>
            <a:r>
              <a:rPr lang="en-US" altLang="zh-CN" sz="2100" dirty="0" smtClean="0">
                <a:latin typeface="Times New Roman" panose="02020603050405020304" pitchFamily="18" charset="0"/>
              </a:rPr>
              <a:t> do begin </a:t>
            </a:r>
          </a:p>
          <a:p>
            <a:pPr eaLnBrk="1" hangingPunct="1">
              <a:lnSpc>
                <a:spcPct val="90000"/>
              </a:lnSpc>
            </a:pPr>
            <a:r>
              <a:rPr lang="en-US" altLang="zh-CN" sz="2100" dirty="0" smtClean="0">
                <a:latin typeface="Times New Roman" panose="02020603050405020304" pitchFamily="18" charset="0"/>
              </a:rPr>
              <a:t>(5)     </a:t>
            </a:r>
            <a:r>
              <a:rPr lang="en-US" altLang="zh-CN" sz="2100" i="1" dirty="0" smtClean="0">
                <a:latin typeface="Times New Roman" panose="02020603050405020304" pitchFamily="18" charset="0"/>
              </a:rPr>
              <a:t>C</a:t>
            </a:r>
            <a:r>
              <a:rPr lang="en-US" altLang="zh-CN" sz="2100" i="1" baseline="-30000" dirty="0" smtClean="0">
                <a:latin typeface="Times New Roman" panose="02020603050405020304" pitchFamily="18" charset="0"/>
              </a:rPr>
              <a:t>t</a:t>
            </a:r>
            <a:r>
              <a:rPr lang="en-US" altLang="zh-CN" sz="2100" dirty="0" smtClean="0">
                <a:latin typeface="Times New Roman" panose="02020603050405020304" pitchFamily="18" charset="0"/>
              </a:rPr>
              <a:t>=subset(</a:t>
            </a:r>
            <a:r>
              <a:rPr lang="en-US" altLang="zh-CN" sz="2100" i="1" dirty="0" err="1" smtClean="0">
                <a:latin typeface="Times New Roman" panose="02020603050405020304" pitchFamily="18" charset="0"/>
              </a:rPr>
              <a:t>C</a:t>
            </a:r>
            <a:r>
              <a:rPr lang="en-US" altLang="zh-CN" sz="2100" i="1" baseline="-30000" dirty="0" err="1" smtClean="0">
                <a:latin typeface="Times New Roman" panose="02020603050405020304" pitchFamily="18" charset="0"/>
              </a:rPr>
              <a:t>k</a:t>
            </a:r>
            <a:r>
              <a:rPr lang="en-US" altLang="zh-CN" sz="2100" dirty="0" err="1" smtClean="0">
                <a:latin typeface="Times New Roman" panose="02020603050405020304" pitchFamily="18" charset="0"/>
              </a:rPr>
              <a:t>,</a:t>
            </a:r>
            <a:r>
              <a:rPr lang="en-US" altLang="zh-CN" sz="2100" i="1" dirty="0" err="1" smtClean="0">
                <a:latin typeface="Times New Roman" panose="02020603050405020304" pitchFamily="18" charset="0"/>
              </a:rPr>
              <a:t>t</a:t>
            </a:r>
            <a:r>
              <a:rPr lang="en-US" altLang="zh-CN" sz="2100" dirty="0" smtClean="0">
                <a:latin typeface="Times New Roman" panose="02020603050405020304" pitchFamily="18" charset="0"/>
              </a:rPr>
              <a:t>);    //t</a:t>
            </a:r>
            <a:r>
              <a:rPr lang="zh-CN" altLang="en-US" sz="2100" dirty="0" smtClean="0">
                <a:latin typeface="Times New Roman" panose="02020603050405020304" pitchFamily="18" charset="0"/>
              </a:rPr>
              <a:t>中包含的潜在频繁项集 </a:t>
            </a:r>
          </a:p>
          <a:p>
            <a:pPr eaLnBrk="1" hangingPunct="1">
              <a:lnSpc>
                <a:spcPct val="90000"/>
              </a:lnSpc>
            </a:pPr>
            <a:r>
              <a:rPr lang="en-US" altLang="zh-CN" sz="2100" dirty="0" smtClean="0">
                <a:latin typeface="Times New Roman" panose="02020603050405020304" pitchFamily="18" charset="0"/>
              </a:rPr>
              <a:t>(6)     for all </a:t>
            </a:r>
            <a:r>
              <a:rPr lang="en-US" altLang="zh-CN" sz="2100" i="1" dirty="0" smtClean="0">
                <a:latin typeface="Times New Roman" panose="02020603050405020304" pitchFamily="18" charset="0"/>
              </a:rPr>
              <a:t>candidates </a:t>
            </a:r>
            <a:r>
              <a:rPr lang="en-US" altLang="zh-CN" sz="2100" i="1" dirty="0" err="1" smtClean="0">
                <a:latin typeface="Times New Roman" panose="02020603050405020304" pitchFamily="18" charset="0"/>
              </a:rPr>
              <a:t>c</a:t>
            </a:r>
            <a:r>
              <a:rPr lang="en-US" altLang="zh-CN" sz="2100" dirty="0" err="1" smtClean="0">
                <a:latin typeface="Times New Roman" panose="02020603050405020304" pitchFamily="18" charset="0"/>
                <a:sym typeface="Symbol" panose="05050102010706020507" pitchFamily="18" charset="2"/>
              </a:rPr>
              <a:t></a:t>
            </a:r>
            <a:r>
              <a:rPr lang="en-US" altLang="zh-CN" sz="2100" i="1" dirty="0" err="1" smtClean="0">
                <a:latin typeface="Times New Roman" panose="02020603050405020304" pitchFamily="18" charset="0"/>
              </a:rPr>
              <a:t>C</a:t>
            </a:r>
            <a:r>
              <a:rPr lang="en-US" altLang="zh-CN" sz="2100" i="1" baseline="-30000" dirty="0" err="1" smtClean="0">
                <a:latin typeface="Times New Roman" panose="02020603050405020304" pitchFamily="18" charset="0"/>
              </a:rPr>
              <a:t>t</a:t>
            </a:r>
            <a:r>
              <a:rPr lang="en-US" altLang="zh-CN" sz="2100" dirty="0" smtClean="0">
                <a:latin typeface="Times New Roman" panose="02020603050405020304" pitchFamily="18" charset="0"/>
              </a:rPr>
              <a:t> do </a:t>
            </a:r>
          </a:p>
          <a:p>
            <a:pPr eaLnBrk="1" hangingPunct="1">
              <a:lnSpc>
                <a:spcPct val="90000"/>
              </a:lnSpc>
            </a:pPr>
            <a:r>
              <a:rPr lang="en-US" altLang="zh-CN" sz="2100" dirty="0" smtClean="0">
                <a:latin typeface="Times New Roman" panose="02020603050405020304" pitchFamily="18" charset="0"/>
              </a:rPr>
              <a:t>(7)       </a:t>
            </a:r>
            <a:r>
              <a:rPr lang="en-US" altLang="zh-CN" sz="2100" i="1" dirty="0" err="1" smtClean="0">
                <a:latin typeface="Times New Roman" panose="02020603050405020304" pitchFamily="18" charset="0"/>
              </a:rPr>
              <a:t>c</a:t>
            </a:r>
            <a:r>
              <a:rPr lang="en-US" altLang="zh-CN" sz="2100" dirty="0" err="1" smtClean="0">
                <a:latin typeface="Times New Roman" panose="02020603050405020304" pitchFamily="18" charset="0"/>
              </a:rPr>
              <a:t>.</a:t>
            </a:r>
            <a:r>
              <a:rPr lang="en-US" altLang="zh-CN" sz="2100" i="1" dirty="0" err="1" smtClean="0">
                <a:latin typeface="Times New Roman" panose="02020603050405020304" pitchFamily="18" charset="0"/>
              </a:rPr>
              <a:t>count</a:t>
            </a:r>
            <a:r>
              <a:rPr lang="en-US" altLang="zh-CN" sz="2100" dirty="0" smtClean="0">
                <a:latin typeface="Times New Roman" panose="02020603050405020304" pitchFamily="18" charset="0"/>
              </a:rPr>
              <a:t>++; </a:t>
            </a:r>
          </a:p>
          <a:p>
            <a:pPr eaLnBrk="1" hangingPunct="1">
              <a:lnSpc>
                <a:spcPct val="90000"/>
              </a:lnSpc>
            </a:pPr>
            <a:r>
              <a:rPr lang="en-US" altLang="zh-CN" sz="2100" dirty="0" smtClean="0">
                <a:latin typeface="Times New Roman" panose="02020603050405020304" pitchFamily="18" charset="0"/>
              </a:rPr>
              <a:t>(8)   end; </a:t>
            </a:r>
          </a:p>
          <a:p>
            <a:pPr eaLnBrk="1" hangingPunct="1">
              <a:lnSpc>
                <a:spcPct val="90000"/>
              </a:lnSpc>
            </a:pPr>
            <a:r>
              <a:rPr lang="en-US" altLang="zh-CN" sz="2100" dirty="0" smtClean="0">
                <a:latin typeface="Times New Roman" panose="02020603050405020304" pitchFamily="18" charset="0"/>
              </a:rPr>
              <a:t>(9)   </a:t>
            </a:r>
            <a:r>
              <a:rPr lang="en-US" altLang="zh-CN" sz="2100" dirty="0" err="1" smtClean="0">
                <a:latin typeface="Times New Roman" panose="02020603050405020304" pitchFamily="18" charset="0"/>
              </a:rPr>
              <a:t>L</a:t>
            </a:r>
            <a:r>
              <a:rPr lang="en-US" altLang="zh-CN" sz="2100" baseline="-30000" dirty="0" err="1" smtClean="0">
                <a:latin typeface="Times New Roman" panose="02020603050405020304" pitchFamily="18" charset="0"/>
              </a:rPr>
              <a:t>k</a:t>
            </a:r>
            <a:r>
              <a:rPr lang="en-US" altLang="zh-CN" sz="2100" dirty="0" smtClean="0">
                <a:latin typeface="Times New Roman" panose="02020603050405020304" pitchFamily="18" charset="0"/>
              </a:rPr>
              <a:t>={</a:t>
            </a:r>
            <a:r>
              <a:rPr lang="en-US" altLang="zh-CN" sz="2100" dirty="0" err="1" smtClean="0">
                <a:latin typeface="Times New Roman" panose="02020603050405020304" pitchFamily="18" charset="0"/>
              </a:rPr>
              <a:t>c</a:t>
            </a:r>
            <a:r>
              <a:rPr lang="en-US" altLang="zh-CN" sz="2100" dirty="0" err="1" smtClean="0">
                <a:latin typeface="Times New Roman" panose="02020603050405020304" pitchFamily="18" charset="0"/>
                <a:sym typeface="Symbol" panose="05050102010706020507" pitchFamily="18" charset="2"/>
              </a:rPr>
              <a:t></a:t>
            </a:r>
            <a:r>
              <a:rPr lang="en-US" altLang="zh-CN" sz="2100" dirty="0" err="1" smtClean="0">
                <a:latin typeface="Times New Roman" panose="02020603050405020304" pitchFamily="18" charset="0"/>
              </a:rPr>
              <a:t>C</a:t>
            </a:r>
            <a:r>
              <a:rPr lang="en-US" altLang="zh-CN" sz="2100" baseline="-30000" dirty="0" err="1" smtClean="0">
                <a:latin typeface="Times New Roman" panose="02020603050405020304" pitchFamily="18" charset="0"/>
              </a:rPr>
              <a:t>k</a:t>
            </a:r>
            <a:r>
              <a:rPr lang="en-US" altLang="zh-CN" sz="2100" dirty="0" err="1" smtClean="0">
                <a:latin typeface="Times New Roman" panose="02020603050405020304" pitchFamily="18" charset="0"/>
              </a:rPr>
              <a:t>|c.count</a:t>
            </a:r>
            <a:r>
              <a:rPr lang="en-US" altLang="zh-CN" sz="2100" dirty="0" err="1" smtClean="0">
                <a:latin typeface="Times New Roman" panose="02020603050405020304" pitchFamily="18" charset="0"/>
                <a:sym typeface="Symbol" panose="05050102010706020507" pitchFamily="18" charset="2"/>
              </a:rPr>
              <a:t></a:t>
            </a:r>
            <a:r>
              <a:rPr lang="en-US" altLang="zh-CN" sz="2100" dirty="0" err="1" smtClean="0">
                <a:latin typeface="Times New Roman" panose="02020603050405020304" pitchFamily="18" charset="0"/>
              </a:rPr>
              <a:t>minsup</a:t>
            </a:r>
            <a:r>
              <a:rPr lang="en-US" altLang="zh-CN" sz="2100" dirty="0" smtClean="0">
                <a:latin typeface="Times New Roman" panose="02020603050405020304" pitchFamily="18" charset="0"/>
              </a:rPr>
              <a:t>} </a:t>
            </a:r>
          </a:p>
          <a:p>
            <a:pPr eaLnBrk="1" hangingPunct="1">
              <a:lnSpc>
                <a:spcPct val="90000"/>
              </a:lnSpc>
            </a:pPr>
            <a:r>
              <a:rPr lang="en-US" altLang="zh-CN" sz="2100" dirty="0" smtClean="0">
                <a:latin typeface="Times New Roman" panose="02020603050405020304" pitchFamily="18" charset="0"/>
              </a:rPr>
              <a:t>(10)  end; </a:t>
            </a:r>
          </a:p>
          <a:p>
            <a:pPr eaLnBrk="1" hangingPunct="1">
              <a:lnSpc>
                <a:spcPct val="90000"/>
              </a:lnSpc>
            </a:pPr>
            <a:r>
              <a:rPr lang="en-US" altLang="zh-CN" sz="2100" dirty="0" smtClean="0">
                <a:latin typeface="Times New Roman" panose="02020603050405020304" pitchFamily="18" charset="0"/>
              </a:rPr>
              <a:t>(11)  Answer= </a:t>
            </a:r>
          </a:p>
        </p:txBody>
      </p:sp>
      <p:sp>
        <p:nvSpPr>
          <p:cNvPr id="20484" name="Rectangle 4"/>
          <p:cNvSpPr>
            <a:spLocks noChangeArrowheads="1"/>
          </p:cNvSpPr>
          <p:nvPr/>
        </p:nvSpPr>
        <p:spPr bwMode="auto">
          <a:xfrm>
            <a:off x="4367213" y="32956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20485" name="Object 5"/>
          <p:cNvGraphicFramePr>
            <a:graphicFrameLocks noChangeAspect="1"/>
          </p:cNvGraphicFramePr>
          <p:nvPr>
            <p:extLst>
              <p:ext uri="{D42A27DB-BD31-4B8C-83A1-F6EECF244321}">
                <p14:modId xmlns:p14="http://schemas.microsoft.com/office/powerpoint/2010/main" val="2564100"/>
              </p:ext>
            </p:extLst>
          </p:nvPr>
        </p:nvGraphicFramePr>
        <p:xfrm>
          <a:off x="2209862" y="5562544"/>
          <a:ext cx="585561" cy="380990"/>
        </p:xfrm>
        <a:graphic>
          <a:graphicData uri="http://schemas.openxmlformats.org/presentationml/2006/ole">
            <mc:AlternateContent xmlns:mc="http://schemas.openxmlformats.org/markup-compatibility/2006">
              <mc:Choice xmlns:v="urn:schemas-microsoft-com:vml" Requires="v">
                <p:oleObj spid="_x0000_s13324" r:id="rId3" imgW="406048" imgH="266469" progId="Equation.3">
                  <p:embed/>
                </p:oleObj>
              </mc:Choice>
              <mc:Fallback>
                <p:oleObj r:id="rId3" imgW="406048" imgH="26646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62" y="5562544"/>
                        <a:ext cx="585561" cy="380990"/>
                      </a:xfrm>
                      <a:prstGeom prst="rect">
                        <a:avLst/>
                      </a:prstGeom>
                      <a:noFill/>
                      <a:ln>
                        <a:noFill/>
                      </a:ln>
                    </p:spPr>
                  </p:pic>
                </p:oleObj>
              </mc:Fallback>
            </mc:AlternateContent>
          </a:graphicData>
        </a:graphic>
      </p:graphicFrame>
      <p:sp>
        <p:nvSpPr>
          <p:cNvPr id="2" name="日期占位符 1"/>
          <p:cNvSpPr>
            <a:spLocks noGrp="1"/>
          </p:cNvSpPr>
          <p:nvPr>
            <p:ph type="dt" sz="quarter" idx="10"/>
          </p:nvPr>
        </p:nvSpPr>
        <p:spPr/>
        <p:txBody>
          <a:bodyPr/>
          <a:lstStyle/>
          <a:p>
            <a:pPr>
              <a:defRPr/>
            </a:pPr>
            <a:fld id="{906F80B3-B660-4369-BED6-6D27F19470F9}" type="datetime1">
              <a:rPr lang="zh-CN" altLang="en-US"/>
              <a:pPr>
                <a:defRPr/>
              </a:pPr>
              <a:t>2019/12/16</a:t>
            </a:fld>
            <a:endParaRPr lang="en-US" altLang="zh-CN"/>
          </a:p>
        </p:txBody>
      </p:sp>
      <p:sp>
        <p:nvSpPr>
          <p:cNvPr id="3" name="灯片编号占位符 2"/>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75F7D3-045A-4315-84D9-0BFA57BD3499}" type="slidenum">
              <a:rPr lang="en-US" altLang="zh-CN">
                <a:latin typeface="Garamond" panose="02020404030301010803" pitchFamily="18" charset="0"/>
              </a:rPr>
              <a:pPr eaLnBrk="1" hangingPunct="1"/>
              <a:t>171</a:t>
            </a:fld>
            <a:endParaRPr lang="en-US" altLang="zh-CN">
              <a:latin typeface="Garamond" panose="02020404030301010803" pitchFamily="18" charset="0"/>
            </a:endParaRPr>
          </a:p>
        </p:txBody>
      </p:sp>
    </p:spTree>
    <p:extLst>
      <p:ext uri="{BB962C8B-B14F-4D97-AF65-F5344CB8AC3E}">
        <p14:creationId xmlns:p14="http://schemas.microsoft.com/office/powerpoint/2010/main" val="611189406"/>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57200" y="277813"/>
            <a:ext cx="8229600" cy="696912"/>
          </a:xfrm>
        </p:spPr>
        <p:txBody>
          <a:bodyPr/>
          <a:lstStyle/>
          <a:p>
            <a:pPr eaLnBrk="1" hangingPunct="1"/>
            <a:r>
              <a:rPr lang="zh-CN" altLang="en-US" sz="3800" smtClean="0">
                <a:latin typeface="Times New Roman" panose="02020603050405020304" pitchFamily="18" charset="0"/>
                <a:ea typeface="楷体_GB2312" pitchFamily="49" charset="-122"/>
              </a:rPr>
              <a:t>实例</a:t>
            </a:r>
          </a:p>
        </p:txBody>
      </p:sp>
      <p:sp>
        <p:nvSpPr>
          <p:cNvPr id="21507" name="Text Box 3"/>
          <p:cNvSpPr txBox="1">
            <a:spLocks noChangeArrowheads="1"/>
          </p:cNvSpPr>
          <p:nvPr/>
        </p:nvSpPr>
        <p:spPr bwMode="auto">
          <a:xfrm>
            <a:off x="61913" y="1389063"/>
            <a:ext cx="198596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400">
                <a:latin typeface="Times New Roman" panose="02020603050405020304" pitchFamily="18" charset="0"/>
                <a:ea typeface="楷体_GB2312" pitchFamily="49" charset="-122"/>
              </a:rPr>
              <a:t>Database TDB</a:t>
            </a:r>
          </a:p>
        </p:txBody>
      </p:sp>
      <p:sp>
        <p:nvSpPr>
          <p:cNvPr id="21508" name="Text Box 4"/>
          <p:cNvSpPr txBox="1">
            <a:spLocks noChangeArrowheads="1"/>
          </p:cNvSpPr>
          <p:nvPr/>
        </p:nvSpPr>
        <p:spPr bwMode="auto">
          <a:xfrm>
            <a:off x="2176463" y="2273300"/>
            <a:ext cx="10906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400">
                <a:latin typeface="Times New Roman" panose="02020603050405020304" pitchFamily="18" charset="0"/>
                <a:ea typeface="楷体_GB2312" pitchFamily="49" charset="-122"/>
              </a:rPr>
              <a:t>1</a:t>
            </a:r>
            <a:r>
              <a:rPr lang="en-US" altLang="zh-CN" sz="2400" baseline="30000">
                <a:latin typeface="Times New Roman" panose="02020603050405020304" pitchFamily="18" charset="0"/>
                <a:ea typeface="楷体_GB2312" pitchFamily="49" charset="-122"/>
              </a:rPr>
              <a:t>st</a:t>
            </a:r>
            <a:r>
              <a:rPr lang="en-US" altLang="zh-CN" sz="2400">
                <a:latin typeface="Times New Roman" panose="02020603050405020304" pitchFamily="18" charset="0"/>
                <a:ea typeface="楷体_GB2312" pitchFamily="49" charset="-122"/>
              </a:rPr>
              <a:t> scan</a:t>
            </a:r>
          </a:p>
        </p:txBody>
      </p:sp>
      <p:sp>
        <p:nvSpPr>
          <p:cNvPr id="21509" name="Line 5"/>
          <p:cNvSpPr>
            <a:spLocks noChangeShapeType="1"/>
          </p:cNvSpPr>
          <p:nvPr/>
        </p:nvSpPr>
        <p:spPr bwMode="auto">
          <a:xfrm>
            <a:off x="2297113" y="2719388"/>
            <a:ext cx="831850"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1510" name="Text Box 6"/>
          <p:cNvSpPr txBox="1">
            <a:spLocks noChangeArrowheads="1"/>
          </p:cNvSpPr>
          <p:nvPr/>
        </p:nvSpPr>
        <p:spPr bwMode="auto">
          <a:xfrm>
            <a:off x="2759075" y="1720850"/>
            <a:ext cx="488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400" i="1">
                <a:latin typeface="Times New Roman" panose="02020603050405020304" pitchFamily="18" charset="0"/>
                <a:ea typeface="楷体_GB2312" pitchFamily="49" charset="-122"/>
              </a:rPr>
              <a:t>C</a:t>
            </a:r>
            <a:r>
              <a:rPr lang="en-US" altLang="zh-CN" sz="2400" i="1" baseline="-25000">
                <a:latin typeface="Times New Roman" panose="02020603050405020304" pitchFamily="18" charset="0"/>
                <a:ea typeface="楷体_GB2312" pitchFamily="49" charset="-122"/>
              </a:rPr>
              <a:t>1</a:t>
            </a:r>
          </a:p>
        </p:txBody>
      </p:sp>
      <p:sp>
        <p:nvSpPr>
          <p:cNvPr id="21511" name="Text Box 7"/>
          <p:cNvSpPr txBox="1">
            <a:spLocks noChangeArrowheads="1"/>
          </p:cNvSpPr>
          <p:nvPr/>
        </p:nvSpPr>
        <p:spPr bwMode="auto">
          <a:xfrm>
            <a:off x="5346700" y="1563688"/>
            <a:ext cx="4556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400" i="1">
                <a:latin typeface="Times New Roman" panose="02020603050405020304" pitchFamily="18" charset="0"/>
                <a:ea typeface="楷体_GB2312" pitchFamily="49" charset="-122"/>
              </a:rPr>
              <a:t>L</a:t>
            </a:r>
            <a:r>
              <a:rPr lang="en-US" altLang="zh-CN" sz="2400" i="1" baseline="-25000">
                <a:latin typeface="Times New Roman" panose="02020603050405020304" pitchFamily="18" charset="0"/>
                <a:ea typeface="楷体_GB2312" pitchFamily="49" charset="-122"/>
              </a:rPr>
              <a:t>1</a:t>
            </a:r>
          </a:p>
        </p:txBody>
      </p:sp>
      <p:sp>
        <p:nvSpPr>
          <p:cNvPr id="21512" name="Text Box 8"/>
          <p:cNvSpPr txBox="1">
            <a:spLocks noChangeArrowheads="1"/>
          </p:cNvSpPr>
          <p:nvPr/>
        </p:nvSpPr>
        <p:spPr bwMode="auto">
          <a:xfrm>
            <a:off x="301625" y="3729038"/>
            <a:ext cx="4556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400" i="1">
                <a:latin typeface="Times New Roman" panose="02020603050405020304" pitchFamily="18" charset="0"/>
                <a:ea typeface="楷体_GB2312" pitchFamily="49" charset="-122"/>
              </a:rPr>
              <a:t>L</a:t>
            </a:r>
            <a:r>
              <a:rPr lang="en-US" altLang="zh-CN" sz="2400" i="1" baseline="-25000">
                <a:latin typeface="Times New Roman" panose="02020603050405020304" pitchFamily="18" charset="0"/>
                <a:ea typeface="楷体_GB2312" pitchFamily="49" charset="-122"/>
              </a:rPr>
              <a:t>2</a:t>
            </a:r>
          </a:p>
        </p:txBody>
      </p:sp>
      <p:sp>
        <p:nvSpPr>
          <p:cNvPr id="21513" name="Text Box 9"/>
          <p:cNvSpPr txBox="1">
            <a:spLocks noChangeArrowheads="1"/>
          </p:cNvSpPr>
          <p:nvPr/>
        </p:nvSpPr>
        <p:spPr bwMode="auto">
          <a:xfrm>
            <a:off x="2728913" y="3332163"/>
            <a:ext cx="488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400" i="1">
                <a:latin typeface="Times New Roman" panose="02020603050405020304" pitchFamily="18" charset="0"/>
                <a:ea typeface="楷体_GB2312" pitchFamily="49" charset="-122"/>
              </a:rPr>
              <a:t>C</a:t>
            </a:r>
            <a:r>
              <a:rPr lang="en-US" altLang="zh-CN" sz="2400" i="1" baseline="-25000">
                <a:latin typeface="Times New Roman" panose="02020603050405020304" pitchFamily="18" charset="0"/>
                <a:ea typeface="楷体_GB2312" pitchFamily="49" charset="-122"/>
              </a:rPr>
              <a:t>2</a:t>
            </a:r>
          </a:p>
        </p:txBody>
      </p:sp>
      <p:sp>
        <p:nvSpPr>
          <p:cNvPr id="21514" name="Text Box 10"/>
          <p:cNvSpPr txBox="1">
            <a:spLocks noChangeArrowheads="1"/>
          </p:cNvSpPr>
          <p:nvPr/>
        </p:nvSpPr>
        <p:spPr bwMode="auto">
          <a:xfrm>
            <a:off x="6016625" y="3382963"/>
            <a:ext cx="488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400" i="1">
                <a:latin typeface="Times New Roman" panose="02020603050405020304" pitchFamily="18" charset="0"/>
                <a:ea typeface="楷体_GB2312" pitchFamily="49" charset="-122"/>
              </a:rPr>
              <a:t>C</a:t>
            </a:r>
            <a:r>
              <a:rPr lang="en-US" altLang="zh-CN" sz="2400" i="1" baseline="-25000">
                <a:latin typeface="Times New Roman" panose="02020603050405020304" pitchFamily="18" charset="0"/>
                <a:ea typeface="楷体_GB2312" pitchFamily="49" charset="-122"/>
              </a:rPr>
              <a:t>2</a:t>
            </a:r>
          </a:p>
        </p:txBody>
      </p:sp>
      <p:sp>
        <p:nvSpPr>
          <p:cNvPr id="21515" name="Line 11"/>
          <p:cNvSpPr>
            <a:spLocks noChangeShapeType="1"/>
          </p:cNvSpPr>
          <p:nvPr/>
        </p:nvSpPr>
        <p:spPr bwMode="auto">
          <a:xfrm flipH="1">
            <a:off x="5127625" y="4252913"/>
            <a:ext cx="1120775"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516" name="Text Box 12"/>
          <p:cNvSpPr txBox="1">
            <a:spLocks noChangeArrowheads="1"/>
          </p:cNvSpPr>
          <p:nvPr/>
        </p:nvSpPr>
        <p:spPr bwMode="auto">
          <a:xfrm>
            <a:off x="5108575" y="3751263"/>
            <a:ext cx="11572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400">
                <a:latin typeface="Times New Roman" panose="02020603050405020304" pitchFamily="18" charset="0"/>
                <a:ea typeface="楷体_GB2312" pitchFamily="49" charset="-122"/>
              </a:rPr>
              <a:t>2</a:t>
            </a:r>
            <a:r>
              <a:rPr lang="en-US" altLang="zh-CN" sz="2400" baseline="30000">
                <a:latin typeface="Times New Roman" panose="02020603050405020304" pitchFamily="18" charset="0"/>
                <a:ea typeface="楷体_GB2312" pitchFamily="49" charset="-122"/>
              </a:rPr>
              <a:t>nd</a:t>
            </a:r>
            <a:r>
              <a:rPr lang="en-US" altLang="zh-CN" sz="2400">
                <a:latin typeface="Times New Roman" panose="02020603050405020304" pitchFamily="18" charset="0"/>
                <a:ea typeface="楷体_GB2312" pitchFamily="49" charset="-122"/>
              </a:rPr>
              <a:t> scan</a:t>
            </a:r>
          </a:p>
        </p:txBody>
      </p:sp>
      <p:sp>
        <p:nvSpPr>
          <p:cNvPr id="21517" name="AutoShape 13"/>
          <p:cNvSpPr>
            <a:spLocks noChangeArrowheads="1"/>
          </p:cNvSpPr>
          <p:nvPr/>
        </p:nvSpPr>
        <p:spPr bwMode="auto">
          <a:xfrm>
            <a:off x="7861300" y="3070225"/>
            <a:ext cx="627063" cy="855663"/>
          </a:xfrm>
          <a:prstGeom prst="curvedLeftArrow">
            <a:avLst>
              <a:gd name="adj1" fmla="val 27291"/>
              <a:gd name="adj2" fmla="val 54582"/>
              <a:gd name="adj3" fmla="val 33333"/>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518" name="Line 14"/>
          <p:cNvSpPr>
            <a:spLocks noChangeShapeType="1"/>
          </p:cNvSpPr>
          <p:nvPr/>
        </p:nvSpPr>
        <p:spPr bwMode="auto">
          <a:xfrm>
            <a:off x="2535238" y="6299200"/>
            <a:ext cx="1692275"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1519" name="Text Box 15"/>
          <p:cNvSpPr txBox="1">
            <a:spLocks noChangeArrowheads="1"/>
          </p:cNvSpPr>
          <p:nvPr/>
        </p:nvSpPr>
        <p:spPr bwMode="auto">
          <a:xfrm>
            <a:off x="698500" y="5802313"/>
            <a:ext cx="488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400" i="1">
                <a:latin typeface="Times New Roman" panose="02020603050405020304" pitchFamily="18" charset="0"/>
                <a:ea typeface="楷体_GB2312" pitchFamily="49" charset="-122"/>
              </a:rPr>
              <a:t>C</a:t>
            </a:r>
            <a:r>
              <a:rPr lang="en-US" altLang="zh-CN" sz="2400" i="1" baseline="-25000">
                <a:latin typeface="Times New Roman" panose="02020603050405020304" pitchFamily="18" charset="0"/>
                <a:ea typeface="楷体_GB2312" pitchFamily="49" charset="-122"/>
              </a:rPr>
              <a:t>3</a:t>
            </a:r>
          </a:p>
        </p:txBody>
      </p:sp>
      <p:sp>
        <p:nvSpPr>
          <p:cNvPr id="21520" name="Text Box 16"/>
          <p:cNvSpPr txBox="1">
            <a:spLocks noChangeArrowheads="1"/>
          </p:cNvSpPr>
          <p:nvPr/>
        </p:nvSpPr>
        <p:spPr bwMode="auto">
          <a:xfrm>
            <a:off x="4114800" y="5791200"/>
            <a:ext cx="4556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400" i="1">
                <a:latin typeface="Times New Roman" panose="02020603050405020304" pitchFamily="18" charset="0"/>
                <a:ea typeface="楷体_GB2312" pitchFamily="49" charset="-122"/>
              </a:rPr>
              <a:t>L</a:t>
            </a:r>
            <a:r>
              <a:rPr lang="en-US" altLang="zh-CN" sz="2400" i="1" baseline="-25000">
                <a:latin typeface="Times New Roman" panose="02020603050405020304" pitchFamily="18" charset="0"/>
                <a:ea typeface="楷体_GB2312" pitchFamily="49" charset="-122"/>
              </a:rPr>
              <a:t>3</a:t>
            </a:r>
          </a:p>
        </p:txBody>
      </p:sp>
      <p:sp>
        <p:nvSpPr>
          <p:cNvPr id="21521" name="Text Box 17"/>
          <p:cNvSpPr txBox="1">
            <a:spLocks noChangeArrowheads="1"/>
          </p:cNvSpPr>
          <p:nvPr/>
        </p:nvSpPr>
        <p:spPr bwMode="auto">
          <a:xfrm>
            <a:off x="2708275" y="5881688"/>
            <a:ext cx="1123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400">
                <a:latin typeface="Times New Roman" panose="02020603050405020304" pitchFamily="18" charset="0"/>
                <a:ea typeface="楷体_GB2312" pitchFamily="49" charset="-122"/>
              </a:rPr>
              <a:t>3</a:t>
            </a:r>
            <a:r>
              <a:rPr lang="en-US" altLang="zh-CN" sz="2400" baseline="30000">
                <a:latin typeface="Times New Roman" panose="02020603050405020304" pitchFamily="18" charset="0"/>
                <a:ea typeface="楷体_GB2312" pitchFamily="49" charset="-122"/>
              </a:rPr>
              <a:t>rd</a:t>
            </a:r>
            <a:r>
              <a:rPr lang="en-US" altLang="zh-CN" sz="2400">
                <a:latin typeface="Times New Roman" panose="02020603050405020304" pitchFamily="18" charset="0"/>
                <a:ea typeface="楷体_GB2312" pitchFamily="49" charset="-122"/>
              </a:rPr>
              <a:t> scan</a:t>
            </a:r>
          </a:p>
        </p:txBody>
      </p:sp>
      <p:sp>
        <p:nvSpPr>
          <p:cNvPr id="21522" name="AutoShape 18"/>
          <p:cNvSpPr>
            <a:spLocks noChangeArrowheads="1"/>
          </p:cNvSpPr>
          <p:nvPr/>
        </p:nvSpPr>
        <p:spPr bwMode="auto">
          <a:xfrm>
            <a:off x="201613" y="4846638"/>
            <a:ext cx="441325" cy="1249362"/>
          </a:xfrm>
          <a:prstGeom prst="curvedRightArrow">
            <a:avLst>
              <a:gd name="adj1" fmla="val 56619"/>
              <a:gd name="adj2" fmla="val 113237"/>
              <a:gd name="adj3" fmla="val 33333"/>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523" name="Line 19"/>
          <p:cNvSpPr>
            <a:spLocks noChangeShapeType="1"/>
          </p:cNvSpPr>
          <p:nvPr/>
        </p:nvSpPr>
        <p:spPr bwMode="auto">
          <a:xfrm>
            <a:off x="5334000" y="2438400"/>
            <a:ext cx="527050"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1524" name="Line 20"/>
          <p:cNvSpPr>
            <a:spLocks noChangeShapeType="1"/>
          </p:cNvSpPr>
          <p:nvPr/>
        </p:nvSpPr>
        <p:spPr bwMode="auto">
          <a:xfrm flipH="1">
            <a:off x="2667000" y="4648200"/>
            <a:ext cx="381000"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aphicFrame>
        <p:nvGraphicFramePr>
          <p:cNvPr id="66581" name="Group 21"/>
          <p:cNvGraphicFramePr>
            <a:graphicFrameLocks noGrp="1"/>
          </p:cNvGraphicFramePr>
          <p:nvPr/>
        </p:nvGraphicFramePr>
        <p:xfrm>
          <a:off x="152400" y="1828800"/>
          <a:ext cx="1905000" cy="1622590"/>
        </p:xfrm>
        <a:graphic>
          <a:graphicData uri="http://schemas.openxmlformats.org/drawingml/2006/table">
            <a:tbl>
              <a:tblPr/>
              <a:tblGrid>
                <a:gridCol w="685800"/>
                <a:gridCol w="1219200"/>
              </a:tblGrid>
              <a:tr h="324485">
                <a:tc>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1700" b="1" i="0" u="none" strike="noStrike" cap="none" normalizeH="0" baseline="0" dirty="0" err="1" smtClean="0">
                          <a:ln>
                            <a:noFill/>
                          </a:ln>
                          <a:solidFill>
                            <a:schemeClr val="hlink"/>
                          </a:solidFill>
                          <a:effectLst/>
                          <a:latin typeface="Arial" charset="0"/>
                          <a:ea typeface="宋体" pitchFamily="2" charset="-122"/>
                        </a:rPr>
                        <a:t>Tid</a:t>
                      </a:r>
                      <a:endParaRPr kumimoji="0" lang="en-US" altLang="zh-CN" sz="1700" b="1" i="0" u="none" strike="noStrike" cap="none" normalizeH="0" baseline="0" dirty="0" smtClean="0">
                        <a:ln>
                          <a:noFill/>
                        </a:ln>
                        <a:solidFill>
                          <a:schemeClr val="hlink"/>
                        </a:solidFill>
                        <a:effectLst/>
                        <a:latin typeface="Arial" charset="0"/>
                        <a:ea typeface="宋体" pitchFamily="2" charset="-122"/>
                      </a:endParaRPr>
                    </a:p>
                  </a:txBody>
                  <a:tcPr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1700" b="1" i="0" u="none" strike="noStrike" cap="none" normalizeH="0" baseline="0" dirty="0" smtClean="0">
                          <a:ln>
                            <a:noFill/>
                          </a:ln>
                          <a:solidFill>
                            <a:schemeClr val="hlink"/>
                          </a:solidFill>
                          <a:effectLst/>
                          <a:latin typeface="Arial" charset="0"/>
                          <a:ea typeface="宋体" pitchFamily="2" charset="-122"/>
                        </a:rPr>
                        <a:t>Items</a:t>
                      </a:r>
                    </a:p>
                  </a:txBody>
                  <a:tcPr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1"/>
                    </a:solidFill>
                  </a:tcPr>
                </a:tc>
              </a:tr>
              <a:tr h="324485">
                <a:tc>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10</a:t>
                      </a:r>
                    </a:p>
                  </a:txBody>
                  <a:tcPr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A, C, D</a:t>
                      </a:r>
                    </a:p>
                  </a:txBody>
                  <a:tcPr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24485">
                <a:tc>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20</a:t>
                      </a:r>
                    </a:p>
                  </a:txBody>
                  <a:tcPr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B, C, E</a:t>
                      </a:r>
                    </a:p>
                  </a:txBody>
                  <a:tcPr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24485">
                <a:tc>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30</a:t>
                      </a:r>
                    </a:p>
                  </a:txBody>
                  <a:tcPr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A, B, C, E</a:t>
                      </a:r>
                    </a:p>
                  </a:txBody>
                  <a:tcPr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24485">
                <a:tc>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40</a:t>
                      </a:r>
                    </a:p>
                  </a:txBody>
                  <a:tcPr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B, E</a:t>
                      </a:r>
                    </a:p>
                  </a:txBody>
                  <a:tcPr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graphicFrame>
        <p:nvGraphicFramePr>
          <p:cNvPr id="66601" name="Group 41"/>
          <p:cNvGraphicFramePr>
            <a:graphicFrameLocks noGrp="1"/>
          </p:cNvGraphicFramePr>
          <p:nvPr/>
        </p:nvGraphicFramePr>
        <p:xfrm>
          <a:off x="3429000" y="1219200"/>
          <a:ext cx="1752600" cy="1947864"/>
        </p:xfrm>
        <a:graphic>
          <a:graphicData uri="http://schemas.openxmlformats.org/drawingml/2006/table">
            <a:tbl>
              <a:tblPr/>
              <a:tblGrid>
                <a:gridCol w="1143000"/>
                <a:gridCol w="609600"/>
              </a:tblGrid>
              <a:tr h="324644">
                <a:tc>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1700" b="1" i="0" u="none" strike="noStrike" cap="none" normalizeH="0" baseline="0" smtClean="0">
                          <a:ln>
                            <a:noFill/>
                          </a:ln>
                          <a:solidFill>
                            <a:schemeClr val="hlink"/>
                          </a:solidFill>
                          <a:effectLst/>
                          <a:latin typeface="Arial" charset="0"/>
                          <a:ea typeface="宋体" pitchFamily="2" charset="-122"/>
                        </a:rPr>
                        <a:t>Itemset</a:t>
                      </a:r>
                    </a:p>
                  </a:txBody>
                  <a:tcPr marT="45724" marB="45724"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1700" b="1" i="0" u="none" strike="noStrike" cap="none" normalizeH="0" baseline="0" smtClean="0">
                          <a:ln>
                            <a:noFill/>
                          </a:ln>
                          <a:solidFill>
                            <a:schemeClr val="hlink"/>
                          </a:solidFill>
                          <a:effectLst/>
                          <a:latin typeface="Arial" charset="0"/>
                          <a:ea typeface="宋体" pitchFamily="2" charset="-122"/>
                        </a:rPr>
                        <a:t>sup</a:t>
                      </a:r>
                    </a:p>
                  </a:txBody>
                  <a:tcPr marT="45724" marB="45724"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tr>
              <a:tr h="324644">
                <a:tc>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{A}</a:t>
                      </a:r>
                    </a:p>
                  </a:txBody>
                  <a:tcPr marT="45724" marB="45724"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2</a:t>
                      </a:r>
                    </a:p>
                  </a:txBody>
                  <a:tcPr marT="45724" marB="45724"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24644">
                <a:tc>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{B}</a:t>
                      </a:r>
                    </a:p>
                  </a:txBody>
                  <a:tcPr marT="45724" marB="45724"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3</a:t>
                      </a:r>
                    </a:p>
                  </a:txBody>
                  <a:tcPr marT="45724" marB="45724"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24644">
                <a:tc>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{C}</a:t>
                      </a:r>
                    </a:p>
                  </a:txBody>
                  <a:tcPr marT="45724" marB="45724"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3</a:t>
                      </a:r>
                    </a:p>
                  </a:txBody>
                  <a:tcPr marT="45724" marB="45724"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24644">
                <a:tc>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{D}</a:t>
                      </a:r>
                    </a:p>
                  </a:txBody>
                  <a:tcPr marT="45724" marB="45724"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1</a:t>
                      </a:r>
                    </a:p>
                  </a:txBody>
                  <a:tcPr marT="45724" marB="45724"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r>
              <a:tr h="324644">
                <a:tc>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{E}</a:t>
                      </a:r>
                    </a:p>
                  </a:txBody>
                  <a:tcPr marT="45724" marB="45724"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3</a:t>
                      </a:r>
                    </a:p>
                  </a:txBody>
                  <a:tcPr marT="45724" marB="45724"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graphicFrame>
        <p:nvGraphicFramePr>
          <p:cNvPr id="66624" name="Group 64"/>
          <p:cNvGraphicFramePr>
            <a:graphicFrameLocks noGrp="1"/>
          </p:cNvGraphicFramePr>
          <p:nvPr/>
        </p:nvGraphicFramePr>
        <p:xfrm>
          <a:off x="5943600" y="1371600"/>
          <a:ext cx="1752600" cy="1622590"/>
        </p:xfrm>
        <a:graphic>
          <a:graphicData uri="http://schemas.openxmlformats.org/drawingml/2006/table">
            <a:tbl>
              <a:tblPr/>
              <a:tblGrid>
                <a:gridCol w="1143000"/>
                <a:gridCol w="609600"/>
              </a:tblGrid>
              <a:tr h="324485">
                <a:tc>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1700" b="1" i="0" u="none" strike="noStrike" cap="none" normalizeH="0" baseline="0" smtClean="0">
                          <a:ln>
                            <a:noFill/>
                          </a:ln>
                          <a:solidFill>
                            <a:schemeClr val="hlink"/>
                          </a:solidFill>
                          <a:effectLst/>
                          <a:latin typeface="Arial" charset="0"/>
                          <a:ea typeface="宋体" pitchFamily="2" charset="-122"/>
                        </a:rPr>
                        <a:t>Itemset</a:t>
                      </a:r>
                    </a:p>
                  </a:txBody>
                  <a:tcPr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1700" b="1" i="0" u="none" strike="noStrike" cap="none" normalizeH="0" baseline="0" smtClean="0">
                          <a:ln>
                            <a:noFill/>
                          </a:ln>
                          <a:solidFill>
                            <a:schemeClr val="hlink"/>
                          </a:solidFill>
                          <a:effectLst/>
                          <a:latin typeface="Arial" charset="0"/>
                          <a:ea typeface="宋体" pitchFamily="2" charset="-122"/>
                        </a:rPr>
                        <a:t>sup</a:t>
                      </a:r>
                    </a:p>
                  </a:txBody>
                  <a:tcPr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tr>
              <a:tr h="324485">
                <a:tc>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{A}</a:t>
                      </a:r>
                    </a:p>
                  </a:txBody>
                  <a:tcPr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2</a:t>
                      </a:r>
                    </a:p>
                  </a:txBody>
                  <a:tcPr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24485">
                <a:tc>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{B}</a:t>
                      </a:r>
                    </a:p>
                  </a:txBody>
                  <a:tcPr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3</a:t>
                      </a:r>
                    </a:p>
                  </a:txBody>
                  <a:tcPr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24485">
                <a:tc>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{C}</a:t>
                      </a:r>
                    </a:p>
                  </a:txBody>
                  <a:tcPr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3</a:t>
                      </a:r>
                    </a:p>
                  </a:txBody>
                  <a:tcPr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24485">
                <a:tc>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{E}</a:t>
                      </a:r>
                    </a:p>
                  </a:txBody>
                  <a:tcPr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3</a:t>
                      </a:r>
                    </a:p>
                  </a:txBody>
                  <a:tcPr marT="45673" marB="4567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graphicFrame>
        <p:nvGraphicFramePr>
          <p:cNvPr id="66644" name="Group 84"/>
          <p:cNvGraphicFramePr>
            <a:graphicFrameLocks noGrp="1"/>
          </p:cNvGraphicFramePr>
          <p:nvPr/>
        </p:nvGraphicFramePr>
        <p:xfrm>
          <a:off x="6553200" y="3581400"/>
          <a:ext cx="1143000" cy="2271878"/>
        </p:xfrm>
        <a:graphic>
          <a:graphicData uri="http://schemas.openxmlformats.org/drawingml/2006/table">
            <a:tbl>
              <a:tblPr/>
              <a:tblGrid>
                <a:gridCol w="1143000"/>
              </a:tblGrid>
              <a:tr h="324530">
                <a:tc>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1700" b="1" i="0" u="none" strike="noStrike" cap="none" normalizeH="0" baseline="0" smtClean="0">
                          <a:ln>
                            <a:noFill/>
                          </a:ln>
                          <a:solidFill>
                            <a:schemeClr val="hlink"/>
                          </a:solidFill>
                          <a:effectLst/>
                          <a:latin typeface="Arial" charset="0"/>
                          <a:ea typeface="宋体" pitchFamily="2" charset="-122"/>
                        </a:rPr>
                        <a:t>Itemset</a:t>
                      </a:r>
                    </a:p>
                  </a:txBody>
                  <a:tcPr marT="45691" marB="45691"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tr>
              <a:tr h="324530">
                <a:tc>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{A, B}</a:t>
                      </a:r>
                    </a:p>
                  </a:txBody>
                  <a:tcPr marT="45691" marB="45691"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24530">
                <a:tc>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{A, C}</a:t>
                      </a:r>
                    </a:p>
                  </a:txBody>
                  <a:tcPr marT="45691" marB="45691"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24530">
                <a:tc>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{A, E}</a:t>
                      </a:r>
                    </a:p>
                  </a:txBody>
                  <a:tcPr marT="45691" marB="45691"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24530">
                <a:tc>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{B, C}</a:t>
                      </a:r>
                    </a:p>
                  </a:txBody>
                  <a:tcPr marT="45691" marB="45691"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24530">
                <a:tc>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{B, E}</a:t>
                      </a:r>
                    </a:p>
                  </a:txBody>
                  <a:tcPr marT="45691" marB="45691"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24530">
                <a:tc>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{C, E}</a:t>
                      </a:r>
                    </a:p>
                  </a:txBody>
                  <a:tcPr marT="45691" marB="45691"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graphicFrame>
        <p:nvGraphicFramePr>
          <p:cNvPr id="66662" name="Group 102"/>
          <p:cNvGraphicFramePr>
            <a:graphicFrameLocks noGrp="1"/>
          </p:cNvGraphicFramePr>
          <p:nvPr/>
        </p:nvGraphicFramePr>
        <p:xfrm>
          <a:off x="3200400" y="3429000"/>
          <a:ext cx="1752600" cy="2090788"/>
        </p:xfrm>
        <a:graphic>
          <a:graphicData uri="http://schemas.openxmlformats.org/drawingml/2006/table">
            <a:tbl>
              <a:tblPr/>
              <a:tblGrid>
                <a:gridCol w="1143000"/>
                <a:gridCol w="609600"/>
              </a:tblGrid>
              <a:tr h="298677">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altLang="zh-CN" sz="1700" b="1" i="0" u="none" strike="noStrike" cap="none" normalizeH="0" baseline="0" smtClean="0">
                          <a:ln>
                            <a:noFill/>
                          </a:ln>
                          <a:solidFill>
                            <a:schemeClr val="hlink"/>
                          </a:solidFill>
                          <a:effectLst/>
                          <a:latin typeface="Arial" charset="0"/>
                          <a:ea typeface="宋体" pitchFamily="2" charset="-122"/>
                        </a:rPr>
                        <a:t>Itemset</a:t>
                      </a:r>
                    </a:p>
                  </a:txBody>
                  <a:tcPr marT="45710" marB="4571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altLang="zh-CN" sz="1700" b="1" i="0" u="none" strike="noStrike" cap="none" normalizeH="0" baseline="0" smtClean="0">
                          <a:ln>
                            <a:noFill/>
                          </a:ln>
                          <a:solidFill>
                            <a:schemeClr val="hlink"/>
                          </a:solidFill>
                          <a:effectLst/>
                          <a:latin typeface="Arial" charset="0"/>
                          <a:ea typeface="宋体" pitchFamily="2" charset="-122"/>
                        </a:rPr>
                        <a:t>sup</a:t>
                      </a:r>
                    </a:p>
                  </a:txBody>
                  <a:tcPr marT="45710" marB="4571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tr>
              <a:tr h="298677">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{A, B}</a:t>
                      </a:r>
                    </a:p>
                  </a:txBody>
                  <a:tcPr marT="45710" marB="4571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1</a:t>
                      </a:r>
                    </a:p>
                  </a:txBody>
                  <a:tcPr marT="45710" marB="4571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r>
              <a:tr h="298677">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{A, C}</a:t>
                      </a:r>
                    </a:p>
                  </a:txBody>
                  <a:tcPr marT="45710" marB="4571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2</a:t>
                      </a:r>
                    </a:p>
                  </a:txBody>
                  <a:tcPr marT="45710" marB="4571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298677">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{A, E}</a:t>
                      </a:r>
                    </a:p>
                  </a:txBody>
                  <a:tcPr marT="45710" marB="4571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1</a:t>
                      </a:r>
                    </a:p>
                  </a:txBody>
                  <a:tcPr marT="45710" marB="4571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r>
              <a:tr h="298677">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{B, C}</a:t>
                      </a:r>
                    </a:p>
                  </a:txBody>
                  <a:tcPr marT="45710" marB="4571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2</a:t>
                      </a:r>
                    </a:p>
                  </a:txBody>
                  <a:tcPr marT="45710" marB="4571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298677">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{B, E}</a:t>
                      </a:r>
                    </a:p>
                  </a:txBody>
                  <a:tcPr marT="45710" marB="4571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3</a:t>
                      </a:r>
                    </a:p>
                  </a:txBody>
                  <a:tcPr marT="45710" marB="4571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298677">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{C, E}</a:t>
                      </a:r>
                    </a:p>
                  </a:txBody>
                  <a:tcPr marT="45710" marB="4571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2</a:t>
                      </a:r>
                    </a:p>
                  </a:txBody>
                  <a:tcPr marT="45710" marB="4571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graphicFrame>
        <p:nvGraphicFramePr>
          <p:cNvPr id="66688" name="Group 128"/>
          <p:cNvGraphicFramePr>
            <a:graphicFrameLocks noGrp="1"/>
          </p:cNvGraphicFramePr>
          <p:nvPr/>
        </p:nvGraphicFramePr>
        <p:xfrm>
          <a:off x="762000" y="3862388"/>
          <a:ext cx="1752600" cy="1493835"/>
        </p:xfrm>
        <a:graphic>
          <a:graphicData uri="http://schemas.openxmlformats.org/drawingml/2006/table">
            <a:tbl>
              <a:tblPr/>
              <a:tblGrid>
                <a:gridCol w="1143000"/>
                <a:gridCol w="609600"/>
              </a:tblGrid>
              <a:tr h="298767">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altLang="zh-CN" sz="1700" b="1" i="0" u="none" strike="noStrike" cap="none" normalizeH="0" baseline="0" smtClean="0">
                          <a:ln>
                            <a:noFill/>
                          </a:ln>
                          <a:solidFill>
                            <a:schemeClr val="hlink"/>
                          </a:solidFill>
                          <a:effectLst/>
                          <a:latin typeface="Arial" charset="0"/>
                          <a:ea typeface="宋体" pitchFamily="2" charset="-122"/>
                        </a:rPr>
                        <a:t>Itemset</a:t>
                      </a:r>
                    </a:p>
                  </a:txBody>
                  <a:tcPr marT="45730" marB="4573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altLang="zh-CN" sz="1700" b="1" i="0" u="none" strike="noStrike" cap="none" normalizeH="0" baseline="0" smtClean="0">
                          <a:ln>
                            <a:noFill/>
                          </a:ln>
                          <a:solidFill>
                            <a:schemeClr val="hlink"/>
                          </a:solidFill>
                          <a:effectLst/>
                          <a:latin typeface="Arial" charset="0"/>
                          <a:ea typeface="宋体" pitchFamily="2" charset="-122"/>
                        </a:rPr>
                        <a:t>sup</a:t>
                      </a:r>
                    </a:p>
                  </a:txBody>
                  <a:tcPr marT="45730" marB="4573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tr>
              <a:tr h="298767">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{A, C}</a:t>
                      </a:r>
                    </a:p>
                  </a:txBody>
                  <a:tcPr marT="45730" marB="4573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2</a:t>
                      </a:r>
                    </a:p>
                  </a:txBody>
                  <a:tcPr marT="45730" marB="4573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298767">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{B, C}</a:t>
                      </a:r>
                    </a:p>
                  </a:txBody>
                  <a:tcPr marT="45730" marB="4573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2</a:t>
                      </a:r>
                    </a:p>
                  </a:txBody>
                  <a:tcPr marT="45730" marB="4573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298767">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{B, E}</a:t>
                      </a:r>
                    </a:p>
                  </a:txBody>
                  <a:tcPr marT="45730" marB="4573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3</a:t>
                      </a:r>
                    </a:p>
                  </a:txBody>
                  <a:tcPr marT="45730" marB="4573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298767">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{C, E}</a:t>
                      </a:r>
                    </a:p>
                  </a:txBody>
                  <a:tcPr marT="45730" marB="4573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2</a:t>
                      </a:r>
                    </a:p>
                  </a:txBody>
                  <a:tcPr marT="45730" marB="4573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graphicFrame>
        <p:nvGraphicFramePr>
          <p:cNvPr id="66708" name="Group 148"/>
          <p:cNvGraphicFramePr>
            <a:graphicFrameLocks noGrp="1"/>
          </p:cNvGraphicFramePr>
          <p:nvPr/>
        </p:nvGraphicFramePr>
        <p:xfrm>
          <a:off x="1143000" y="5867400"/>
          <a:ext cx="1143000" cy="671524"/>
        </p:xfrm>
        <a:graphic>
          <a:graphicData uri="http://schemas.openxmlformats.org/drawingml/2006/table">
            <a:tbl>
              <a:tblPr/>
              <a:tblGrid>
                <a:gridCol w="1143000"/>
              </a:tblGrid>
              <a:tr h="324445">
                <a:tc>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1700" b="1" i="0" u="none" strike="noStrike" cap="none" normalizeH="0" baseline="0" smtClean="0">
                          <a:ln>
                            <a:noFill/>
                          </a:ln>
                          <a:solidFill>
                            <a:schemeClr val="hlink"/>
                          </a:solidFill>
                          <a:effectLst/>
                          <a:latin typeface="Arial" charset="0"/>
                          <a:ea typeface="宋体" pitchFamily="2" charset="-122"/>
                        </a:rPr>
                        <a:t>Itemset</a:t>
                      </a:r>
                    </a:p>
                  </a:txBody>
                  <a:tcPr marT="45642" marB="45642"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tr>
              <a:tr h="347068">
                <a:tc>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{B, C, E}</a:t>
                      </a:r>
                    </a:p>
                  </a:txBody>
                  <a:tcPr marT="45642" marB="45642"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graphicFrame>
        <p:nvGraphicFramePr>
          <p:cNvPr id="66716" name="Group 156"/>
          <p:cNvGraphicFramePr>
            <a:graphicFrameLocks noGrp="1"/>
          </p:cNvGraphicFramePr>
          <p:nvPr/>
        </p:nvGraphicFramePr>
        <p:xfrm>
          <a:off x="4572000" y="6019800"/>
          <a:ext cx="1752600" cy="597016"/>
        </p:xfrm>
        <a:graphic>
          <a:graphicData uri="http://schemas.openxmlformats.org/drawingml/2006/table">
            <a:tbl>
              <a:tblPr/>
              <a:tblGrid>
                <a:gridCol w="1143000"/>
                <a:gridCol w="609600"/>
              </a:tblGrid>
              <a:tr h="298450">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altLang="zh-CN" sz="1700" b="1" i="0" u="none" strike="noStrike" cap="none" normalizeH="0" baseline="0" smtClean="0">
                          <a:ln>
                            <a:noFill/>
                          </a:ln>
                          <a:solidFill>
                            <a:schemeClr val="hlink"/>
                          </a:solidFill>
                          <a:effectLst/>
                          <a:latin typeface="Arial" charset="0"/>
                          <a:ea typeface="宋体" pitchFamily="2" charset="-122"/>
                        </a:rPr>
                        <a:t>Itemset</a:t>
                      </a:r>
                    </a:p>
                  </a:txBody>
                  <a:tcPr marT="45622" marB="45622"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altLang="zh-CN" sz="1700" b="1" i="0" u="none" strike="noStrike" cap="none" normalizeH="0" baseline="0" smtClean="0">
                          <a:ln>
                            <a:noFill/>
                          </a:ln>
                          <a:solidFill>
                            <a:schemeClr val="hlink"/>
                          </a:solidFill>
                          <a:effectLst/>
                          <a:latin typeface="Arial" charset="0"/>
                          <a:ea typeface="宋体" pitchFamily="2" charset="-122"/>
                        </a:rPr>
                        <a:t>sup</a:t>
                      </a:r>
                    </a:p>
                  </a:txBody>
                  <a:tcPr marT="45622" marB="45622"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tr>
              <a:tr h="298450">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{B, C, E}</a:t>
                      </a:r>
                    </a:p>
                  </a:txBody>
                  <a:tcPr marT="45622" marB="45622"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Arial" charset="0"/>
                          <a:ea typeface="宋体" pitchFamily="2" charset="-122"/>
                        </a:rPr>
                        <a:t>2</a:t>
                      </a:r>
                    </a:p>
                  </a:txBody>
                  <a:tcPr marT="45622" marB="45622"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
        <p:nvSpPr>
          <p:cNvPr id="2" name="日期占位符 1"/>
          <p:cNvSpPr>
            <a:spLocks noGrp="1"/>
          </p:cNvSpPr>
          <p:nvPr>
            <p:ph type="dt" sz="quarter" idx="10"/>
          </p:nvPr>
        </p:nvSpPr>
        <p:spPr>
          <a:xfrm>
            <a:off x="172924" y="6523040"/>
            <a:ext cx="2057400" cy="365125"/>
          </a:xfrm>
        </p:spPr>
        <p:txBody>
          <a:bodyPr/>
          <a:lstStyle/>
          <a:p>
            <a:pPr>
              <a:defRPr/>
            </a:pPr>
            <a:fld id="{D2F3BC4E-5F1E-44F1-8F49-EFDB543DAA4F}" type="datetime1">
              <a:rPr lang="zh-CN" altLang="en-US"/>
              <a:pPr>
                <a:defRPr/>
              </a:pPr>
              <a:t>2019/12/16</a:t>
            </a:fld>
            <a:endParaRPr lang="en-US" altLang="zh-CN" dirty="0"/>
          </a:p>
        </p:txBody>
      </p:sp>
      <p:sp>
        <p:nvSpPr>
          <p:cNvPr id="3" name="灯片编号占位符 2"/>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EE258B1-EB14-4DC2-AB49-924712F1175C}" type="slidenum">
              <a:rPr lang="en-US" altLang="zh-CN">
                <a:latin typeface="Garamond" panose="02020404030301010803" pitchFamily="18" charset="0"/>
              </a:rPr>
              <a:pPr eaLnBrk="1" hangingPunct="1"/>
              <a:t>172</a:t>
            </a:fld>
            <a:endParaRPr lang="en-US" altLang="zh-CN">
              <a:latin typeface="Garamond" panose="02020404030301010803" pitchFamily="18" charset="0"/>
            </a:endParaRPr>
          </a:p>
        </p:txBody>
      </p:sp>
    </p:spTree>
    <p:extLst>
      <p:ext uri="{BB962C8B-B14F-4D97-AF65-F5344CB8AC3E}">
        <p14:creationId xmlns:p14="http://schemas.microsoft.com/office/powerpoint/2010/main" val="551849076"/>
      </p:ext>
    </p:extLst>
  </p:cSld>
  <p:clrMapOvr>
    <a:masterClrMapping/>
  </p:clrMapOvr>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26" name="文本框 6"/>
          <p:cNvSpPr txBox="1"/>
          <p:nvPr/>
        </p:nvSpPr>
        <p:spPr>
          <a:xfrm>
            <a:off x="607500" y="177284"/>
            <a:ext cx="1192634" cy="323165"/>
          </a:xfrm>
          <a:prstGeom prst="rect">
            <a:avLst/>
          </a:prstGeom>
          <a:noFill/>
        </p:spPr>
        <p:txBody>
          <a:bodyPr wrap="none" lIns="0" tIns="0" rIns="0" bIns="0" rtlCol="0">
            <a:spAutoFit/>
          </a:bodyPr>
          <a:lstStyle/>
          <a:p>
            <a:pPr fontAlgn="auto">
              <a:spcBef>
                <a:spcPts val="0"/>
              </a:spcBef>
              <a:spcAft>
                <a:spcPts val="0"/>
              </a:spcAft>
              <a:buFontTx/>
              <a:buNone/>
            </a:pPr>
            <a:r>
              <a:rPr lang="zh-CN" altLang="en-US" sz="2100" b="1" spc="225" dirty="0" smtClean="0">
                <a:solidFill>
                  <a:prstClr val="white"/>
                </a:solidFill>
                <a:latin typeface="微软雅黑"/>
                <a:ea typeface="微软雅黑"/>
              </a:rPr>
              <a:t>关联规则</a:t>
            </a:r>
            <a:endParaRPr lang="zh-CN" altLang="en-US" sz="2100" b="1" spc="225" dirty="0">
              <a:solidFill>
                <a:prstClr val="white"/>
              </a:solidFill>
              <a:latin typeface="微软雅黑"/>
              <a:ea typeface="微软雅黑"/>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sp>
        <p:nvSpPr>
          <p:cNvPr id="4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9"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7"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6"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8"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2"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3"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6"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8"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0"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4"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8"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8"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1"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3"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6"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0"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3"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5"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8"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7"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0"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4"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4"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9"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2"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8"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6"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9"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1"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3"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5"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5"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7"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71"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9"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3"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2" name="矩形 81"/>
          <p:cNvSpPr/>
          <p:nvPr/>
        </p:nvSpPr>
        <p:spPr>
          <a:xfrm>
            <a:off x="259814" y="874479"/>
            <a:ext cx="3185487" cy="369332"/>
          </a:xfrm>
          <a:prstGeom prst="rect">
            <a:avLst/>
          </a:prstGeom>
        </p:spPr>
        <p:txBody>
          <a:bodyPr wrap="none">
            <a:spAutoFit/>
          </a:bodyPr>
          <a:lstStyle/>
          <a:p>
            <a:pPr fontAlgn="auto">
              <a:spcBef>
                <a:spcPts val="0"/>
              </a:spcBef>
              <a:spcAft>
                <a:spcPts val="0"/>
              </a:spcAft>
              <a:buFontTx/>
              <a:buNone/>
            </a:pPr>
            <a:r>
              <a:rPr lang="zh-CN" altLang="zh-CN" dirty="0" smtClean="0">
                <a:solidFill>
                  <a:prstClr val="black"/>
                </a:solidFill>
                <a:latin typeface="微软雅黑"/>
                <a:ea typeface="微软雅黑"/>
              </a:rPr>
              <a:t>频繁</a:t>
            </a:r>
            <a:r>
              <a:rPr lang="zh-CN" altLang="zh-CN" dirty="0">
                <a:solidFill>
                  <a:prstClr val="black"/>
                </a:solidFill>
                <a:latin typeface="微软雅黑"/>
                <a:ea typeface="微软雅黑"/>
              </a:rPr>
              <a:t>项集的产生及其经典算法</a:t>
            </a:r>
          </a:p>
        </p:txBody>
      </p:sp>
      <p:sp>
        <p:nvSpPr>
          <p:cNvPr id="87" name="矩形 86"/>
          <p:cNvSpPr/>
          <p:nvPr/>
        </p:nvSpPr>
        <p:spPr>
          <a:xfrm>
            <a:off x="524727" y="1286142"/>
            <a:ext cx="2035109" cy="338554"/>
          </a:xfrm>
          <a:prstGeom prst="rect">
            <a:avLst/>
          </a:prstGeom>
        </p:spPr>
        <p:txBody>
          <a:bodyPr wrap="none">
            <a:spAutoFit/>
          </a:bodyPr>
          <a:lstStyle/>
          <a:p>
            <a:pPr fontAlgn="auto">
              <a:spcBef>
                <a:spcPts val="0"/>
              </a:spcBef>
              <a:spcAft>
                <a:spcPts val="0"/>
              </a:spcAft>
              <a:buFontTx/>
              <a:buNone/>
            </a:pPr>
            <a:r>
              <a:rPr lang="en-US" altLang="zh-CN" sz="1600" b="1" dirty="0">
                <a:solidFill>
                  <a:prstClr val="black"/>
                </a:solidFill>
                <a:latin typeface="微软雅黑"/>
                <a:ea typeface="微软雅黑"/>
              </a:rPr>
              <a:t>2</a:t>
            </a:r>
            <a:r>
              <a:rPr lang="zh-CN" altLang="zh-CN" sz="1600" b="1" dirty="0">
                <a:solidFill>
                  <a:prstClr val="black"/>
                </a:solidFill>
                <a:latin typeface="微软雅黑"/>
                <a:ea typeface="微软雅黑"/>
              </a:rPr>
              <a:t>．</a:t>
            </a:r>
            <a:r>
              <a:rPr lang="en-US" altLang="zh-CN" sz="1600" b="1" dirty="0">
                <a:solidFill>
                  <a:prstClr val="black"/>
                </a:solidFill>
                <a:latin typeface="微软雅黑"/>
                <a:ea typeface="微软雅黑"/>
              </a:rPr>
              <a:t>FP-Growth</a:t>
            </a:r>
            <a:r>
              <a:rPr lang="zh-CN" altLang="zh-CN" sz="1600" b="1" dirty="0">
                <a:solidFill>
                  <a:prstClr val="black"/>
                </a:solidFill>
                <a:latin typeface="微软雅黑"/>
                <a:ea typeface="微软雅黑"/>
              </a:rPr>
              <a:t>算法</a:t>
            </a:r>
          </a:p>
        </p:txBody>
      </p:sp>
      <p:sp>
        <p:nvSpPr>
          <p:cNvPr id="2" name="矩形 1"/>
          <p:cNvSpPr/>
          <p:nvPr/>
        </p:nvSpPr>
        <p:spPr>
          <a:xfrm>
            <a:off x="508958" y="1636382"/>
            <a:ext cx="7915326" cy="738664"/>
          </a:xfrm>
          <a:prstGeom prst="rect">
            <a:avLst/>
          </a:prstGeom>
        </p:spPr>
        <p:txBody>
          <a:bodyPr wrap="square">
            <a:spAutoFit/>
          </a:bodyPr>
          <a:lstStyle/>
          <a:p>
            <a:pPr fontAlgn="auto">
              <a:spcBef>
                <a:spcPts val="0"/>
              </a:spcBef>
              <a:spcAft>
                <a:spcPts val="0"/>
              </a:spcAft>
              <a:buFontTx/>
              <a:buNone/>
            </a:pPr>
            <a:r>
              <a:rPr lang="zh-CN" altLang="zh-CN" sz="1400" dirty="0">
                <a:solidFill>
                  <a:prstClr val="black"/>
                </a:solidFill>
                <a:latin typeface="微软雅黑"/>
                <a:ea typeface="微软雅黑"/>
              </a:rPr>
              <a:t>频繁模式树增长算法（</a:t>
            </a:r>
            <a:r>
              <a:rPr lang="en-US" altLang="zh-CN" sz="1400" dirty="0">
                <a:solidFill>
                  <a:prstClr val="black"/>
                </a:solidFill>
                <a:latin typeface="微软雅黑"/>
                <a:ea typeface="微软雅黑"/>
              </a:rPr>
              <a:t>Frequent Pattern Tree </a:t>
            </a:r>
            <a:r>
              <a:rPr lang="en-US" altLang="zh-CN" sz="1400" dirty="0" smtClean="0">
                <a:solidFill>
                  <a:prstClr val="black"/>
                </a:solidFill>
                <a:latin typeface="微软雅黑"/>
                <a:ea typeface="微软雅黑"/>
              </a:rPr>
              <a:t>Growth</a:t>
            </a:r>
            <a:r>
              <a:rPr lang="zh-CN" altLang="zh-CN" sz="1400" dirty="0" smtClean="0">
                <a:solidFill>
                  <a:prstClr val="black"/>
                </a:solidFill>
                <a:latin typeface="微软雅黑"/>
                <a:ea typeface="微软雅黑"/>
              </a:rPr>
              <a:t>）采用</a:t>
            </a:r>
            <a:r>
              <a:rPr lang="zh-CN" altLang="zh-CN" sz="1400" dirty="0">
                <a:solidFill>
                  <a:prstClr val="black"/>
                </a:solidFill>
                <a:latin typeface="微软雅黑"/>
                <a:ea typeface="微软雅黑"/>
              </a:rPr>
              <a:t>分而治之的基本思想，将数据库中的频繁项集压缩到一棵频繁模式树中，同时保持项集之间的关联关系。然后将这棵压缩后的频繁模式树分成一些条件子树，每个条件子树对应一个频繁项，从而获得频繁项集，最后进行关联规则挖掘</a:t>
            </a:r>
            <a:r>
              <a:rPr lang="zh-CN" altLang="zh-CN" sz="1400" dirty="0" smtClean="0">
                <a:solidFill>
                  <a:prstClr val="black"/>
                </a:solidFill>
                <a:latin typeface="微软雅黑"/>
                <a:ea typeface="微软雅黑"/>
              </a:rPr>
              <a:t>。</a:t>
            </a:r>
            <a:endParaRPr lang="zh-CN" altLang="zh-CN" sz="1400" dirty="0">
              <a:solidFill>
                <a:prstClr val="black"/>
              </a:solidFill>
              <a:latin typeface="微软雅黑"/>
              <a:ea typeface="微软雅黑"/>
            </a:endParaRPr>
          </a:p>
        </p:txBody>
      </p:sp>
      <p:sp>
        <p:nvSpPr>
          <p:cNvPr id="4" name="矩形 3"/>
          <p:cNvSpPr/>
          <p:nvPr/>
        </p:nvSpPr>
        <p:spPr>
          <a:xfrm>
            <a:off x="508958" y="2713600"/>
            <a:ext cx="2895986" cy="307777"/>
          </a:xfrm>
          <a:prstGeom prst="rect">
            <a:avLst/>
          </a:prstGeom>
        </p:spPr>
        <p:txBody>
          <a:bodyPr wrap="none">
            <a:spAutoFit/>
          </a:bodyPr>
          <a:lstStyle/>
          <a:p>
            <a:pPr fontAlgn="auto">
              <a:spcBef>
                <a:spcPts val="0"/>
              </a:spcBef>
              <a:spcAft>
                <a:spcPts val="0"/>
              </a:spcAft>
              <a:buFontTx/>
              <a:buNone/>
            </a:pPr>
            <a:r>
              <a:rPr lang="en-US" altLang="zh-CN" sz="1400" dirty="0">
                <a:solidFill>
                  <a:prstClr val="black"/>
                </a:solidFill>
                <a:latin typeface="微软雅黑"/>
                <a:ea typeface="微软雅黑"/>
              </a:rPr>
              <a:t>FP-Growth</a:t>
            </a:r>
            <a:r>
              <a:rPr lang="zh-CN" altLang="zh-CN" sz="1400" dirty="0">
                <a:solidFill>
                  <a:prstClr val="black"/>
                </a:solidFill>
                <a:latin typeface="微软雅黑"/>
                <a:ea typeface="微软雅黑"/>
              </a:rPr>
              <a:t>算法由以下步骤组成：</a:t>
            </a:r>
          </a:p>
        </p:txBody>
      </p:sp>
      <p:sp>
        <p:nvSpPr>
          <p:cNvPr id="6" name="矩形 5"/>
          <p:cNvSpPr/>
          <p:nvPr/>
        </p:nvSpPr>
        <p:spPr>
          <a:xfrm>
            <a:off x="1263192" y="3322348"/>
            <a:ext cx="2527754" cy="523220"/>
          </a:xfrm>
          <a:prstGeom prst="rect">
            <a:avLst/>
          </a:prstGeom>
          <a:solidFill>
            <a:schemeClr val="accent1"/>
          </a:solidFill>
        </p:spPr>
        <p:txBody>
          <a:bodyPr wrap="square">
            <a:spAutoFit/>
          </a:bodyPr>
          <a:lstStyle/>
          <a:p>
            <a:pPr fontAlgn="auto">
              <a:spcBef>
                <a:spcPts val="0"/>
              </a:spcBef>
              <a:spcAft>
                <a:spcPts val="0"/>
              </a:spcAft>
              <a:buFontTx/>
              <a:buNone/>
            </a:pPr>
            <a:r>
              <a:rPr lang="zh-CN" altLang="zh-CN" sz="1400" dirty="0">
                <a:solidFill>
                  <a:prstClr val="white"/>
                </a:solidFill>
                <a:latin typeface="微软雅黑"/>
                <a:ea typeface="微软雅黑"/>
              </a:rPr>
              <a:t>扫描事务数据库</a:t>
            </a:r>
            <a:r>
              <a:rPr lang="en-US" altLang="zh-CN" sz="1400" i="1" dirty="0">
                <a:solidFill>
                  <a:prstClr val="white"/>
                </a:solidFill>
                <a:latin typeface="微软雅黑"/>
                <a:ea typeface="微软雅黑"/>
              </a:rPr>
              <a:t>D</a:t>
            </a:r>
            <a:r>
              <a:rPr lang="zh-CN" altLang="zh-CN" sz="1400" dirty="0">
                <a:solidFill>
                  <a:prstClr val="white"/>
                </a:solidFill>
                <a:latin typeface="微软雅黑"/>
                <a:ea typeface="微软雅黑"/>
              </a:rPr>
              <a:t>，生成频繁</a:t>
            </a:r>
            <a:r>
              <a:rPr lang="en-US" altLang="zh-CN" sz="1400" dirty="0">
                <a:solidFill>
                  <a:prstClr val="white"/>
                </a:solidFill>
                <a:latin typeface="微软雅黑"/>
                <a:ea typeface="微软雅黑"/>
              </a:rPr>
              <a:t>1</a:t>
            </a:r>
            <a:r>
              <a:rPr lang="zh-CN" altLang="zh-CN" sz="1400" dirty="0">
                <a:solidFill>
                  <a:prstClr val="white"/>
                </a:solidFill>
                <a:latin typeface="微软雅黑"/>
                <a:ea typeface="微软雅黑"/>
              </a:rPr>
              <a:t>项集</a:t>
            </a:r>
            <a:r>
              <a:rPr lang="en-US" altLang="zh-CN" sz="1400" i="1" dirty="0">
                <a:solidFill>
                  <a:prstClr val="white"/>
                </a:solidFill>
                <a:latin typeface="微软雅黑"/>
                <a:ea typeface="微软雅黑"/>
              </a:rPr>
              <a:t>L</a:t>
            </a:r>
            <a:r>
              <a:rPr lang="en-US" altLang="zh-CN" sz="1400" baseline="-25000" dirty="0">
                <a:solidFill>
                  <a:prstClr val="white"/>
                </a:solidFill>
                <a:latin typeface="微软雅黑"/>
                <a:ea typeface="微软雅黑"/>
              </a:rPr>
              <a:t>1</a:t>
            </a:r>
            <a:endParaRPr lang="zh-CN" altLang="en-US" sz="1400" dirty="0">
              <a:solidFill>
                <a:prstClr val="white"/>
              </a:solidFill>
              <a:latin typeface="微软雅黑"/>
              <a:ea typeface="微软雅黑"/>
            </a:endParaRPr>
          </a:p>
        </p:txBody>
      </p:sp>
      <p:sp>
        <p:nvSpPr>
          <p:cNvPr id="9" name="矩形 8"/>
          <p:cNvSpPr/>
          <p:nvPr/>
        </p:nvSpPr>
        <p:spPr>
          <a:xfrm>
            <a:off x="1263194" y="4022408"/>
            <a:ext cx="2527753" cy="738664"/>
          </a:xfrm>
          <a:prstGeom prst="rect">
            <a:avLst/>
          </a:prstGeom>
          <a:solidFill>
            <a:schemeClr val="accent1"/>
          </a:solidFill>
        </p:spPr>
        <p:txBody>
          <a:bodyPr wrap="square">
            <a:spAutoFit/>
          </a:bodyPr>
          <a:lstStyle/>
          <a:p>
            <a:pPr fontAlgn="auto">
              <a:spcBef>
                <a:spcPts val="0"/>
              </a:spcBef>
              <a:spcAft>
                <a:spcPts val="0"/>
              </a:spcAft>
              <a:buFontTx/>
              <a:buNone/>
            </a:pPr>
            <a:r>
              <a:rPr lang="zh-CN" altLang="zh-CN" sz="1400" dirty="0">
                <a:solidFill>
                  <a:prstClr val="white"/>
                </a:solidFill>
                <a:latin typeface="微软雅黑"/>
                <a:ea typeface="微软雅黑"/>
              </a:rPr>
              <a:t>将频繁</a:t>
            </a:r>
            <a:r>
              <a:rPr lang="en-US" altLang="zh-CN" sz="1400" dirty="0">
                <a:solidFill>
                  <a:prstClr val="white"/>
                </a:solidFill>
                <a:latin typeface="微软雅黑"/>
                <a:ea typeface="微软雅黑"/>
              </a:rPr>
              <a:t>1</a:t>
            </a:r>
            <a:r>
              <a:rPr lang="zh-CN" altLang="zh-CN" sz="1400" dirty="0">
                <a:solidFill>
                  <a:prstClr val="white"/>
                </a:solidFill>
                <a:latin typeface="微软雅黑"/>
                <a:ea typeface="微软雅黑"/>
              </a:rPr>
              <a:t>项集</a:t>
            </a:r>
            <a:r>
              <a:rPr lang="en-US" altLang="zh-CN" sz="1400" i="1" dirty="0">
                <a:solidFill>
                  <a:prstClr val="white"/>
                </a:solidFill>
                <a:latin typeface="微软雅黑"/>
                <a:ea typeface="微软雅黑"/>
              </a:rPr>
              <a:t>L</a:t>
            </a:r>
            <a:r>
              <a:rPr lang="en-US" altLang="zh-CN" sz="1400" baseline="-25000" dirty="0">
                <a:solidFill>
                  <a:prstClr val="white"/>
                </a:solidFill>
                <a:latin typeface="微软雅黑"/>
                <a:ea typeface="微软雅黑"/>
              </a:rPr>
              <a:t>1</a:t>
            </a:r>
            <a:r>
              <a:rPr lang="zh-CN" altLang="zh-CN" sz="1400" dirty="0">
                <a:solidFill>
                  <a:prstClr val="white"/>
                </a:solidFill>
                <a:latin typeface="微软雅黑"/>
                <a:ea typeface="微软雅黑"/>
              </a:rPr>
              <a:t>按照支持度递减顺序排序，得到排序后的项集</a:t>
            </a:r>
            <a:r>
              <a:rPr lang="en-US" altLang="zh-CN" sz="1400" i="1" dirty="0">
                <a:solidFill>
                  <a:prstClr val="white"/>
                </a:solidFill>
                <a:latin typeface="微软雅黑"/>
                <a:ea typeface="微软雅黑"/>
              </a:rPr>
              <a:t>L</a:t>
            </a:r>
            <a:r>
              <a:rPr lang="en-US" altLang="zh-CN" sz="1400" baseline="-25000" dirty="0">
                <a:solidFill>
                  <a:prstClr val="white"/>
                </a:solidFill>
                <a:latin typeface="微软雅黑"/>
                <a:ea typeface="微软雅黑"/>
              </a:rPr>
              <a:t>1</a:t>
            </a:r>
            <a:endParaRPr lang="zh-CN" altLang="en-US" sz="1400" dirty="0">
              <a:solidFill>
                <a:prstClr val="white"/>
              </a:solidFill>
              <a:latin typeface="微软雅黑"/>
              <a:ea typeface="微软雅黑"/>
            </a:endParaRPr>
          </a:p>
        </p:txBody>
      </p:sp>
      <p:sp>
        <p:nvSpPr>
          <p:cNvPr id="11" name="矩形 10"/>
          <p:cNvSpPr/>
          <p:nvPr/>
        </p:nvSpPr>
        <p:spPr>
          <a:xfrm>
            <a:off x="1263191" y="4937912"/>
            <a:ext cx="2527754" cy="307777"/>
          </a:xfrm>
          <a:prstGeom prst="rect">
            <a:avLst/>
          </a:prstGeom>
          <a:solidFill>
            <a:schemeClr val="accent1"/>
          </a:solidFill>
        </p:spPr>
        <p:txBody>
          <a:bodyPr wrap="square">
            <a:spAutoFit/>
          </a:bodyPr>
          <a:lstStyle/>
          <a:p>
            <a:pPr fontAlgn="auto">
              <a:spcBef>
                <a:spcPts val="0"/>
              </a:spcBef>
              <a:spcAft>
                <a:spcPts val="0"/>
              </a:spcAft>
              <a:buFontTx/>
              <a:buNone/>
            </a:pPr>
            <a:r>
              <a:rPr lang="zh-CN" altLang="zh-CN" sz="1400" dirty="0">
                <a:solidFill>
                  <a:prstClr val="white"/>
                </a:solidFill>
                <a:latin typeface="微软雅黑"/>
                <a:ea typeface="微软雅黑"/>
              </a:rPr>
              <a:t>构造</a:t>
            </a:r>
            <a:r>
              <a:rPr lang="en-US" altLang="zh-CN" sz="1400" dirty="0">
                <a:solidFill>
                  <a:prstClr val="white"/>
                </a:solidFill>
                <a:latin typeface="微软雅黑"/>
                <a:ea typeface="微软雅黑"/>
              </a:rPr>
              <a:t>FP</a:t>
            </a:r>
            <a:r>
              <a:rPr lang="zh-CN" altLang="zh-CN" sz="1400" dirty="0">
                <a:solidFill>
                  <a:prstClr val="white"/>
                </a:solidFill>
                <a:latin typeface="微软雅黑"/>
                <a:ea typeface="微软雅黑"/>
              </a:rPr>
              <a:t>树</a:t>
            </a:r>
            <a:endParaRPr lang="zh-CN" altLang="en-US" sz="1400" dirty="0">
              <a:solidFill>
                <a:prstClr val="white"/>
              </a:solidFill>
              <a:latin typeface="微软雅黑"/>
              <a:ea typeface="微软雅黑"/>
            </a:endParaRPr>
          </a:p>
        </p:txBody>
      </p:sp>
      <p:sp>
        <p:nvSpPr>
          <p:cNvPr id="12" name="矩形 11"/>
          <p:cNvSpPr/>
          <p:nvPr/>
        </p:nvSpPr>
        <p:spPr>
          <a:xfrm>
            <a:off x="1263191" y="5422529"/>
            <a:ext cx="2527754" cy="523220"/>
          </a:xfrm>
          <a:prstGeom prst="rect">
            <a:avLst/>
          </a:prstGeom>
          <a:solidFill>
            <a:schemeClr val="accent1"/>
          </a:solidFill>
        </p:spPr>
        <p:txBody>
          <a:bodyPr wrap="square">
            <a:spAutoFit/>
          </a:bodyPr>
          <a:lstStyle/>
          <a:p>
            <a:pPr fontAlgn="auto">
              <a:spcBef>
                <a:spcPts val="0"/>
              </a:spcBef>
              <a:spcAft>
                <a:spcPts val="0"/>
              </a:spcAft>
              <a:buFontTx/>
              <a:buNone/>
            </a:pPr>
            <a:r>
              <a:rPr lang="zh-CN" altLang="zh-CN" sz="1400" dirty="0">
                <a:solidFill>
                  <a:prstClr val="white"/>
                </a:solidFill>
                <a:latin typeface="微软雅黑"/>
                <a:ea typeface="微软雅黑"/>
              </a:rPr>
              <a:t>通过后缀模式与条件</a:t>
            </a:r>
            <a:r>
              <a:rPr lang="en-US" altLang="zh-CN" sz="1400" dirty="0">
                <a:solidFill>
                  <a:prstClr val="white"/>
                </a:solidFill>
                <a:latin typeface="微软雅黑"/>
                <a:ea typeface="微软雅黑"/>
              </a:rPr>
              <a:t>FP</a:t>
            </a:r>
            <a:r>
              <a:rPr lang="zh-CN" altLang="zh-CN" sz="1400" dirty="0">
                <a:solidFill>
                  <a:prstClr val="white"/>
                </a:solidFill>
                <a:latin typeface="微软雅黑"/>
                <a:ea typeface="微软雅黑"/>
              </a:rPr>
              <a:t>树产生的频繁模式连接实现模式增长</a:t>
            </a:r>
            <a:endParaRPr lang="zh-CN" altLang="en-US" sz="1400" dirty="0">
              <a:solidFill>
                <a:prstClr val="white"/>
              </a:solidFill>
              <a:latin typeface="微软雅黑"/>
              <a:ea typeface="微软雅黑"/>
            </a:endParaRPr>
          </a:p>
        </p:txBody>
      </p:sp>
      <p:sp>
        <p:nvSpPr>
          <p:cNvPr id="13" name="矩形 12"/>
          <p:cNvSpPr/>
          <p:nvPr/>
        </p:nvSpPr>
        <p:spPr>
          <a:xfrm>
            <a:off x="862029" y="3322349"/>
            <a:ext cx="273377" cy="52322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r>
              <a:rPr lang="en-US" altLang="zh-CN" dirty="0" smtClean="0">
                <a:solidFill>
                  <a:prstClr val="white"/>
                </a:solidFill>
              </a:rPr>
              <a:t>1</a:t>
            </a:r>
            <a:endParaRPr lang="zh-CN" altLang="en-US" dirty="0">
              <a:solidFill>
                <a:prstClr val="white"/>
              </a:solidFill>
            </a:endParaRPr>
          </a:p>
        </p:txBody>
      </p:sp>
      <p:sp>
        <p:nvSpPr>
          <p:cNvPr id="88" name="矩形 87"/>
          <p:cNvSpPr/>
          <p:nvPr/>
        </p:nvSpPr>
        <p:spPr>
          <a:xfrm>
            <a:off x="862029" y="4022408"/>
            <a:ext cx="273377" cy="73866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r>
              <a:rPr lang="en-US" altLang="zh-CN" dirty="0" smtClean="0">
                <a:solidFill>
                  <a:prstClr val="white"/>
                </a:solidFill>
              </a:rPr>
              <a:t>2</a:t>
            </a:r>
            <a:endParaRPr lang="zh-CN" altLang="en-US" dirty="0">
              <a:solidFill>
                <a:prstClr val="white"/>
              </a:solidFill>
            </a:endParaRPr>
          </a:p>
        </p:txBody>
      </p:sp>
      <p:sp>
        <p:nvSpPr>
          <p:cNvPr id="90" name="矩形 89"/>
          <p:cNvSpPr/>
          <p:nvPr/>
        </p:nvSpPr>
        <p:spPr>
          <a:xfrm>
            <a:off x="862029" y="4937912"/>
            <a:ext cx="273377" cy="307777"/>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r>
              <a:rPr lang="en-US" altLang="zh-CN" dirty="0" smtClean="0">
                <a:solidFill>
                  <a:prstClr val="white"/>
                </a:solidFill>
              </a:rPr>
              <a:t>3</a:t>
            </a:r>
            <a:endParaRPr lang="zh-CN" altLang="en-US" dirty="0">
              <a:solidFill>
                <a:prstClr val="white"/>
              </a:solidFill>
            </a:endParaRPr>
          </a:p>
        </p:txBody>
      </p:sp>
      <p:sp>
        <p:nvSpPr>
          <p:cNvPr id="92" name="矩形 91"/>
          <p:cNvSpPr/>
          <p:nvPr/>
        </p:nvSpPr>
        <p:spPr>
          <a:xfrm>
            <a:off x="862029" y="5422530"/>
            <a:ext cx="273377" cy="52322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r>
              <a:rPr lang="en-US" altLang="zh-CN" dirty="0" smtClean="0">
                <a:solidFill>
                  <a:prstClr val="white"/>
                </a:solidFill>
              </a:rPr>
              <a:t>4</a:t>
            </a:r>
            <a:endParaRPr lang="zh-CN" altLang="en-US" dirty="0">
              <a:solidFill>
                <a:prstClr val="white"/>
              </a:solidFill>
            </a:endParaRPr>
          </a:p>
        </p:txBody>
      </p:sp>
      <p:pic>
        <p:nvPicPr>
          <p:cNvPr id="18434" name="图片 24" descr="说明: 7-12"/>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t="3903" r="9499" b="9444"/>
          <a:stretch>
            <a:fillRect/>
          </a:stretch>
        </p:blipFill>
        <p:spPr bwMode="auto">
          <a:xfrm>
            <a:off x="4742469" y="2781156"/>
            <a:ext cx="3581399" cy="2902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13"/>
          <p:cNvSpPr/>
          <p:nvPr/>
        </p:nvSpPr>
        <p:spPr>
          <a:xfrm>
            <a:off x="5533885" y="5684140"/>
            <a:ext cx="2015295" cy="338554"/>
          </a:xfrm>
          <a:prstGeom prst="rect">
            <a:avLst/>
          </a:prstGeom>
        </p:spPr>
        <p:txBody>
          <a:bodyPr wrap="none">
            <a:spAutoFit/>
          </a:bodyPr>
          <a:lstStyle/>
          <a:p>
            <a:pPr algn="ctr" fontAlgn="auto">
              <a:spcBef>
                <a:spcPts val="0"/>
              </a:spcBef>
              <a:spcAft>
                <a:spcPts val="0"/>
              </a:spcAft>
              <a:buFontTx/>
              <a:buNone/>
            </a:pPr>
            <a:r>
              <a:rPr lang="zh-CN" altLang="zh-CN" sz="1600" dirty="0">
                <a:solidFill>
                  <a:prstClr val="black"/>
                </a:solidFill>
                <a:latin typeface="微软雅黑"/>
                <a:ea typeface="微软雅黑"/>
              </a:rPr>
              <a:t>图</a:t>
            </a:r>
            <a:r>
              <a:rPr lang="en-US" altLang="zh-CN" sz="1600" dirty="0">
                <a:solidFill>
                  <a:prstClr val="black"/>
                </a:solidFill>
                <a:latin typeface="微软雅黑"/>
                <a:ea typeface="微软雅黑"/>
              </a:rPr>
              <a:t>3-11  FP</a:t>
            </a:r>
            <a:r>
              <a:rPr lang="zh-CN" altLang="zh-CN" sz="1600" dirty="0">
                <a:solidFill>
                  <a:prstClr val="black"/>
                </a:solidFill>
                <a:latin typeface="微软雅黑"/>
                <a:ea typeface="微软雅黑"/>
              </a:rPr>
              <a:t>树的构造</a:t>
            </a:r>
          </a:p>
        </p:txBody>
      </p:sp>
      <p:pic>
        <p:nvPicPr>
          <p:cNvPr id="74" name="27 Imagen"/>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prstClr val="white">
                    <a:lumMod val="65000"/>
                  </a:prstClr>
                </a:solidFill>
                <a:latin typeface="微软雅黑"/>
                <a:ea typeface="微软雅黑"/>
              </a:rPr>
              <a:t>of</a:t>
            </a:r>
            <a:endParaRPr lang="es-ES" sz="1200" b="1" i="1" dirty="0">
              <a:solidFill>
                <a:prstClr val="white">
                  <a:lumMod val="65000"/>
                </a:prstClr>
              </a:solidFill>
              <a:latin typeface="微软雅黑"/>
              <a:ea typeface="微软雅黑"/>
            </a:endParaRPr>
          </a:p>
        </p:txBody>
      </p:sp>
      <p:sp>
        <p:nvSpPr>
          <p:cNvPr id="77"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sz="1200" b="1" dirty="0" smtClean="0">
                <a:solidFill>
                  <a:prstClr val="white">
                    <a:lumMod val="50000"/>
                  </a:prstClr>
                </a:solidFill>
                <a:latin typeface="微软雅黑"/>
                <a:ea typeface="微软雅黑"/>
              </a:rPr>
              <a:t>65</a:t>
            </a:r>
            <a:endParaRPr lang="es-ES" sz="1200" b="1" dirty="0">
              <a:solidFill>
                <a:prstClr val="white">
                  <a:lumMod val="50000"/>
                </a:prstClr>
              </a:solidFill>
              <a:latin typeface="微软雅黑"/>
              <a:ea typeface="微软雅黑"/>
            </a:endParaRPr>
          </a:p>
        </p:txBody>
      </p:sp>
      <p:pic>
        <p:nvPicPr>
          <p:cNvPr id="80" name="Imagen 27">
            <a:hlinkClick r:id="" action="ppaction://hlinkshowjump?jump=nextslide"/>
          </p:cNvP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Imagen 28">
            <a:hlinkClick r:id="" action="ppaction://hlinkshowjump?jump=previousslide"/>
          </p:cNvP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prstClr val="black">
                    <a:tint val="75000"/>
                  </a:prstClr>
                </a:solidFill>
              </a:rPr>
              <a:pPr fontAlgn="auto">
                <a:spcBef>
                  <a:spcPts val="0"/>
                </a:spcBef>
                <a:spcAft>
                  <a:spcPts val="0"/>
                </a:spcAft>
                <a:buFontTx/>
                <a:buNone/>
              </a:pPr>
              <a:t>173</a:t>
            </a:fld>
            <a:endParaRPr lang="zh-CN" altLang="en-US" dirty="0">
              <a:solidFill>
                <a:prstClr val="black">
                  <a:tint val="75000"/>
                </a:prstClr>
              </a:solidFill>
            </a:endParaRPr>
          </a:p>
        </p:txBody>
      </p:sp>
    </p:spTree>
    <p:extLst>
      <p:ext uri="{BB962C8B-B14F-4D97-AF65-F5344CB8AC3E}">
        <p14:creationId xmlns:p14="http://schemas.microsoft.com/office/powerpoint/2010/main" val="87865651"/>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26" name="文本框 6"/>
          <p:cNvSpPr txBox="1"/>
          <p:nvPr/>
        </p:nvSpPr>
        <p:spPr>
          <a:xfrm>
            <a:off x="607500" y="177284"/>
            <a:ext cx="1192634" cy="323165"/>
          </a:xfrm>
          <a:prstGeom prst="rect">
            <a:avLst/>
          </a:prstGeom>
          <a:noFill/>
        </p:spPr>
        <p:txBody>
          <a:bodyPr wrap="none" lIns="0" tIns="0" rIns="0" bIns="0" rtlCol="0">
            <a:spAutoFit/>
          </a:bodyPr>
          <a:lstStyle/>
          <a:p>
            <a:pPr fontAlgn="auto">
              <a:spcBef>
                <a:spcPts val="0"/>
              </a:spcBef>
              <a:spcAft>
                <a:spcPts val="0"/>
              </a:spcAft>
              <a:buFontTx/>
              <a:buNone/>
            </a:pPr>
            <a:r>
              <a:rPr lang="zh-CN" altLang="en-US" sz="2100" b="1" spc="225" dirty="0" smtClean="0">
                <a:solidFill>
                  <a:prstClr val="white"/>
                </a:solidFill>
                <a:latin typeface="微软雅黑"/>
                <a:ea typeface="微软雅黑"/>
              </a:rPr>
              <a:t>关联规则</a:t>
            </a:r>
            <a:endParaRPr lang="zh-CN" altLang="en-US" sz="2100" b="1" spc="225" dirty="0">
              <a:solidFill>
                <a:prstClr val="white"/>
              </a:solidFill>
              <a:latin typeface="微软雅黑"/>
              <a:ea typeface="微软雅黑"/>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sp>
        <p:nvSpPr>
          <p:cNvPr id="4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9"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7"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6"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8"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2"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3"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6"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8"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0"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4"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8"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8"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1"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3"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6"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0"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3"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5"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8"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7"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0"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4"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4"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9"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2"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8"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6"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9"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1"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3"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5"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5"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7"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71"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9"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3"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2" name="矩形 81"/>
          <p:cNvSpPr/>
          <p:nvPr/>
        </p:nvSpPr>
        <p:spPr>
          <a:xfrm>
            <a:off x="259814" y="874479"/>
            <a:ext cx="3185487" cy="369332"/>
          </a:xfrm>
          <a:prstGeom prst="rect">
            <a:avLst/>
          </a:prstGeom>
        </p:spPr>
        <p:txBody>
          <a:bodyPr wrap="none">
            <a:spAutoFit/>
          </a:bodyPr>
          <a:lstStyle/>
          <a:p>
            <a:pPr fontAlgn="auto">
              <a:spcBef>
                <a:spcPts val="0"/>
              </a:spcBef>
              <a:spcAft>
                <a:spcPts val="0"/>
              </a:spcAft>
              <a:buFontTx/>
              <a:buNone/>
            </a:pPr>
            <a:r>
              <a:rPr lang="zh-CN" altLang="zh-CN" dirty="0" smtClean="0">
                <a:solidFill>
                  <a:prstClr val="black"/>
                </a:solidFill>
                <a:latin typeface="微软雅黑"/>
                <a:ea typeface="微软雅黑"/>
              </a:rPr>
              <a:t>频繁</a:t>
            </a:r>
            <a:r>
              <a:rPr lang="zh-CN" altLang="zh-CN" dirty="0">
                <a:solidFill>
                  <a:prstClr val="black"/>
                </a:solidFill>
                <a:latin typeface="微软雅黑"/>
                <a:ea typeface="微软雅黑"/>
              </a:rPr>
              <a:t>项集的产生及其经典算法</a:t>
            </a:r>
          </a:p>
        </p:txBody>
      </p:sp>
      <p:sp>
        <p:nvSpPr>
          <p:cNvPr id="87" name="矩形 86"/>
          <p:cNvSpPr/>
          <p:nvPr/>
        </p:nvSpPr>
        <p:spPr>
          <a:xfrm>
            <a:off x="524727" y="1286142"/>
            <a:ext cx="1542410" cy="338554"/>
          </a:xfrm>
          <a:prstGeom prst="rect">
            <a:avLst/>
          </a:prstGeom>
        </p:spPr>
        <p:txBody>
          <a:bodyPr wrap="none">
            <a:spAutoFit/>
          </a:bodyPr>
          <a:lstStyle/>
          <a:p>
            <a:pPr fontAlgn="auto">
              <a:spcBef>
                <a:spcPts val="0"/>
              </a:spcBef>
              <a:spcAft>
                <a:spcPts val="0"/>
              </a:spcAft>
              <a:buFontTx/>
              <a:buNone/>
            </a:pPr>
            <a:r>
              <a:rPr lang="en-US" altLang="zh-CN" sz="1600" b="1" dirty="0">
                <a:solidFill>
                  <a:prstClr val="black"/>
                </a:solidFill>
                <a:latin typeface="微软雅黑"/>
                <a:ea typeface="微软雅黑"/>
              </a:rPr>
              <a:t>3</a:t>
            </a:r>
            <a:r>
              <a:rPr lang="zh-CN" altLang="zh-CN" sz="1600" b="1" dirty="0">
                <a:solidFill>
                  <a:prstClr val="black"/>
                </a:solidFill>
                <a:latin typeface="微软雅黑"/>
                <a:ea typeface="微软雅黑"/>
              </a:rPr>
              <a:t>．辛普森悖论</a:t>
            </a:r>
          </a:p>
        </p:txBody>
      </p:sp>
      <p:sp>
        <p:nvSpPr>
          <p:cNvPr id="16" name="矩形 15"/>
          <p:cNvSpPr/>
          <p:nvPr/>
        </p:nvSpPr>
        <p:spPr>
          <a:xfrm>
            <a:off x="524726" y="2229145"/>
            <a:ext cx="7899557" cy="830997"/>
          </a:xfrm>
          <a:prstGeom prst="rect">
            <a:avLst/>
          </a:prstGeom>
        </p:spPr>
        <p:txBody>
          <a:bodyPr wrap="square">
            <a:spAutoFit/>
          </a:bodyPr>
          <a:lstStyle/>
          <a:p>
            <a:pPr fontAlgn="auto">
              <a:spcBef>
                <a:spcPts val="0"/>
              </a:spcBef>
              <a:spcAft>
                <a:spcPts val="0"/>
              </a:spcAft>
              <a:buFontTx/>
              <a:buNone/>
            </a:pPr>
            <a:r>
              <a:rPr lang="zh-CN" altLang="zh-CN" sz="1600" dirty="0">
                <a:solidFill>
                  <a:prstClr val="black"/>
                </a:solidFill>
                <a:latin typeface="微软雅黑"/>
                <a:ea typeface="微软雅黑"/>
              </a:rPr>
              <a:t>虽然关联规则挖掘可以发现项目之间的有趣关系</a:t>
            </a:r>
            <a:r>
              <a:rPr lang="zh-CN" altLang="zh-CN" sz="1600" dirty="0" smtClean="0">
                <a:solidFill>
                  <a:prstClr val="black"/>
                </a:solidFill>
                <a:latin typeface="微软雅黑"/>
                <a:ea typeface="微软雅黑"/>
              </a:rPr>
              <a:t>，</a:t>
            </a:r>
            <a:r>
              <a:rPr lang="zh-CN" altLang="zh-CN" sz="1600" dirty="0">
                <a:solidFill>
                  <a:prstClr val="black"/>
                </a:solidFill>
                <a:latin typeface="微软雅黑"/>
                <a:ea typeface="微软雅黑"/>
              </a:rPr>
              <a:t>在某些情况下，隐藏的变量可能会导致观察到的一对变量之间的联系消失或逆转方向，这种现象就是所谓的辛普森悖论（</a:t>
            </a:r>
            <a:r>
              <a:rPr lang="en-US" altLang="zh-CN" sz="1600" dirty="0">
                <a:solidFill>
                  <a:prstClr val="black"/>
                </a:solidFill>
                <a:latin typeface="微软雅黑"/>
                <a:ea typeface="微软雅黑"/>
              </a:rPr>
              <a:t>Simpson’s Paradox</a:t>
            </a:r>
            <a:r>
              <a:rPr lang="zh-CN" altLang="zh-CN" sz="1600" dirty="0">
                <a:solidFill>
                  <a:prstClr val="black"/>
                </a:solidFill>
                <a:latin typeface="微软雅黑"/>
                <a:ea typeface="微软雅黑"/>
              </a:rPr>
              <a:t>）。</a:t>
            </a:r>
            <a:endParaRPr lang="zh-CN" altLang="en-US" sz="1600" dirty="0">
              <a:solidFill>
                <a:prstClr val="black"/>
              </a:solidFill>
              <a:latin typeface="微软雅黑"/>
              <a:ea typeface="微软雅黑"/>
            </a:endParaRPr>
          </a:p>
        </p:txBody>
      </p:sp>
      <p:sp>
        <p:nvSpPr>
          <p:cNvPr id="19" name="矩形 18"/>
          <p:cNvSpPr/>
          <p:nvPr/>
        </p:nvSpPr>
        <p:spPr>
          <a:xfrm>
            <a:off x="508957" y="3630117"/>
            <a:ext cx="7748924" cy="830997"/>
          </a:xfrm>
          <a:prstGeom prst="rect">
            <a:avLst/>
          </a:prstGeom>
        </p:spPr>
        <p:txBody>
          <a:bodyPr wrap="square">
            <a:spAutoFit/>
          </a:bodyPr>
          <a:lstStyle/>
          <a:p>
            <a:pPr fontAlgn="auto">
              <a:spcBef>
                <a:spcPts val="0"/>
              </a:spcBef>
              <a:spcAft>
                <a:spcPts val="0"/>
              </a:spcAft>
              <a:buFontTx/>
              <a:buNone/>
            </a:pPr>
            <a:r>
              <a:rPr lang="zh-CN" altLang="zh-CN" sz="1600" dirty="0">
                <a:solidFill>
                  <a:prstClr val="black"/>
                </a:solidFill>
                <a:latin typeface="微软雅黑"/>
                <a:ea typeface="微软雅黑"/>
              </a:rPr>
              <a:t>为了避免辛普森悖论的出现，就需要斟酌各个分组的权重，并以一定的系数去消除以分组数据基数差异所造成的影响。同时必须了解清楚情况，是否存在潜在因素，综合考虑。</a:t>
            </a:r>
          </a:p>
        </p:txBody>
      </p:sp>
      <p:pic>
        <p:nvPicPr>
          <p:cNvPr id="64" name="27 Image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prstClr val="white">
                    <a:lumMod val="65000"/>
                  </a:prstClr>
                </a:solidFill>
                <a:latin typeface="微软雅黑"/>
                <a:ea typeface="微软雅黑"/>
              </a:rPr>
              <a:t>of</a:t>
            </a:r>
            <a:endParaRPr lang="es-ES" sz="1200" b="1" i="1" dirty="0">
              <a:solidFill>
                <a:prstClr val="white">
                  <a:lumMod val="65000"/>
                </a:prstClr>
              </a:solidFill>
              <a:latin typeface="微软雅黑"/>
              <a:ea typeface="微软雅黑"/>
            </a:endParaRPr>
          </a:p>
        </p:txBody>
      </p:sp>
      <p:sp>
        <p:nvSpPr>
          <p:cNvPr id="67"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sz="1200" b="1" dirty="0" smtClean="0">
                <a:solidFill>
                  <a:prstClr val="white">
                    <a:lumMod val="50000"/>
                  </a:prstClr>
                </a:solidFill>
                <a:latin typeface="微软雅黑"/>
                <a:ea typeface="微软雅黑"/>
              </a:rPr>
              <a:t>65</a:t>
            </a:r>
            <a:endParaRPr lang="es-ES" sz="1200" b="1" dirty="0">
              <a:solidFill>
                <a:prstClr val="white">
                  <a:lumMod val="50000"/>
                </a:prstClr>
              </a:solidFill>
              <a:latin typeface="微软雅黑"/>
              <a:ea typeface="微软雅黑"/>
            </a:endParaRPr>
          </a:p>
        </p:txBody>
      </p:sp>
      <p:pic>
        <p:nvPicPr>
          <p:cNvPr id="69" name="Imagen 27">
            <a:hlinkClick r:id="" action="ppaction://hlinkshowjump?jump=next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Imagen 28">
            <a:hlinkClick r:id="" action="ppaction://hlinkshowjump?jump=previous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prstClr val="black">
                    <a:tint val="75000"/>
                  </a:prstClr>
                </a:solidFill>
              </a:rPr>
              <a:pPr fontAlgn="auto">
                <a:spcBef>
                  <a:spcPts val="0"/>
                </a:spcBef>
                <a:spcAft>
                  <a:spcPts val="0"/>
                </a:spcAft>
                <a:buFontTx/>
                <a:buNone/>
              </a:pPr>
              <a:t>174</a:t>
            </a:fld>
            <a:endParaRPr lang="zh-CN" altLang="en-US" dirty="0">
              <a:solidFill>
                <a:prstClr val="black">
                  <a:tint val="75000"/>
                </a:prstClr>
              </a:solidFill>
            </a:endParaRPr>
          </a:p>
        </p:txBody>
      </p:sp>
    </p:spTree>
    <p:extLst>
      <p:ext uri="{BB962C8B-B14F-4D97-AF65-F5344CB8AC3E}">
        <p14:creationId xmlns:p14="http://schemas.microsoft.com/office/powerpoint/2010/main" val="3620798030"/>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3"/>
          <p:cNvSpPr/>
          <p:nvPr/>
        </p:nvSpPr>
        <p:spPr>
          <a:xfrm>
            <a:off x="829556" y="2147203"/>
            <a:ext cx="7315200" cy="1406703"/>
          </a:xfrm>
          <a:prstGeom prst="roundRect">
            <a:avLst>
              <a:gd name="adj" fmla="val 333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26" name="文本框 6"/>
          <p:cNvSpPr txBox="1"/>
          <p:nvPr/>
        </p:nvSpPr>
        <p:spPr>
          <a:xfrm>
            <a:off x="607500" y="177284"/>
            <a:ext cx="1192634" cy="323165"/>
          </a:xfrm>
          <a:prstGeom prst="rect">
            <a:avLst/>
          </a:prstGeom>
          <a:noFill/>
        </p:spPr>
        <p:txBody>
          <a:bodyPr wrap="none" lIns="0" tIns="0" rIns="0" bIns="0" rtlCol="0">
            <a:spAutoFit/>
          </a:bodyPr>
          <a:lstStyle/>
          <a:p>
            <a:pPr fontAlgn="auto">
              <a:spcBef>
                <a:spcPts val="0"/>
              </a:spcBef>
              <a:spcAft>
                <a:spcPts val="0"/>
              </a:spcAft>
              <a:buFontTx/>
              <a:buNone/>
            </a:pPr>
            <a:r>
              <a:rPr lang="zh-CN" altLang="en-US" sz="2100" b="1" spc="225" dirty="0" smtClean="0">
                <a:solidFill>
                  <a:prstClr val="white"/>
                </a:solidFill>
                <a:latin typeface="微软雅黑"/>
                <a:ea typeface="微软雅黑"/>
              </a:rPr>
              <a:t>关联规则</a:t>
            </a:r>
            <a:endParaRPr lang="zh-CN" altLang="en-US" sz="2100" b="1" spc="225" dirty="0">
              <a:solidFill>
                <a:prstClr val="white"/>
              </a:solidFill>
              <a:latin typeface="微软雅黑"/>
              <a:ea typeface="微软雅黑"/>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sp>
        <p:nvSpPr>
          <p:cNvPr id="4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9"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7"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6"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8"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2"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3"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6"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8"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0"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4"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8"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8"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1"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3"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6"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0"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3"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5"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8"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7"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0"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4"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4"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9"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2"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8"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6"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9"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1"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3"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5"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5"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7"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71"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9"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3"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2" name="矩形 81"/>
          <p:cNvSpPr/>
          <p:nvPr/>
        </p:nvSpPr>
        <p:spPr>
          <a:xfrm>
            <a:off x="259814" y="874479"/>
            <a:ext cx="1107996" cy="369332"/>
          </a:xfrm>
          <a:prstGeom prst="rect">
            <a:avLst/>
          </a:prstGeom>
        </p:spPr>
        <p:txBody>
          <a:bodyPr wrap="none">
            <a:spAutoFit/>
          </a:bodyPr>
          <a:lstStyle/>
          <a:p>
            <a:pPr fontAlgn="auto">
              <a:spcBef>
                <a:spcPts val="0"/>
              </a:spcBef>
              <a:spcAft>
                <a:spcPts val="0"/>
              </a:spcAft>
              <a:buFontTx/>
              <a:buNone/>
            </a:pPr>
            <a:r>
              <a:rPr lang="zh-CN" altLang="zh-CN" dirty="0" smtClean="0">
                <a:solidFill>
                  <a:prstClr val="black"/>
                </a:solidFill>
                <a:latin typeface="微软雅黑"/>
                <a:ea typeface="微软雅黑"/>
              </a:rPr>
              <a:t>分类</a:t>
            </a:r>
            <a:r>
              <a:rPr lang="zh-CN" altLang="zh-CN" dirty="0">
                <a:solidFill>
                  <a:prstClr val="black"/>
                </a:solidFill>
                <a:latin typeface="微软雅黑"/>
                <a:ea typeface="微软雅黑"/>
              </a:rPr>
              <a:t>技术</a:t>
            </a:r>
          </a:p>
        </p:txBody>
      </p:sp>
      <p:sp>
        <p:nvSpPr>
          <p:cNvPr id="2" name="矩形 1"/>
          <p:cNvSpPr/>
          <p:nvPr/>
        </p:nvSpPr>
        <p:spPr>
          <a:xfrm>
            <a:off x="508958" y="1317642"/>
            <a:ext cx="7915326" cy="584775"/>
          </a:xfrm>
          <a:prstGeom prst="rect">
            <a:avLst/>
          </a:prstGeom>
        </p:spPr>
        <p:txBody>
          <a:bodyPr wrap="square">
            <a:spAutoFit/>
          </a:bodyPr>
          <a:lstStyle/>
          <a:p>
            <a:pPr fontAlgn="auto">
              <a:spcBef>
                <a:spcPts val="0"/>
              </a:spcBef>
              <a:spcAft>
                <a:spcPts val="0"/>
              </a:spcAft>
              <a:buFontTx/>
              <a:buNone/>
            </a:pPr>
            <a:r>
              <a:rPr lang="zh-CN" altLang="zh-CN" sz="1600" dirty="0">
                <a:solidFill>
                  <a:prstClr val="black"/>
                </a:solidFill>
                <a:latin typeface="微软雅黑"/>
                <a:ea typeface="微软雅黑"/>
              </a:rPr>
              <a:t>分类技术或分类法（</a:t>
            </a:r>
            <a:r>
              <a:rPr lang="en-US" altLang="zh-CN" sz="1600" dirty="0">
                <a:solidFill>
                  <a:prstClr val="black"/>
                </a:solidFill>
                <a:latin typeface="微软雅黑"/>
                <a:ea typeface="微软雅黑"/>
              </a:rPr>
              <a:t>Classification</a:t>
            </a:r>
            <a:r>
              <a:rPr lang="zh-CN" altLang="zh-CN" sz="1600" dirty="0">
                <a:solidFill>
                  <a:prstClr val="black"/>
                </a:solidFill>
                <a:latin typeface="微软雅黑"/>
                <a:ea typeface="微软雅黑"/>
              </a:rPr>
              <a:t>）是一种根据输入样本集建立类别模型，并按照类别模型对未知样本类标号进行标记的方法。</a:t>
            </a:r>
            <a:endParaRPr lang="zh-CN" altLang="en-US" sz="1600" dirty="0">
              <a:solidFill>
                <a:prstClr val="black"/>
              </a:solidFill>
              <a:latin typeface="微软雅黑"/>
              <a:ea typeface="微软雅黑"/>
            </a:endParaRPr>
          </a:p>
        </p:txBody>
      </p:sp>
      <p:sp>
        <p:nvSpPr>
          <p:cNvPr id="4" name="矩形 3"/>
          <p:cNvSpPr/>
          <p:nvPr/>
        </p:nvSpPr>
        <p:spPr>
          <a:xfrm>
            <a:off x="983809" y="2429323"/>
            <a:ext cx="1213377" cy="830997"/>
          </a:xfrm>
          <a:prstGeom prst="rect">
            <a:avLst/>
          </a:prstGeom>
          <a:solidFill>
            <a:schemeClr val="accent1">
              <a:lumMod val="50000"/>
            </a:schemeClr>
          </a:solidFill>
        </p:spPr>
        <p:txBody>
          <a:bodyPr wrap="square">
            <a:spAutoFit/>
          </a:bodyPr>
          <a:lstStyle/>
          <a:p>
            <a:pPr algn="ctr" fontAlgn="auto">
              <a:spcBef>
                <a:spcPts val="0"/>
              </a:spcBef>
              <a:spcAft>
                <a:spcPts val="0"/>
              </a:spcAft>
              <a:buFontTx/>
              <a:buNone/>
            </a:pPr>
            <a:r>
              <a:rPr lang="zh-CN" altLang="zh-CN" sz="1600" dirty="0">
                <a:solidFill>
                  <a:prstClr val="white"/>
                </a:solidFill>
                <a:latin typeface="微软雅黑"/>
                <a:ea typeface="微软雅黑"/>
              </a:rPr>
              <a:t>根据所采用的分类模型不同</a:t>
            </a:r>
            <a:endParaRPr lang="zh-CN" altLang="en-US" sz="1600" dirty="0">
              <a:solidFill>
                <a:prstClr val="white"/>
              </a:solidFill>
              <a:latin typeface="微软雅黑"/>
              <a:ea typeface="微软雅黑"/>
            </a:endParaRPr>
          </a:p>
        </p:txBody>
      </p:sp>
      <p:sp>
        <p:nvSpPr>
          <p:cNvPr id="6" name="矩形 5"/>
          <p:cNvSpPr/>
          <p:nvPr/>
        </p:nvSpPr>
        <p:spPr>
          <a:xfrm>
            <a:off x="2805812" y="2265040"/>
            <a:ext cx="1489048" cy="523220"/>
          </a:xfrm>
          <a:prstGeom prst="rect">
            <a:avLst/>
          </a:prstGeom>
          <a:solidFill>
            <a:schemeClr val="accent1"/>
          </a:solidFill>
        </p:spPr>
        <p:txBody>
          <a:bodyPr wrap="square">
            <a:spAutoFit/>
          </a:bodyPr>
          <a:lstStyle/>
          <a:p>
            <a:pPr algn="ctr" fontAlgn="auto">
              <a:spcBef>
                <a:spcPts val="0"/>
              </a:spcBef>
              <a:spcAft>
                <a:spcPts val="0"/>
              </a:spcAft>
              <a:buFontTx/>
              <a:buNone/>
            </a:pPr>
            <a:r>
              <a:rPr lang="zh-CN" altLang="zh-CN" sz="1400" dirty="0">
                <a:solidFill>
                  <a:prstClr val="white"/>
                </a:solidFill>
                <a:latin typeface="微软雅黑"/>
                <a:ea typeface="微软雅黑"/>
              </a:rPr>
              <a:t>基于决策树模型的数据分类</a:t>
            </a:r>
            <a:endParaRPr lang="zh-CN" altLang="en-US" sz="1400" dirty="0">
              <a:solidFill>
                <a:prstClr val="white"/>
              </a:solidFill>
              <a:latin typeface="微软雅黑"/>
              <a:ea typeface="微软雅黑"/>
            </a:endParaRPr>
          </a:p>
        </p:txBody>
      </p:sp>
      <p:sp>
        <p:nvSpPr>
          <p:cNvPr id="9" name="矩形 8"/>
          <p:cNvSpPr/>
          <p:nvPr/>
        </p:nvSpPr>
        <p:spPr>
          <a:xfrm>
            <a:off x="6507652" y="2265040"/>
            <a:ext cx="1489048" cy="523220"/>
          </a:xfrm>
          <a:prstGeom prst="rect">
            <a:avLst/>
          </a:prstGeom>
          <a:solidFill>
            <a:schemeClr val="accent1"/>
          </a:solidFill>
        </p:spPr>
        <p:txBody>
          <a:bodyPr wrap="square">
            <a:spAutoFit/>
          </a:bodyPr>
          <a:lstStyle/>
          <a:p>
            <a:pPr algn="ctr" fontAlgn="auto">
              <a:spcBef>
                <a:spcPts val="0"/>
              </a:spcBef>
              <a:spcAft>
                <a:spcPts val="0"/>
              </a:spcAft>
              <a:buFontTx/>
              <a:buNone/>
            </a:pPr>
            <a:r>
              <a:rPr lang="zh-CN" altLang="zh-CN" sz="1400" dirty="0">
                <a:solidFill>
                  <a:prstClr val="white"/>
                </a:solidFill>
                <a:latin typeface="微软雅黑"/>
                <a:ea typeface="微软雅黑"/>
              </a:rPr>
              <a:t>基于统计模型的数据分类</a:t>
            </a:r>
            <a:endParaRPr lang="zh-CN" altLang="en-US" sz="1400" dirty="0">
              <a:solidFill>
                <a:prstClr val="white"/>
              </a:solidFill>
              <a:latin typeface="微软雅黑"/>
              <a:ea typeface="微软雅黑"/>
            </a:endParaRPr>
          </a:p>
        </p:txBody>
      </p:sp>
      <p:sp>
        <p:nvSpPr>
          <p:cNvPr id="11" name="矩形 10"/>
          <p:cNvSpPr/>
          <p:nvPr/>
        </p:nvSpPr>
        <p:spPr>
          <a:xfrm>
            <a:off x="4656732" y="2265040"/>
            <a:ext cx="1489048" cy="523220"/>
          </a:xfrm>
          <a:prstGeom prst="rect">
            <a:avLst/>
          </a:prstGeom>
          <a:solidFill>
            <a:schemeClr val="accent1"/>
          </a:solidFill>
        </p:spPr>
        <p:txBody>
          <a:bodyPr wrap="square">
            <a:spAutoFit/>
          </a:bodyPr>
          <a:lstStyle/>
          <a:p>
            <a:pPr algn="ctr" fontAlgn="auto">
              <a:spcBef>
                <a:spcPts val="0"/>
              </a:spcBef>
              <a:spcAft>
                <a:spcPts val="0"/>
              </a:spcAft>
              <a:buFontTx/>
              <a:buNone/>
            </a:pPr>
            <a:r>
              <a:rPr lang="zh-CN" altLang="zh-CN" sz="1400" dirty="0">
                <a:solidFill>
                  <a:prstClr val="white"/>
                </a:solidFill>
                <a:latin typeface="微软雅黑"/>
                <a:ea typeface="微软雅黑"/>
              </a:rPr>
              <a:t>基于神经网络模型的数据分类</a:t>
            </a:r>
            <a:endParaRPr lang="zh-CN" altLang="en-US" sz="1400" dirty="0">
              <a:solidFill>
                <a:prstClr val="white"/>
              </a:solidFill>
              <a:latin typeface="微软雅黑"/>
              <a:ea typeface="微软雅黑"/>
            </a:endParaRPr>
          </a:p>
        </p:txBody>
      </p:sp>
      <p:sp>
        <p:nvSpPr>
          <p:cNvPr id="12" name="矩形 11"/>
          <p:cNvSpPr/>
          <p:nvPr/>
        </p:nvSpPr>
        <p:spPr>
          <a:xfrm>
            <a:off x="2805812" y="2924914"/>
            <a:ext cx="1489048" cy="523220"/>
          </a:xfrm>
          <a:prstGeom prst="rect">
            <a:avLst/>
          </a:prstGeom>
          <a:solidFill>
            <a:schemeClr val="accent1"/>
          </a:solidFill>
        </p:spPr>
        <p:txBody>
          <a:bodyPr wrap="square">
            <a:spAutoFit/>
          </a:bodyPr>
          <a:lstStyle/>
          <a:p>
            <a:pPr algn="ctr" fontAlgn="auto">
              <a:spcBef>
                <a:spcPts val="0"/>
              </a:spcBef>
              <a:spcAft>
                <a:spcPts val="0"/>
              </a:spcAft>
              <a:buFontTx/>
              <a:buNone/>
            </a:pPr>
            <a:r>
              <a:rPr lang="zh-CN" altLang="zh-CN" sz="1400" dirty="0">
                <a:solidFill>
                  <a:prstClr val="white"/>
                </a:solidFill>
                <a:latin typeface="微软雅黑"/>
                <a:ea typeface="微软雅黑"/>
              </a:rPr>
              <a:t>基于案例推理的数据分类</a:t>
            </a:r>
            <a:endParaRPr lang="zh-CN" altLang="en-US" sz="1400" dirty="0">
              <a:solidFill>
                <a:prstClr val="white"/>
              </a:solidFill>
              <a:latin typeface="微软雅黑"/>
              <a:ea typeface="微软雅黑"/>
            </a:endParaRPr>
          </a:p>
        </p:txBody>
      </p:sp>
      <p:sp>
        <p:nvSpPr>
          <p:cNvPr id="13" name="矩形 12"/>
          <p:cNvSpPr/>
          <p:nvPr/>
        </p:nvSpPr>
        <p:spPr>
          <a:xfrm>
            <a:off x="4656732" y="2924914"/>
            <a:ext cx="1489048" cy="523220"/>
          </a:xfrm>
          <a:prstGeom prst="rect">
            <a:avLst/>
          </a:prstGeom>
          <a:solidFill>
            <a:schemeClr val="accent1"/>
          </a:solidFill>
        </p:spPr>
        <p:txBody>
          <a:bodyPr wrap="square">
            <a:spAutoFit/>
          </a:bodyPr>
          <a:lstStyle/>
          <a:p>
            <a:pPr algn="ctr" fontAlgn="auto">
              <a:spcBef>
                <a:spcPts val="0"/>
              </a:spcBef>
              <a:spcAft>
                <a:spcPts val="0"/>
              </a:spcAft>
              <a:buFontTx/>
              <a:buNone/>
            </a:pPr>
            <a:r>
              <a:rPr lang="zh-CN" altLang="zh-CN" sz="1400" dirty="0">
                <a:solidFill>
                  <a:prstClr val="white"/>
                </a:solidFill>
                <a:latin typeface="微软雅黑"/>
                <a:ea typeface="微软雅黑"/>
              </a:rPr>
              <a:t>基于实例的数据分类</a:t>
            </a:r>
            <a:endParaRPr lang="zh-CN" altLang="en-US" sz="1400" dirty="0">
              <a:solidFill>
                <a:prstClr val="white"/>
              </a:solidFill>
              <a:latin typeface="微软雅黑"/>
              <a:ea typeface="微软雅黑"/>
            </a:endParaRPr>
          </a:p>
        </p:txBody>
      </p:sp>
      <p:sp>
        <p:nvSpPr>
          <p:cNvPr id="30" name="左大括号 29"/>
          <p:cNvSpPr/>
          <p:nvPr/>
        </p:nvSpPr>
        <p:spPr>
          <a:xfrm>
            <a:off x="2413259" y="2448177"/>
            <a:ext cx="169683" cy="813763"/>
          </a:xfrm>
          <a:prstGeom prst="leftBrace">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buFontTx/>
              <a:buNone/>
            </a:pPr>
            <a:endParaRPr lang="zh-CN" altLang="en-US">
              <a:solidFill>
                <a:prstClr val="black"/>
              </a:solidFill>
            </a:endParaRPr>
          </a:p>
        </p:txBody>
      </p:sp>
      <p:sp>
        <p:nvSpPr>
          <p:cNvPr id="74" name="矩形 73"/>
          <p:cNvSpPr/>
          <p:nvPr/>
        </p:nvSpPr>
        <p:spPr>
          <a:xfrm>
            <a:off x="508958" y="3850235"/>
            <a:ext cx="1132041" cy="338554"/>
          </a:xfrm>
          <a:prstGeom prst="rect">
            <a:avLst/>
          </a:prstGeom>
        </p:spPr>
        <p:txBody>
          <a:bodyPr wrap="none">
            <a:spAutoFit/>
          </a:bodyPr>
          <a:lstStyle/>
          <a:p>
            <a:pPr fontAlgn="auto">
              <a:spcBef>
                <a:spcPts val="0"/>
              </a:spcBef>
              <a:spcAft>
                <a:spcPts val="0"/>
              </a:spcAft>
              <a:buFontTx/>
              <a:buNone/>
            </a:pPr>
            <a:r>
              <a:rPr lang="en-US" altLang="zh-CN" sz="1600" b="1" dirty="0">
                <a:solidFill>
                  <a:prstClr val="black"/>
                </a:solidFill>
                <a:latin typeface="微软雅黑"/>
                <a:ea typeface="微软雅黑"/>
              </a:rPr>
              <a:t>1</a:t>
            </a:r>
            <a:r>
              <a:rPr lang="zh-CN" altLang="zh-CN" sz="1600" b="1" dirty="0">
                <a:solidFill>
                  <a:prstClr val="black"/>
                </a:solidFill>
                <a:latin typeface="微软雅黑"/>
                <a:ea typeface="微软雅黑"/>
              </a:rPr>
              <a:t>．决策树</a:t>
            </a:r>
          </a:p>
        </p:txBody>
      </p:sp>
      <p:sp>
        <p:nvSpPr>
          <p:cNvPr id="31" name="矩形 30"/>
          <p:cNvSpPr/>
          <p:nvPr/>
        </p:nvSpPr>
        <p:spPr>
          <a:xfrm>
            <a:off x="508957" y="4312468"/>
            <a:ext cx="7179619" cy="338554"/>
          </a:xfrm>
          <a:prstGeom prst="rect">
            <a:avLst/>
          </a:prstGeom>
        </p:spPr>
        <p:txBody>
          <a:bodyPr wrap="square">
            <a:spAutoFit/>
          </a:bodyPr>
          <a:lstStyle/>
          <a:p>
            <a:pPr fontAlgn="auto">
              <a:spcBef>
                <a:spcPts val="0"/>
              </a:spcBef>
              <a:spcAft>
                <a:spcPts val="0"/>
              </a:spcAft>
              <a:buFontTx/>
              <a:buNone/>
            </a:pPr>
            <a:r>
              <a:rPr lang="zh-CN" altLang="zh-CN" sz="1600" dirty="0">
                <a:solidFill>
                  <a:prstClr val="black"/>
                </a:solidFill>
                <a:latin typeface="微软雅黑"/>
                <a:ea typeface="微软雅黑"/>
              </a:rPr>
              <a:t>决策树就是通过一系列规则对数据进行分类的过程。</a:t>
            </a:r>
            <a:endParaRPr lang="zh-CN" altLang="en-US" sz="1600" dirty="0">
              <a:solidFill>
                <a:prstClr val="black"/>
              </a:solidFill>
              <a:latin typeface="微软雅黑"/>
              <a:ea typeface="微软雅黑"/>
            </a:endParaRPr>
          </a:p>
        </p:txBody>
      </p:sp>
      <p:sp>
        <p:nvSpPr>
          <p:cNvPr id="34" name="矩形 33"/>
          <p:cNvSpPr/>
          <p:nvPr/>
        </p:nvSpPr>
        <p:spPr>
          <a:xfrm>
            <a:off x="508958" y="4821516"/>
            <a:ext cx="6743218" cy="338554"/>
          </a:xfrm>
          <a:prstGeom prst="rect">
            <a:avLst/>
          </a:prstGeom>
        </p:spPr>
        <p:txBody>
          <a:bodyPr wrap="square">
            <a:spAutoFit/>
          </a:bodyPr>
          <a:lstStyle/>
          <a:p>
            <a:pPr fontAlgn="auto">
              <a:spcBef>
                <a:spcPts val="0"/>
              </a:spcBef>
              <a:spcAft>
                <a:spcPts val="0"/>
              </a:spcAft>
              <a:buFontTx/>
              <a:buNone/>
            </a:pPr>
            <a:r>
              <a:rPr lang="zh-CN" altLang="zh-CN" sz="1600" dirty="0">
                <a:solidFill>
                  <a:prstClr val="black"/>
                </a:solidFill>
                <a:latin typeface="微软雅黑"/>
                <a:ea typeface="微软雅黑"/>
              </a:rPr>
              <a:t>决策树分类算法通常分为两个步骤：构造决策树和修剪决策树。</a:t>
            </a:r>
          </a:p>
        </p:txBody>
      </p:sp>
      <p:pic>
        <p:nvPicPr>
          <p:cNvPr id="76" name="27 Image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prstClr val="white">
                    <a:lumMod val="65000"/>
                  </a:prstClr>
                </a:solidFill>
                <a:latin typeface="微软雅黑"/>
                <a:ea typeface="微软雅黑"/>
              </a:rPr>
              <a:t>of</a:t>
            </a:r>
            <a:endParaRPr lang="es-ES" sz="1200" b="1" i="1" dirty="0">
              <a:solidFill>
                <a:prstClr val="white">
                  <a:lumMod val="65000"/>
                </a:prstClr>
              </a:solidFill>
              <a:latin typeface="微软雅黑"/>
              <a:ea typeface="微软雅黑"/>
            </a:endParaRPr>
          </a:p>
        </p:txBody>
      </p:sp>
      <p:sp>
        <p:nvSpPr>
          <p:cNvPr id="80"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sz="1200" b="1" dirty="0" smtClean="0">
                <a:solidFill>
                  <a:prstClr val="white">
                    <a:lumMod val="50000"/>
                  </a:prstClr>
                </a:solidFill>
                <a:latin typeface="微软雅黑"/>
                <a:ea typeface="微软雅黑"/>
              </a:rPr>
              <a:t>65</a:t>
            </a:r>
            <a:endParaRPr lang="es-ES" sz="1200" b="1" dirty="0">
              <a:solidFill>
                <a:prstClr val="white">
                  <a:lumMod val="50000"/>
                </a:prstClr>
              </a:solidFill>
              <a:latin typeface="微软雅黑"/>
              <a:ea typeface="微软雅黑"/>
            </a:endParaRPr>
          </a:p>
        </p:txBody>
      </p:sp>
      <p:pic>
        <p:nvPicPr>
          <p:cNvPr id="83" name="Imagen 27">
            <a:hlinkClick r:id="" action="ppaction://hlinkshowjump?jump=next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Imagen 28">
            <a:hlinkClick r:id="" action="ppaction://hlinkshowjump?jump=previous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prstClr val="black">
                    <a:tint val="75000"/>
                  </a:prstClr>
                </a:solidFill>
              </a:rPr>
              <a:pPr fontAlgn="auto">
                <a:spcBef>
                  <a:spcPts val="0"/>
                </a:spcBef>
                <a:spcAft>
                  <a:spcPts val="0"/>
                </a:spcAft>
                <a:buFontTx/>
                <a:buNone/>
              </a:pPr>
              <a:t>175</a:t>
            </a:fld>
            <a:endParaRPr lang="zh-CN" altLang="en-US" dirty="0">
              <a:solidFill>
                <a:prstClr val="black">
                  <a:tint val="75000"/>
                </a:prstClr>
              </a:solidFill>
            </a:endParaRPr>
          </a:p>
        </p:txBody>
      </p:sp>
    </p:spTree>
    <p:extLst>
      <p:ext uri="{BB962C8B-B14F-4D97-AF65-F5344CB8AC3E}">
        <p14:creationId xmlns:p14="http://schemas.microsoft.com/office/powerpoint/2010/main" val="2496876510"/>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26" name="文本框 6"/>
          <p:cNvSpPr txBox="1"/>
          <p:nvPr/>
        </p:nvSpPr>
        <p:spPr>
          <a:xfrm>
            <a:off x="607500" y="177284"/>
            <a:ext cx="1192634" cy="323165"/>
          </a:xfrm>
          <a:prstGeom prst="rect">
            <a:avLst/>
          </a:prstGeom>
          <a:noFill/>
        </p:spPr>
        <p:txBody>
          <a:bodyPr wrap="none" lIns="0" tIns="0" rIns="0" bIns="0" rtlCol="0">
            <a:spAutoFit/>
          </a:bodyPr>
          <a:lstStyle/>
          <a:p>
            <a:pPr fontAlgn="auto">
              <a:spcBef>
                <a:spcPts val="0"/>
              </a:spcBef>
              <a:spcAft>
                <a:spcPts val="0"/>
              </a:spcAft>
              <a:buFontTx/>
              <a:buNone/>
            </a:pPr>
            <a:r>
              <a:rPr lang="zh-CN" altLang="en-US" sz="2100" b="1" spc="225" dirty="0" smtClean="0">
                <a:solidFill>
                  <a:prstClr val="white"/>
                </a:solidFill>
                <a:latin typeface="微软雅黑"/>
                <a:ea typeface="微软雅黑"/>
              </a:rPr>
              <a:t>关联规则</a:t>
            </a:r>
            <a:endParaRPr lang="zh-CN" altLang="en-US" sz="2100" b="1" spc="225" dirty="0">
              <a:solidFill>
                <a:prstClr val="white"/>
              </a:solidFill>
              <a:latin typeface="微软雅黑"/>
              <a:ea typeface="微软雅黑"/>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sp>
        <p:nvSpPr>
          <p:cNvPr id="4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9"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7"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6"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8"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2"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3"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6"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8"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0"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4"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8"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8"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1"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3"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6"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0"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3"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5"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8"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7"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0"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4"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4"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9"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2"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8"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6"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9"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1"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3"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5"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5"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7"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71"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9"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3"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2" name="矩形 81"/>
          <p:cNvSpPr/>
          <p:nvPr/>
        </p:nvSpPr>
        <p:spPr>
          <a:xfrm>
            <a:off x="259814" y="874479"/>
            <a:ext cx="1107996" cy="369332"/>
          </a:xfrm>
          <a:prstGeom prst="rect">
            <a:avLst/>
          </a:prstGeom>
        </p:spPr>
        <p:txBody>
          <a:bodyPr wrap="none">
            <a:spAutoFit/>
          </a:bodyPr>
          <a:lstStyle/>
          <a:p>
            <a:pPr fontAlgn="auto">
              <a:spcBef>
                <a:spcPts val="0"/>
              </a:spcBef>
              <a:spcAft>
                <a:spcPts val="0"/>
              </a:spcAft>
              <a:buFontTx/>
              <a:buNone/>
            </a:pPr>
            <a:r>
              <a:rPr lang="zh-CN" altLang="zh-CN" dirty="0" smtClean="0">
                <a:solidFill>
                  <a:prstClr val="black"/>
                </a:solidFill>
                <a:latin typeface="微软雅黑"/>
                <a:ea typeface="微软雅黑"/>
              </a:rPr>
              <a:t>分类</a:t>
            </a:r>
            <a:r>
              <a:rPr lang="zh-CN" altLang="zh-CN" dirty="0">
                <a:solidFill>
                  <a:prstClr val="black"/>
                </a:solidFill>
                <a:latin typeface="微软雅黑"/>
                <a:ea typeface="微软雅黑"/>
              </a:rPr>
              <a:t>技术</a:t>
            </a:r>
          </a:p>
        </p:txBody>
      </p:sp>
      <p:sp>
        <p:nvSpPr>
          <p:cNvPr id="16" name="矩形 15"/>
          <p:cNvSpPr/>
          <p:nvPr/>
        </p:nvSpPr>
        <p:spPr>
          <a:xfrm>
            <a:off x="508958" y="1387253"/>
            <a:ext cx="1338828" cy="369332"/>
          </a:xfrm>
          <a:prstGeom prst="rect">
            <a:avLst/>
          </a:prstGeom>
        </p:spPr>
        <p:txBody>
          <a:bodyPr wrap="none">
            <a:spAutoFit/>
          </a:bodyPr>
          <a:lstStyle/>
          <a:p>
            <a:pPr fontAlgn="auto">
              <a:spcBef>
                <a:spcPts val="0"/>
              </a:spcBef>
              <a:spcAft>
                <a:spcPts val="0"/>
              </a:spcAft>
              <a:buFontTx/>
              <a:buNone/>
            </a:pPr>
            <a:r>
              <a:rPr lang="zh-CN" altLang="zh-CN" dirty="0">
                <a:solidFill>
                  <a:prstClr val="black"/>
                </a:solidFill>
                <a:latin typeface="微软雅黑"/>
                <a:ea typeface="微软雅黑"/>
              </a:rPr>
              <a:t>构造决策树</a:t>
            </a:r>
            <a:endParaRPr lang="zh-CN" altLang="en-US" dirty="0">
              <a:solidFill>
                <a:prstClr val="black"/>
              </a:solidFill>
              <a:latin typeface="微软雅黑"/>
              <a:ea typeface="微软雅黑"/>
            </a:endParaRPr>
          </a:p>
        </p:txBody>
      </p:sp>
      <p:sp>
        <p:nvSpPr>
          <p:cNvPr id="19" name="矩形 18"/>
          <p:cNvSpPr/>
          <p:nvPr/>
        </p:nvSpPr>
        <p:spPr>
          <a:xfrm>
            <a:off x="6231369" y="1387253"/>
            <a:ext cx="1338828" cy="369332"/>
          </a:xfrm>
          <a:prstGeom prst="rect">
            <a:avLst/>
          </a:prstGeom>
        </p:spPr>
        <p:txBody>
          <a:bodyPr wrap="none">
            <a:spAutoFit/>
          </a:bodyPr>
          <a:lstStyle/>
          <a:p>
            <a:pPr fontAlgn="auto">
              <a:spcBef>
                <a:spcPts val="0"/>
              </a:spcBef>
              <a:spcAft>
                <a:spcPts val="0"/>
              </a:spcAft>
              <a:buFontTx/>
              <a:buNone/>
            </a:pPr>
            <a:r>
              <a:rPr lang="zh-CN" altLang="zh-CN" dirty="0">
                <a:solidFill>
                  <a:prstClr val="black"/>
                </a:solidFill>
                <a:latin typeface="微软雅黑"/>
                <a:ea typeface="微软雅黑"/>
              </a:rPr>
              <a:t>修剪决策树</a:t>
            </a:r>
            <a:endParaRPr lang="zh-CN" altLang="en-US" dirty="0">
              <a:solidFill>
                <a:prstClr val="black"/>
              </a:solidFill>
              <a:latin typeface="微软雅黑"/>
              <a:ea typeface="微软雅黑"/>
            </a:endParaRPr>
          </a:p>
        </p:txBody>
      </p:sp>
      <p:sp>
        <p:nvSpPr>
          <p:cNvPr id="35" name="矩形 34"/>
          <p:cNvSpPr/>
          <p:nvPr/>
        </p:nvSpPr>
        <p:spPr>
          <a:xfrm>
            <a:off x="551224" y="1937691"/>
            <a:ext cx="4256761" cy="523220"/>
          </a:xfrm>
          <a:prstGeom prst="rect">
            <a:avLst/>
          </a:prstGeom>
          <a:solidFill>
            <a:schemeClr val="accent1"/>
          </a:solidFill>
        </p:spPr>
        <p:txBody>
          <a:bodyPr wrap="square">
            <a:spAutoFit/>
          </a:bodyPr>
          <a:lstStyle/>
          <a:p>
            <a:pPr fontAlgn="auto">
              <a:spcBef>
                <a:spcPts val="0"/>
              </a:spcBef>
              <a:spcAft>
                <a:spcPts val="0"/>
              </a:spcAft>
              <a:buFontTx/>
              <a:buNone/>
            </a:pPr>
            <a:r>
              <a:rPr lang="zh-CN" altLang="zh-CN" sz="1400" dirty="0" smtClean="0">
                <a:solidFill>
                  <a:prstClr val="white"/>
                </a:solidFill>
                <a:latin typeface="微软雅黑"/>
                <a:ea typeface="微软雅黑"/>
              </a:rPr>
              <a:t>根据</a:t>
            </a:r>
            <a:r>
              <a:rPr lang="zh-CN" altLang="zh-CN" sz="1400" dirty="0">
                <a:solidFill>
                  <a:prstClr val="white"/>
                </a:solidFill>
                <a:latin typeface="微软雅黑"/>
                <a:ea typeface="微软雅黑"/>
              </a:rPr>
              <a:t>实际需求及所处理数据的特性，选择类别标识属性和决策树的决策属性集</a:t>
            </a:r>
            <a:endParaRPr lang="zh-CN" altLang="en-US" sz="1400" dirty="0">
              <a:solidFill>
                <a:prstClr val="white"/>
              </a:solidFill>
              <a:latin typeface="微软雅黑"/>
              <a:ea typeface="微软雅黑"/>
            </a:endParaRPr>
          </a:p>
        </p:txBody>
      </p:sp>
      <p:sp>
        <p:nvSpPr>
          <p:cNvPr id="41" name="矩形 40"/>
          <p:cNvSpPr/>
          <p:nvPr/>
        </p:nvSpPr>
        <p:spPr>
          <a:xfrm>
            <a:off x="551224" y="2632001"/>
            <a:ext cx="4256761" cy="523220"/>
          </a:xfrm>
          <a:prstGeom prst="rect">
            <a:avLst/>
          </a:prstGeom>
          <a:solidFill>
            <a:schemeClr val="accent1"/>
          </a:solidFill>
        </p:spPr>
        <p:txBody>
          <a:bodyPr wrap="square">
            <a:spAutoFit/>
          </a:bodyPr>
          <a:lstStyle/>
          <a:p>
            <a:pPr fontAlgn="auto">
              <a:spcBef>
                <a:spcPts val="0"/>
              </a:spcBef>
              <a:spcAft>
                <a:spcPts val="0"/>
              </a:spcAft>
              <a:buFontTx/>
              <a:buNone/>
            </a:pPr>
            <a:r>
              <a:rPr lang="zh-CN" altLang="zh-CN" sz="1400" dirty="0">
                <a:solidFill>
                  <a:prstClr val="white"/>
                </a:solidFill>
                <a:latin typeface="微软雅黑"/>
                <a:ea typeface="微软雅黑"/>
              </a:rPr>
              <a:t>在决策属性集中选择最有分类标识能力的属性作为决策树的当前决策节点</a:t>
            </a:r>
            <a:endParaRPr lang="zh-CN" altLang="en-US" sz="1400" dirty="0">
              <a:solidFill>
                <a:prstClr val="white"/>
              </a:solidFill>
              <a:latin typeface="微软雅黑"/>
              <a:ea typeface="微软雅黑"/>
            </a:endParaRPr>
          </a:p>
        </p:txBody>
      </p:sp>
      <p:sp>
        <p:nvSpPr>
          <p:cNvPr id="46" name="矩形 45"/>
          <p:cNvSpPr/>
          <p:nvPr/>
        </p:nvSpPr>
        <p:spPr>
          <a:xfrm>
            <a:off x="551224" y="3326311"/>
            <a:ext cx="4256761" cy="523220"/>
          </a:xfrm>
          <a:prstGeom prst="rect">
            <a:avLst/>
          </a:prstGeom>
          <a:solidFill>
            <a:schemeClr val="accent1"/>
          </a:solidFill>
        </p:spPr>
        <p:txBody>
          <a:bodyPr wrap="square">
            <a:spAutoFit/>
          </a:bodyPr>
          <a:lstStyle/>
          <a:p>
            <a:pPr fontAlgn="auto">
              <a:spcBef>
                <a:spcPts val="0"/>
              </a:spcBef>
              <a:spcAft>
                <a:spcPts val="0"/>
              </a:spcAft>
              <a:buFontTx/>
              <a:buNone/>
            </a:pPr>
            <a:r>
              <a:rPr lang="zh-CN" altLang="zh-CN" sz="1400" dirty="0">
                <a:solidFill>
                  <a:prstClr val="white"/>
                </a:solidFill>
                <a:latin typeface="微软雅黑"/>
                <a:ea typeface="微软雅黑"/>
              </a:rPr>
              <a:t>根据当前决策节点属性取值的不同，将训练样本数据集划分为若干子集</a:t>
            </a:r>
            <a:endParaRPr lang="zh-CN" altLang="en-US" sz="1400" dirty="0">
              <a:solidFill>
                <a:prstClr val="white"/>
              </a:solidFill>
              <a:latin typeface="微软雅黑"/>
              <a:ea typeface="微软雅黑"/>
            </a:endParaRPr>
          </a:p>
        </p:txBody>
      </p:sp>
      <p:grpSp>
        <p:nvGrpSpPr>
          <p:cNvPr id="57" name="组合 56"/>
          <p:cNvGrpSpPr/>
          <p:nvPr/>
        </p:nvGrpSpPr>
        <p:grpSpPr>
          <a:xfrm>
            <a:off x="546666" y="4020621"/>
            <a:ext cx="4261005" cy="1354217"/>
            <a:chOff x="508958" y="4029631"/>
            <a:chExt cx="4576558" cy="1354217"/>
          </a:xfrm>
        </p:grpSpPr>
        <p:sp>
          <p:nvSpPr>
            <p:cNvPr id="52" name="矩形 51"/>
            <p:cNvSpPr/>
            <p:nvPr/>
          </p:nvSpPr>
          <p:spPr>
            <a:xfrm>
              <a:off x="513516" y="4552851"/>
              <a:ext cx="4572000" cy="830997"/>
            </a:xfrm>
            <a:prstGeom prst="rect">
              <a:avLst/>
            </a:prstGeom>
            <a:solidFill>
              <a:schemeClr val="bg1">
                <a:lumMod val="65000"/>
              </a:schemeClr>
            </a:solidFill>
          </p:spPr>
          <p:txBody>
            <a:bodyPr>
              <a:spAutoFit/>
            </a:bodyPr>
            <a:lstStyle/>
            <a:p>
              <a:pPr fontAlgn="auto">
                <a:spcBef>
                  <a:spcPts val="0"/>
                </a:spcBef>
                <a:spcAft>
                  <a:spcPts val="0"/>
                </a:spcAft>
                <a:buFontTx/>
                <a:buNone/>
              </a:pPr>
              <a:r>
                <a:rPr lang="zh-CN" altLang="zh-CN" sz="1200" dirty="0">
                  <a:solidFill>
                    <a:prstClr val="white"/>
                  </a:solidFill>
                  <a:latin typeface="微软雅黑"/>
                  <a:ea typeface="微软雅黑"/>
                </a:rPr>
                <a:t>① 子集中的所有元组都属于同一类。</a:t>
              </a:r>
            </a:p>
            <a:p>
              <a:pPr fontAlgn="auto">
                <a:spcBef>
                  <a:spcPts val="0"/>
                </a:spcBef>
                <a:spcAft>
                  <a:spcPts val="0"/>
                </a:spcAft>
                <a:buFontTx/>
                <a:buNone/>
              </a:pPr>
              <a:r>
                <a:rPr lang="zh-CN" altLang="zh-CN" sz="1200" dirty="0">
                  <a:solidFill>
                    <a:prstClr val="white"/>
                  </a:solidFill>
                  <a:latin typeface="微软雅黑"/>
                  <a:ea typeface="微软雅黑"/>
                </a:rPr>
                <a:t>② 该子集是已遍历了所有决策属性后得到的。</a:t>
              </a:r>
            </a:p>
            <a:p>
              <a:pPr fontAlgn="auto">
                <a:spcBef>
                  <a:spcPts val="0"/>
                </a:spcBef>
                <a:spcAft>
                  <a:spcPts val="0"/>
                </a:spcAft>
                <a:buFontTx/>
                <a:buNone/>
              </a:pPr>
              <a:r>
                <a:rPr lang="zh-CN" altLang="zh-CN" sz="1200" dirty="0">
                  <a:solidFill>
                    <a:prstClr val="white"/>
                  </a:solidFill>
                  <a:latin typeface="微软雅黑"/>
                  <a:ea typeface="微软雅黑"/>
                </a:rPr>
                <a:t>③ 子集中的所有剩余决策属性取值完全相同，已不能根据这些决策属性进一步划分子集。</a:t>
              </a:r>
            </a:p>
          </p:txBody>
        </p:sp>
        <p:sp>
          <p:nvSpPr>
            <p:cNvPr id="50" name="矩形 49"/>
            <p:cNvSpPr/>
            <p:nvPr/>
          </p:nvSpPr>
          <p:spPr>
            <a:xfrm>
              <a:off x="508958" y="4029631"/>
              <a:ext cx="4572000" cy="523220"/>
            </a:xfrm>
            <a:prstGeom prst="rect">
              <a:avLst/>
            </a:prstGeom>
            <a:solidFill>
              <a:schemeClr val="accent1"/>
            </a:solidFill>
          </p:spPr>
          <p:txBody>
            <a:bodyPr>
              <a:spAutoFit/>
            </a:bodyPr>
            <a:lstStyle/>
            <a:p>
              <a:pPr fontAlgn="auto">
                <a:spcBef>
                  <a:spcPts val="0"/>
                </a:spcBef>
                <a:spcAft>
                  <a:spcPts val="0"/>
                </a:spcAft>
                <a:buFontTx/>
                <a:buNone/>
              </a:pPr>
              <a:r>
                <a:rPr lang="zh-CN" altLang="zh-CN" sz="1400" dirty="0">
                  <a:solidFill>
                    <a:prstClr val="white"/>
                  </a:solidFill>
                  <a:latin typeface="微软雅黑"/>
                  <a:ea typeface="微软雅黑"/>
                </a:rPr>
                <a:t>针对上一步中得到的每一个子集，重复</a:t>
              </a:r>
              <a:r>
                <a:rPr lang="zh-CN" altLang="zh-CN" sz="1400" dirty="0" smtClean="0">
                  <a:solidFill>
                    <a:prstClr val="white"/>
                  </a:solidFill>
                  <a:latin typeface="微软雅黑"/>
                  <a:ea typeface="微软雅黑"/>
                </a:rPr>
                <a:t>进行</a:t>
              </a:r>
              <a:r>
                <a:rPr lang="zh-CN" altLang="en-US" sz="1400" dirty="0">
                  <a:solidFill>
                    <a:prstClr val="white"/>
                  </a:solidFill>
                  <a:latin typeface="微软雅黑"/>
                  <a:ea typeface="微软雅黑"/>
                </a:rPr>
                <a:t>以上</a:t>
              </a:r>
              <a:r>
                <a:rPr lang="zh-CN" altLang="zh-CN" sz="1400" dirty="0" smtClean="0">
                  <a:solidFill>
                    <a:prstClr val="white"/>
                  </a:solidFill>
                  <a:latin typeface="微软雅黑"/>
                  <a:ea typeface="微软雅黑"/>
                </a:rPr>
                <a:t>两</a:t>
              </a:r>
              <a:r>
                <a:rPr lang="zh-CN" altLang="zh-CN" sz="1400" dirty="0">
                  <a:solidFill>
                    <a:prstClr val="white"/>
                  </a:solidFill>
                  <a:latin typeface="微软雅黑"/>
                  <a:ea typeface="微软雅黑"/>
                </a:rPr>
                <a:t>个步骤，直到最后的子集符合约束的</a:t>
              </a:r>
              <a:r>
                <a:rPr lang="en-US" altLang="zh-CN" sz="1400" dirty="0">
                  <a:solidFill>
                    <a:prstClr val="white"/>
                  </a:solidFill>
                  <a:latin typeface="微软雅黑"/>
                  <a:ea typeface="微软雅黑"/>
                </a:rPr>
                <a:t>3</a:t>
              </a:r>
              <a:r>
                <a:rPr lang="zh-CN" altLang="zh-CN" sz="1400" dirty="0">
                  <a:solidFill>
                    <a:prstClr val="white"/>
                  </a:solidFill>
                  <a:latin typeface="微软雅黑"/>
                  <a:ea typeface="微软雅黑"/>
                </a:rPr>
                <a:t>个条件之一</a:t>
              </a:r>
              <a:endParaRPr lang="zh-CN" altLang="en-US" sz="1400" dirty="0">
                <a:solidFill>
                  <a:prstClr val="white"/>
                </a:solidFill>
                <a:latin typeface="微软雅黑"/>
                <a:ea typeface="微软雅黑"/>
              </a:endParaRPr>
            </a:p>
          </p:txBody>
        </p:sp>
      </p:grpSp>
      <p:sp>
        <p:nvSpPr>
          <p:cNvPr id="55" name="矩形 54"/>
          <p:cNvSpPr/>
          <p:nvPr/>
        </p:nvSpPr>
        <p:spPr>
          <a:xfrm>
            <a:off x="551224" y="5545930"/>
            <a:ext cx="4252518" cy="307777"/>
          </a:xfrm>
          <a:prstGeom prst="rect">
            <a:avLst/>
          </a:prstGeom>
          <a:solidFill>
            <a:schemeClr val="accent1"/>
          </a:solidFill>
        </p:spPr>
        <p:txBody>
          <a:bodyPr wrap="square">
            <a:spAutoFit/>
          </a:bodyPr>
          <a:lstStyle/>
          <a:p>
            <a:pPr fontAlgn="auto">
              <a:spcBef>
                <a:spcPts val="0"/>
              </a:spcBef>
              <a:spcAft>
                <a:spcPts val="0"/>
              </a:spcAft>
              <a:buFontTx/>
              <a:buNone/>
            </a:pPr>
            <a:r>
              <a:rPr lang="zh-CN" altLang="zh-CN" sz="1400" dirty="0" smtClean="0">
                <a:solidFill>
                  <a:prstClr val="white"/>
                </a:solidFill>
                <a:latin typeface="微软雅黑"/>
                <a:ea typeface="微软雅黑"/>
              </a:rPr>
              <a:t>根据</a:t>
            </a:r>
            <a:r>
              <a:rPr lang="zh-CN" altLang="zh-CN" sz="1400" dirty="0">
                <a:solidFill>
                  <a:prstClr val="white"/>
                </a:solidFill>
                <a:latin typeface="微软雅黑"/>
                <a:ea typeface="微软雅黑"/>
              </a:rPr>
              <a:t>符合条件不同生成叶子节点</a:t>
            </a:r>
            <a:endParaRPr lang="zh-CN" altLang="en-US" sz="1400" dirty="0">
              <a:solidFill>
                <a:prstClr val="white"/>
              </a:solidFill>
              <a:latin typeface="微软雅黑"/>
              <a:ea typeface="微软雅黑"/>
            </a:endParaRPr>
          </a:p>
        </p:txBody>
      </p:sp>
      <p:sp>
        <p:nvSpPr>
          <p:cNvPr id="61" name="矩形 60"/>
          <p:cNvSpPr/>
          <p:nvPr/>
        </p:nvSpPr>
        <p:spPr>
          <a:xfrm>
            <a:off x="5769205" y="1937691"/>
            <a:ext cx="2655080" cy="738664"/>
          </a:xfrm>
          <a:prstGeom prst="rect">
            <a:avLst/>
          </a:prstGeom>
        </p:spPr>
        <p:txBody>
          <a:bodyPr wrap="square">
            <a:spAutoFit/>
          </a:bodyPr>
          <a:lstStyle/>
          <a:p>
            <a:pPr fontAlgn="auto">
              <a:spcBef>
                <a:spcPts val="0"/>
              </a:spcBef>
              <a:spcAft>
                <a:spcPts val="0"/>
              </a:spcAft>
              <a:buFontTx/>
              <a:buNone/>
            </a:pPr>
            <a:r>
              <a:rPr lang="zh-CN" altLang="zh-CN" sz="1400" dirty="0">
                <a:solidFill>
                  <a:prstClr val="black"/>
                </a:solidFill>
                <a:latin typeface="微软雅黑"/>
                <a:ea typeface="微软雅黑"/>
              </a:rPr>
              <a:t>对决策树进行修剪，除去不必要的分枝，同时也能使决策树得到简化。</a:t>
            </a:r>
            <a:endParaRPr lang="zh-CN" altLang="en-US" sz="1400" dirty="0">
              <a:solidFill>
                <a:prstClr val="black"/>
              </a:solidFill>
              <a:latin typeface="微软雅黑"/>
              <a:ea typeface="微软雅黑"/>
            </a:endParaRPr>
          </a:p>
        </p:txBody>
      </p:sp>
      <p:sp>
        <p:nvSpPr>
          <p:cNvPr id="64" name="下箭头 63"/>
          <p:cNvSpPr/>
          <p:nvPr/>
        </p:nvSpPr>
        <p:spPr>
          <a:xfrm>
            <a:off x="2498098" y="2460911"/>
            <a:ext cx="254524" cy="171090"/>
          </a:xfrm>
          <a:prstGeom prst="down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84" name="下箭头 83"/>
          <p:cNvSpPr/>
          <p:nvPr/>
        </p:nvSpPr>
        <p:spPr>
          <a:xfrm>
            <a:off x="2498098" y="3155221"/>
            <a:ext cx="254524" cy="171090"/>
          </a:xfrm>
          <a:prstGeom prst="down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85" name="下箭头 84"/>
          <p:cNvSpPr/>
          <p:nvPr/>
        </p:nvSpPr>
        <p:spPr>
          <a:xfrm>
            <a:off x="2498098" y="3849531"/>
            <a:ext cx="254524" cy="171090"/>
          </a:xfrm>
          <a:prstGeom prst="down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87" name="下箭头 86"/>
          <p:cNvSpPr/>
          <p:nvPr/>
        </p:nvSpPr>
        <p:spPr>
          <a:xfrm>
            <a:off x="2498098" y="5374840"/>
            <a:ext cx="254524" cy="171090"/>
          </a:xfrm>
          <a:prstGeom prst="down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65" name="矩形 64"/>
          <p:cNvSpPr/>
          <p:nvPr/>
        </p:nvSpPr>
        <p:spPr>
          <a:xfrm>
            <a:off x="5769205" y="2785889"/>
            <a:ext cx="2492990" cy="369332"/>
          </a:xfrm>
          <a:prstGeom prst="rect">
            <a:avLst/>
          </a:prstGeom>
        </p:spPr>
        <p:txBody>
          <a:bodyPr wrap="none">
            <a:spAutoFit/>
          </a:bodyPr>
          <a:lstStyle/>
          <a:p>
            <a:pPr fontAlgn="auto">
              <a:spcBef>
                <a:spcPts val="0"/>
              </a:spcBef>
              <a:spcAft>
                <a:spcPts val="0"/>
              </a:spcAft>
              <a:buFontTx/>
              <a:buNone/>
            </a:pPr>
            <a:r>
              <a:rPr lang="zh-CN" altLang="zh-CN" dirty="0">
                <a:solidFill>
                  <a:prstClr val="black"/>
                </a:solidFill>
                <a:latin typeface="微软雅黑"/>
                <a:ea typeface="微软雅黑"/>
              </a:rPr>
              <a:t>常用的决策树修剪策略</a:t>
            </a:r>
            <a:endParaRPr lang="zh-CN" altLang="en-US" dirty="0">
              <a:solidFill>
                <a:prstClr val="black"/>
              </a:solidFill>
              <a:latin typeface="微软雅黑"/>
              <a:ea typeface="微软雅黑"/>
            </a:endParaRPr>
          </a:p>
        </p:txBody>
      </p:sp>
      <p:sp>
        <p:nvSpPr>
          <p:cNvPr id="67" name="矩形 66"/>
          <p:cNvSpPr/>
          <p:nvPr/>
        </p:nvSpPr>
        <p:spPr>
          <a:xfrm>
            <a:off x="5913994" y="3201249"/>
            <a:ext cx="1980029" cy="307777"/>
          </a:xfrm>
          <a:prstGeom prst="rect">
            <a:avLst/>
          </a:prstGeom>
        </p:spPr>
        <p:txBody>
          <a:bodyPr wrap="none">
            <a:spAutoFit/>
          </a:bodyPr>
          <a:lstStyle/>
          <a:p>
            <a:pPr fontAlgn="auto">
              <a:spcBef>
                <a:spcPts val="0"/>
              </a:spcBef>
              <a:spcAft>
                <a:spcPts val="0"/>
              </a:spcAft>
              <a:buFontTx/>
              <a:buNone/>
            </a:pPr>
            <a:r>
              <a:rPr lang="zh-CN" altLang="zh-CN" sz="1400" dirty="0">
                <a:solidFill>
                  <a:prstClr val="black"/>
                </a:solidFill>
                <a:latin typeface="微软雅黑"/>
                <a:ea typeface="微软雅黑"/>
              </a:rPr>
              <a:t>基于代价复杂度的修剪</a:t>
            </a:r>
            <a:endParaRPr lang="zh-CN" altLang="en-US" sz="1400" dirty="0">
              <a:solidFill>
                <a:prstClr val="black"/>
              </a:solidFill>
              <a:latin typeface="微软雅黑"/>
              <a:ea typeface="微软雅黑"/>
            </a:endParaRPr>
          </a:p>
        </p:txBody>
      </p:sp>
      <p:sp>
        <p:nvSpPr>
          <p:cNvPr id="69" name="矩形 68"/>
          <p:cNvSpPr/>
          <p:nvPr/>
        </p:nvSpPr>
        <p:spPr>
          <a:xfrm>
            <a:off x="5913994" y="3566201"/>
            <a:ext cx="902811" cy="307777"/>
          </a:xfrm>
          <a:prstGeom prst="rect">
            <a:avLst/>
          </a:prstGeom>
        </p:spPr>
        <p:txBody>
          <a:bodyPr wrap="none">
            <a:spAutoFit/>
          </a:bodyPr>
          <a:lstStyle/>
          <a:p>
            <a:pPr fontAlgn="auto">
              <a:spcBef>
                <a:spcPts val="0"/>
              </a:spcBef>
              <a:spcAft>
                <a:spcPts val="0"/>
              </a:spcAft>
              <a:buFontTx/>
              <a:buNone/>
            </a:pPr>
            <a:r>
              <a:rPr lang="zh-CN" altLang="zh-CN" sz="1400" dirty="0">
                <a:solidFill>
                  <a:prstClr val="black"/>
                </a:solidFill>
                <a:latin typeface="微软雅黑"/>
                <a:ea typeface="微软雅黑"/>
              </a:rPr>
              <a:t>悲观修剪</a:t>
            </a:r>
            <a:endParaRPr lang="zh-CN" altLang="en-US" sz="1400" dirty="0">
              <a:solidFill>
                <a:prstClr val="black"/>
              </a:solidFill>
              <a:latin typeface="微软雅黑"/>
              <a:ea typeface="微软雅黑"/>
            </a:endParaRPr>
          </a:p>
        </p:txBody>
      </p:sp>
      <p:sp>
        <p:nvSpPr>
          <p:cNvPr id="71" name="矩形 70"/>
          <p:cNvSpPr/>
          <p:nvPr/>
        </p:nvSpPr>
        <p:spPr>
          <a:xfrm>
            <a:off x="5913994" y="3931154"/>
            <a:ext cx="1620957" cy="307777"/>
          </a:xfrm>
          <a:prstGeom prst="rect">
            <a:avLst/>
          </a:prstGeom>
        </p:spPr>
        <p:txBody>
          <a:bodyPr wrap="none">
            <a:spAutoFit/>
          </a:bodyPr>
          <a:lstStyle/>
          <a:p>
            <a:pPr fontAlgn="auto">
              <a:spcBef>
                <a:spcPts val="0"/>
              </a:spcBef>
              <a:spcAft>
                <a:spcPts val="0"/>
              </a:spcAft>
              <a:buFontTx/>
              <a:buNone/>
            </a:pPr>
            <a:r>
              <a:rPr lang="zh-CN" altLang="zh-CN" sz="1400" dirty="0">
                <a:solidFill>
                  <a:prstClr val="black"/>
                </a:solidFill>
                <a:latin typeface="微软雅黑"/>
                <a:ea typeface="微软雅黑"/>
              </a:rPr>
              <a:t>最小描述</a:t>
            </a:r>
            <a:r>
              <a:rPr lang="zh-CN" altLang="zh-CN" sz="1400" dirty="0" smtClean="0">
                <a:solidFill>
                  <a:prstClr val="black"/>
                </a:solidFill>
                <a:latin typeface="微软雅黑"/>
                <a:ea typeface="微软雅黑"/>
              </a:rPr>
              <a:t>长度</a:t>
            </a:r>
            <a:r>
              <a:rPr lang="zh-CN" altLang="en-US" sz="1400" dirty="0">
                <a:solidFill>
                  <a:prstClr val="black"/>
                </a:solidFill>
                <a:latin typeface="微软雅黑"/>
                <a:ea typeface="微软雅黑"/>
              </a:rPr>
              <a:t>修剪</a:t>
            </a:r>
          </a:p>
        </p:txBody>
      </p:sp>
      <p:sp>
        <p:nvSpPr>
          <p:cNvPr id="72" name="椭圆 71"/>
          <p:cNvSpPr/>
          <p:nvPr/>
        </p:nvSpPr>
        <p:spPr>
          <a:xfrm>
            <a:off x="5769205" y="3269047"/>
            <a:ext cx="114371" cy="114371"/>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92" name="椭圆 91"/>
          <p:cNvSpPr/>
          <p:nvPr/>
        </p:nvSpPr>
        <p:spPr>
          <a:xfrm>
            <a:off x="5769205" y="3662903"/>
            <a:ext cx="114371" cy="114371"/>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94" name="椭圆 93"/>
          <p:cNvSpPr/>
          <p:nvPr/>
        </p:nvSpPr>
        <p:spPr>
          <a:xfrm>
            <a:off x="5769205" y="4017122"/>
            <a:ext cx="114371" cy="114371"/>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76" name="矩形 75"/>
          <p:cNvSpPr/>
          <p:nvPr/>
        </p:nvSpPr>
        <p:spPr>
          <a:xfrm>
            <a:off x="5769205" y="4543841"/>
            <a:ext cx="2262158" cy="369332"/>
          </a:xfrm>
          <a:prstGeom prst="rect">
            <a:avLst/>
          </a:prstGeom>
        </p:spPr>
        <p:txBody>
          <a:bodyPr wrap="none">
            <a:spAutoFit/>
          </a:bodyPr>
          <a:lstStyle/>
          <a:p>
            <a:pPr fontAlgn="auto">
              <a:spcBef>
                <a:spcPts val="0"/>
              </a:spcBef>
              <a:spcAft>
                <a:spcPts val="0"/>
              </a:spcAft>
              <a:buFontTx/>
              <a:buNone/>
            </a:pPr>
            <a:r>
              <a:rPr lang="zh-CN" altLang="zh-CN" dirty="0">
                <a:solidFill>
                  <a:prstClr val="black"/>
                </a:solidFill>
                <a:latin typeface="微软雅黑"/>
                <a:ea typeface="微软雅黑"/>
              </a:rPr>
              <a:t>按照修剪的先后顺序</a:t>
            </a:r>
            <a:endParaRPr lang="zh-CN" altLang="en-US" dirty="0">
              <a:solidFill>
                <a:prstClr val="black"/>
              </a:solidFill>
              <a:latin typeface="微软雅黑"/>
              <a:ea typeface="微软雅黑"/>
            </a:endParaRPr>
          </a:p>
        </p:txBody>
      </p:sp>
      <p:sp>
        <p:nvSpPr>
          <p:cNvPr id="77" name="矩形 76"/>
          <p:cNvSpPr/>
          <p:nvPr/>
        </p:nvSpPr>
        <p:spPr>
          <a:xfrm>
            <a:off x="5913994" y="5092566"/>
            <a:ext cx="2118529" cy="307777"/>
          </a:xfrm>
          <a:prstGeom prst="rect">
            <a:avLst/>
          </a:prstGeom>
        </p:spPr>
        <p:txBody>
          <a:bodyPr wrap="none">
            <a:spAutoFit/>
          </a:bodyPr>
          <a:lstStyle/>
          <a:p>
            <a:pPr fontAlgn="auto">
              <a:spcBef>
                <a:spcPts val="0"/>
              </a:spcBef>
              <a:spcAft>
                <a:spcPts val="0"/>
              </a:spcAft>
              <a:buFontTx/>
              <a:buNone/>
            </a:pPr>
            <a:r>
              <a:rPr lang="zh-CN" altLang="zh-CN" sz="1400" dirty="0">
                <a:solidFill>
                  <a:prstClr val="black"/>
                </a:solidFill>
                <a:latin typeface="微软雅黑"/>
                <a:ea typeface="微软雅黑"/>
              </a:rPr>
              <a:t>先剪枝（</a:t>
            </a:r>
            <a:r>
              <a:rPr lang="en-US" altLang="zh-CN" sz="1400" dirty="0">
                <a:solidFill>
                  <a:prstClr val="black"/>
                </a:solidFill>
                <a:latin typeface="微软雅黑"/>
                <a:ea typeface="微软雅黑"/>
              </a:rPr>
              <a:t>Pre-pruning</a:t>
            </a:r>
            <a:r>
              <a:rPr lang="zh-CN" altLang="zh-CN" sz="1400" dirty="0">
                <a:solidFill>
                  <a:prstClr val="black"/>
                </a:solidFill>
                <a:latin typeface="微软雅黑"/>
                <a:ea typeface="微软雅黑"/>
              </a:rPr>
              <a:t>）</a:t>
            </a:r>
            <a:endParaRPr lang="zh-CN" altLang="en-US" sz="1400" dirty="0">
              <a:solidFill>
                <a:prstClr val="black"/>
              </a:solidFill>
              <a:latin typeface="微软雅黑"/>
              <a:ea typeface="微软雅黑"/>
            </a:endParaRPr>
          </a:p>
        </p:txBody>
      </p:sp>
      <p:sp>
        <p:nvSpPr>
          <p:cNvPr id="80" name="矩形 79"/>
          <p:cNvSpPr/>
          <p:nvPr/>
        </p:nvSpPr>
        <p:spPr>
          <a:xfrm>
            <a:off x="5883576" y="5500308"/>
            <a:ext cx="2196179" cy="307777"/>
          </a:xfrm>
          <a:prstGeom prst="rect">
            <a:avLst/>
          </a:prstGeom>
        </p:spPr>
        <p:txBody>
          <a:bodyPr wrap="none">
            <a:spAutoFit/>
          </a:bodyPr>
          <a:lstStyle/>
          <a:p>
            <a:pPr fontAlgn="auto">
              <a:spcBef>
                <a:spcPts val="0"/>
              </a:spcBef>
              <a:spcAft>
                <a:spcPts val="0"/>
              </a:spcAft>
              <a:buFontTx/>
              <a:buNone/>
            </a:pPr>
            <a:r>
              <a:rPr lang="zh-CN" altLang="zh-CN" sz="1400" dirty="0">
                <a:solidFill>
                  <a:prstClr val="black"/>
                </a:solidFill>
                <a:latin typeface="微软雅黑"/>
                <a:ea typeface="微软雅黑"/>
              </a:rPr>
              <a:t>后剪枝（</a:t>
            </a:r>
            <a:r>
              <a:rPr lang="en-US" altLang="zh-CN" sz="1400" dirty="0">
                <a:solidFill>
                  <a:prstClr val="black"/>
                </a:solidFill>
                <a:latin typeface="微软雅黑"/>
                <a:ea typeface="微软雅黑"/>
              </a:rPr>
              <a:t>Post-pruning</a:t>
            </a:r>
            <a:r>
              <a:rPr lang="zh-CN" altLang="zh-CN" sz="1400" dirty="0">
                <a:solidFill>
                  <a:prstClr val="black"/>
                </a:solidFill>
                <a:latin typeface="微软雅黑"/>
                <a:ea typeface="微软雅黑"/>
              </a:rPr>
              <a:t>）</a:t>
            </a:r>
            <a:endParaRPr lang="zh-CN" altLang="en-US" sz="1400" dirty="0">
              <a:solidFill>
                <a:prstClr val="black"/>
              </a:solidFill>
              <a:latin typeface="微软雅黑"/>
              <a:ea typeface="微软雅黑"/>
            </a:endParaRPr>
          </a:p>
        </p:txBody>
      </p:sp>
      <p:sp>
        <p:nvSpPr>
          <p:cNvPr id="97" name="椭圆 96"/>
          <p:cNvSpPr/>
          <p:nvPr/>
        </p:nvSpPr>
        <p:spPr>
          <a:xfrm>
            <a:off x="5769205" y="5189268"/>
            <a:ext cx="114371" cy="114371"/>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98" name="椭圆 97"/>
          <p:cNvSpPr/>
          <p:nvPr/>
        </p:nvSpPr>
        <p:spPr>
          <a:xfrm>
            <a:off x="5769205" y="5583124"/>
            <a:ext cx="114371" cy="114371"/>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cxnSp>
        <p:nvCxnSpPr>
          <p:cNvPr id="88" name="直接连接符 87"/>
          <p:cNvCxnSpPr/>
          <p:nvPr/>
        </p:nvCxnSpPr>
        <p:spPr>
          <a:xfrm>
            <a:off x="5354425" y="1243811"/>
            <a:ext cx="0" cy="4564274"/>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90" name="27 Image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prstClr val="white">
                    <a:lumMod val="65000"/>
                  </a:prstClr>
                </a:solidFill>
                <a:latin typeface="微软雅黑"/>
                <a:ea typeface="微软雅黑"/>
              </a:rPr>
              <a:t>of</a:t>
            </a:r>
            <a:endParaRPr lang="es-ES" sz="1200" b="1" i="1" dirty="0">
              <a:solidFill>
                <a:prstClr val="white">
                  <a:lumMod val="65000"/>
                </a:prstClr>
              </a:solidFill>
              <a:latin typeface="微软雅黑"/>
              <a:ea typeface="微软雅黑"/>
            </a:endParaRPr>
          </a:p>
        </p:txBody>
      </p:sp>
      <p:sp>
        <p:nvSpPr>
          <p:cNvPr id="99"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sz="1200" b="1" dirty="0" smtClean="0">
                <a:solidFill>
                  <a:prstClr val="white">
                    <a:lumMod val="50000"/>
                  </a:prstClr>
                </a:solidFill>
                <a:latin typeface="微软雅黑"/>
                <a:ea typeface="微软雅黑"/>
              </a:rPr>
              <a:t>65</a:t>
            </a:r>
            <a:endParaRPr lang="es-ES" sz="1200" b="1" dirty="0">
              <a:solidFill>
                <a:prstClr val="white">
                  <a:lumMod val="50000"/>
                </a:prstClr>
              </a:solidFill>
              <a:latin typeface="微软雅黑"/>
              <a:ea typeface="微软雅黑"/>
            </a:endParaRPr>
          </a:p>
        </p:txBody>
      </p:sp>
      <p:pic>
        <p:nvPicPr>
          <p:cNvPr id="100" name="Imagen 27">
            <a:hlinkClick r:id="" action="ppaction://hlinkshowjump?jump=next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 name="Imagen 28">
            <a:hlinkClick r:id="" action="ppaction://hlinkshowjump?jump=previous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prstClr val="black">
                    <a:tint val="75000"/>
                  </a:prstClr>
                </a:solidFill>
              </a:rPr>
              <a:pPr fontAlgn="auto">
                <a:spcBef>
                  <a:spcPts val="0"/>
                </a:spcBef>
                <a:spcAft>
                  <a:spcPts val="0"/>
                </a:spcAft>
                <a:buFontTx/>
                <a:buNone/>
              </a:pPr>
              <a:t>176</a:t>
            </a:fld>
            <a:endParaRPr lang="zh-CN" altLang="en-US" dirty="0">
              <a:solidFill>
                <a:prstClr val="black">
                  <a:tint val="75000"/>
                </a:prstClr>
              </a:solidFill>
            </a:endParaRPr>
          </a:p>
        </p:txBody>
      </p:sp>
    </p:spTree>
    <p:extLst>
      <p:ext uri="{BB962C8B-B14F-4D97-AF65-F5344CB8AC3E}">
        <p14:creationId xmlns:p14="http://schemas.microsoft.com/office/powerpoint/2010/main" val="1624341497"/>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219200" y="152400"/>
            <a:ext cx="7716838" cy="1143000"/>
          </a:xfrm>
        </p:spPr>
        <p:txBody>
          <a:bodyPr/>
          <a:lstStyle/>
          <a:p>
            <a:pPr eaLnBrk="1" hangingPunct="1"/>
            <a:r>
              <a:rPr lang="zh-CN" altLang="en-US" smtClean="0"/>
              <a:t>用判定树归纳分类</a:t>
            </a:r>
          </a:p>
        </p:txBody>
      </p:sp>
      <p:sp>
        <p:nvSpPr>
          <p:cNvPr id="11267" name="Rectangle 3"/>
          <p:cNvSpPr>
            <a:spLocks noGrp="1" noChangeArrowheads="1"/>
          </p:cNvSpPr>
          <p:nvPr>
            <p:ph type="body" idx="1"/>
          </p:nvPr>
        </p:nvSpPr>
        <p:spPr>
          <a:xfrm>
            <a:off x="381000" y="1524000"/>
            <a:ext cx="8382000" cy="5105400"/>
          </a:xfrm>
        </p:spPr>
        <p:txBody>
          <a:bodyPr/>
          <a:lstStyle/>
          <a:p>
            <a:pPr eaLnBrk="1" hangingPunct="1">
              <a:lnSpc>
                <a:spcPct val="90000"/>
              </a:lnSpc>
            </a:pPr>
            <a:endParaRPr lang="en-US" altLang="zh-CN" sz="2600" smtClean="0"/>
          </a:p>
          <a:p>
            <a:pPr eaLnBrk="1" hangingPunct="1">
              <a:lnSpc>
                <a:spcPct val="90000"/>
              </a:lnSpc>
            </a:pPr>
            <a:r>
              <a:rPr lang="zh-CN" altLang="en-US" sz="2600" smtClean="0"/>
              <a:t>判定树 </a:t>
            </a:r>
          </a:p>
          <a:p>
            <a:pPr lvl="1" eaLnBrk="1" hangingPunct="1">
              <a:lnSpc>
                <a:spcPct val="90000"/>
              </a:lnSpc>
            </a:pPr>
            <a:r>
              <a:rPr lang="zh-CN" altLang="en-US" smtClean="0"/>
              <a:t>一个类似流程图的树结构</a:t>
            </a:r>
          </a:p>
          <a:p>
            <a:pPr lvl="1" eaLnBrk="1" hangingPunct="1">
              <a:lnSpc>
                <a:spcPct val="90000"/>
              </a:lnSpc>
            </a:pPr>
            <a:r>
              <a:rPr lang="zh-CN" altLang="en-US" smtClean="0"/>
              <a:t>每个内部节点表示在一个属性上的测试</a:t>
            </a:r>
          </a:p>
          <a:p>
            <a:pPr lvl="1" eaLnBrk="1" hangingPunct="1">
              <a:lnSpc>
                <a:spcPct val="90000"/>
              </a:lnSpc>
            </a:pPr>
            <a:r>
              <a:rPr lang="zh-CN" altLang="en-US" smtClean="0"/>
              <a:t>每个分支代表一个测试输出</a:t>
            </a:r>
          </a:p>
          <a:p>
            <a:pPr lvl="1" eaLnBrk="1" hangingPunct="1">
              <a:lnSpc>
                <a:spcPct val="90000"/>
              </a:lnSpc>
            </a:pPr>
            <a:r>
              <a:rPr lang="zh-CN" altLang="en-US" smtClean="0"/>
              <a:t>每个树叶节点代表类或类分布</a:t>
            </a:r>
          </a:p>
          <a:p>
            <a:pPr eaLnBrk="1" hangingPunct="1">
              <a:lnSpc>
                <a:spcPct val="90000"/>
              </a:lnSpc>
            </a:pPr>
            <a:r>
              <a:rPr lang="zh-CN" altLang="en-US" sz="2600" smtClean="0"/>
              <a:t>判定树的产生包含两个方面</a:t>
            </a:r>
          </a:p>
          <a:p>
            <a:pPr lvl="1" eaLnBrk="1" hangingPunct="1">
              <a:lnSpc>
                <a:spcPct val="90000"/>
              </a:lnSpc>
            </a:pPr>
            <a:r>
              <a:rPr lang="zh-CN" altLang="en-US" smtClean="0"/>
              <a:t>树的构造</a:t>
            </a:r>
          </a:p>
          <a:p>
            <a:pPr lvl="1" eaLnBrk="1" hangingPunct="1">
              <a:lnSpc>
                <a:spcPct val="90000"/>
              </a:lnSpc>
            </a:pPr>
            <a:r>
              <a:rPr lang="zh-CN" altLang="en-US" smtClean="0"/>
              <a:t>树的剪枝</a:t>
            </a:r>
          </a:p>
          <a:p>
            <a:pPr eaLnBrk="1" hangingPunct="1">
              <a:lnSpc>
                <a:spcPct val="90000"/>
              </a:lnSpc>
            </a:pPr>
            <a:r>
              <a:rPr lang="zh-CN" altLang="en-US" sz="2600" smtClean="0"/>
              <a:t>判定树的使用</a:t>
            </a:r>
            <a:r>
              <a:rPr lang="en-US" altLang="zh-CN" sz="2600" smtClean="0"/>
              <a:t>: </a:t>
            </a:r>
            <a:r>
              <a:rPr lang="zh-CN" altLang="en-US" sz="2600" smtClean="0"/>
              <a:t>对未知样本分类</a:t>
            </a:r>
          </a:p>
          <a:p>
            <a:pPr lvl="1" eaLnBrk="1" hangingPunct="1">
              <a:lnSpc>
                <a:spcPct val="90000"/>
              </a:lnSpc>
            </a:pPr>
            <a:r>
              <a:rPr lang="zh-CN" altLang="en-US" smtClean="0"/>
              <a:t>样本的属性值在判定树上测试</a:t>
            </a:r>
          </a:p>
        </p:txBody>
      </p:sp>
      <p:sp>
        <p:nvSpPr>
          <p:cNvPr id="2" name="日期占位符 1"/>
          <p:cNvSpPr>
            <a:spLocks noGrp="1"/>
          </p:cNvSpPr>
          <p:nvPr>
            <p:ph type="dt" sz="quarter" idx="10"/>
          </p:nvPr>
        </p:nvSpPr>
        <p:spPr/>
        <p:txBody>
          <a:bodyPr/>
          <a:lstStyle/>
          <a:p>
            <a:pPr>
              <a:defRPr/>
            </a:pPr>
            <a:fld id="{A2CCD64C-077A-4DB8-9980-7F1B52DA24DF}" type="datetime1">
              <a:rPr lang="zh-CN" altLang="en-US"/>
              <a:pPr>
                <a:defRPr/>
              </a:pPr>
              <a:t>2019/12/16</a:t>
            </a:fld>
            <a:endParaRPr lang="en-US" altLang="zh-CN"/>
          </a:p>
        </p:txBody>
      </p:sp>
      <p:sp>
        <p:nvSpPr>
          <p:cNvPr id="3" name="灯片编号占位符 2"/>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AA85EEA-99DF-48A5-A336-FEC72D8DF4F6}" type="slidenum">
              <a:rPr lang="en-US" altLang="zh-CN">
                <a:latin typeface="Garamond" panose="02020404030301010803" pitchFamily="18" charset="0"/>
              </a:rPr>
              <a:pPr eaLnBrk="1" hangingPunct="1"/>
              <a:t>177</a:t>
            </a:fld>
            <a:endParaRPr lang="en-US" altLang="zh-CN">
              <a:latin typeface="Garamond" panose="02020404030301010803" pitchFamily="18" charset="0"/>
            </a:endParaRPr>
          </a:p>
        </p:txBody>
      </p:sp>
    </p:spTree>
    <p:extLst>
      <p:ext uri="{BB962C8B-B14F-4D97-AF65-F5344CB8AC3E}">
        <p14:creationId xmlns:p14="http://schemas.microsoft.com/office/powerpoint/2010/main" val="1687484504"/>
      </p:ext>
    </p:extLst>
  </p:cSld>
  <p:clrMapOvr>
    <a:masterClrMapping/>
  </p:clrMapOvr>
  <p:transition>
    <p:checker/>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5650" name="Group 2"/>
          <p:cNvGraphicFramePr>
            <a:graphicFrameLocks noGrp="1"/>
          </p:cNvGraphicFramePr>
          <p:nvPr>
            <p:ph/>
          </p:nvPr>
        </p:nvGraphicFramePr>
        <p:xfrm>
          <a:off x="457200" y="277813"/>
          <a:ext cx="8229600" cy="6188211"/>
        </p:xfrm>
        <a:graphic>
          <a:graphicData uri="http://schemas.openxmlformats.org/drawingml/2006/table">
            <a:tbl>
              <a:tblPr/>
              <a:tblGrid>
                <a:gridCol w="1316038"/>
                <a:gridCol w="1414462"/>
                <a:gridCol w="1179513"/>
                <a:gridCol w="1960562"/>
                <a:gridCol w="2359025"/>
              </a:tblGrid>
              <a:tr h="641187">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age</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income</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student</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credit_rating</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buys_computer</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r>
              <a:tr h="396206">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&lt;=30</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high</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no</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fair</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no</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r>
              <a:tr h="396206">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&lt;=30</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high</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no</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excellent</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no</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r>
              <a:tr h="396206">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31</a:t>
                      </a:r>
                      <a:r>
                        <a:rPr kumimoji="0" lang="en-US" altLang="zh-CN" sz="2000" b="1" i="0" u="none" strike="noStrike" cap="none" normalizeH="0" baseline="0" smtClean="0">
                          <a:ln>
                            <a:noFill/>
                          </a:ln>
                          <a:solidFill>
                            <a:schemeClr val="tx1"/>
                          </a:solidFill>
                          <a:effectLst/>
                          <a:latin typeface="Arial"/>
                          <a:ea typeface="宋体" pitchFamily="2" charset="-122"/>
                          <a:cs typeface="Times New Roman" pitchFamily="18" charset="0"/>
                        </a:rPr>
                        <a:t>…</a:t>
                      </a: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40</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high</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no</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fair</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yes</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r>
              <a:tr h="396206">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&gt;40</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medium</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no</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fair</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yes</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r>
              <a:tr h="396206">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&gt;40</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low</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yes</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fair</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yes</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r>
              <a:tr h="396206">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&gt;40</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low</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yes</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excellent</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no</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r>
              <a:tr h="396206">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31</a:t>
                      </a:r>
                      <a:r>
                        <a:rPr kumimoji="0" lang="en-US" altLang="zh-CN" sz="2000" b="1" i="0" u="none" strike="noStrike" cap="none" normalizeH="0" baseline="0" smtClean="0">
                          <a:ln>
                            <a:noFill/>
                          </a:ln>
                          <a:solidFill>
                            <a:schemeClr val="tx1"/>
                          </a:solidFill>
                          <a:effectLst/>
                          <a:latin typeface="Arial"/>
                          <a:ea typeface="宋体" pitchFamily="2" charset="-122"/>
                          <a:cs typeface="Times New Roman" pitchFamily="18" charset="0"/>
                        </a:rPr>
                        <a:t>…</a:t>
                      </a: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40</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low</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yes</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excellent</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yes</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r>
              <a:tr h="396206">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&lt;=30</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medium</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no</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fair</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no</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r>
              <a:tr h="396206">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&lt;=30</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low</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yes</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fair</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yes</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r>
              <a:tr h="396206">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&gt;40</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medium</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yes</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fair</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yes</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r>
              <a:tr h="396206">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&lt;=30</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medium</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yes</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excellent</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yes</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r>
              <a:tr h="396206">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31</a:t>
                      </a:r>
                      <a:r>
                        <a:rPr kumimoji="0" lang="en-US" altLang="zh-CN" sz="2000" b="1" i="0" u="none" strike="noStrike" cap="none" normalizeH="0" baseline="0" smtClean="0">
                          <a:ln>
                            <a:noFill/>
                          </a:ln>
                          <a:solidFill>
                            <a:schemeClr val="tx1"/>
                          </a:solidFill>
                          <a:effectLst/>
                          <a:latin typeface="Arial"/>
                          <a:ea typeface="宋体" pitchFamily="2" charset="-122"/>
                          <a:cs typeface="Times New Roman" pitchFamily="18" charset="0"/>
                        </a:rPr>
                        <a:t>…</a:t>
                      </a: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40</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medium</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no</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excellent</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yes</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r>
              <a:tr h="396206">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31</a:t>
                      </a:r>
                      <a:r>
                        <a:rPr kumimoji="0" lang="en-US" altLang="zh-CN" sz="2000" b="1" i="0" u="none" strike="noStrike" cap="none" normalizeH="0" baseline="0" smtClean="0">
                          <a:ln>
                            <a:noFill/>
                          </a:ln>
                          <a:solidFill>
                            <a:schemeClr val="tx1"/>
                          </a:solidFill>
                          <a:effectLst/>
                          <a:latin typeface="Arial"/>
                          <a:ea typeface="宋体" pitchFamily="2" charset="-122"/>
                          <a:cs typeface="Times New Roman" pitchFamily="18" charset="0"/>
                        </a:rPr>
                        <a:t>…</a:t>
                      </a: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40</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high</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yes</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fair</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yes</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r>
              <a:tr h="396206">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&gt;40</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medium</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no</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excellent</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no</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T="45708" marB="4570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r>
            </a:tbl>
          </a:graphicData>
        </a:graphic>
      </p:graphicFrame>
      <p:sp>
        <p:nvSpPr>
          <p:cNvPr id="2" name="日期占位符 1"/>
          <p:cNvSpPr>
            <a:spLocks noGrp="1"/>
          </p:cNvSpPr>
          <p:nvPr>
            <p:ph type="dt" sz="quarter" idx="4294967295"/>
          </p:nvPr>
        </p:nvSpPr>
        <p:spPr>
          <a:xfrm>
            <a:off x="457200" y="6243638"/>
            <a:ext cx="2133600" cy="457200"/>
          </a:xfrm>
          <a:prstGeom prst="rect">
            <a:avLst/>
          </a:prstGeom>
        </p:spPr>
        <p:txBody>
          <a:bodyPr/>
          <a:lstStyle/>
          <a:p>
            <a:pPr>
              <a:defRPr/>
            </a:pPr>
            <a:fld id="{E95B6CCE-1A4E-4590-8E7C-1FA5F817F390}" type="datetime1">
              <a:rPr lang="zh-CN" altLang="en-US"/>
              <a:pPr>
                <a:defRPr/>
              </a:pPr>
              <a:t>2019/12/16</a:t>
            </a:fld>
            <a:endParaRPr lang="en-US" altLang="zh-CN"/>
          </a:p>
        </p:txBody>
      </p:sp>
      <p:sp>
        <p:nvSpPr>
          <p:cNvPr id="3" name="灯片编号占位符 2"/>
          <p:cNvSpPr>
            <a:spLocks noGrp="1"/>
          </p:cNvSpPr>
          <p:nvPr>
            <p:ph type="sldNum" sz="quarter" idx="4294967295"/>
          </p:nvPr>
        </p:nvSpPr>
        <p:spPr>
          <a:xfrm>
            <a:off x="6553200" y="6243638"/>
            <a:ext cx="2133600" cy="457200"/>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6DDD6BF-EBDE-4302-AC15-44D460A6BEFD}" type="slidenum">
              <a:rPr lang="en-US" altLang="zh-CN">
                <a:latin typeface="Garamond" panose="02020404030301010803" pitchFamily="18" charset="0"/>
              </a:rPr>
              <a:pPr eaLnBrk="1" hangingPunct="1"/>
              <a:t>178</a:t>
            </a:fld>
            <a:endParaRPr lang="en-US" altLang="zh-CN">
              <a:latin typeface="Garamond" panose="02020404030301010803" pitchFamily="18" charset="0"/>
            </a:endParaRPr>
          </a:p>
        </p:txBody>
      </p:sp>
    </p:spTree>
    <p:extLst>
      <p:ext uri="{BB962C8B-B14F-4D97-AF65-F5344CB8AC3E}">
        <p14:creationId xmlns:p14="http://schemas.microsoft.com/office/powerpoint/2010/main" val="2862704019"/>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143000" y="381000"/>
            <a:ext cx="7793038" cy="609600"/>
          </a:xfrm>
          <a:noFill/>
        </p:spPr>
        <p:txBody>
          <a:bodyPr lIns="92075" tIns="46038" rIns="92075" bIns="46038" anchor="b"/>
          <a:lstStyle/>
          <a:p>
            <a:pPr eaLnBrk="1" hangingPunct="1"/>
            <a:r>
              <a:rPr lang="zh-CN" altLang="en-US" sz="3400" b="1" smtClean="0">
                <a:solidFill>
                  <a:srgbClr val="170981"/>
                </a:solidFill>
                <a:latin typeface="Times New Roman" panose="02020603050405020304" pitchFamily="18" charset="0"/>
              </a:rPr>
              <a:t>输出</a:t>
            </a:r>
            <a:r>
              <a:rPr lang="en-US" altLang="zh-CN" sz="3400" b="1" smtClean="0">
                <a:solidFill>
                  <a:srgbClr val="170981"/>
                </a:solidFill>
                <a:latin typeface="Times New Roman" panose="02020603050405020304" pitchFamily="18" charset="0"/>
              </a:rPr>
              <a:t>: </a:t>
            </a:r>
            <a:r>
              <a:rPr lang="zh-CN" altLang="en-US" sz="3400" b="1" smtClean="0">
                <a:solidFill>
                  <a:srgbClr val="170981"/>
                </a:solidFill>
                <a:latin typeface="Times New Roman" panose="02020603050405020304" pitchFamily="18" charset="0"/>
              </a:rPr>
              <a:t>概念 </a:t>
            </a:r>
            <a:r>
              <a:rPr lang="zh-CN" altLang="en-US" sz="3400" b="1" smtClean="0">
                <a:solidFill>
                  <a:srgbClr val="170981"/>
                </a:solidFill>
                <a:latin typeface="Arial" panose="020B0604020202020204" pitchFamily="34" charset="0"/>
              </a:rPr>
              <a:t>“</a:t>
            </a:r>
            <a:r>
              <a:rPr lang="en-US" altLang="zh-CN" sz="3400" b="1" i="1" smtClean="0">
                <a:solidFill>
                  <a:srgbClr val="170981"/>
                </a:solidFill>
                <a:latin typeface="Times New Roman" panose="02020603050405020304" pitchFamily="18" charset="0"/>
              </a:rPr>
              <a:t>buys_computer</a:t>
            </a:r>
            <a:r>
              <a:rPr lang="en-US" altLang="zh-CN" sz="3400" b="1" i="1" smtClean="0">
                <a:solidFill>
                  <a:srgbClr val="170981"/>
                </a:solidFill>
                <a:latin typeface="Arial" panose="020B0604020202020204" pitchFamily="34" charset="0"/>
              </a:rPr>
              <a:t>”</a:t>
            </a:r>
            <a:r>
              <a:rPr lang="zh-CN" altLang="en-US" sz="3400" b="1" smtClean="0">
                <a:solidFill>
                  <a:srgbClr val="170981"/>
                </a:solidFill>
                <a:latin typeface="Times New Roman" panose="02020603050405020304" pitchFamily="18" charset="0"/>
              </a:rPr>
              <a:t>的判定树</a:t>
            </a:r>
          </a:p>
        </p:txBody>
      </p:sp>
      <p:sp>
        <p:nvSpPr>
          <p:cNvPr id="13315" name="Rectangle 3"/>
          <p:cNvSpPr>
            <a:spLocks noChangeArrowheads="1"/>
          </p:cNvSpPr>
          <p:nvPr/>
        </p:nvSpPr>
        <p:spPr bwMode="auto">
          <a:xfrm>
            <a:off x="3527425" y="1901825"/>
            <a:ext cx="754063" cy="469900"/>
          </a:xfrm>
          <a:prstGeom prst="rect">
            <a:avLst/>
          </a:prstGeom>
          <a:solidFill>
            <a:srgbClr val="00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400">
                <a:latin typeface="Times New Roman" panose="02020603050405020304" pitchFamily="18" charset="0"/>
              </a:rPr>
              <a:t>age?</a:t>
            </a:r>
          </a:p>
        </p:txBody>
      </p:sp>
      <p:sp>
        <p:nvSpPr>
          <p:cNvPr id="13316" name="Rectangle 4"/>
          <p:cNvSpPr>
            <a:spLocks noChangeArrowheads="1"/>
          </p:cNvSpPr>
          <p:nvPr/>
        </p:nvSpPr>
        <p:spPr bwMode="auto">
          <a:xfrm>
            <a:off x="3302000" y="2876550"/>
            <a:ext cx="11985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400">
                <a:latin typeface="Times New Roman" panose="02020603050405020304" pitchFamily="18" charset="0"/>
              </a:rPr>
              <a:t>overcast</a:t>
            </a:r>
          </a:p>
        </p:txBody>
      </p:sp>
      <p:sp>
        <p:nvSpPr>
          <p:cNvPr id="13317" name="Rectangle 5"/>
          <p:cNvSpPr>
            <a:spLocks noChangeArrowheads="1"/>
          </p:cNvSpPr>
          <p:nvPr/>
        </p:nvSpPr>
        <p:spPr bwMode="auto">
          <a:xfrm>
            <a:off x="1689100" y="3790950"/>
            <a:ext cx="1211263" cy="469900"/>
          </a:xfrm>
          <a:prstGeom prst="rect">
            <a:avLst/>
          </a:prstGeom>
          <a:solidFill>
            <a:srgbClr val="00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400">
                <a:latin typeface="Times New Roman" panose="02020603050405020304" pitchFamily="18" charset="0"/>
              </a:rPr>
              <a:t>student?</a:t>
            </a:r>
          </a:p>
        </p:txBody>
      </p:sp>
      <p:sp>
        <p:nvSpPr>
          <p:cNvPr id="13318" name="Rectangle 6"/>
          <p:cNvSpPr>
            <a:spLocks noChangeArrowheads="1"/>
          </p:cNvSpPr>
          <p:nvPr/>
        </p:nvSpPr>
        <p:spPr bwMode="auto">
          <a:xfrm>
            <a:off x="5186363" y="3790950"/>
            <a:ext cx="1809750" cy="469900"/>
          </a:xfrm>
          <a:prstGeom prst="rect">
            <a:avLst/>
          </a:prstGeom>
          <a:solidFill>
            <a:srgbClr val="99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400">
                <a:latin typeface="Times New Roman" panose="02020603050405020304" pitchFamily="18" charset="0"/>
              </a:rPr>
              <a:t>credit rating?</a:t>
            </a:r>
          </a:p>
        </p:txBody>
      </p:sp>
      <p:sp>
        <p:nvSpPr>
          <p:cNvPr id="13319" name="Rectangle 7"/>
          <p:cNvSpPr>
            <a:spLocks noChangeArrowheads="1"/>
          </p:cNvSpPr>
          <p:nvPr/>
        </p:nvSpPr>
        <p:spPr bwMode="auto">
          <a:xfrm>
            <a:off x="1187450" y="4757738"/>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400">
                <a:latin typeface="Times New Roman" panose="02020603050405020304" pitchFamily="18" charset="0"/>
              </a:rPr>
              <a:t>no</a:t>
            </a:r>
          </a:p>
        </p:txBody>
      </p:sp>
      <p:sp>
        <p:nvSpPr>
          <p:cNvPr id="13320" name="Rectangle 8"/>
          <p:cNvSpPr>
            <a:spLocks noChangeArrowheads="1"/>
          </p:cNvSpPr>
          <p:nvPr/>
        </p:nvSpPr>
        <p:spPr bwMode="auto">
          <a:xfrm>
            <a:off x="2751138" y="4757738"/>
            <a:ext cx="590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400">
                <a:latin typeface="Times New Roman" panose="02020603050405020304" pitchFamily="18" charset="0"/>
              </a:rPr>
              <a:t>yes</a:t>
            </a:r>
          </a:p>
        </p:txBody>
      </p:sp>
      <p:sp>
        <p:nvSpPr>
          <p:cNvPr id="13321" name="Rectangle 9"/>
          <p:cNvSpPr>
            <a:spLocks noChangeArrowheads="1"/>
          </p:cNvSpPr>
          <p:nvPr/>
        </p:nvSpPr>
        <p:spPr bwMode="auto">
          <a:xfrm>
            <a:off x="6513513" y="4772025"/>
            <a:ext cx="606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400">
                <a:latin typeface="Times New Roman" panose="02020603050405020304" pitchFamily="18" charset="0"/>
              </a:rPr>
              <a:t>fair</a:t>
            </a:r>
          </a:p>
        </p:txBody>
      </p:sp>
      <p:sp>
        <p:nvSpPr>
          <p:cNvPr id="13322" name="Rectangle 10"/>
          <p:cNvSpPr>
            <a:spLocks noChangeArrowheads="1"/>
          </p:cNvSpPr>
          <p:nvPr/>
        </p:nvSpPr>
        <p:spPr bwMode="auto">
          <a:xfrm>
            <a:off x="4879975" y="4786313"/>
            <a:ext cx="12811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400">
                <a:latin typeface="Times New Roman" panose="02020603050405020304" pitchFamily="18" charset="0"/>
              </a:rPr>
              <a:t>excellent</a:t>
            </a:r>
          </a:p>
        </p:txBody>
      </p:sp>
      <p:sp>
        <p:nvSpPr>
          <p:cNvPr id="13323" name="Line 11"/>
          <p:cNvSpPr>
            <a:spLocks noChangeShapeType="1"/>
          </p:cNvSpPr>
          <p:nvPr/>
        </p:nvSpPr>
        <p:spPr bwMode="auto">
          <a:xfrm flipH="1">
            <a:off x="2308225" y="2393950"/>
            <a:ext cx="992188" cy="13239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4" name="Line 12"/>
          <p:cNvSpPr>
            <a:spLocks noChangeShapeType="1"/>
          </p:cNvSpPr>
          <p:nvPr/>
        </p:nvSpPr>
        <p:spPr bwMode="auto">
          <a:xfrm flipH="1">
            <a:off x="3900488" y="2439988"/>
            <a:ext cx="1587" cy="54610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5" name="Line 13"/>
          <p:cNvSpPr>
            <a:spLocks noChangeShapeType="1"/>
          </p:cNvSpPr>
          <p:nvPr/>
        </p:nvSpPr>
        <p:spPr bwMode="auto">
          <a:xfrm>
            <a:off x="4565650" y="2470150"/>
            <a:ext cx="1489075" cy="1309688"/>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6" name="Rectangle 14"/>
          <p:cNvSpPr>
            <a:spLocks noChangeArrowheads="1"/>
          </p:cNvSpPr>
          <p:nvPr/>
        </p:nvSpPr>
        <p:spPr bwMode="auto">
          <a:xfrm>
            <a:off x="2139950" y="2819400"/>
            <a:ext cx="847725" cy="469900"/>
          </a:xfrm>
          <a:prstGeom prst="rect">
            <a:avLst/>
          </a:prstGeom>
          <a:solidFill>
            <a:srgbClr val="FFFF00"/>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400" b="1">
                <a:latin typeface="Times New Roman" panose="02020603050405020304" pitchFamily="18" charset="0"/>
              </a:rPr>
              <a:t>&lt;=30</a:t>
            </a:r>
            <a:endParaRPr lang="en-US" altLang="zh-CN" sz="2400">
              <a:latin typeface="Times New Roman" panose="02020603050405020304" pitchFamily="18" charset="0"/>
            </a:endParaRPr>
          </a:p>
        </p:txBody>
      </p:sp>
      <p:sp>
        <p:nvSpPr>
          <p:cNvPr id="13327" name="Rectangle 15"/>
          <p:cNvSpPr>
            <a:spLocks noChangeArrowheads="1"/>
          </p:cNvSpPr>
          <p:nvPr/>
        </p:nvSpPr>
        <p:spPr bwMode="auto">
          <a:xfrm>
            <a:off x="5078413" y="2936875"/>
            <a:ext cx="661987" cy="45720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400" b="1">
                <a:latin typeface="Times New Roman" panose="02020603050405020304" pitchFamily="18" charset="0"/>
              </a:rPr>
              <a:t>&gt;40</a:t>
            </a:r>
            <a:endParaRPr lang="en-US" altLang="zh-CN" sz="2400">
              <a:latin typeface="Times New Roman" panose="02020603050405020304" pitchFamily="18" charset="0"/>
            </a:endParaRPr>
          </a:p>
        </p:txBody>
      </p:sp>
      <p:sp>
        <p:nvSpPr>
          <p:cNvPr id="13328" name="Line 16"/>
          <p:cNvSpPr>
            <a:spLocks noChangeShapeType="1"/>
          </p:cNvSpPr>
          <p:nvPr/>
        </p:nvSpPr>
        <p:spPr bwMode="auto">
          <a:xfrm flipH="1">
            <a:off x="1479550" y="4344988"/>
            <a:ext cx="493713" cy="51593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9" name="Line 17"/>
          <p:cNvSpPr>
            <a:spLocks noChangeShapeType="1"/>
          </p:cNvSpPr>
          <p:nvPr/>
        </p:nvSpPr>
        <p:spPr bwMode="auto">
          <a:xfrm>
            <a:off x="2608263" y="4391025"/>
            <a:ext cx="420687" cy="42386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30" name="Line 18"/>
          <p:cNvSpPr>
            <a:spLocks noChangeShapeType="1"/>
          </p:cNvSpPr>
          <p:nvPr/>
        </p:nvSpPr>
        <p:spPr bwMode="auto">
          <a:xfrm flipH="1">
            <a:off x="5454650" y="4391025"/>
            <a:ext cx="344488" cy="45561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31" name="Line 19"/>
          <p:cNvSpPr>
            <a:spLocks noChangeShapeType="1"/>
          </p:cNvSpPr>
          <p:nvPr/>
        </p:nvSpPr>
        <p:spPr bwMode="auto">
          <a:xfrm>
            <a:off x="6434138" y="4405313"/>
            <a:ext cx="328612" cy="39528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32" name="Line 20"/>
          <p:cNvSpPr>
            <a:spLocks noChangeShapeType="1"/>
          </p:cNvSpPr>
          <p:nvPr/>
        </p:nvSpPr>
        <p:spPr bwMode="auto">
          <a:xfrm>
            <a:off x="1430338" y="5229225"/>
            <a:ext cx="0" cy="439738"/>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33" name="Line 21"/>
          <p:cNvSpPr>
            <a:spLocks noChangeShapeType="1"/>
          </p:cNvSpPr>
          <p:nvPr/>
        </p:nvSpPr>
        <p:spPr bwMode="auto">
          <a:xfrm>
            <a:off x="6815138" y="5183188"/>
            <a:ext cx="0" cy="43973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34" name="Line 22"/>
          <p:cNvSpPr>
            <a:spLocks noChangeShapeType="1"/>
          </p:cNvSpPr>
          <p:nvPr/>
        </p:nvSpPr>
        <p:spPr bwMode="auto">
          <a:xfrm>
            <a:off x="5516563" y="5199063"/>
            <a:ext cx="0" cy="43973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35" name="Line 23"/>
          <p:cNvSpPr>
            <a:spLocks noChangeShapeType="1"/>
          </p:cNvSpPr>
          <p:nvPr/>
        </p:nvSpPr>
        <p:spPr bwMode="auto">
          <a:xfrm>
            <a:off x="3044825" y="5199063"/>
            <a:ext cx="0" cy="43973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36" name="Line 24"/>
          <p:cNvSpPr>
            <a:spLocks noChangeShapeType="1"/>
          </p:cNvSpPr>
          <p:nvPr/>
        </p:nvSpPr>
        <p:spPr bwMode="auto">
          <a:xfrm>
            <a:off x="3902075" y="3294063"/>
            <a:ext cx="0" cy="43973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37" name="Rectangle 25"/>
          <p:cNvSpPr>
            <a:spLocks noChangeArrowheads="1"/>
          </p:cNvSpPr>
          <p:nvPr/>
        </p:nvSpPr>
        <p:spPr bwMode="auto">
          <a:xfrm>
            <a:off x="1185863" y="5634038"/>
            <a:ext cx="488950" cy="457200"/>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400">
                <a:latin typeface="Times New Roman" panose="02020603050405020304" pitchFamily="18" charset="0"/>
              </a:rPr>
              <a:t>no</a:t>
            </a:r>
          </a:p>
        </p:txBody>
      </p:sp>
      <p:sp>
        <p:nvSpPr>
          <p:cNvPr id="13338" name="Rectangle 26"/>
          <p:cNvSpPr>
            <a:spLocks noChangeArrowheads="1"/>
          </p:cNvSpPr>
          <p:nvPr/>
        </p:nvSpPr>
        <p:spPr bwMode="auto">
          <a:xfrm>
            <a:off x="5270500" y="5634038"/>
            <a:ext cx="488950" cy="457200"/>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400">
                <a:latin typeface="Times New Roman" panose="02020603050405020304" pitchFamily="18" charset="0"/>
              </a:rPr>
              <a:t>no</a:t>
            </a:r>
          </a:p>
        </p:txBody>
      </p:sp>
      <p:sp>
        <p:nvSpPr>
          <p:cNvPr id="13339" name="Rectangle 27"/>
          <p:cNvSpPr>
            <a:spLocks noChangeArrowheads="1"/>
          </p:cNvSpPr>
          <p:nvPr/>
        </p:nvSpPr>
        <p:spPr bwMode="auto">
          <a:xfrm>
            <a:off x="2747963" y="5634038"/>
            <a:ext cx="590550" cy="457200"/>
          </a:xfrm>
          <a:prstGeom prst="rect">
            <a:avLst/>
          </a:prstGeom>
          <a:solidFill>
            <a:srgbClr val="00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400">
                <a:latin typeface="Times New Roman" panose="02020603050405020304" pitchFamily="18" charset="0"/>
              </a:rPr>
              <a:t>yes</a:t>
            </a:r>
          </a:p>
        </p:txBody>
      </p:sp>
      <p:sp>
        <p:nvSpPr>
          <p:cNvPr id="13340" name="Rectangle 28"/>
          <p:cNvSpPr>
            <a:spLocks noChangeArrowheads="1"/>
          </p:cNvSpPr>
          <p:nvPr/>
        </p:nvSpPr>
        <p:spPr bwMode="auto">
          <a:xfrm>
            <a:off x="6519863" y="5634038"/>
            <a:ext cx="590550" cy="457200"/>
          </a:xfrm>
          <a:prstGeom prst="rect">
            <a:avLst/>
          </a:prstGeom>
          <a:solidFill>
            <a:srgbClr val="00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400">
                <a:latin typeface="Times New Roman" panose="02020603050405020304" pitchFamily="18" charset="0"/>
              </a:rPr>
              <a:t>yes</a:t>
            </a:r>
          </a:p>
        </p:txBody>
      </p:sp>
      <p:sp>
        <p:nvSpPr>
          <p:cNvPr id="13341" name="Rectangle 29"/>
          <p:cNvSpPr>
            <a:spLocks noChangeArrowheads="1"/>
          </p:cNvSpPr>
          <p:nvPr/>
        </p:nvSpPr>
        <p:spPr bwMode="auto">
          <a:xfrm>
            <a:off x="3606800" y="3794125"/>
            <a:ext cx="590550" cy="457200"/>
          </a:xfrm>
          <a:prstGeom prst="rect">
            <a:avLst/>
          </a:prstGeom>
          <a:solidFill>
            <a:srgbClr val="00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400">
                <a:latin typeface="Times New Roman" panose="02020603050405020304" pitchFamily="18" charset="0"/>
              </a:rPr>
              <a:t>yes</a:t>
            </a:r>
          </a:p>
        </p:txBody>
      </p:sp>
      <p:sp>
        <p:nvSpPr>
          <p:cNvPr id="13342" name="Rectangle 30"/>
          <p:cNvSpPr>
            <a:spLocks noChangeArrowheads="1"/>
          </p:cNvSpPr>
          <p:nvPr/>
        </p:nvSpPr>
        <p:spPr bwMode="auto">
          <a:xfrm>
            <a:off x="3352800" y="2971800"/>
            <a:ext cx="1066800" cy="3048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000" b="1">
                <a:latin typeface="Times New Roman" panose="02020603050405020304" pitchFamily="18" charset="0"/>
              </a:rPr>
              <a:t>30..40</a:t>
            </a:r>
            <a:endParaRPr lang="en-US" altLang="zh-CN" sz="1800">
              <a:latin typeface="Times New Roman" panose="02020603050405020304" pitchFamily="18" charset="0"/>
            </a:endParaRPr>
          </a:p>
        </p:txBody>
      </p:sp>
      <p:sp>
        <p:nvSpPr>
          <p:cNvPr id="2" name="日期占位符 1"/>
          <p:cNvSpPr>
            <a:spLocks noGrp="1"/>
          </p:cNvSpPr>
          <p:nvPr>
            <p:ph type="dt" sz="quarter" idx="10"/>
          </p:nvPr>
        </p:nvSpPr>
        <p:spPr/>
        <p:txBody>
          <a:bodyPr/>
          <a:lstStyle/>
          <a:p>
            <a:pPr>
              <a:defRPr/>
            </a:pPr>
            <a:fld id="{B00B55D1-EFB7-417B-87B8-6724219CFC3E}" type="datetime1">
              <a:rPr lang="zh-CN" altLang="en-US"/>
              <a:pPr>
                <a:defRPr/>
              </a:pPr>
              <a:t>2019/12/16</a:t>
            </a:fld>
            <a:endParaRPr lang="en-US" altLang="zh-CN"/>
          </a:p>
        </p:txBody>
      </p:sp>
      <p:sp>
        <p:nvSpPr>
          <p:cNvPr id="3" name="灯片编号占位符 2"/>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4486945-6C4C-41B2-A2A9-7A212FAD793F}" type="slidenum">
              <a:rPr lang="en-US" altLang="zh-CN">
                <a:latin typeface="Garamond" panose="02020404030301010803" pitchFamily="18" charset="0"/>
              </a:rPr>
              <a:pPr eaLnBrk="1" hangingPunct="1"/>
              <a:t>179</a:t>
            </a:fld>
            <a:endParaRPr lang="en-US" altLang="zh-CN">
              <a:latin typeface="Garamond" panose="02020404030301010803" pitchFamily="18" charset="0"/>
            </a:endParaRPr>
          </a:p>
        </p:txBody>
      </p:sp>
    </p:spTree>
    <p:extLst>
      <p:ext uri="{BB962C8B-B14F-4D97-AF65-F5344CB8AC3E}">
        <p14:creationId xmlns:p14="http://schemas.microsoft.com/office/powerpoint/2010/main" val="1255964409"/>
      </p:ext>
    </p:extLst>
  </p:cSld>
  <p:clrMapOvr>
    <a:masterClrMapping/>
  </p:clrMapOvr>
  <p:transition>
    <p:checke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reeform 3"/>
          <p:cNvSpPr>
            <a:spLocks noChangeArrowheads="1"/>
          </p:cNvSpPr>
          <p:nvPr/>
        </p:nvSpPr>
        <p:spPr bwMode="auto">
          <a:xfrm>
            <a:off x="0" y="0"/>
            <a:ext cx="9144000" cy="6858000"/>
          </a:xfrm>
          <a:custGeom>
            <a:avLst/>
            <a:gdLst>
              <a:gd name="T0" fmla="*/ 0 w 9144000"/>
              <a:gd name="T1" fmla="*/ 6858000 h 6858000"/>
              <a:gd name="T2" fmla="*/ 9144000 w 9144000"/>
              <a:gd name="T3" fmla="*/ 6858000 h 6858000"/>
              <a:gd name="T4" fmla="*/ 9144000 w 9144000"/>
              <a:gd name="T5" fmla="*/ 0 h 6858000"/>
              <a:gd name="T6" fmla="*/ 0 w 9144000"/>
              <a:gd name="T7" fmla="*/ 0 h 6858000"/>
              <a:gd name="T8" fmla="*/ 0 w 9144000"/>
              <a:gd name="T9" fmla="*/ 6858000 h 6858000"/>
              <a:gd name="T10" fmla="*/ 0 60000 65536"/>
              <a:gd name="T11" fmla="*/ 0 60000 65536"/>
              <a:gd name="T12" fmla="*/ 0 60000 65536"/>
              <a:gd name="T13" fmla="*/ 0 60000 65536"/>
              <a:gd name="T14" fmla="*/ 0 60000 65536"/>
              <a:gd name="T15" fmla="*/ 0 w 9144000"/>
              <a:gd name="T16" fmla="*/ 0 h 6858000"/>
              <a:gd name="T17" fmla="*/ 9144000 w 9144000"/>
              <a:gd name="T18" fmla="*/ 6858000 h 6858000"/>
            </a:gdLst>
            <a:ahLst/>
            <a:cxnLst>
              <a:cxn ang="T10">
                <a:pos x="T0" y="T1"/>
              </a:cxn>
              <a:cxn ang="T11">
                <a:pos x="T2" y="T3"/>
              </a:cxn>
              <a:cxn ang="T12">
                <a:pos x="T4" y="T5"/>
              </a:cxn>
              <a:cxn ang="T13">
                <a:pos x="T6" y="T7"/>
              </a:cxn>
              <a:cxn ang="T14">
                <a:pos x="T8" y="T9"/>
              </a:cxn>
            </a:cxnLst>
            <a:rect l="T15" t="T16" r="T17" b="T18"/>
            <a:pathLst>
              <a:path w="9144000" h="6858000">
                <a:moveTo>
                  <a:pt x="0" y="6858000"/>
                </a:moveTo>
                <a:lnTo>
                  <a:pt x="9144000" y="6858000"/>
                </a:lnTo>
                <a:lnTo>
                  <a:pt x="9144000" y="0"/>
                </a:lnTo>
                <a:lnTo>
                  <a:pt x="0" y="0"/>
                </a:lnTo>
                <a:lnTo>
                  <a:pt x="0" y="6858000"/>
                </a:lnTo>
              </a:path>
            </a:pathLst>
          </a:custGeom>
          <a:solidFill>
            <a:srgbClr val="FFFFFF"/>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243" name="Freeform 3"/>
          <p:cNvSpPr>
            <a:spLocks noChangeArrowheads="1"/>
          </p:cNvSpPr>
          <p:nvPr/>
        </p:nvSpPr>
        <p:spPr bwMode="auto">
          <a:xfrm>
            <a:off x="0" y="0"/>
            <a:ext cx="9144000" cy="1066800"/>
          </a:xfrm>
          <a:custGeom>
            <a:avLst/>
            <a:gdLst>
              <a:gd name="T0" fmla="*/ 0 w 9144000"/>
              <a:gd name="T1" fmla="*/ 1066800 h 1066800"/>
              <a:gd name="T2" fmla="*/ 9144000 w 9144000"/>
              <a:gd name="T3" fmla="*/ 1066800 h 1066800"/>
              <a:gd name="T4" fmla="*/ 9144000 w 9144000"/>
              <a:gd name="T5" fmla="*/ 0 h 1066800"/>
              <a:gd name="T6" fmla="*/ 0 w 9144000"/>
              <a:gd name="T7" fmla="*/ 0 h 1066800"/>
              <a:gd name="T8" fmla="*/ 0 w 9144000"/>
              <a:gd name="T9" fmla="*/ 1066800 h 1066800"/>
              <a:gd name="T10" fmla="*/ 0 60000 65536"/>
              <a:gd name="T11" fmla="*/ 0 60000 65536"/>
              <a:gd name="T12" fmla="*/ 0 60000 65536"/>
              <a:gd name="T13" fmla="*/ 0 60000 65536"/>
              <a:gd name="T14" fmla="*/ 0 60000 65536"/>
              <a:gd name="T15" fmla="*/ 0 w 9144000"/>
              <a:gd name="T16" fmla="*/ 0 h 1066800"/>
              <a:gd name="T17" fmla="*/ 9144000 w 9144000"/>
              <a:gd name="T18" fmla="*/ 1066800 h 1066800"/>
            </a:gdLst>
            <a:ahLst/>
            <a:cxnLst>
              <a:cxn ang="T10">
                <a:pos x="T0" y="T1"/>
              </a:cxn>
              <a:cxn ang="T11">
                <a:pos x="T2" y="T3"/>
              </a:cxn>
              <a:cxn ang="T12">
                <a:pos x="T4" y="T5"/>
              </a:cxn>
              <a:cxn ang="T13">
                <a:pos x="T6" y="T7"/>
              </a:cxn>
              <a:cxn ang="T14">
                <a:pos x="T8" y="T9"/>
              </a:cxn>
            </a:cxnLst>
            <a:rect l="T15" t="T16" r="T17" b="T18"/>
            <a:pathLst>
              <a:path w="9144000" h="1066800">
                <a:moveTo>
                  <a:pt x="0" y="1066800"/>
                </a:moveTo>
                <a:lnTo>
                  <a:pt x="9144000" y="1066800"/>
                </a:lnTo>
                <a:lnTo>
                  <a:pt x="9144000" y="0"/>
                </a:lnTo>
                <a:lnTo>
                  <a:pt x="0" y="0"/>
                </a:lnTo>
                <a:lnTo>
                  <a:pt x="0" y="1066800"/>
                </a:lnTo>
              </a:path>
            </a:pathLst>
          </a:custGeom>
          <a:solidFill>
            <a:srgbClr val="0056AC"/>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244" name="Freeform 3"/>
          <p:cNvSpPr>
            <a:spLocks noChangeArrowheads="1"/>
          </p:cNvSpPr>
          <p:nvPr/>
        </p:nvSpPr>
        <p:spPr bwMode="auto">
          <a:xfrm>
            <a:off x="-3175" y="-3175"/>
            <a:ext cx="9153525" cy="1076325"/>
          </a:xfrm>
          <a:custGeom>
            <a:avLst/>
            <a:gdLst>
              <a:gd name="T0" fmla="*/ 6350 w 9156700"/>
              <a:gd name="T1" fmla="*/ 1073150 h 1079500"/>
              <a:gd name="T2" fmla="*/ 9150350 w 9156700"/>
              <a:gd name="T3" fmla="*/ 1073150 h 1079500"/>
              <a:gd name="T4" fmla="*/ 9150350 w 9156700"/>
              <a:gd name="T5" fmla="*/ 6350 h 1079500"/>
              <a:gd name="T6" fmla="*/ 6350 w 9156700"/>
              <a:gd name="T7" fmla="*/ 6350 h 1079500"/>
              <a:gd name="T8" fmla="*/ 6350 w 9156700"/>
              <a:gd name="T9" fmla="*/ 1073150 h 1079500"/>
              <a:gd name="T10" fmla="*/ 0 60000 65536"/>
              <a:gd name="T11" fmla="*/ 0 60000 65536"/>
              <a:gd name="T12" fmla="*/ 0 60000 65536"/>
              <a:gd name="T13" fmla="*/ 0 60000 65536"/>
              <a:gd name="T14" fmla="*/ 0 60000 65536"/>
              <a:gd name="T15" fmla="*/ 0 w 9156700"/>
              <a:gd name="T16" fmla="*/ 0 h 1079500"/>
              <a:gd name="T17" fmla="*/ 9156700 w 9156700"/>
              <a:gd name="T18" fmla="*/ 1079500 h 1079500"/>
            </a:gdLst>
            <a:ahLst/>
            <a:cxnLst>
              <a:cxn ang="T10">
                <a:pos x="T0" y="T1"/>
              </a:cxn>
              <a:cxn ang="T11">
                <a:pos x="T2" y="T3"/>
              </a:cxn>
              <a:cxn ang="T12">
                <a:pos x="T4" y="T5"/>
              </a:cxn>
              <a:cxn ang="T13">
                <a:pos x="T6" y="T7"/>
              </a:cxn>
              <a:cxn ang="T14">
                <a:pos x="T8" y="T9"/>
              </a:cxn>
            </a:cxnLst>
            <a:rect l="T15" t="T16" r="T17" b="T18"/>
            <a:pathLst>
              <a:path w="9156700" h="1079500">
                <a:moveTo>
                  <a:pt x="6350" y="1073150"/>
                </a:moveTo>
                <a:lnTo>
                  <a:pt x="9150350" y="1073150"/>
                </a:lnTo>
                <a:lnTo>
                  <a:pt x="9150350" y="6350"/>
                </a:lnTo>
                <a:lnTo>
                  <a:pt x="6350" y="6350"/>
                </a:lnTo>
                <a:lnTo>
                  <a:pt x="6350" y="1073150"/>
                </a:lnTo>
              </a:path>
            </a:pathLst>
          </a:custGeom>
          <a:solidFill>
            <a:srgbClr val="000000">
              <a:alpha val="0"/>
            </a:srgbClr>
          </a:solidFill>
          <a:ln w="12700" cap="flat" cmpd="sng">
            <a:solidFill>
              <a:srgbClr val="000000"/>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1024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616700"/>
            <a:ext cx="91440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TextBox 1"/>
          <p:cNvSpPr>
            <a:spLocks noChangeArrowheads="1"/>
          </p:cNvSpPr>
          <p:nvPr/>
        </p:nvSpPr>
        <p:spPr bwMode="auto">
          <a:xfrm>
            <a:off x="520700" y="6667500"/>
            <a:ext cx="13716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200"/>
              </a:lnSpc>
            </a:pPr>
            <a:r>
              <a:rPr lang="en-US" altLang="zh-CN" sz="1200">
                <a:solidFill>
                  <a:srgbClr val="FFFFFF"/>
                </a:solidFill>
                <a:latin typeface="Times New Roman" panose="02020603050405020304" pitchFamily="18" charset="0"/>
                <a:sym typeface="Times New Roman" panose="02020603050405020304" pitchFamily="18" charset="0"/>
              </a:rPr>
              <a:t>《大数据技术基础》</a:t>
            </a:r>
            <a:endParaRPr lang="zh-CN" altLang="en-US">
              <a:solidFill>
                <a:srgbClr val="000000"/>
              </a:solidFill>
            </a:endParaRPr>
          </a:p>
        </p:txBody>
      </p:sp>
      <p:sp>
        <p:nvSpPr>
          <p:cNvPr id="10247" name="TextBox 1"/>
          <p:cNvSpPr>
            <a:spLocks noChangeArrowheads="1"/>
          </p:cNvSpPr>
          <p:nvPr/>
        </p:nvSpPr>
        <p:spPr bwMode="auto">
          <a:xfrm>
            <a:off x="558800" y="457200"/>
            <a:ext cx="8026400" cy="356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342900" algn="l"/>
                <a:tab pos="673100" algn="l"/>
              </a:tabLst>
              <a:defRPr>
                <a:solidFill>
                  <a:schemeClr val="tx1"/>
                </a:solidFill>
                <a:latin typeface="Arial" panose="020B0604020202020204" pitchFamily="34" charset="0"/>
              </a:defRPr>
            </a:lvl1pPr>
            <a:lvl2pPr>
              <a:tabLst>
                <a:tab pos="342900" algn="l"/>
                <a:tab pos="673100" algn="l"/>
              </a:tabLst>
              <a:defRPr>
                <a:solidFill>
                  <a:schemeClr val="tx1"/>
                </a:solidFill>
                <a:latin typeface="Arial" panose="020B0604020202020204" pitchFamily="34" charset="0"/>
              </a:defRPr>
            </a:lvl2pPr>
            <a:lvl3pPr>
              <a:tabLst>
                <a:tab pos="342900" algn="l"/>
                <a:tab pos="673100" algn="l"/>
              </a:tabLst>
              <a:defRPr>
                <a:solidFill>
                  <a:schemeClr val="tx1"/>
                </a:solidFill>
                <a:latin typeface="Arial" panose="020B0604020202020204" pitchFamily="34" charset="0"/>
              </a:defRPr>
            </a:lvl3pPr>
            <a:lvl4pPr>
              <a:tabLst>
                <a:tab pos="342900" algn="l"/>
                <a:tab pos="673100" algn="l"/>
              </a:tabLst>
              <a:defRPr>
                <a:solidFill>
                  <a:schemeClr val="tx1"/>
                </a:solidFill>
                <a:latin typeface="Arial" panose="020B0604020202020204" pitchFamily="34" charset="0"/>
              </a:defRPr>
            </a:lvl4pPr>
            <a:lvl5pPr>
              <a:tabLst>
                <a:tab pos="342900" algn="l"/>
                <a:tab pos="673100" algn="l"/>
              </a:tabLst>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9pPr>
          </a:lstStyle>
          <a:p>
            <a:pPr>
              <a:lnSpc>
                <a:spcPts val="34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3200">
                <a:solidFill>
                  <a:srgbClr val="FFFFFF"/>
                </a:solidFill>
                <a:latin typeface="Times New Roman" panose="02020603050405020304" pitchFamily="18" charset="0"/>
                <a:sym typeface="Times New Roman" panose="02020603050405020304" pitchFamily="18" charset="0"/>
              </a:rPr>
              <a:t>MapReduce</a:t>
            </a:r>
            <a:r>
              <a:rPr lang="en-US" altLang="zh-CN" sz="3200">
                <a:solidFill>
                  <a:srgbClr val="FFFFFF"/>
                </a:solidFill>
                <a:latin typeface="黑体" panose="02010609060101010101" pitchFamily="49" charset="-122"/>
                <a:sym typeface="黑体" panose="02010609060101010101" pitchFamily="49" charset="-122"/>
              </a:rPr>
              <a:t>模型概述</a:t>
            </a:r>
            <a:endParaRPr lang="zh-CN" altLang="en-US" sz="3200">
              <a:solidFill>
                <a:srgbClr val="FFFFFF"/>
              </a:solidFill>
              <a:latin typeface="黑体" panose="02010609060101010101" pitchFamily="49" charset="-122"/>
              <a:sym typeface="黑体" panose="02010609060101010101" pitchFamily="49" charset="-122"/>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2400"/>
              </a:lnSpc>
            </a:pPr>
            <a:r>
              <a:rPr lang="en-US" altLang="zh-CN" sz="2000">
                <a:solidFill>
                  <a:srgbClr val="000000"/>
                </a:solidFill>
                <a:latin typeface="Times New Roman" panose="02020603050405020304" pitchFamily="18" charset="0"/>
                <a:sym typeface="Times New Roman" panose="02020603050405020304" pitchFamily="18" charset="0"/>
              </a:rPr>
              <a:t>•    应用程序至少应该指明输入/输出的位置（路径），并通过实现合适的</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3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接口或抽象类提供map和reduce函数。再加上其他作业的参数，就构</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4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成了作业配置（job configuration）。然后，由Hadoop的job-client提</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3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交作业（jar包/可执行程序等）和配置信息给JobTracker，后者负责</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4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分发这些软件和配置信息给slave、调度任务且监控它们的执行，同</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4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时提供状态和诊断信息给job-client。</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800"/>
              </a:lnSpc>
            </a:pPr>
            <a:r>
              <a:rPr lang="en-US" altLang="zh-CN" sz="2000">
                <a:solidFill>
                  <a:srgbClr val="000000"/>
                </a:solidFill>
                <a:latin typeface="Times New Roman" panose="02020603050405020304" pitchFamily="18" charset="0"/>
                <a:sym typeface="Times New Roman" panose="02020603050405020304" pitchFamily="18" charset="0"/>
              </a:rPr>
              <a:t>•    虽然Hadoop框架是用Java实现的，但Map-Reduce应用程序则不一</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3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定要用Java来写 。</a:t>
            </a:r>
            <a:endParaRPr lang="zh-CN" altLang="en-US">
              <a:solidFill>
                <a:srgbClr val="000000"/>
              </a:solidFill>
            </a:endParaRPr>
          </a:p>
        </p:txBody>
      </p:sp>
    </p:spTree>
    <p:extLst>
      <p:ext uri="{BB962C8B-B14F-4D97-AF65-F5344CB8AC3E}">
        <p14:creationId xmlns:p14="http://schemas.microsoft.com/office/powerpoint/2010/main" val="295107771"/>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zh-CN" altLang="en-US" smtClean="0"/>
              <a:t>判定树归纳算法</a:t>
            </a:r>
          </a:p>
        </p:txBody>
      </p:sp>
      <p:sp>
        <p:nvSpPr>
          <p:cNvPr id="14339" name="Rectangle 3"/>
          <p:cNvSpPr>
            <a:spLocks noGrp="1" noChangeArrowheads="1"/>
          </p:cNvSpPr>
          <p:nvPr>
            <p:ph type="body" idx="1"/>
          </p:nvPr>
        </p:nvSpPr>
        <p:spPr>
          <a:xfrm>
            <a:off x="304800" y="1524000"/>
            <a:ext cx="8458200" cy="5029200"/>
          </a:xfrm>
        </p:spPr>
        <p:txBody>
          <a:bodyPr/>
          <a:lstStyle/>
          <a:p>
            <a:pPr eaLnBrk="1" hangingPunct="1">
              <a:lnSpc>
                <a:spcPct val="95000"/>
              </a:lnSpc>
            </a:pPr>
            <a:endParaRPr lang="en-US" altLang="zh-CN" sz="2600" smtClean="0"/>
          </a:p>
          <a:p>
            <a:pPr eaLnBrk="1" hangingPunct="1">
              <a:lnSpc>
                <a:spcPct val="95000"/>
              </a:lnSpc>
            </a:pPr>
            <a:r>
              <a:rPr lang="zh-CN" altLang="en-US" sz="2600" smtClean="0"/>
              <a:t>基本算法 </a:t>
            </a:r>
            <a:r>
              <a:rPr lang="en-US" altLang="zh-CN" sz="2600" smtClean="0"/>
              <a:t>(</a:t>
            </a:r>
            <a:r>
              <a:rPr lang="zh-CN" altLang="en-US" sz="2600" smtClean="0"/>
              <a:t>贪心算法</a:t>
            </a:r>
            <a:r>
              <a:rPr lang="en-US" altLang="zh-CN" sz="2600" smtClean="0"/>
              <a:t>)</a:t>
            </a:r>
          </a:p>
          <a:p>
            <a:pPr lvl="1" eaLnBrk="1" hangingPunct="1">
              <a:lnSpc>
                <a:spcPct val="95000"/>
              </a:lnSpc>
            </a:pPr>
            <a:r>
              <a:rPr lang="zh-CN" altLang="en-US" sz="2200" smtClean="0"/>
              <a:t>自顶向下递归的各个击破方式构造判定树</a:t>
            </a:r>
          </a:p>
          <a:p>
            <a:pPr lvl="1" eaLnBrk="1" hangingPunct="1">
              <a:lnSpc>
                <a:spcPct val="95000"/>
              </a:lnSpc>
            </a:pPr>
            <a:r>
              <a:rPr lang="zh-CN" altLang="en-US" sz="2200" smtClean="0"/>
              <a:t>开始，所有的训练样本在根部</a:t>
            </a:r>
          </a:p>
          <a:p>
            <a:pPr lvl="1" eaLnBrk="1" hangingPunct="1">
              <a:lnSpc>
                <a:spcPct val="95000"/>
              </a:lnSpc>
            </a:pPr>
            <a:r>
              <a:rPr lang="zh-CN" altLang="en-US" sz="2200" smtClean="0"/>
              <a:t>属性分类 </a:t>
            </a:r>
            <a:r>
              <a:rPr lang="en-US" altLang="zh-CN" sz="2200" smtClean="0"/>
              <a:t>(</a:t>
            </a:r>
            <a:r>
              <a:rPr lang="zh-CN" altLang="en-US" sz="2200" smtClean="0"/>
              <a:t>假如是连续值</a:t>
            </a:r>
            <a:r>
              <a:rPr lang="en-US" altLang="zh-CN" sz="2200" smtClean="0"/>
              <a:t>, </a:t>
            </a:r>
            <a:r>
              <a:rPr lang="zh-CN" altLang="en-US" sz="2200" smtClean="0"/>
              <a:t>属性首先离散化</a:t>
            </a:r>
            <a:r>
              <a:rPr lang="en-US" altLang="zh-CN" sz="2200" smtClean="0"/>
              <a:t>)</a:t>
            </a:r>
          </a:p>
          <a:p>
            <a:pPr lvl="1" eaLnBrk="1" hangingPunct="1">
              <a:lnSpc>
                <a:spcPct val="95000"/>
              </a:lnSpc>
            </a:pPr>
            <a:r>
              <a:rPr lang="zh-CN" altLang="en-US" sz="2200" smtClean="0"/>
              <a:t>基于选定的属性递归的形成每个划分</a:t>
            </a:r>
          </a:p>
          <a:p>
            <a:pPr lvl="1" eaLnBrk="1" hangingPunct="1">
              <a:lnSpc>
                <a:spcPct val="95000"/>
              </a:lnSpc>
            </a:pPr>
            <a:r>
              <a:rPr lang="zh-CN" altLang="en-US" sz="2200" smtClean="0"/>
              <a:t>选择属性基于启发式或统计式策略 </a:t>
            </a:r>
            <a:r>
              <a:rPr lang="en-US" altLang="zh-CN" sz="2200" smtClean="0"/>
              <a:t>(</a:t>
            </a:r>
            <a:r>
              <a:rPr lang="zh-CN" altLang="en-US" sz="2200" smtClean="0"/>
              <a:t>比如</a:t>
            </a:r>
            <a:r>
              <a:rPr lang="en-US" altLang="zh-CN" sz="2200" smtClean="0"/>
              <a:t>, </a:t>
            </a:r>
            <a:r>
              <a:rPr lang="zh-CN" altLang="en-US" sz="2200" smtClean="0"/>
              <a:t>信息增益</a:t>
            </a:r>
            <a:r>
              <a:rPr lang="en-US" altLang="zh-CN" sz="2200" smtClean="0"/>
              <a:t>)</a:t>
            </a:r>
          </a:p>
          <a:p>
            <a:pPr eaLnBrk="1" hangingPunct="1">
              <a:lnSpc>
                <a:spcPct val="95000"/>
              </a:lnSpc>
            </a:pPr>
            <a:r>
              <a:rPr lang="zh-CN" altLang="en-US" sz="2600" smtClean="0"/>
              <a:t>停止划分的条件</a:t>
            </a:r>
          </a:p>
          <a:p>
            <a:pPr lvl="1" eaLnBrk="1" hangingPunct="1">
              <a:lnSpc>
                <a:spcPct val="95000"/>
              </a:lnSpc>
            </a:pPr>
            <a:r>
              <a:rPr lang="zh-CN" altLang="en-US" sz="2200" smtClean="0"/>
              <a:t>给定节点的所有样本属于同一类</a:t>
            </a:r>
          </a:p>
          <a:p>
            <a:pPr lvl="1" eaLnBrk="1" hangingPunct="1">
              <a:lnSpc>
                <a:spcPct val="95000"/>
              </a:lnSpc>
            </a:pPr>
            <a:r>
              <a:rPr lang="zh-CN" altLang="en-US" sz="2200" smtClean="0"/>
              <a:t>没有剩余属性可以用来进一步划分样本 </a:t>
            </a:r>
            <a:r>
              <a:rPr lang="en-US" altLang="zh-CN" sz="2200" smtClean="0">
                <a:latin typeface="Tahoma" panose="020B0604030504040204" pitchFamily="34" charset="0"/>
              </a:rPr>
              <a:t>–</a:t>
            </a:r>
            <a:r>
              <a:rPr lang="zh-CN" altLang="en-US" sz="2200" smtClean="0"/>
              <a:t>使用</a:t>
            </a:r>
            <a:r>
              <a:rPr lang="zh-CN" altLang="en-US" sz="2200" smtClean="0">
                <a:solidFill>
                  <a:schemeClr val="hlink"/>
                </a:solidFill>
              </a:rPr>
              <a:t>多数表决</a:t>
            </a:r>
            <a:endParaRPr lang="zh-CN" altLang="en-US" sz="2200" smtClean="0"/>
          </a:p>
          <a:p>
            <a:pPr lvl="1" eaLnBrk="1" hangingPunct="1">
              <a:lnSpc>
                <a:spcPct val="95000"/>
              </a:lnSpc>
            </a:pPr>
            <a:r>
              <a:rPr lang="zh-CN" altLang="en-US" sz="2200" smtClean="0"/>
              <a:t>没有样本剩余</a:t>
            </a:r>
          </a:p>
        </p:txBody>
      </p:sp>
      <p:sp>
        <p:nvSpPr>
          <p:cNvPr id="2" name="日期占位符 1"/>
          <p:cNvSpPr>
            <a:spLocks noGrp="1"/>
          </p:cNvSpPr>
          <p:nvPr>
            <p:ph type="dt" sz="quarter" idx="10"/>
          </p:nvPr>
        </p:nvSpPr>
        <p:spPr/>
        <p:txBody>
          <a:bodyPr/>
          <a:lstStyle/>
          <a:p>
            <a:pPr>
              <a:defRPr/>
            </a:pPr>
            <a:fld id="{D99E0B7C-918F-4C94-B767-D7382FB85611}" type="datetime1">
              <a:rPr lang="zh-CN" altLang="en-US"/>
              <a:pPr>
                <a:defRPr/>
              </a:pPr>
              <a:t>2019/12/16</a:t>
            </a:fld>
            <a:endParaRPr lang="en-US" altLang="zh-CN"/>
          </a:p>
        </p:txBody>
      </p:sp>
      <p:sp>
        <p:nvSpPr>
          <p:cNvPr id="3" name="灯片编号占位符 2"/>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B2A0DDF-6949-44D7-86EB-107CD45577B7}" type="slidenum">
              <a:rPr lang="en-US" altLang="zh-CN">
                <a:latin typeface="Garamond" panose="02020404030301010803" pitchFamily="18" charset="0"/>
              </a:rPr>
              <a:pPr eaLnBrk="1" hangingPunct="1"/>
              <a:t>180</a:t>
            </a:fld>
            <a:endParaRPr lang="en-US" altLang="zh-CN">
              <a:latin typeface="Garamond" panose="02020404030301010803" pitchFamily="18" charset="0"/>
            </a:endParaRPr>
          </a:p>
        </p:txBody>
      </p:sp>
    </p:spTree>
    <p:extLst>
      <p:ext uri="{BB962C8B-B14F-4D97-AF65-F5344CB8AC3E}">
        <p14:creationId xmlns:p14="http://schemas.microsoft.com/office/powerpoint/2010/main" val="2506465453"/>
      </p:ext>
    </p:extLst>
  </p:cSld>
  <p:clrMapOvr>
    <a:masterClrMapping/>
  </p:clrMapOvr>
  <p:transition>
    <p:checker/>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676400" y="381000"/>
            <a:ext cx="6248400" cy="609600"/>
          </a:xfrm>
          <a:noFill/>
        </p:spPr>
        <p:txBody>
          <a:bodyPr lIns="92075" tIns="46038" rIns="92075" bIns="46038" anchor="b">
            <a:normAutofit fontScale="90000"/>
          </a:bodyPr>
          <a:lstStyle/>
          <a:p>
            <a:pPr eaLnBrk="1" hangingPunct="1"/>
            <a:r>
              <a:rPr lang="zh-CN" altLang="en-US" smtClean="0"/>
              <a:t>信息增益 </a:t>
            </a:r>
            <a:r>
              <a:rPr lang="en-US" altLang="zh-CN" smtClean="0"/>
              <a:t>(ID3/C4.5)</a:t>
            </a:r>
          </a:p>
        </p:txBody>
      </p:sp>
      <p:sp>
        <p:nvSpPr>
          <p:cNvPr id="15363" name="Rectangle 3"/>
          <p:cNvSpPr>
            <a:spLocks noGrp="1" noChangeArrowheads="1"/>
          </p:cNvSpPr>
          <p:nvPr>
            <p:ph type="body" idx="1"/>
          </p:nvPr>
        </p:nvSpPr>
        <p:spPr>
          <a:xfrm>
            <a:off x="254000" y="1524000"/>
            <a:ext cx="8661400" cy="5029200"/>
          </a:xfrm>
          <a:noFill/>
        </p:spPr>
        <p:txBody>
          <a:bodyPr lIns="92075" tIns="46038" rIns="92075" bIns="46038"/>
          <a:lstStyle/>
          <a:p>
            <a:pPr eaLnBrk="1" hangingPunct="1">
              <a:lnSpc>
                <a:spcPct val="120000"/>
              </a:lnSpc>
              <a:spcBef>
                <a:spcPct val="30000"/>
              </a:spcBef>
            </a:pPr>
            <a:endParaRPr lang="en-US" altLang="zh-CN" sz="2600" smtClean="0"/>
          </a:p>
          <a:p>
            <a:pPr eaLnBrk="1" hangingPunct="1">
              <a:lnSpc>
                <a:spcPct val="120000"/>
              </a:lnSpc>
              <a:spcBef>
                <a:spcPct val="30000"/>
              </a:spcBef>
            </a:pPr>
            <a:r>
              <a:rPr lang="zh-CN" altLang="en-US" sz="2600" smtClean="0"/>
              <a:t>选择具有最高信息增益的属性</a:t>
            </a:r>
          </a:p>
          <a:p>
            <a:pPr eaLnBrk="1" hangingPunct="1">
              <a:lnSpc>
                <a:spcPct val="120000"/>
              </a:lnSpc>
              <a:spcBef>
                <a:spcPct val="30000"/>
              </a:spcBef>
            </a:pPr>
            <a:r>
              <a:rPr lang="zh-CN" altLang="en-US" sz="2600" smtClean="0"/>
              <a:t>假定有两类</a:t>
            </a:r>
            <a:r>
              <a:rPr lang="en-US" altLang="zh-CN" sz="2600" smtClean="0"/>
              <a:t>,</a:t>
            </a:r>
            <a:r>
              <a:rPr lang="en-US" altLang="zh-CN" sz="2600" i="1" smtClean="0"/>
              <a:t> P</a:t>
            </a:r>
            <a:r>
              <a:rPr lang="en-US" altLang="zh-CN" sz="2600" smtClean="0"/>
              <a:t>  </a:t>
            </a:r>
            <a:r>
              <a:rPr lang="zh-CN" altLang="en-US" sz="2600" smtClean="0"/>
              <a:t>和 </a:t>
            </a:r>
            <a:r>
              <a:rPr lang="en-US" altLang="zh-CN" sz="2600" i="1" smtClean="0"/>
              <a:t>N</a:t>
            </a:r>
            <a:endParaRPr lang="en-US" altLang="zh-CN" sz="2600" smtClean="0"/>
          </a:p>
          <a:p>
            <a:pPr lvl="1" eaLnBrk="1" hangingPunct="1">
              <a:lnSpc>
                <a:spcPct val="120000"/>
              </a:lnSpc>
              <a:spcBef>
                <a:spcPct val="30000"/>
              </a:spcBef>
            </a:pPr>
            <a:r>
              <a:rPr lang="zh-CN" altLang="en-US" sz="2200" smtClean="0"/>
              <a:t>样本集合</a:t>
            </a:r>
            <a:r>
              <a:rPr lang="en-US" altLang="zh-CN" sz="2200" smtClean="0"/>
              <a:t>S</a:t>
            </a:r>
            <a:r>
              <a:rPr lang="zh-CN" altLang="en-US" sz="2200" smtClean="0"/>
              <a:t>包含类</a:t>
            </a:r>
            <a:r>
              <a:rPr lang="en-US" altLang="zh-CN" sz="2200" smtClean="0"/>
              <a:t>P</a:t>
            </a:r>
            <a:r>
              <a:rPr lang="zh-CN" altLang="en-US" sz="2200" smtClean="0"/>
              <a:t>的</a:t>
            </a:r>
            <a:r>
              <a:rPr lang="en-US" altLang="zh-CN" sz="2200" smtClean="0"/>
              <a:t>p</a:t>
            </a:r>
            <a:r>
              <a:rPr lang="zh-CN" altLang="en-US" sz="2200" smtClean="0"/>
              <a:t>个元素，类</a:t>
            </a:r>
            <a:r>
              <a:rPr lang="en-US" altLang="zh-CN" sz="2200" smtClean="0"/>
              <a:t>N</a:t>
            </a:r>
            <a:r>
              <a:rPr lang="zh-CN" altLang="en-US" sz="2200" smtClean="0"/>
              <a:t>的</a:t>
            </a:r>
            <a:r>
              <a:rPr lang="en-US" altLang="zh-CN" sz="2200" smtClean="0"/>
              <a:t>n</a:t>
            </a:r>
            <a:r>
              <a:rPr lang="zh-CN" altLang="en-US" sz="2200" smtClean="0"/>
              <a:t>个元素</a:t>
            </a:r>
          </a:p>
          <a:p>
            <a:pPr lvl="1" eaLnBrk="1" hangingPunct="1">
              <a:lnSpc>
                <a:spcPct val="120000"/>
              </a:lnSpc>
              <a:spcBef>
                <a:spcPct val="30000"/>
              </a:spcBef>
            </a:pPr>
            <a:r>
              <a:rPr lang="en-US" altLang="zh-CN" sz="2200" smtClean="0"/>
              <a:t>S</a:t>
            </a:r>
            <a:r>
              <a:rPr lang="zh-CN" altLang="en-US" sz="2200" smtClean="0"/>
              <a:t>中的任意样本属于类</a:t>
            </a:r>
            <a:r>
              <a:rPr lang="en-US" altLang="zh-CN" sz="2200" smtClean="0"/>
              <a:t>P</a:t>
            </a:r>
            <a:r>
              <a:rPr lang="zh-CN" altLang="en-US" sz="2200" smtClean="0"/>
              <a:t>和</a:t>
            </a:r>
            <a:r>
              <a:rPr lang="en-US" altLang="zh-CN" sz="2200" smtClean="0"/>
              <a:t>N,</a:t>
            </a:r>
            <a:r>
              <a:rPr lang="zh-CN" altLang="en-US" sz="2200" smtClean="0"/>
              <a:t>所需的期望信息</a:t>
            </a:r>
            <a:r>
              <a:rPr lang="en-US" altLang="zh-CN" sz="2200" smtClean="0"/>
              <a:t>, </a:t>
            </a:r>
          </a:p>
          <a:p>
            <a:pPr eaLnBrk="1" hangingPunct="1">
              <a:lnSpc>
                <a:spcPct val="120000"/>
              </a:lnSpc>
              <a:spcBef>
                <a:spcPct val="30000"/>
              </a:spcBef>
            </a:pPr>
            <a:endParaRPr lang="en-US" altLang="zh-CN" smtClean="0"/>
          </a:p>
          <a:p>
            <a:pPr eaLnBrk="1" hangingPunct="1">
              <a:spcBef>
                <a:spcPct val="0"/>
              </a:spcBef>
            </a:pPr>
            <a:endParaRPr lang="en-US" altLang="zh-CN" sz="2600" smtClean="0"/>
          </a:p>
        </p:txBody>
      </p:sp>
      <p:graphicFrame>
        <p:nvGraphicFramePr>
          <p:cNvPr id="15364" name="Object 4"/>
          <p:cNvGraphicFramePr>
            <a:graphicFrameLocks noChangeAspect="1"/>
          </p:cNvGraphicFramePr>
          <p:nvPr/>
        </p:nvGraphicFramePr>
        <p:xfrm>
          <a:off x="1600200" y="4800600"/>
          <a:ext cx="5486400" cy="787400"/>
        </p:xfrm>
        <a:graphic>
          <a:graphicData uri="http://schemas.openxmlformats.org/presentationml/2006/ole">
            <mc:AlternateContent xmlns:mc="http://schemas.openxmlformats.org/markup-compatibility/2006">
              <mc:Choice xmlns:v="urn:schemas-microsoft-com:vml" Requires="v">
                <p:oleObj spid="_x0000_s14347" name="Equation" r:id="rId3" imgW="5486400" imgH="787320" progId="Equation.3">
                  <p:embed/>
                </p:oleObj>
              </mc:Choice>
              <mc:Fallback>
                <p:oleObj name="Equation" r:id="rId3" imgW="5486400" imgH="78732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4800600"/>
                        <a:ext cx="5486400"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日期占位符 1"/>
          <p:cNvSpPr>
            <a:spLocks noGrp="1"/>
          </p:cNvSpPr>
          <p:nvPr>
            <p:ph type="dt" sz="quarter" idx="10"/>
          </p:nvPr>
        </p:nvSpPr>
        <p:spPr/>
        <p:txBody>
          <a:bodyPr/>
          <a:lstStyle/>
          <a:p>
            <a:pPr>
              <a:defRPr/>
            </a:pPr>
            <a:fld id="{E9067CB6-20C9-4AF6-BDA1-70462E63A678}" type="datetime1">
              <a:rPr lang="zh-CN" altLang="en-US"/>
              <a:pPr>
                <a:defRPr/>
              </a:pPr>
              <a:t>2019/12/16</a:t>
            </a:fld>
            <a:endParaRPr lang="en-US" altLang="zh-CN"/>
          </a:p>
        </p:txBody>
      </p:sp>
      <p:sp>
        <p:nvSpPr>
          <p:cNvPr id="3" name="灯片编号占位符 2"/>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FF1E116-25A8-4B62-AA74-41B02227DD63}" type="slidenum">
              <a:rPr lang="en-US" altLang="zh-CN">
                <a:latin typeface="Garamond" panose="02020404030301010803" pitchFamily="18" charset="0"/>
              </a:rPr>
              <a:pPr eaLnBrk="1" hangingPunct="1"/>
              <a:t>181</a:t>
            </a:fld>
            <a:endParaRPr lang="en-US" altLang="zh-CN">
              <a:latin typeface="Garamond" panose="02020404030301010803" pitchFamily="18" charset="0"/>
            </a:endParaRPr>
          </a:p>
        </p:txBody>
      </p:sp>
    </p:spTree>
    <p:extLst>
      <p:ext uri="{BB962C8B-B14F-4D97-AF65-F5344CB8AC3E}">
        <p14:creationId xmlns:p14="http://schemas.microsoft.com/office/powerpoint/2010/main" val="1920081190"/>
      </p:ext>
    </p:extLst>
  </p:cSld>
  <p:clrMapOvr>
    <a:masterClrMapping/>
  </p:clrMapOvr>
  <p:transition>
    <p:checker/>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524000" y="228600"/>
            <a:ext cx="6705600" cy="1066800"/>
          </a:xfrm>
        </p:spPr>
        <p:txBody>
          <a:bodyPr/>
          <a:lstStyle/>
          <a:p>
            <a:pPr eaLnBrk="1" hangingPunct="1"/>
            <a:r>
              <a:rPr lang="zh-CN" altLang="en-US" smtClean="0"/>
              <a:t>判定树归纳中的信息增益</a:t>
            </a:r>
          </a:p>
        </p:txBody>
      </p:sp>
      <p:sp>
        <p:nvSpPr>
          <p:cNvPr id="16387" name="Rectangle 3"/>
          <p:cNvSpPr>
            <a:spLocks noGrp="1" noChangeArrowheads="1"/>
          </p:cNvSpPr>
          <p:nvPr>
            <p:ph type="body" idx="1"/>
          </p:nvPr>
        </p:nvSpPr>
        <p:spPr>
          <a:xfrm>
            <a:off x="685800" y="1752600"/>
            <a:ext cx="8077200" cy="4724400"/>
          </a:xfrm>
        </p:spPr>
        <p:txBody>
          <a:bodyPr/>
          <a:lstStyle/>
          <a:p>
            <a:pPr eaLnBrk="1" hangingPunct="1">
              <a:lnSpc>
                <a:spcPct val="110000"/>
              </a:lnSpc>
              <a:spcBef>
                <a:spcPct val="30000"/>
              </a:spcBef>
            </a:pPr>
            <a:r>
              <a:rPr lang="zh-CN" altLang="en-US" smtClean="0"/>
              <a:t>设使用属性</a:t>
            </a:r>
            <a:r>
              <a:rPr lang="en-US" altLang="zh-CN" smtClean="0"/>
              <a:t>A</a:t>
            </a:r>
            <a:r>
              <a:rPr lang="zh-CN" altLang="en-US" smtClean="0"/>
              <a:t>，</a:t>
            </a:r>
            <a:r>
              <a:rPr lang="en-US" altLang="zh-CN" smtClean="0"/>
              <a:t>S</a:t>
            </a:r>
            <a:r>
              <a:rPr lang="zh-CN" altLang="en-US" smtClean="0"/>
              <a:t>划分为子集 </a:t>
            </a:r>
            <a:r>
              <a:rPr lang="en-US" altLang="zh-CN" smtClean="0"/>
              <a:t>{</a:t>
            </a:r>
            <a:r>
              <a:rPr lang="en-US" altLang="zh-CN" i="1" smtClean="0"/>
              <a:t>S</a:t>
            </a:r>
            <a:r>
              <a:rPr lang="en-US" altLang="zh-CN" i="1" baseline="-25000" smtClean="0"/>
              <a:t>1</a:t>
            </a:r>
            <a:r>
              <a:rPr lang="en-US" altLang="zh-CN" smtClean="0"/>
              <a:t>, </a:t>
            </a:r>
            <a:r>
              <a:rPr lang="en-US" altLang="zh-CN" i="1" smtClean="0"/>
              <a:t>S</a:t>
            </a:r>
            <a:r>
              <a:rPr lang="en-US" altLang="zh-CN" i="1" baseline="-25000" smtClean="0"/>
              <a:t>2</a:t>
            </a:r>
            <a:r>
              <a:rPr lang="en-US" altLang="zh-CN" smtClean="0"/>
              <a:t> , </a:t>
            </a:r>
            <a:r>
              <a:rPr lang="en-US" altLang="zh-CN" smtClean="0">
                <a:latin typeface="Tahoma" panose="020B0604030504040204" pitchFamily="34" charset="0"/>
              </a:rPr>
              <a:t>…</a:t>
            </a:r>
            <a:r>
              <a:rPr lang="en-US" altLang="zh-CN" smtClean="0"/>
              <a:t>, </a:t>
            </a:r>
            <a:r>
              <a:rPr lang="en-US" altLang="zh-CN" i="1" smtClean="0"/>
              <a:t>S</a:t>
            </a:r>
            <a:r>
              <a:rPr lang="en-US" altLang="zh-CN" i="1" baseline="-25000" smtClean="0"/>
              <a:t>v</a:t>
            </a:r>
            <a:r>
              <a:rPr lang="en-US" altLang="zh-CN" smtClean="0"/>
              <a:t>}  </a:t>
            </a:r>
          </a:p>
          <a:p>
            <a:pPr lvl="1" eaLnBrk="1" hangingPunct="1">
              <a:lnSpc>
                <a:spcPct val="110000"/>
              </a:lnSpc>
              <a:spcBef>
                <a:spcPct val="30000"/>
              </a:spcBef>
            </a:pPr>
            <a:r>
              <a:rPr lang="zh-CN" altLang="en-US" smtClean="0"/>
              <a:t>假如</a:t>
            </a:r>
            <a:r>
              <a:rPr lang="en-US" altLang="zh-CN" i="1" smtClean="0"/>
              <a:t>S</a:t>
            </a:r>
            <a:r>
              <a:rPr lang="en-US" altLang="zh-CN" i="1" baseline="-25000" smtClean="0"/>
              <a:t>i</a:t>
            </a:r>
            <a:r>
              <a:rPr lang="en-US" altLang="zh-CN" smtClean="0"/>
              <a:t> </a:t>
            </a:r>
            <a:r>
              <a:rPr lang="zh-CN" altLang="en-US" smtClean="0"/>
              <a:t>包含</a:t>
            </a:r>
            <a:r>
              <a:rPr lang="en-US" altLang="zh-CN" smtClean="0"/>
              <a:t>P</a:t>
            </a:r>
            <a:r>
              <a:rPr lang="zh-CN" altLang="en-US" smtClean="0"/>
              <a:t>中的 </a:t>
            </a:r>
            <a:r>
              <a:rPr lang="en-US" altLang="zh-CN" i="1" smtClean="0"/>
              <a:t>p</a:t>
            </a:r>
            <a:r>
              <a:rPr lang="en-US" altLang="zh-CN" i="1" baseline="-25000" smtClean="0"/>
              <a:t>i</a:t>
            </a:r>
            <a:r>
              <a:rPr lang="en-US" altLang="zh-CN" i="1" smtClean="0"/>
              <a:t> </a:t>
            </a:r>
            <a:r>
              <a:rPr lang="zh-CN" altLang="en-US" smtClean="0"/>
              <a:t>个样本和</a:t>
            </a:r>
            <a:r>
              <a:rPr lang="en-US" altLang="zh-CN" smtClean="0"/>
              <a:t>N</a:t>
            </a:r>
            <a:r>
              <a:rPr lang="zh-CN" altLang="en-US" smtClean="0"/>
              <a:t>中的</a:t>
            </a:r>
            <a:r>
              <a:rPr lang="en-US" altLang="zh-CN" i="1" smtClean="0"/>
              <a:t>n</a:t>
            </a:r>
            <a:r>
              <a:rPr lang="en-US" altLang="zh-CN" i="1" baseline="-25000" smtClean="0"/>
              <a:t>i</a:t>
            </a:r>
            <a:r>
              <a:rPr lang="en-US" altLang="zh-CN" smtClean="0"/>
              <a:t> </a:t>
            </a:r>
            <a:r>
              <a:rPr lang="zh-CN" altLang="en-US" smtClean="0"/>
              <a:t>个样本</a:t>
            </a:r>
            <a:r>
              <a:rPr lang="en-US" altLang="zh-CN" smtClean="0"/>
              <a:t>, </a:t>
            </a:r>
            <a:r>
              <a:rPr lang="zh-CN" altLang="en-US" smtClean="0"/>
              <a:t>熵</a:t>
            </a:r>
            <a:r>
              <a:rPr lang="en-US" altLang="zh-CN" smtClean="0"/>
              <a:t>, </a:t>
            </a:r>
            <a:r>
              <a:rPr lang="zh-CN" altLang="en-US" smtClean="0"/>
              <a:t>期望信息由下式给出</a:t>
            </a:r>
          </a:p>
          <a:p>
            <a:pPr lvl="1" eaLnBrk="1" hangingPunct="1">
              <a:lnSpc>
                <a:spcPct val="110000"/>
              </a:lnSpc>
              <a:spcBef>
                <a:spcPct val="30000"/>
              </a:spcBef>
            </a:pPr>
            <a:endParaRPr lang="zh-CN" altLang="en-US" smtClean="0"/>
          </a:p>
          <a:p>
            <a:pPr lvl="1" eaLnBrk="1" hangingPunct="1">
              <a:lnSpc>
                <a:spcPct val="110000"/>
              </a:lnSpc>
              <a:spcBef>
                <a:spcPct val="30000"/>
              </a:spcBef>
            </a:pPr>
            <a:endParaRPr lang="zh-CN" altLang="en-US" smtClean="0"/>
          </a:p>
          <a:p>
            <a:pPr eaLnBrk="1" hangingPunct="1">
              <a:lnSpc>
                <a:spcPct val="110000"/>
              </a:lnSpc>
              <a:spcBef>
                <a:spcPct val="30000"/>
              </a:spcBef>
            </a:pPr>
            <a:r>
              <a:rPr lang="zh-CN" altLang="en-US" smtClean="0"/>
              <a:t>从 </a:t>
            </a:r>
            <a:r>
              <a:rPr lang="en-US" altLang="zh-CN" i="1" smtClean="0"/>
              <a:t>A </a:t>
            </a:r>
            <a:r>
              <a:rPr lang="zh-CN" altLang="en-US" smtClean="0"/>
              <a:t>上分支将获得的编码信息</a:t>
            </a:r>
          </a:p>
        </p:txBody>
      </p:sp>
      <p:graphicFrame>
        <p:nvGraphicFramePr>
          <p:cNvPr id="16388" name="Object 4"/>
          <p:cNvGraphicFramePr>
            <a:graphicFrameLocks noChangeAspect="1"/>
          </p:cNvGraphicFramePr>
          <p:nvPr/>
        </p:nvGraphicFramePr>
        <p:xfrm>
          <a:off x="2501900" y="3489325"/>
          <a:ext cx="3676650" cy="809625"/>
        </p:xfrm>
        <a:graphic>
          <a:graphicData uri="http://schemas.openxmlformats.org/presentationml/2006/ole">
            <mc:AlternateContent xmlns:mc="http://schemas.openxmlformats.org/markup-compatibility/2006">
              <mc:Choice xmlns:v="urn:schemas-microsoft-com:vml" Requires="v">
                <p:oleObj spid="_x0000_s15379" name="公式" r:id="rId3" imgW="1905000" imgH="444500" progId="Equation.3">
                  <p:embed/>
                </p:oleObj>
              </mc:Choice>
              <mc:Fallback>
                <p:oleObj name="公式" r:id="rId3" imgW="1905000" imgH="4445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1900" y="3489325"/>
                        <a:ext cx="3676650" cy="809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9" name="Object 5"/>
          <p:cNvGraphicFramePr>
            <a:graphicFrameLocks noChangeAspect="1"/>
          </p:cNvGraphicFramePr>
          <p:nvPr/>
        </p:nvGraphicFramePr>
        <p:xfrm>
          <a:off x="3352800" y="5791200"/>
          <a:ext cx="3098800" cy="342900"/>
        </p:xfrm>
        <a:graphic>
          <a:graphicData uri="http://schemas.openxmlformats.org/presentationml/2006/ole">
            <mc:AlternateContent xmlns:mc="http://schemas.openxmlformats.org/markup-compatibility/2006">
              <mc:Choice xmlns:v="urn:schemas-microsoft-com:vml" Requires="v">
                <p:oleObj spid="_x0000_s15380" name="Equation" r:id="rId5" imgW="3098800" imgH="342900" progId="Equation.3">
                  <p:embed/>
                </p:oleObj>
              </mc:Choice>
              <mc:Fallback>
                <p:oleObj name="Equation" r:id="rId5" imgW="3098800" imgH="3429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2800" y="5791200"/>
                        <a:ext cx="309880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日期占位符 1"/>
          <p:cNvSpPr>
            <a:spLocks noGrp="1"/>
          </p:cNvSpPr>
          <p:nvPr>
            <p:ph type="dt" sz="quarter" idx="10"/>
          </p:nvPr>
        </p:nvSpPr>
        <p:spPr/>
        <p:txBody>
          <a:bodyPr/>
          <a:lstStyle/>
          <a:p>
            <a:pPr>
              <a:defRPr/>
            </a:pPr>
            <a:fld id="{A3B0770A-BE4F-4CE8-9DE7-2B1FDA9E0C70}" type="datetime1">
              <a:rPr lang="zh-CN" altLang="en-US"/>
              <a:pPr>
                <a:defRPr/>
              </a:pPr>
              <a:t>2019/12/16</a:t>
            </a:fld>
            <a:endParaRPr lang="en-US" altLang="zh-CN"/>
          </a:p>
        </p:txBody>
      </p:sp>
      <p:sp>
        <p:nvSpPr>
          <p:cNvPr id="3" name="灯片编号占位符 2"/>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9FC218B-1CFD-4C3F-AF74-8E311E4EA930}" type="slidenum">
              <a:rPr lang="en-US" altLang="zh-CN">
                <a:latin typeface="Garamond" panose="02020404030301010803" pitchFamily="18" charset="0"/>
              </a:rPr>
              <a:pPr eaLnBrk="1" hangingPunct="1"/>
              <a:t>182</a:t>
            </a:fld>
            <a:endParaRPr lang="en-US" altLang="zh-CN">
              <a:latin typeface="Garamond" panose="02020404030301010803" pitchFamily="18" charset="0"/>
            </a:endParaRPr>
          </a:p>
        </p:txBody>
      </p:sp>
    </p:spTree>
    <p:extLst>
      <p:ext uri="{BB962C8B-B14F-4D97-AF65-F5344CB8AC3E}">
        <p14:creationId xmlns:p14="http://schemas.microsoft.com/office/powerpoint/2010/main" val="2882365681"/>
      </p:ext>
    </p:extLst>
  </p:cSld>
  <p:clrMapOvr>
    <a:masterClrMapping/>
  </p:clrMapOvr>
  <p:transition>
    <p:checker/>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zh-CN" altLang="en-US" smtClean="0"/>
              <a:t>通过信息增益的属性选择</a:t>
            </a:r>
          </a:p>
        </p:txBody>
      </p:sp>
      <p:sp>
        <p:nvSpPr>
          <p:cNvPr id="17411" name="Rectangle 3"/>
          <p:cNvSpPr>
            <a:spLocks noGrp="1" noChangeArrowheads="1"/>
          </p:cNvSpPr>
          <p:nvPr>
            <p:ph type="body" sz="half" idx="1"/>
          </p:nvPr>
        </p:nvSpPr>
        <p:spPr>
          <a:xfrm>
            <a:off x="457200" y="1600200"/>
            <a:ext cx="4040188" cy="4530725"/>
          </a:xfrm>
        </p:spPr>
        <p:txBody>
          <a:bodyPr/>
          <a:lstStyle/>
          <a:p>
            <a:pPr eaLnBrk="1" hangingPunct="1">
              <a:lnSpc>
                <a:spcPct val="110000"/>
              </a:lnSpc>
              <a:spcBef>
                <a:spcPct val="30000"/>
              </a:spcBef>
              <a:buSzPct val="80000"/>
              <a:buFont typeface="Marlett" pitchFamily="2" charset="2"/>
              <a:buChar char="g"/>
            </a:pPr>
            <a:r>
              <a:rPr lang="en-US" altLang="zh-CN" sz="2200" dirty="0" smtClean="0">
                <a:solidFill>
                  <a:srgbClr val="121328"/>
                </a:solidFill>
              </a:rPr>
              <a:t>Class P: </a:t>
            </a:r>
            <a:r>
              <a:rPr lang="en-US" altLang="zh-CN" sz="2200" dirty="0" err="1" smtClean="0">
                <a:solidFill>
                  <a:srgbClr val="121328"/>
                </a:solidFill>
              </a:rPr>
              <a:t>buys_computer</a:t>
            </a:r>
            <a:r>
              <a:rPr lang="en-US" altLang="zh-CN" sz="2200" dirty="0" smtClean="0">
                <a:solidFill>
                  <a:srgbClr val="121328"/>
                </a:solidFill>
              </a:rPr>
              <a:t> = </a:t>
            </a:r>
            <a:r>
              <a:rPr lang="en-US" altLang="zh-CN" sz="2200" dirty="0" smtClean="0">
                <a:solidFill>
                  <a:srgbClr val="121328"/>
                </a:solidFill>
                <a:latin typeface="Tahoma" panose="020B0604030504040204" pitchFamily="34" charset="0"/>
              </a:rPr>
              <a:t>“</a:t>
            </a:r>
            <a:r>
              <a:rPr lang="en-US" altLang="zh-CN" sz="2200" dirty="0" smtClean="0">
                <a:solidFill>
                  <a:srgbClr val="121328"/>
                </a:solidFill>
              </a:rPr>
              <a:t>yes</a:t>
            </a:r>
            <a:r>
              <a:rPr lang="en-US" altLang="zh-CN" sz="2200" dirty="0" smtClean="0">
                <a:solidFill>
                  <a:srgbClr val="121328"/>
                </a:solidFill>
                <a:latin typeface="Tahoma" panose="020B0604030504040204" pitchFamily="34" charset="0"/>
              </a:rPr>
              <a:t>”</a:t>
            </a:r>
            <a:endParaRPr lang="en-US" altLang="zh-CN" sz="2200" dirty="0" smtClean="0">
              <a:solidFill>
                <a:srgbClr val="121328"/>
              </a:solidFill>
            </a:endParaRPr>
          </a:p>
          <a:p>
            <a:pPr eaLnBrk="1" hangingPunct="1">
              <a:lnSpc>
                <a:spcPct val="110000"/>
              </a:lnSpc>
              <a:spcBef>
                <a:spcPct val="30000"/>
              </a:spcBef>
              <a:buSzPct val="80000"/>
              <a:buFont typeface="Marlett" pitchFamily="2" charset="2"/>
              <a:buChar char="g"/>
            </a:pPr>
            <a:r>
              <a:rPr lang="en-US" altLang="zh-CN" sz="2200" dirty="0" smtClean="0">
                <a:solidFill>
                  <a:srgbClr val="121328"/>
                </a:solidFill>
              </a:rPr>
              <a:t>Class N: </a:t>
            </a:r>
            <a:r>
              <a:rPr lang="en-US" altLang="zh-CN" sz="2200" dirty="0" err="1" smtClean="0">
                <a:solidFill>
                  <a:srgbClr val="121328"/>
                </a:solidFill>
              </a:rPr>
              <a:t>buys_computer</a:t>
            </a:r>
            <a:r>
              <a:rPr lang="en-US" altLang="zh-CN" sz="2200" dirty="0" smtClean="0">
                <a:solidFill>
                  <a:srgbClr val="121328"/>
                </a:solidFill>
              </a:rPr>
              <a:t> = </a:t>
            </a:r>
            <a:r>
              <a:rPr lang="en-US" altLang="zh-CN" sz="2200" dirty="0" smtClean="0">
                <a:solidFill>
                  <a:srgbClr val="121328"/>
                </a:solidFill>
                <a:latin typeface="Tahoma" panose="020B0604030504040204" pitchFamily="34" charset="0"/>
              </a:rPr>
              <a:t>“</a:t>
            </a:r>
            <a:r>
              <a:rPr lang="en-US" altLang="zh-CN" sz="2200" dirty="0" smtClean="0">
                <a:solidFill>
                  <a:srgbClr val="121328"/>
                </a:solidFill>
              </a:rPr>
              <a:t>no</a:t>
            </a:r>
            <a:r>
              <a:rPr lang="en-US" altLang="zh-CN" sz="2200" dirty="0" smtClean="0">
                <a:solidFill>
                  <a:srgbClr val="121328"/>
                </a:solidFill>
                <a:latin typeface="Tahoma" panose="020B0604030504040204" pitchFamily="34" charset="0"/>
              </a:rPr>
              <a:t>”</a:t>
            </a:r>
            <a:endParaRPr lang="en-US" altLang="zh-CN" sz="2200" dirty="0" smtClean="0">
              <a:solidFill>
                <a:srgbClr val="121328"/>
              </a:solidFill>
            </a:endParaRPr>
          </a:p>
          <a:p>
            <a:pPr eaLnBrk="1" hangingPunct="1">
              <a:lnSpc>
                <a:spcPct val="110000"/>
              </a:lnSpc>
              <a:spcBef>
                <a:spcPct val="30000"/>
              </a:spcBef>
              <a:buSzPct val="80000"/>
              <a:buFont typeface="Marlett" pitchFamily="2" charset="2"/>
              <a:buChar char="g"/>
            </a:pPr>
            <a:r>
              <a:rPr lang="en-US" altLang="zh-CN" sz="2200" dirty="0" smtClean="0">
                <a:solidFill>
                  <a:srgbClr val="121328"/>
                </a:solidFill>
              </a:rPr>
              <a:t>I(p, n) = I(9, 5) =0.940</a:t>
            </a:r>
          </a:p>
          <a:p>
            <a:pPr eaLnBrk="1" hangingPunct="1">
              <a:lnSpc>
                <a:spcPct val="110000"/>
              </a:lnSpc>
              <a:spcBef>
                <a:spcPct val="30000"/>
              </a:spcBef>
              <a:buSzPct val="80000"/>
              <a:buFont typeface="Marlett" pitchFamily="2" charset="2"/>
              <a:buChar char="g"/>
            </a:pPr>
            <a:r>
              <a:rPr lang="en-US" altLang="zh-CN" sz="2200" dirty="0" smtClean="0">
                <a:solidFill>
                  <a:srgbClr val="121328"/>
                </a:solidFill>
              </a:rPr>
              <a:t>Compute the entropy for </a:t>
            </a:r>
            <a:r>
              <a:rPr lang="en-US" altLang="zh-CN" sz="2200" i="1" dirty="0" smtClean="0">
                <a:solidFill>
                  <a:srgbClr val="121328"/>
                </a:solidFill>
              </a:rPr>
              <a:t>age</a:t>
            </a:r>
            <a:r>
              <a:rPr lang="en-US" altLang="zh-CN" sz="2200" dirty="0" smtClean="0">
                <a:solidFill>
                  <a:srgbClr val="121328"/>
                </a:solidFill>
              </a:rPr>
              <a:t>:</a:t>
            </a:r>
          </a:p>
          <a:p>
            <a:pPr lvl="1" eaLnBrk="1" hangingPunct="1">
              <a:lnSpc>
                <a:spcPct val="110000"/>
              </a:lnSpc>
              <a:spcBef>
                <a:spcPct val="30000"/>
              </a:spcBef>
              <a:buSzPct val="80000"/>
              <a:buFont typeface="Marlett" pitchFamily="2" charset="2"/>
              <a:buChar char="g"/>
            </a:pPr>
            <a:endParaRPr lang="en-US" altLang="zh-CN" sz="2000" dirty="0" smtClean="0"/>
          </a:p>
          <a:p>
            <a:pPr lvl="1" eaLnBrk="1" hangingPunct="1"/>
            <a:endParaRPr lang="en-US" altLang="zh-CN" sz="2200" dirty="0" smtClean="0"/>
          </a:p>
          <a:p>
            <a:pPr lvl="1" eaLnBrk="1" hangingPunct="1"/>
            <a:endParaRPr lang="en-US" altLang="zh-CN" sz="2200" dirty="0" smtClean="0"/>
          </a:p>
          <a:p>
            <a:pPr lvl="1" eaLnBrk="1" hangingPunct="1"/>
            <a:endParaRPr lang="en-US" altLang="zh-CN" sz="2200" dirty="0" smtClean="0"/>
          </a:p>
          <a:p>
            <a:pPr eaLnBrk="1" hangingPunct="1"/>
            <a:endParaRPr lang="en-US" altLang="zh-CN" sz="2600" dirty="0" smtClean="0"/>
          </a:p>
        </p:txBody>
      </p:sp>
      <p:sp>
        <p:nvSpPr>
          <p:cNvPr id="17412" name="Rectangle 4"/>
          <p:cNvSpPr>
            <a:spLocks noGrp="1" noChangeArrowheads="1"/>
          </p:cNvSpPr>
          <p:nvPr>
            <p:ph type="body" sz="half" idx="2"/>
          </p:nvPr>
        </p:nvSpPr>
        <p:spPr>
          <a:xfrm>
            <a:off x="4797425" y="1600200"/>
            <a:ext cx="3965575" cy="4876800"/>
          </a:xfrm>
        </p:spPr>
        <p:txBody>
          <a:bodyPr/>
          <a:lstStyle/>
          <a:p>
            <a:pPr eaLnBrk="1" hangingPunct="1"/>
            <a:endParaRPr lang="en-US" altLang="zh-CN" sz="2200" smtClean="0"/>
          </a:p>
          <a:p>
            <a:pPr eaLnBrk="1" hangingPunct="1"/>
            <a:endParaRPr lang="en-US" altLang="zh-CN" sz="2200" smtClean="0"/>
          </a:p>
          <a:p>
            <a:pPr eaLnBrk="1" hangingPunct="1"/>
            <a:endParaRPr lang="en-US" altLang="zh-CN" sz="2200" smtClean="0"/>
          </a:p>
          <a:p>
            <a:pPr eaLnBrk="1" hangingPunct="1">
              <a:buFont typeface="Wingdings" panose="05000000000000000000" pitchFamily="2" charset="2"/>
              <a:buNone/>
            </a:pPr>
            <a:endParaRPr lang="en-US" altLang="zh-CN" sz="2200" smtClean="0"/>
          </a:p>
          <a:p>
            <a:pPr eaLnBrk="1" hangingPunct="1">
              <a:buFont typeface="Wingdings 2" panose="05020102010507070707" pitchFamily="18" charset="2"/>
              <a:buNone/>
            </a:pPr>
            <a:r>
              <a:rPr lang="en-US" altLang="zh-CN" sz="2200" smtClean="0">
                <a:solidFill>
                  <a:srgbClr val="121328"/>
                </a:solidFill>
              </a:rPr>
              <a:t>Hence</a:t>
            </a:r>
          </a:p>
          <a:p>
            <a:pPr eaLnBrk="1" hangingPunct="1">
              <a:buFont typeface="Wingdings 2" panose="05020102010507070707" pitchFamily="18" charset="2"/>
              <a:buNone/>
            </a:pPr>
            <a:endParaRPr lang="en-US" altLang="zh-CN" sz="2200" smtClean="0"/>
          </a:p>
          <a:p>
            <a:pPr eaLnBrk="1" hangingPunct="1">
              <a:buFont typeface="Wingdings 2" panose="05020102010507070707" pitchFamily="18" charset="2"/>
              <a:buNone/>
            </a:pPr>
            <a:endParaRPr lang="en-US" altLang="zh-CN" sz="2200" smtClean="0"/>
          </a:p>
          <a:p>
            <a:pPr eaLnBrk="1" hangingPunct="1">
              <a:buFont typeface="Wingdings 2" panose="05020102010507070707" pitchFamily="18" charset="2"/>
              <a:buNone/>
            </a:pPr>
            <a:r>
              <a:rPr lang="en-US" altLang="zh-CN" sz="2200" smtClean="0">
                <a:solidFill>
                  <a:srgbClr val="121328"/>
                </a:solidFill>
              </a:rPr>
              <a:t>Similarly</a:t>
            </a:r>
          </a:p>
        </p:txBody>
      </p:sp>
      <p:graphicFrame>
        <p:nvGraphicFramePr>
          <p:cNvPr id="17413" name="Object 5"/>
          <p:cNvGraphicFramePr>
            <a:graphicFrameLocks noChangeAspect="1"/>
          </p:cNvGraphicFramePr>
          <p:nvPr/>
        </p:nvGraphicFramePr>
        <p:xfrm>
          <a:off x="762000" y="5181600"/>
          <a:ext cx="3354388" cy="1439863"/>
        </p:xfrm>
        <a:graphic>
          <a:graphicData uri="http://schemas.openxmlformats.org/presentationml/2006/ole">
            <mc:AlternateContent xmlns:mc="http://schemas.openxmlformats.org/markup-compatibility/2006">
              <mc:Choice xmlns:v="urn:schemas-microsoft-com:vml" Requires="v">
                <p:oleObj spid="_x0000_s16419" name="Worksheet" r:id="rId3" imgW="3353071" imgH="1438536" progId="Excel.Sheet.8">
                  <p:embed/>
                </p:oleObj>
              </mc:Choice>
              <mc:Fallback>
                <p:oleObj name="Worksheet" r:id="rId3" imgW="3353071" imgH="1438536"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5181600"/>
                        <a:ext cx="3354388" cy="143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14" name="Object 6"/>
          <p:cNvGraphicFramePr>
            <a:graphicFrameLocks noChangeAspect="1"/>
          </p:cNvGraphicFramePr>
          <p:nvPr/>
        </p:nvGraphicFramePr>
        <p:xfrm>
          <a:off x="4876800" y="1981200"/>
          <a:ext cx="4038600" cy="1295400"/>
        </p:xfrm>
        <a:graphic>
          <a:graphicData uri="http://schemas.openxmlformats.org/presentationml/2006/ole">
            <mc:AlternateContent xmlns:mc="http://schemas.openxmlformats.org/markup-compatibility/2006">
              <mc:Choice xmlns:v="urn:schemas-microsoft-com:vml" Requires="v">
                <p:oleObj spid="_x0000_s16420" name="Equation" r:id="rId5" imgW="1866900" imgH="812800" progId="Equation.3">
                  <p:embed/>
                </p:oleObj>
              </mc:Choice>
              <mc:Fallback>
                <p:oleObj name="Equation" r:id="rId5" imgW="1866900" imgH="812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800" y="1981200"/>
                        <a:ext cx="4038600" cy="129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5" name="Object 7"/>
          <p:cNvGraphicFramePr>
            <a:graphicFrameLocks noChangeAspect="1"/>
          </p:cNvGraphicFramePr>
          <p:nvPr/>
        </p:nvGraphicFramePr>
        <p:xfrm>
          <a:off x="4953000" y="5334000"/>
          <a:ext cx="3594100" cy="1193800"/>
        </p:xfrm>
        <a:graphic>
          <a:graphicData uri="http://schemas.openxmlformats.org/presentationml/2006/ole">
            <mc:AlternateContent xmlns:mc="http://schemas.openxmlformats.org/markup-compatibility/2006">
              <mc:Choice xmlns:v="urn:schemas-microsoft-com:vml" Requires="v">
                <p:oleObj spid="_x0000_s16421" name="Equation" r:id="rId7" imgW="3594100" imgH="1193800" progId="Equation.3">
                  <p:embed/>
                </p:oleObj>
              </mc:Choice>
              <mc:Fallback>
                <p:oleObj name="Equation" r:id="rId7" imgW="3594100" imgH="1193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53000" y="5334000"/>
                        <a:ext cx="3594100" cy="1193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6" name="Object 8"/>
          <p:cNvGraphicFramePr>
            <a:graphicFrameLocks noChangeAspect="1"/>
          </p:cNvGraphicFramePr>
          <p:nvPr/>
        </p:nvGraphicFramePr>
        <p:xfrm>
          <a:off x="5105400" y="3962400"/>
          <a:ext cx="4038600" cy="387350"/>
        </p:xfrm>
        <a:graphic>
          <a:graphicData uri="http://schemas.openxmlformats.org/presentationml/2006/ole">
            <mc:AlternateContent xmlns:mc="http://schemas.openxmlformats.org/markup-compatibility/2006">
              <mc:Choice xmlns:v="urn:schemas-microsoft-com:vml" Requires="v">
                <p:oleObj spid="_x0000_s16422" name="Equation" r:id="rId9" imgW="3581400" imgH="342900" progId="Equation.3">
                  <p:embed/>
                </p:oleObj>
              </mc:Choice>
              <mc:Fallback>
                <p:oleObj name="Equation" r:id="rId9" imgW="3581400" imgH="3429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05400" y="3962400"/>
                        <a:ext cx="4038600"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日期占位符 1"/>
          <p:cNvSpPr>
            <a:spLocks noGrp="1"/>
          </p:cNvSpPr>
          <p:nvPr>
            <p:ph type="dt" sz="quarter" idx="10"/>
          </p:nvPr>
        </p:nvSpPr>
        <p:spPr/>
        <p:txBody>
          <a:bodyPr/>
          <a:lstStyle/>
          <a:p>
            <a:pPr>
              <a:defRPr/>
            </a:pPr>
            <a:fld id="{8DADC413-93EE-48F4-9F49-61B93F7B42F2}" type="datetime1">
              <a:rPr lang="zh-CN" altLang="en-US"/>
              <a:pPr>
                <a:defRPr/>
              </a:pPr>
              <a:t>2019/12/16</a:t>
            </a:fld>
            <a:endParaRPr lang="en-US" altLang="zh-CN"/>
          </a:p>
        </p:txBody>
      </p:sp>
      <p:sp>
        <p:nvSpPr>
          <p:cNvPr id="3" name="灯片编号占位符 2"/>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50E5826-55A4-423A-9F5D-5E2C63D2B9A5}" type="slidenum">
              <a:rPr lang="en-US" altLang="zh-CN">
                <a:latin typeface="Garamond" panose="02020404030301010803" pitchFamily="18" charset="0"/>
              </a:rPr>
              <a:pPr eaLnBrk="1" hangingPunct="1"/>
              <a:t>183</a:t>
            </a:fld>
            <a:endParaRPr lang="en-US" altLang="zh-CN">
              <a:latin typeface="Garamond" panose="02020404030301010803" pitchFamily="18" charset="0"/>
            </a:endParaRPr>
          </a:p>
        </p:txBody>
      </p:sp>
    </p:spTree>
    <p:extLst>
      <p:ext uri="{BB962C8B-B14F-4D97-AF65-F5344CB8AC3E}">
        <p14:creationId xmlns:p14="http://schemas.microsoft.com/office/powerpoint/2010/main" val="3572507052"/>
      </p:ext>
    </p:extLst>
  </p:cSld>
  <p:clrMapOvr>
    <a:masterClrMapping/>
  </p:clrMapOvr>
  <p:transition>
    <p:checker/>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143000" y="381000"/>
            <a:ext cx="7793038" cy="609600"/>
          </a:xfrm>
        </p:spPr>
        <p:txBody>
          <a:bodyPr>
            <a:normAutofit fontScale="90000"/>
          </a:bodyPr>
          <a:lstStyle/>
          <a:p>
            <a:pPr eaLnBrk="1" hangingPunct="1"/>
            <a:r>
              <a:rPr lang="zh-CN" altLang="en-US" sz="3800" smtClean="0"/>
              <a:t>由判定树提取分类规则</a:t>
            </a:r>
          </a:p>
        </p:txBody>
      </p:sp>
      <p:sp>
        <p:nvSpPr>
          <p:cNvPr id="18435" name="Rectangle 3"/>
          <p:cNvSpPr>
            <a:spLocks noGrp="1" noChangeArrowheads="1"/>
          </p:cNvSpPr>
          <p:nvPr>
            <p:ph type="body" idx="1"/>
          </p:nvPr>
        </p:nvSpPr>
        <p:spPr>
          <a:xfrm>
            <a:off x="304800" y="1600200"/>
            <a:ext cx="8610600" cy="4724400"/>
          </a:xfrm>
        </p:spPr>
        <p:txBody>
          <a:bodyPr>
            <a:normAutofit fontScale="92500" lnSpcReduction="10000"/>
          </a:bodyPr>
          <a:lstStyle/>
          <a:p>
            <a:pPr eaLnBrk="1" hangingPunct="1">
              <a:lnSpc>
                <a:spcPct val="90000"/>
              </a:lnSpc>
            </a:pPr>
            <a:r>
              <a:rPr lang="zh-CN" altLang="en-US" sz="2600" smtClean="0"/>
              <a:t>以 </a:t>
            </a:r>
            <a:r>
              <a:rPr lang="en-US" altLang="zh-CN" sz="2600" smtClean="0">
                <a:solidFill>
                  <a:schemeClr val="hlink"/>
                </a:solidFill>
              </a:rPr>
              <a:t>IF-THEN</a:t>
            </a:r>
            <a:r>
              <a:rPr lang="en-US" altLang="zh-CN" sz="2600" smtClean="0"/>
              <a:t> </a:t>
            </a:r>
            <a:r>
              <a:rPr lang="zh-CN" altLang="en-US" sz="2600" smtClean="0"/>
              <a:t>形式表示分类规则</a:t>
            </a:r>
          </a:p>
          <a:p>
            <a:pPr eaLnBrk="1" hangingPunct="1">
              <a:lnSpc>
                <a:spcPct val="90000"/>
              </a:lnSpc>
            </a:pPr>
            <a:r>
              <a:rPr lang="zh-CN" altLang="en-US" sz="2600" smtClean="0"/>
              <a:t>对从根到树叶的每条路径创建一个规则</a:t>
            </a:r>
          </a:p>
          <a:p>
            <a:pPr eaLnBrk="1" hangingPunct="1">
              <a:lnSpc>
                <a:spcPct val="90000"/>
              </a:lnSpc>
            </a:pPr>
            <a:r>
              <a:rPr lang="zh-CN" altLang="en-US" sz="2600" smtClean="0"/>
              <a:t>沿着给定路径上的每个属性</a:t>
            </a:r>
            <a:r>
              <a:rPr lang="en-US" altLang="zh-CN" sz="2600" smtClean="0"/>
              <a:t>-</a:t>
            </a:r>
            <a:r>
              <a:rPr lang="zh-CN" altLang="en-US" sz="2600" smtClean="0"/>
              <a:t>值对形成规则前件的一个合取项</a:t>
            </a:r>
          </a:p>
          <a:p>
            <a:pPr eaLnBrk="1" hangingPunct="1">
              <a:lnSpc>
                <a:spcPct val="90000"/>
              </a:lnSpc>
            </a:pPr>
            <a:r>
              <a:rPr lang="zh-CN" altLang="en-US" sz="2600" smtClean="0"/>
              <a:t>叶结点包含类预测</a:t>
            </a:r>
          </a:p>
          <a:p>
            <a:pPr eaLnBrk="1" hangingPunct="1">
              <a:lnSpc>
                <a:spcPct val="90000"/>
              </a:lnSpc>
            </a:pPr>
            <a:r>
              <a:rPr lang="zh-CN" altLang="en-US" sz="2600" smtClean="0"/>
              <a:t>规则易于理解</a:t>
            </a:r>
          </a:p>
          <a:p>
            <a:pPr eaLnBrk="1" hangingPunct="1">
              <a:lnSpc>
                <a:spcPct val="90000"/>
              </a:lnSpc>
            </a:pPr>
            <a:r>
              <a:rPr lang="zh-CN" altLang="en-US" sz="2600" smtClean="0"/>
              <a:t>例子</a:t>
            </a:r>
          </a:p>
          <a:p>
            <a:pPr lvl="1" eaLnBrk="1" hangingPunct="1">
              <a:lnSpc>
                <a:spcPct val="90000"/>
              </a:lnSpc>
              <a:spcBef>
                <a:spcPct val="40000"/>
              </a:spcBef>
              <a:buFont typeface="Wingdings" panose="05000000000000000000" pitchFamily="2" charset="2"/>
              <a:buNone/>
            </a:pPr>
            <a:r>
              <a:rPr lang="en-US" altLang="zh-CN" sz="2000" smtClean="0"/>
              <a:t>IF </a:t>
            </a:r>
            <a:r>
              <a:rPr lang="en-US" altLang="zh-CN" sz="2000" i="1" smtClean="0"/>
              <a:t>age</a:t>
            </a:r>
            <a:r>
              <a:rPr lang="en-US" altLang="zh-CN" sz="2000" smtClean="0"/>
              <a:t> = </a:t>
            </a:r>
            <a:r>
              <a:rPr lang="en-US" altLang="zh-CN" sz="2000" smtClean="0">
                <a:latin typeface="Tahoma" panose="020B0604030504040204" pitchFamily="34" charset="0"/>
              </a:rPr>
              <a:t>“</a:t>
            </a:r>
            <a:r>
              <a:rPr lang="en-US" altLang="zh-CN" sz="2000" smtClean="0"/>
              <a:t>&lt;=30</a:t>
            </a:r>
            <a:r>
              <a:rPr lang="en-US" altLang="zh-CN" sz="2000" smtClean="0">
                <a:latin typeface="Tahoma" panose="020B0604030504040204" pitchFamily="34" charset="0"/>
              </a:rPr>
              <a:t>”</a:t>
            </a:r>
            <a:r>
              <a:rPr lang="en-US" altLang="zh-CN" sz="2000" smtClean="0"/>
              <a:t> AND </a:t>
            </a:r>
            <a:r>
              <a:rPr lang="en-US" altLang="zh-CN" sz="2000" i="1" smtClean="0"/>
              <a:t>student</a:t>
            </a:r>
            <a:r>
              <a:rPr lang="en-US" altLang="zh-CN" sz="2000" smtClean="0"/>
              <a:t> = </a:t>
            </a:r>
            <a:r>
              <a:rPr lang="en-US" altLang="zh-CN" sz="2000" smtClean="0">
                <a:latin typeface="Tahoma" panose="020B0604030504040204" pitchFamily="34" charset="0"/>
              </a:rPr>
              <a:t>“</a:t>
            </a:r>
            <a:r>
              <a:rPr lang="en-US" altLang="zh-CN" sz="2000" i="1" smtClean="0"/>
              <a:t>no</a:t>
            </a:r>
            <a:r>
              <a:rPr lang="en-US" altLang="zh-CN" sz="2000" smtClean="0">
                <a:latin typeface="Tahoma" panose="020B0604030504040204" pitchFamily="34" charset="0"/>
              </a:rPr>
              <a:t>”</a:t>
            </a:r>
            <a:r>
              <a:rPr lang="en-US" altLang="zh-CN" sz="2000" smtClean="0"/>
              <a:t>   THEN </a:t>
            </a:r>
            <a:r>
              <a:rPr lang="en-US" altLang="zh-CN" sz="2000" i="1" smtClean="0"/>
              <a:t>buys_computer</a:t>
            </a:r>
            <a:r>
              <a:rPr lang="en-US" altLang="zh-CN" sz="2000" smtClean="0"/>
              <a:t> = </a:t>
            </a:r>
            <a:r>
              <a:rPr lang="en-US" altLang="zh-CN" sz="2000" smtClean="0">
                <a:latin typeface="Tahoma" panose="020B0604030504040204" pitchFamily="34" charset="0"/>
              </a:rPr>
              <a:t>“</a:t>
            </a:r>
            <a:r>
              <a:rPr lang="en-US" altLang="zh-CN" sz="2000" i="1" smtClean="0"/>
              <a:t>no</a:t>
            </a:r>
            <a:r>
              <a:rPr lang="en-US" altLang="zh-CN" sz="2000" smtClean="0">
                <a:latin typeface="Tahoma" panose="020B0604030504040204" pitchFamily="34" charset="0"/>
              </a:rPr>
              <a:t>”</a:t>
            </a:r>
            <a:endParaRPr lang="en-US" altLang="zh-CN" sz="2000" smtClean="0"/>
          </a:p>
          <a:p>
            <a:pPr lvl="1" eaLnBrk="1" hangingPunct="1">
              <a:lnSpc>
                <a:spcPct val="90000"/>
              </a:lnSpc>
              <a:buFont typeface="Wingdings" panose="05000000000000000000" pitchFamily="2" charset="2"/>
              <a:buNone/>
            </a:pPr>
            <a:r>
              <a:rPr lang="en-US" altLang="zh-CN" sz="2000" smtClean="0"/>
              <a:t>IF </a:t>
            </a:r>
            <a:r>
              <a:rPr lang="en-US" altLang="zh-CN" sz="2000" i="1" smtClean="0"/>
              <a:t>age</a:t>
            </a:r>
            <a:r>
              <a:rPr lang="en-US" altLang="zh-CN" sz="2000" smtClean="0"/>
              <a:t> = </a:t>
            </a:r>
            <a:r>
              <a:rPr lang="en-US" altLang="zh-CN" sz="2000" smtClean="0">
                <a:latin typeface="Tahoma" panose="020B0604030504040204" pitchFamily="34" charset="0"/>
              </a:rPr>
              <a:t>“</a:t>
            </a:r>
            <a:r>
              <a:rPr lang="en-US" altLang="zh-CN" sz="2000" smtClean="0"/>
              <a:t>&lt;=30</a:t>
            </a:r>
            <a:r>
              <a:rPr lang="en-US" altLang="zh-CN" sz="2000" smtClean="0">
                <a:latin typeface="Tahoma" panose="020B0604030504040204" pitchFamily="34" charset="0"/>
              </a:rPr>
              <a:t>”</a:t>
            </a:r>
            <a:r>
              <a:rPr lang="en-US" altLang="zh-CN" sz="2000" smtClean="0"/>
              <a:t> AND </a:t>
            </a:r>
            <a:r>
              <a:rPr lang="en-US" altLang="zh-CN" sz="2000" i="1" smtClean="0"/>
              <a:t>student</a:t>
            </a:r>
            <a:r>
              <a:rPr lang="en-US" altLang="zh-CN" sz="2000" smtClean="0"/>
              <a:t> = </a:t>
            </a:r>
            <a:r>
              <a:rPr lang="en-US" altLang="zh-CN" sz="2000" smtClean="0">
                <a:latin typeface="Tahoma" panose="020B0604030504040204" pitchFamily="34" charset="0"/>
              </a:rPr>
              <a:t>“</a:t>
            </a:r>
            <a:r>
              <a:rPr lang="en-US" altLang="zh-CN" sz="2000" i="1" smtClean="0"/>
              <a:t>yes</a:t>
            </a:r>
            <a:r>
              <a:rPr lang="en-US" altLang="zh-CN" sz="2000" smtClean="0">
                <a:latin typeface="Tahoma" panose="020B0604030504040204" pitchFamily="34" charset="0"/>
              </a:rPr>
              <a:t>”</a:t>
            </a:r>
            <a:r>
              <a:rPr lang="en-US" altLang="zh-CN" sz="2000" smtClean="0"/>
              <a:t>  THEN </a:t>
            </a:r>
            <a:r>
              <a:rPr lang="en-US" altLang="zh-CN" sz="2000" i="1" smtClean="0"/>
              <a:t>buys_computer</a:t>
            </a:r>
            <a:r>
              <a:rPr lang="en-US" altLang="zh-CN" sz="2000" smtClean="0"/>
              <a:t> = </a:t>
            </a:r>
            <a:r>
              <a:rPr lang="en-US" altLang="zh-CN" sz="2000" smtClean="0">
                <a:latin typeface="Tahoma" panose="020B0604030504040204" pitchFamily="34" charset="0"/>
              </a:rPr>
              <a:t>“</a:t>
            </a:r>
            <a:r>
              <a:rPr lang="en-US" altLang="zh-CN" sz="2000" i="1" smtClean="0"/>
              <a:t>yes</a:t>
            </a:r>
            <a:r>
              <a:rPr lang="en-US" altLang="zh-CN" sz="2000" smtClean="0">
                <a:latin typeface="Tahoma" panose="020B0604030504040204" pitchFamily="34" charset="0"/>
              </a:rPr>
              <a:t>”</a:t>
            </a:r>
            <a:endParaRPr lang="en-US" altLang="zh-CN" sz="2000" smtClean="0"/>
          </a:p>
          <a:p>
            <a:pPr lvl="1" eaLnBrk="1" hangingPunct="1">
              <a:lnSpc>
                <a:spcPct val="90000"/>
              </a:lnSpc>
              <a:buFont typeface="Wingdings" panose="05000000000000000000" pitchFamily="2" charset="2"/>
              <a:buNone/>
            </a:pPr>
            <a:r>
              <a:rPr lang="en-US" altLang="zh-CN" sz="2000" smtClean="0"/>
              <a:t>IF </a:t>
            </a:r>
            <a:r>
              <a:rPr lang="en-US" altLang="zh-CN" sz="2000" i="1" smtClean="0"/>
              <a:t>age</a:t>
            </a:r>
            <a:r>
              <a:rPr lang="en-US" altLang="zh-CN" sz="2000" smtClean="0"/>
              <a:t> = </a:t>
            </a:r>
            <a:r>
              <a:rPr lang="en-US" altLang="zh-CN" sz="2000" smtClean="0">
                <a:latin typeface="Tahoma" panose="020B0604030504040204" pitchFamily="34" charset="0"/>
              </a:rPr>
              <a:t>“</a:t>
            </a:r>
            <a:r>
              <a:rPr lang="en-US" altLang="zh-CN" sz="2000" smtClean="0"/>
              <a:t>31</a:t>
            </a:r>
            <a:r>
              <a:rPr lang="en-US" altLang="zh-CN" sz="2000" smtClean="0">
                <a:latin typeface="Tahoma" panose="020B0604030504040204" pitchFamily="34" charset="0"/>
              </a:rPr>
              <a:t>…</a:t>
            </a:r>
            <a:r>
              <a:rPr lang="en-US" altLang="zh-CN" sz="2000" smtClean="0"/>
              <a:t>40</a:t>
            </a:r>
            <a:r>
              <a:rPr lang="en-US" altLang="zh-CN" sz="2000" smtClean="0">
                <a:latin typeface="Tahoma" panose="020B0604030504040204" pitchFamily="34" charset="0"/>
              </a:rPr>
              <a:t>”</a:t>
            </a:r>
            <a:r>
              <a:rPr lang="en-US" altLang="zh-CN" sz="2000" smtClean="0"/>
              <a:t> 			THEN </a:t>
            </a:r>
            <a:r>
              <a:rPr lang="en-US" altLang="zh-CN" sz="2000" i="1" smtClean="0"/>
              <a:t>buys_computer</a:t>
            </a:r>
            <a:r>
              <a:rPr lang="en-US" altLang="zh-CN" sz="2000" smtClean="0"/>
              <a:t> = </a:t>
            </a:r>
            <a:r>
              <a:rPr lang="en-US" altLang="zh-CN" sz="2000" smtClean="0">
                <a:latin typeface="Tahoma" panose="020B0604030504040204" pitchFamily="34" charset="0"/>
              </a:rPr>
              <a:t>“</a:t>
            </a:r>
            <a:r>
              <a:rPr lang="en-US" altLang="zh-CN" sz="2000" i="1" smtClean="0"/>
              <a:t>yes</a:t>
            </a:r>
            <a:r>
              <a:rPr lang="en-US" altLang="zh-CN" sz="2000" smtClean="0">
                <a:latin typeface="Tahoma" panose="020B0604030504040204" pitchFamily="34" charset="0"/>
              </a:rPr>
              <a:t>”</a:t>
            </a:r>
            <a:endParaRPr lang="en-US" altLang="zh-CN" sz="2000" smtClean="0"/>
          </a:p>
          <a:p>
            <a:pPr lvl="1" eaLnBrk="1" hangingPunct="1">
              <a:lnSpc>
                <a:spcPct val="90000"/>
              </a:lnSpc>
              <a:buFont typeface="Wingdings" panose="05000000000000000000" pitchFamily="2" charset="2"/>
              <a:buNone/>
            </a:pPr>
            <a:r>
              <a:rPr lang="en-US" altLang="zh-CN" sz="2000" smtClean="0"/>
              <a:t>IF </a:t>
            </a:r>
            <a:r>
              <a:rPr lang="en-US" altLang="zh-CN" sz="2000" i="1" smtClean="0"/>
              <a:t>age</a:t>
            </a:r>
            <a:r>
              <a:rPr lang="en-US" altLang="zh-CN" sz="2000" smtClean="0"/>
              <a:t> = </a:t>
            </a:r>
            <a:r>
              <a:rPr lang="en-US" altLang="zh-CN" sz="2000" smtClean="0">
                <a:latin typeface="Tahoma" panose="020B0604030504040204" pitchFamily="34" charset="0"/>
              </a:rPr>
              <a:t>“</a:t>
            </a:r>
            <a:r>
              <a:rPr lang="en-US" altLang="zh-CN" sz="2000" smtClean="0"/>
              <a:t>&gt;40</a:t>
            </a:r>
            <a:r>
              <a:rPr lang="en-US" altLang="zh-CN" sz="2000" smtClean="0">
                <a:latin typeface="Tahoma" panose="020B0604030504040204" pitchFamily="34" charset="0"/>
              </a:rPr>
              <a:t>”</a:t>
            </a:r>
            <a:r>
              <a:rPr lang="en-US" altLang="zh-CN" sz="2000" smtClean="0"/>
              <a:t>   AND </a:t>
            </a:r>
            <a:r>
              <a:rPr lang="en-US" altLang="zh-CN" sz="2000" i="1" smtClean="0"/>
              <a:t>credit_rating</a:t>
            </a:r>
            <a:r>
              <a:rPr lang="en-US" altLang="zh-CN" sz="2000" smtClean="0"/>
              <a:t> = </a:t>
            </a:r>
            <a:r>
              <a:rPr lang="en-US" altLang="zh-CN" sz="2000" smtClean="0">
                <a:latin typeface="Tahoma" panose="020B0604030504040204" pitchFamily="34" charset="0"/>
              </a:rPr>
              <a:t>“</a:t>
            </a:r>
            <a:r>
              <a:rPr lang="en-US" altLang="zh-CN" sz="2000" i="1" smtClean="0"/>
              <a:t>excellent</a:t>
            </a:r>
            <a:r>
              <a:rPr lang="en-US" altLang="zh-CN" sz="2000" smtClean="0">
                <a:latin typeface="Tahoma" panose="020B0604030504040204" pitchFamily="34" charset="0"/>
              </a:rPr>
              <a:t>”</a:t>
            </a:r>
            <a:r>
              <a:rPr lang="en-US" altLang="zh-CN" sz="2000" smtClean="0"/>
              <a:t>   THEN </a:t>
            </a:r>
            <a:r>
              <a:rPr lang="en-US" altLang="zh-CN" sz="2000" i="1" smtClean="0"/>
              <a:t>buys_computer </a:t>
            </a:r>
            <a:r>
              <a:rPr lang="en-US" altLang="zh-CN" sz="2000" smtClean="0"/>
              <a:t>= </a:t>
            </a:r>
            <a:r>
              <a:rPr lang="en-US" altLang="zh-CN" sz="2000" smtClean="0">
                <a:latin typeface="Tahoma" panose="020B0604030504040204" pitchFamily="34" charset="0"/>
              </a:rPr>
              <a:t>“</a:t>
            </a:r>
            <a:r>
              <a:rPr lang="en-US" altLang="zh-CN" sz="2000" i="1" smtClean="0"/>
              <a:t>yes</a:t>
            </a:r>
            <a:r>
              <a:rPr lang="en-US" altLang="zh-CN" sz="2000" smtClean="0">
                <a:latin typeface="Tahoma" panose="020B0604030504040204" pitchFamily="34" charset="0"/>
              </a:rPr>
              <a:t>”</a:t>
            </a:r>
            <a:endParaRPr lang="en-US" altLang="zh-CN" sz="2000" smtClean="0"/>
          </a:p>
          <a:p>
            <a:pPr lvl="1" eaLnBrk="1" hangingPunct="1">
              <a:lnSpc>
                <a:spcPct val="90000"/>
              </a:lnSpc>
              <a:buFont typeface="Wingdings" panose="05000000000000000000" pitchFamily="2" charset="2"/>
              <a:buNone/>
            </a:pPr>
            <a:r>
              <a:rPr lang="en-US" altLang="zh-CN" sz="2000" smtClean="0"/>
              <a:t>IF </a:t>
            </a:r>
            <a:r>
              <a:rPr lang="en-US" altLang="zh-CN" sz="2000" i="1" smtClean="0"/>
              <a:t>age</a:t>
            </a:r>
            <a:r>
              <a:rPr lang="en-US" altLang="zh-CN" sz="2000" smtClean="0"/>
              <a:t> = </a:t>
            </a:r>
            <a:r>
              <a:rPr lang="en-US" altLang="zh-CN" sz="2000" smtClean="0">
                <a:latin typeface="Tahoma" panose="020B0604030504040204" pitchFamily="34" charset="0"/>
              </a:rPr>
              <a:t>“</a:t>
            </a:r>
            <a:r>
              <a:rPr lang="en-US" altLang="zh-CN" sz="2000" smtClean="0"/>
              <a:t>&gt;40</a:t>
            </a:r>
            <a:r>
              <a:rPr lang="en-US" altLang="zh-CN" sz="2000" smtClean="0">
                <a:latin typeface="Tahoma" panose="020B0604030504040204" pitchFamily="34" charset="0"/>
              </a:rPr>
              <a:t>”</a:t>
            </a:r>
            <a:r>
              <a:rPr lang="en-US" altLang="zh-CN" sz="2000" smtClean="0"/>
              <a:t> AND </a:t>
            </a:r>
            <a:r>
              <a:rPr lang="en-US" altLang="zh-CN" sz="2000" i="1" smtClean="0"/>
              <a:t>credit_rating</a:t>
            </a:r>
            <a:r>
              <a:rPr lang="en-US" altLang="zh-CN" sz="2000" smtClean="0"/>
              <a:t> = </a:t>
            </a:r>
            <a:r>
              <a:rPr lang="en-US" altLang="zh-CN" sz="2000" smtClean="0">
                <a:latin typeface="Tahoma" panose="020B0604030504040204" pitchFamily="34" charset="0"/>
              </a:rPr>
              <a:t>“</a:t>
            </a:r>
            <a:r>
              <a:rPr lang="en-US" altLang="zh-CN" sz="2000" i="1" smtClean="0"/>
              <a:t>fair</a:t>
            </a:r>
            <a:r>
              <a:rPr lang="en-US" altLang="zh-CN" sz="2000" smtClean="0">
                <a:latin typeface="Tahoma" panose="020B0604030504040204" pitchFamily="34" charset="0"/>
              </a:rPr>
              <a:t>”</a:t>
            </a:r>
            <a:r>
              <a:rPr lang="en-US" altLang="zh-CN" sz="2000" smtClean="0"/>
              <a:t>  THEN </a:t>
            </a:r>
            <a:r>
              <a:rPr lang="en-US" altLang="zh-CN" sz="2000" i="1" smtClean="0"/>
              <a:t>buys_computer</a:t>
            </a:r>
            <a:r>
              <a:rPr lang="en-US" altLang="zh-CN" sz="2000" smtClean="0"/>
              <a:t> = </a:t>
            </a:r>
            <a:r>
              <a:rPr lang="en-US" altLang="zh-CN" sz="2000" smtClean="0">
                <a:latin typeface="Tahoma" panose="020B0604030504040204" pitchFamily="34" charset="0"/>
              </a:rPr>
              <a:t>“</a:t>
            </a:r>
            <a:r>
              <a:rPr lang="en-US" altLang="zh-CN" sz="2000" i="1" smtClean="0"/>
              <a:t>no</a:t>
            </a:r>
            <a:r>
              <a:rPr lang="en-US" altLang="zh-CN" sz="2000" smtClean="0">
                <a:latin typeface="Tahoma" panose="020B0604030504040204" pitchFamily="34" charset="0"/>
              </a:rPr>
              <a:t>”</a:t>
            </a:r>
            <a:endParaRPr lang="en-US" altLang="zh-CN" sz="2000" smtClean="0"/>
          </a:p>
        </p:txBody>
      </p:sp>
      <p:sp>
        <p:nvSpPr>
          <p:cNvPr id="2" name="日期占位符 1"/>
          <p:cNvSpPr>
            <a:spLocks noGrp="1"/>
          </p:cNvSpPr>
          <p:nvPr>
            <p:ph type="dt" sz="quarter" idx="10"/>
          </p:nvPr>
        </p:nvSpPr>
        <p:spPr/>
        <p:txBody>
          <a:bodyPr/>
          <a:lstStyle/>
          <a:p>
            <a:pPr>
              <a:defRPr/>
            </a:pPr>
            <a:fld id="{3902F989-3731-41D3-9067-10FC9F3FFCBD}" type="datetime1">
              <a:rPr lang="zh-CN" altLang="en-US"/>
              <a:pPr>
                <a:defRPr/>
              </a:pPr>
              <a:t>2019/12/16</a:t>
            </a:fld>
            <a:endParaRPr lang="en-US" altLang="zh-CN"/>
          </a:p>
        </p:txBody>
      </p:sp>
      <p:sp>
        <p:nvSpPr>
          <p:cNvPr id="3" name="灯片编号占位符 2"/>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77785FC-A4B8-46C4-BC41-C79C5E5D12B9}" type="slidenum">
              <a:rPr lang="en-US" altLang="zh-CN">
                <a:latin typeface="Garamond" panose="02020404030301010803" pitchFamily="18" charset="0"/>
              </a:rPr>
              <a:pPr eaLnBrk="1" hangingPunct="1"/>
              <a:t>184</a:t>
            </a:fld>
            <a:endParaRPr lang="en-US" altLang="zh-CN">
              <a:latin typeface="Garamond" panose="02020404030301010803" pitchFamily="18" charset="0"/>
            </a:endParaRPr>
          </a:p>
        </p:txBody>
      </p:sp>
    </p:spTree>
    <p:extLst>
      <p:ext uri="{BB962C8B-B14F-4D97-AF65-F5344CB8AC3E}">
        <p14:creationId xmlns:p14="http://schemas.microsoft.com/office/powerpoint/2010/main" val="695689585"/>
      </p:ext>
    </p:extLst>
  </p:cSld>
  <p:clrMapOvr>
    <a:masterClrMapping/>
  </p:clrMapOvr>
  <p:transition>
    <p:checker/>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26" name="文本框 6"/>
          <p:cNvSpPr txBox="1"/>
          <p:nvPr/>
        </p:nvSpPr>
        <p:spPr>
          <a:xfrm>
            <a:off x="607500" y="177284"/>
            <a:ext cx="1192634" cy="323165"/>
          </a:xfrm>
          <a:prstGeom prst="rect">
            <a:avLst/>
          </a:prstGeom>
          <a:noFill/>
        </p:spPr>
        <p:txBody>
          <a:bodyPr wrap="none" lIns="0" tIns="0" rIns="0" bIns="0" rtlCol="0">
            <a:spAutoFit/>
          </a:bodyPr>
          <a:lstStyle/>
          <a:p>
            <a:pPr fontAlgn="auto">
              <a:spcBef>
                <a:spcPts val="0"/>
              </a:spcBef>
              <a:spcAft>
                <a:spcPts val="0"/>
              </a:spcAft>
              <a:buFontTx/>
              <a:buNone/>
            </a:pPr>
            <a:r>
              <a:rPr lang="zh-CN" altLang="en-US" sz="2100" b="1" spc="225" dirty="0" smtClean="0">
                <a:solidFill>
                  <a:prstClr val="white"/>
                </a:solidFill>
                <a:latin typeface="微软雅黑"/>
                <a:ea typeface="微软雅黑"/>
              </a:rPr>
              <a:t>关联规则</a:t>
            </a:r>
            <a:endParaRPr lang="zh-CN" altLang="en-US" sz="2100" b="1" spc="225" dirty="0">
              <a:solidFill>
                <a:prstClr val="white"/>
              </a:solidFill>
              <a:latin typeface="微软雅黑"/>
              <a:ea typeface="微软雅黑"/>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sp>
        <p:nvSpPr>
          <p:cNvPr id="4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9"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7"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6"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8"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2"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3"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6"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8"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0"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4"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8"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8"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1"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3"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6"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0"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3"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5"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8"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7"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0"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4"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4"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9"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2"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8"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6"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9"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1"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3"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5"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5"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7"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71"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9"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3"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2" name="矩形 81"/>
          <p:cNvSpPr/>
          <p:nvPr/>
        </p:nvSpPr>
        <p:spPr>
          <a:xfrm>
            <a:off x="259814" y="874479"/>
            <a:ext cx="1107996" cy="369332"/>
          </a:xfrm>
          <a:prstGeom prst="rect">
            <a:avLst/>
          </a:prstGeom>
        </p:spPr>
        <p:txBody>
          <a:bodyPr wrap="none">
            <a:spAutoFit/>
          </a:bodyPr>
          <a:lstStyle/>
          <a:p>
            <a:pPr fontAlgn="auto">
              <a:spcBef>
                <a:spcPts val="0"/>
              </a:spcBef>
              <a:spcAft>
                <a:spcPts val="0"/>
              </a:spcAft>
              <a:buFontTx/>
              <a:buNone/>
            </a:pPr>
            <a:r>
              <a:rPr lang="zh-CN" altLang="zh-CN" dirty="0" smtClean="0">
                <a:solidFill>
                  <a:prstClr val="black"/>
                </a:solidFill>
                <a:latin typeface="微软雅黑"/>
                <a:ea typeface="微软雅黑"/>
              </a:rPr>
              <a:t>分类</a:t>
            </a:r>
            <a:r>
              <a:rPr lang="zh-CN" altLang="zh-CN" dirty="0">
                <a:solidFill>
                  <a:prstClr val="black"/>
                </a:solidFill>
                <a:latin typeface="微软雅黑"/>
                <a:ea typeface="微软雅黑"/>
              </a:rPr>
              <a:t>技术</a:t>
            </a:r>
          </a:p>
        </p:txBody>
      </p:sp>
      <p:sp>
        <p:nvSpPr>
          <p:cNvPr id="90" name="矩形 89"/>
          <p:cNvSpPr/>
          <p:nvPr/>
        </p:nvSpPr>
        <p:spPr>
          <a:xfrm>
            <a:off x="524727" y="1286142"/>
            <a:ext cx="1331005" cy="338554"/>
          </a:xfrm>
          <a:prstGeom prst="rect">
            <a:avLst/>
          </a:prstGeom>
        </p:spPr>
        <p:txBody>
          <a:bodyPr wrap="none">
            <a:spAutoFit/>
          </a:bodyPr>
          <a:lstStyle/>
          <a:p>
            <a:pPr fontAlgn="auto">
              <a:spcBef>
                <a:spcPts val="0"/>
              </a:spcBef>
              <a:spcAft>
                <a:spcPts val="0"/>
              </a:spcAft>
              <a:buFontTx/>
              <a:buNone/>
            </a:pPr>
            <a:r>
              <a:rPr lang="en-US" altLang="zh-CN" sz="1600" b="1" dirty="0">
                <a:solidFill>
                  <a:prstClr val="black"/>
                </a:solidFill>
                <a:latin typeface="微软雅黑"/>
                <a:ea typeface="微软雅黑"/>
              </a:rPr>
              <a:t>2</a:t>
            </a:r>
            <a:r>
              <a:rPr lang="zh-CN" altLang="zh-CN" sz="1600" b="1" dirty="0">
                <a:solidFill>
                  <a:prstClr val="black"/>
                </a:solidFill>
                <a:latin typeface="微软雅黑"/>
                <a:ea typeface="微软雅黑"/>
              </a:rPr>
              <a:t>．</a:t>
            </a:r>
            <a:r>
              <a:rPr lang="en-US" altLang="zh-CN" sz="1600" b="1" dirty="0">
                <a:solidFill>
                  <a:prstClr val="black"/>
                </a:solidFill>
                <a:latin typeface="微软雅黑"/>
                <a:ea typeface="微软雅黑"/>
              </a:rPr>
              <a:t>k-</a:t>
            </a:r>
            <a:r>
              <a:rPr lang="zh-CN" altLang="zh-CN" sz="1600" b="1" dirty="0">
                <a:solidFill>
                  <a:prstClr val="black"/>
                </a:solidFill>
                <a:latin typeface="微软雅黑"/>
                <a:ea typeface="微软雅黑"/>
              </a:rPr>
              <a:t>最近邻</a:t>
            </a:r>
          </a:p>
        </p:txBody>
      </p:sp>
      <p:sp>
        <p:nvSpPr>
          <p:cNvPr id="30"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4"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3"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grpSp>
        <p:nvGrpSpPr>
          <p:cNvPr id="11266" name="组合 11265"/>
          <p:cNvGrpSpPr/>
          <p:nvPr/>
        </p:nvGrpSpPr>
        <p:grpSpPr>
          <a:xfrm>
            <a:off x="508958" y="2003650"/>
            <a:ext cx="7915326" cy="1861725"/>
            <a:chOff x="508958" y="1720840"/>
            <a:chExt cx="7915326" cy="1861725"/>
          </a:xfrm>
        </p:grpSpPr>
        <p:sp>
          <p:nvSpPr>
            <p:cNvPr id="14" name="矩形 13"/>
            <p:cNvSpPr/>
            <p:nvPr/>
          </p:nvSpPr>
          <p:spPr>
            <a:xfrm>
              <a:off x="508958" y="1720840"/>
              <a:ext cx="7915326" cy="1815882"/>
            </a:xfrm>
            <a:prstGeom prst="rect">
              <a:avLst/>
            </a:prstGeom>
          </p:spPr>
          <p:txBody>
            <a:bodyPr wrap="square">
              <a:spAutoFit/>
            </a:bodyPr>
            <a:lstStyle/>
            <a:p>
              <a:pPr fontAlgn="auto">
                <a:spcBef>
                  <a:spcPts val="0"/>
                </a:spcBef>
                <a:spcAft>
                  <a:spcPts val="0"/>
                </a:spcAft>
                <a:buFontTx/>
                <a:buNone/>
              </a:pPr>
              <a:r>
                <a:rPr lang="zh-CN" altLang="zh-CN" sz="1600" dirty="0">
                  <a:solidFill>
                    <a:prstClr val="black"/>
                  </a:solidFill>
                  <a:latin typeface="微软雅黑"/>
                  <a:ea typeface="微软雅黑"/>
                </a:rPr>
                <a:t>最临近分类基于类比学习，是一种基于实例的学习，它使用具体的训练实例进行预测，而不必维护源自数据的抽象（或模型）。它采用</a:t>
              </a:r>
              <a:r>
                <a:rPr lang="en-US" altLang="zh-CN" sz="1600" i="1" dirty="0" smtClean="0">
                  <a:solidFill>
                    <a:prstClr val="black"/>
                  </a:solidFill>
                  <a:latin typeface="微软雅黑"/>
                  <a:ea typeface="微软雅黑"/>
                </a:rPr>
                <a:t>n </a:t>
              </a:r>
              <a:r>
                <a:rPr lang="zh-CN" altLang="zh-CN" sz="1600" dirty="0" smtClean="0">
                  <a:solidFill>
                    <a:prstClr val="black"/>
                  </a:solidFill>
                  <a:latin typeface="微软雅黑"/>
                  <a:ea typeface="微软雅黑"/>
                </a:rPr>
                <a:t>维数</a:t>
              </a:r>
              <a:r>
                <a:rPr lang="zh-CN" altLang="zh-CN" sz="1600" dirty="0">
                  <a:solidFill>
                    <a:prstClr val="black"/>
                  </a:solidFill>
                  <a:latin typeface="微软雅黑"/>
                  <a:ea typeface="微软雅黑"/>
                </a:rPr>
                <a:t>值属性描述训练样本，每个样本代表</a:t>
              </a:r>
              <a:r>
                <a:rPr lang="en-US" altLang="zh-CN" sz="1600" i="1" dirty="0" smtClean="0">
                  <a:solidFill>
                    <a:prstClr val="black"/>
                  </a:solidFill>
                  <a:latin typeface="微软雅黑"/>
                  <a:ea typeface="微软雅黑"/>
                </a:rPr>
                <a:t>n </a:t>
              </a:r>
              <a:r>
                <a:rPr lang="zh-CN" altLang="zh-CN" sz="1600" dirty="0" smtClean="0">
                  <a:solidFill>
                    <a:prstClr val="black"/>
                  </a:solidFill>
                  <a:latin typeface="微软雅黑"/>
                  <a:ea typeface="微软雅黑"/>
                </a:rPr>
                <a:t>维</a:t>
              </a:r>
              <a:r>
                <a:rPr lang="zh-CN" altLang="zh-CN" sz="1600" dirty="0">
                  <a:solidFill>
                    <a:prstClr val="black"/>
                  </a:solidFill>
                  <a:latin typeface="微软雅黑"/>
                  <a:ea typeface="微软雅黑"/>
                </a:rPr>
                <a:t>空间的一个点，即所有的训练样本都存放在</a:t>
              </a:r>
              <a:r>
                <a:rPr lang="en-US" altLang="zh-CN" sz="1600" i="1" dirty="0" smtClean="0">
                  <a:solidFill>
                    <a:prstClr val="black"/>
                  </a:solidFill>
                  <a:latin typeface="微软雅黑"/>
                  <a:ea typeface="微软雅黑"/>
                </a:rPr>
                <a:t>n </a:t>
              </a:r>
              <a:r>
                <a:rPr lang="zh-CN" altLang="zh-CN" sz="1600" dirty="0" smtClean="0">
                  <a:solidFill>
                    <a:prstClr val="black"/>
                  </a:solidFill>
                  <a:latin typeface="微软雅黑"/>
                  <a:ea typeface="微软雅黑"/>
                </a:rPr>
                <a:t>维</a:t>
              </a:r>
              <a:r>
                <a:rPr lang="zh-CN" altLang="zh-CN" sz="1600" dirty="0">
                  <a:solidFill>
                    <a:prstClr val="black"/>
                  </a:solidFill>
                  <a:latin typeface="微软雅黑"/>
                  <a:ea typeface="微软雅黑"/>
                </a:rPr>
                <a:t>空间中。若给定一个未知样本，</a:t>
              </a:r>
              <a:r>
                <a:rPr lang="en-US" altLang="zh-CN" sz="1600" dirty="0">
                  <a:solidFill>
                    <a:prstClr val="black"/>
                  </a:solidFill>
                  <a:latin typeface="微软雅黑"/>
                  <a:ea typeface="微软雅黑"/>
                </a:rPr>
                <a:t>k-</a:t>
              </a:r>
              <a:r>
                <a:rPr lang="zh-CN" altLang="zh-CN" sz="1600" dirty="0">
                  <a:solidFill>
                    <a:prstClr val="black"/>
                  </a:solidFill>
                  <a:latin typeface="微软雅黑"/>
                  <a:ea typeface="微软雅黑"/>
                </a:rPr>
                <a:t>最近邻分类法搜索模式空间，计算该测试样本与训练集中其他样本的邻近度，找出最接近未知样本的</a:t>
              </a:r>
              <a:r>
                <a:rPr lang="en-US" altLang="zh-CN" sz="1600" i="1" dirty="0" smtClean="0">
                  <a:solidFill>
                    <a:prstClr val="black"/>
                  </a:solidFill>
                  <a:latin typeface="微软雅黑"/>
                  <a:ea typeface="微软雅黑"/>
                </a:rPr>
                <a:t>k </a:t>
              </a:r>
              <a:r>
                <a:rPr lang="zh-CN" altLang="zh-CN" sz="1600" dirty="0" smtClean="0">
                  <a:solidFill>
                    <a:prstClr val="black"/>
                  </a:solidFill>
                  <a:latin typeface="微软雅黑"/>
                  <a:ea typeface="微软雅黑"/>
                </a:rPr>
                <a:t>个</a:t>
              </a:r>
              <a:r>
                <a:rPr lang="zh-CN" altLang="zh-CN" sz="1600" dirty="0">
                  <a:solidFill>
                    <a:prstClr val="black"/>
                  </a:solidFill>
                  <a:latin typeface="微软雅黑"/>
                  <a:ea typeface="微软雅黑"/>
                </a:rPr>
                <a:t>训练样本，这</a:t>
              </a:r>
              <a:r>
                <a:rPr lang="en-US" altLang="zh-CN" sz="1600" i="1" dirty="0" smtClean="0">
                  <a:solidFill>
                    <a:prstClr val="black"/>
                  </a:solidFill>
                  <a:latin typeface="微软雅黑"/>
                  <a:ea typeface="微软雅黑"/>
                </a:rPr>
                <a:t>k </a:t>
              </a:r>
              <a:r>
                <a:rPr lang="zh-CN" altLang="zh-CN" sz="1600" dirty="0" smtClean="0">
                  <a:solidFill>
                    <a:prstClr val="black"/>
                  </a:solidFill>
                  <a:latin typeface="微软雅黑"/>
                  <a:ea typeface="微软雅黑"/>
                </a:rPr>
                <a:t>个训练样本</a:t>
              </a:r>
              <a:r>
                <a:rPr lang="zh-CN" altLang="zh-CN" sz="1600" dirty="0">
                  <a:solidFill>
                    <a:prstClr val="black"/>
                  </a:solidFill>
                  <a:latin typeface="微软雅黑"/>
                  <a:ea typeface="微软雅黑"/>
                </a:rPr>
                <a:t>就是未知样本的</a:t>
              </a:r>
              <a:r>
                <a:rPr lang="en-US" altLang="zh-CN" sz="1600" i="1" dirty="0" smtClean="0">
                  <a:solidFill>
                    <a:prstClr val="black"/>
                  </a:solidFill>
                  <a:latin typeface="微软雅黑"/>
                  <a:ea typeface="微软雅黑"/>
                </a:rPr>
                <a:t>k </a:t>
              </a:r>
              <a:r>
                <a:rPr lang="zh-CN" altLang="zh-CN" sz="1600" dirty="0" smtClean="0">
                  <a:solidFill>
                    <a:prstClr val="black"/>
                  </a:solidFill>
                  <a:latin typeface="微软雅黑"/>
                  <a:ea typeface="微软雅黑"/>
                </a:rPr>
                <a:t>个</a:t>
              </a:r>
              <a:r>
                <a:rPr lang="zh-CN" altLang="zh-CN" sz="1600" dirty="0">
                  <a:solidFill>
                    <a:prstClr val="black"/>
                  </a:solidFill>
                  <a:latin typeface="微软雅黑"/>
                  <a:ea typeface="微软雅黑"/>
                </a:rPr>
                <a:t>“近邻”。其中的“邻近度”一般采用欧几里得距离定义：两个</a:t>
              </a:r>
              <a:r>
                <a:rPr lang="zh-CN" altLang="zh-CN" sz="1600" dirty="0" smtClean="0">
                  <a:solidFill>
                    <a:prstClr val="black"/>
                  </a:solidFill>
                  <a:latin typeface="微软雅黑"/>
                  <a:ea typeface="微软雅黑"/>
                </a:rPr>
                <a:t>点</a:t>
              </a:r>
              <a:r>
                <a:rPr lang="en-US" altLang="zh-CN" sz="1600" dirty="0" smtClean="0">
                  <a:solidFill>
                    <a:prstClr val="black"/>
                  </a:solidFill>
                  <a:latin typeface="微软雅黑"/>
                  <a:ea typeface="微软雅黑"/>
                </a:rPr>
                <a:t>                         </a:t>
              </a:r>
              <a:r>
                <a:rPr lang="zh-CN" altLang="zh-CN" sz="1600" dirty="0" smtClean="0">
                  <a:solidFill>
                    <a:prstClr val="black"/>
                  </a:solidFill>
                  <a:latin typeface="微软雅黑"/>
                  <a:ea typeface="微软雅黑"/>
                </a:rPr>
                <a:t>和</a:t>
              </a:r>
              <a:r>
                <a:rPr lang="en-US" altLang="zh-CN" sz="1600" dirty="0" smtClean="0">
                  <a:solidFill>
                    <a:prstClr val="black"/>
                  </a:solidFill>
                  <a:latin typeface="微软雅黑"/>
                  <a:ea typeface="微软雅黑"/>
                </a:rPr>
                <a:t>                         </a:t>
              </a:r>
              <a:r>
                <a:rPr lang="zh-CN" altLang="zh-CN" sz="1600" dirty="0" smtClean="0">
                  <a:solidFill>
                    <a:prstClr val="black"/>
                  </a:solidFill>
                  <a:latin typeface="微软雅黑"/>
                  <a:ea typeface="微软雅黑"/>
                </a:rPr>
                <a:t>的</a:t>
              </a:r>
              <a:r>
                <a:rPr lang="en-US" altLang="zh-CN" sz="1600" dirty="0">
                  <a:solidFill>
                    <a:prstClr val="black"/>
                  </a:solidFill>
                  <a:latin typeface="微软雅黑"/>
                  <a:ea typeface="微软雅黑"/>
                </a:rPr>
                <a:t>Euclid</a:t>
              </a:r>
              <a:r>
                <a:rPr lang="zh-CN" altLang="zh-CN" sz="1600" dirty="0">
                  <a:solidFill>
                    <a:prstClr val="black"/>
                  </a:solidFill>
                  <a:latin typeface="微软雅黑"/>
                  <a:ea typeface="微软雅黑"/>
                </a:rPr>
                <a:t>距离</a:t>
              </a:r>
              <a:r>
                <a:rPr lang="zh-CN" altLang="zh-CN" sz="1600" dirty="0" smtClean="0">
                  <a:solidFill>
                    <a:prstClr val="black"/>
                  </a:solidFill>
                  <a:latin typeface="微软雅黑"/>
                  <a:ea typeface="微软雅黑"/>
                </a:rPr>
                <a:t>是</a:t>
              </a:r>
              <a:r>
                <a:rPr lang="en-US" altLang="zh-CN" sz="1600" dirty="0" smtClean="0">
                  <a:solidFill>
                    <a:prstClr val="black"/>
                  </a:solidFill>
                  <a:latin typeface="微软雅黑"/>
                  <a:ea typeface="微软雅黑"/>
                </a:rPr>
                <a:t>                                    </a:t>
              </a:r>
              <a:r>
                <a:rPr lang="zh-CN" altLang="en-US" sz="1600" dirty="0" smtClean="0">
                  <a:solidFill>
                    <a:prstClr val="black"/>
                  </a:solidFill>
                  <a:latin typeface="微软雅黑"/>
                  <a:ea typeface="微软雅黑"/>
                </a:rPr>
                <a:t>。</a:t>
              </a:r>
              <a:endParaRPr lang="zh-CN" altLang="en-US" sz="1600" dirty="0">
                <a:solidFill>
                  <a:prstClr val="black"/>
                </a:solidFill>
                <a:latin typeface="微软雅黑"/>
                <a:ea typeface="微软雅黑"/>
              </a:endParaRPr>
            </a:p>
          </p:txBody>
        </p:sp>
        <p:graphicFrame>
          <p:nvGraphicFramePr>
            <p:cNvPr id="31" name="对象 30"/>
            <p:cNvGraphicFramePr>
              <a:graphicFrameLocks noChangeAspect="1"/>
            </p:cNvGraphicFramePr>
            <p:nvPr/>
          </p:nvGraphicFramePr>
          <p:xfrm>
            <a:off x="4958498" y="2978869"/>
            <a:ext cx="1319755" cy="263951"/>
          </p:xfrm>
          <a:graphic>
            <a:graphicData uri="http://schemas.openxmlformats.org/presentationml/2006/ole">
              <mc:AlternateContent xmlns:mc="http://schemas.openxmlformats.org/markup-compatibility/2006">
                <mc:Choice xmlns:v="urn:schemas-microsoft-com:vml" Requires="v">
                  <p:oleObj spid="_x0000_s7210" r:id="rId4" imgW="1002665" imgH="203200" progId="Equation.DSMT4">
                    <p:embed/>
                  </p:oleObj>
                </mc:Choice>
                <mc:Fallback>
                  <p:oleObj r:id="rId4" imgW="1002665" imgH="203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8498" y="2978869"/>
                          <a:ext cx="1319755" cy="263951"/>
                        </a:xfrm>
                        <a:prstGeom prst="rect">
                          <a:avLst/>
                        </a:prstGeom>
                        <a:noFill/>
                      </p:spPr>
                    </p:pic>
                  </p:oleObj>
                </mc:Fallback>
              </mc:AlternateContent>
            </a:graphicData>
          </a:graphic>
        </p:graphicFrame>
        <p:graphicFrame>
          <p:nvGraphicFramePr>
            <p:cNvPr id="74" name="对象 73"/>
            <p:cNvGraphicFramePr>
              <a:graphicFrameLocks noChangeAspect="1"/>
            </p:cNvGraphicFramePr>
            <p:nvPr/>
          </p:nvGraphicFramePr>
          <p:xfrm>
            <a:off x="6630203" y="2969443"/>
            <a:ext cx="1414020" cy="282804"/>
          </p:xfrm>
          <a:graphic>
            <a:graphicData uri="http://schemas.openxmlformats.org/presentationml/2006/ole">
              <mc:AlternateContent xmlns:mc="http://schemas.openxmlformats.org/markup-compatibility/2006">
                <mc:Choice xmlns:v="urn:schemas-microsoft-com:vml" Requires="v">
                  <p:oleObj spid="_x0000_s7211" r:id="rId6" imgW="1002665" imgH="203200" progId="Equation.DSMT4">
                    <p:embed/>
                  </p:oleObj>
                </mc:Choice>
                <mc:Fallback>
                  <p:oleObj r:id="rId6" imgW="1002665" imgH="2032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0203" y="2969443"/>
                          <a:ext cx="1414020" cy="282804"/>
                        </a:xfrm>
                        <a:prstGeom prst="rect">
                          <a:avLst/>
                        </a:prstGeom>
                        <a:noFill/>
                      </p:spPr>
                    </p:pic>
                  </p:oleObj>
                </mc:Fallback>
              </mc:AlternateContent>
            </a:graphicData>
          </a:graphic>
        </p:graphicFrame>
        <p:graphicFrame>
          <p:nvGraphicFramePr>
            <p:cNvPr id="11264" name="对象 11263"/>
            <p:cNvGraphicFramePr>
              <a:graphicFrameLocks noChangeAspect="1"/>
            </p:cNvGraphicFramePr>
            <p:nvPr/>
          </p:nvGraphicFramePr>
          <p:xfrm>
            <a:off x="1855732" y="3206701"/>
            <a:ext cx="2094099" cy="375864"/>
          </p:xfrm>
          <a:graphic>
            <a:graphicData uri="http://schemas.openxmlformats.org/presentationml/2006/ole">
              <mc:AlternateContent xmlns:mc="http://schemas.openxmlformats.org/markup-compatibility/2006">
                <mc:Choice xmlns:v="urn:schemas-microsoft-com:vml" Requires="v">
                  <p:oleObj spid="_x0000_s7212" r:id="rId8" imgW="1485265" imgH="266700" progId="Equation.DSMT4">
                    <p:embed/>
                  </p:oleObj>
                </mc:Choice>
                <mc:Fallback>
                  <p:oleObj r:id="rId8" imgW="1485265" imgH="2667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55732" y="3206701"/>
                          <a:ext cx="2094099" cy="375864"/>
                        </a:xfrm>
                        <a:prstGeom prst="rect">
                          <a:avLst/>
                        </a:prstGeom>
                        <a:noFill/>
                      </p:spPr>
                    </p:pic>
                  </p:oleObj>
                </mc:Fallback>
              </mc:AlternateContent>
            </a:graphicData>
          </a:graphic>
        </p:graphicFrame>
      </p:grpSp>
      <p:sp>
        <p:nvSpPr>
          <p:cNvPr id="11268" name="矩形 11267"/>
          <p:cNvSpPr/>
          <p:nvPr/>
        </p:nvSpPr>
        <p:spPr>
          <a:xfrm>
            <a:off x="508958" y="4295666"/>
            <a:ext cx="7915326" cy="830997"/>
          </a:xfrm>
          <a:prstGeom prst="rect">
            <a:avLst/>
          </a:prstGeom>
        </p:spPr>
        <p:txBody>
          <a:bodyPr wrap="square">
            <a:spAutoFit/>
          </a:bodyPr>
          <a:lstStyle/>
          <a:p>
            <a:pPr fontAlgn="auto">
              <a:spcBef>
                <a:spcPts val="0"/>
              </a:spcBef>
              <a:spcAft>
                <a:spcPts val="0"/>
              </a:spcAft>
              <a:buFontTx/>
              <a:buNone/>
            </a:pPr>
            <a:r>
              <a:rPr lang="zh-CN" altLang="zh-CN" sz="1600" dirty="0">
                <a:solidFill>
                  <a:prstClr val="black"/>
                </a:solidFill>
                <a:latin typeface="微软雅黑"/>
                <a:ea typeface="微软雅黑"/>
              </a:rPr>
              <a:t>最近邻分类是基于要求的或懒散的学习法，即它存放所有的训练样本，并且直到新的（未标记的）样本需要分类时才建立分类。其优点是可以生成任意形状的决策边界，能提供更加灵活的模型表示</a:t>
            </a:r>
            <a:r>
              <a:rPr lang="zh-CN" altLang="zh-CN" sz="1600" dirty="0" smtClean="0">
                <a:solidFill>
                  <a:prstClr val="black"/>
                </a:solidFill>
                <a:latin typeface="微软雅黑"/>
                <a:ea typeface="微软雅黑"/>
              </a:rPr>
              <a:t>。</a:t>
            </a:r>
            <a:endParaRPr lang="zh-CN" altLang="zh-CN" sz="1600" dirty="0">
              <a:solidFill>
                <a:prstClr val="black"/>
              </a:solidFill>
              <a:latin typeface="微软雅黑"/>
              <a:ea typeface="微软雅黑"/>
            </a:endParaRPr>
          </a:p>
        </p:txBody>
      </p:sp>
      <p:pic>
        <p:nvPicPr>
          <p:cNvPr id="71" name="27 Imagen"/>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prstClr val="white">
                    <a:lumMod val="65000"/>
                  </a:prstClr>
                </a:solidFill>
                <a:latin typeface="微软雅黑"/>
                <a:ea typeface="微软雅黑"/>
              </a:rPr>
              <a:t>of</a:t>
            </a:r>
            <a:endParaRPr lang="es-ES" sz="1200" b="1" i="1" dirty="0">
              <a:solidFill>
                <a:prstClr val="white">
                  <a:lumMod val="65000"/>
                </a:prstClr>
              </a:solidFill>
              <a:latin typeface="微软雅黑"/>
              <a:ea typeface="微软雅黑"/>
            </a:endParaRPr>
          </a:p>
        </p:txBody>
      </p:sp>
      <p:sp>
        <p:nvSpPr>
          <p:cNvPr id="76"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sz="1200" b="1" dirty="0" smtClean="0">
                <a:solidFill>
                  <a:prstClr val="white">
                    <a:lumMod val="50000"/>
                  </a:prstClr>
                </a:solidFill>
                <a:latin typeface="微软雅黑"/>
                <a:ea typeface="微软雅黑"/>
              </a:rPr>
              <a:t>65</a:t>
            </a:r>
            <a:endParaRPr lang="es-ES" sz="1200" b="1" dirty="0">
              <a:solidFill>
                <a:prstClr val="white">
                  <a:lumMod val="50000"/>
                </a:prstClr>
              </a:solidFill>
              <a:latin typeface="微软雅黑"/>
              <a:ea typeface="微软雅黑"/>
            </a:endParaRPr>
          </a:p>
        </p:txBody>
      </p:sp>
      <p:pic>
        <p:nvPicPr>
          <p:cNvPr id="77" name="Imagen 27">
            <a:hlinkClick r:id="" action="ppaction://hlinkshowjump?jump=nextslide"/>
          </p:cNvPr>
          <p:cNvPicPr>
            <a:picLocks noChangeAspect="1" noChangeArrowheads="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Imagen 28">
            <a:hlinkClick r:id="" action="ppaction://hlinkshowjump?jump=previousslide"/>
          </p:cNvPr>
          <p:cNvPicPr>
            <a:picLocks noChangeAspect="1" noChangeArrowheads="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prstClr val="black">
                    <a:tint val="75000"/>
                  </a:prstClr>
                </a:solidFill>
              </a:rPr>
              <a:pPr fontAlgn="auto">
                <a:spcBef>
                  <a:spcPts val="0"/>
                </a:spcBef>
                <a:spcAft>
                  <a:spcPts val="0"/>
                </a:spcAft>
                <a:buFontTx/>
                <a:buNone/>
              </a:pPr>
              <a:t>185</a:t>
            </a:fld>
            <a:endParaRPr lang="zh-CN" altLang="en-US" dirty="0">
              <a:solidFill>
                <a:prstClr val="black">
                  <a:tint val="75000"/>
                </a:prstClr>
              </a:solidFill>
            </a:endParaRPr>
          </a:p>
        </p:txBody>
      </p:sp>
    </p:spTree>
    <p:extLst>
      <p:ext uri="{BB962C8B-B14F-4D97-AF65-F5344CB8AC3E}">
        <p14:creationId xmlns:p14="http://schemas.microsoft.com/office/powerpoint/2010/main" val="3840799195"/>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26" name="文本框 6"/>
          <p:cNvSpPr txBox="1"/>
          <p:nvPr/>
        </p:nvSpPr>
        <p:spPr>
          <a:xfrm>
            <a:off x="607500" y="177284"/>
            <a:ext cx="1192634" cy="323165"/>
          </a:xfrm>
          <a:prstGeom prst="rect">
            <a:avLst/>
          </a:prstGeom>
          <a:noFill/>
        </p:spPr>
        <p:txBody>
          <a:bodyPr wrap="none" lIns="0" tIns="0" rIns="0" bIns="0" rtlCol="0">
            <a:spAutoFit/>
          </a:bodyPr>
          <a:lstStyle/>
          <a:p>
            <a:pPr fontAlgn="auto">
              <a:spcBef>
                <a:spcPts val="0"/>
              </a:spcBef>
              <a:spcAft>
                <a:spcPts val="0"/>
              </a:spcAft>
              <a:buFontTx/>
              <a:buNone/>
            </a:pPr>
            <a:r>
              <a:rPr lang="zh-CN" altLang="en-US" sz="2100" b="1" spc="225" dirty="0" smtClean="0">
                <a:solidFill>
                  <a:prstClr val="white"/>
                </a:solidFill>
                <a:latin typeface="微软雅黑"/>
                <a:ea typeface="微软雅黑"/>
              </a:rPr>
              <a:t>关联规则</a:t>
            </a:r>
            <a:endParaRPr lang="zh-CN" altLang="en-US" sz="2100" b="1" spc="225" dirty="0">
              <a:solidFill>
                <a:prstClr val="white"/>
              </a:solidFill>
              <a:latin typeface="微软雅黑"/>
              <a:ea typeface="微软雅黑"/>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sp>
        <p:nvSpPr>
          <p:cNvPr id="4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9"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7"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6"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8"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2"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3"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6"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8"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0"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4"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8"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8"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1"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3"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6"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0"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3"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5"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8"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7"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0"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4"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4"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9"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2"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8"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6"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9"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1"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3"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5"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5"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7"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71"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9"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3"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2" name="矩形 81"/>
          <p:cNvSpPr/>
          <p:nvPr/>
        </p:nvSpPr>
        <p:spPr>
          <a:xfrm>
            <a:off x="259814" y="874479"/>
            <a:ext cx="2723823" cy="369332"/>
          </a:xfrm>
          <a:prstGeom prst="rect">
            <a:avLst/>
          </a:prstGeom>
        </p:spPr>
        <p:txBody>
          <a:bodyPr wrap="none">
            <a:spAutoFit/>
          </a:bodyPr>
          <a:lstStyle/>
          <a:p>
            <a:pPr fontAlgn="auto">
              <a:spcBef>
                <a:spcPts val="0"/>
              </a:spcBef>
              <a:spcAft>
                <a:spcPts val="0"/>
              </a:spcAft>
              <a:buFontTx/>
              <a:buNone/>
            </a:pPr>
            <a:r>
              <a:rPr lang="zh-CN" altLang="zh-CN" dirty="0" smtClean="0">
                <a:solidFill>
                  <a:prstClr val="black"/>
                </a:solidFill>
                <a:latin typeface="微软雅黑"/>
                <a:ea typeface="微软雅黑"/>
              </a:rPr>
              <a:t>案例</a:t>
            </a:r>
            <a:r>
              <a:rPr lang="zh-CN" altLang="zh-CN" dirty="0">
                <a:solidFill>
                  <a:prstClr val="black"/>
                </a:solidFill>
                <a:latin typeface="微软雅黑"/>
                <a:ea typeface="微软雅黑"/>
              </a:rPr>
              <a:t>：保险客户风险分析</a:t>
            </a:r>
          </a:p>
        </p:txBody>
      </p:sp>
      <p:sp>
        <p:nvSpPr>
          <p:cNvPr id="90" name="矩形 89"/>
          <p:cNvSpPr/>
          <p:nvPr/>
        </p:nvSpPr>
        <p:spPr>
          <a:xfrm>
            <a:off x="524727" y="1286142"/>
            <a:ext cx="1337226" cy="338554"/>
          </a:xfrm>
          <a:prstGeom prst="rect">
            <a:avLst/>
          </a:prstGeom>
        </p:spPr>
        <p:txBody>
          <a:bodyPr wrap="none">
            <a:spAutoFit/>
          </a:bodyPr>
          <a:lstStyle/>
          <a:p>
            <a:pPr fontAlgn="auto">
              <a:spcBef>
                <a:spcPts val="0"/>
              </a:spcBef>
              <a:spcAft>
                <a:spcPts val="0"/>
              </a:spcAft>
              <a:buFontTx/>
              <a:buNone/>
            </a:pPr>
            <a:r>
              <a:rPr lang="en-US" altLang="zh-CN" sz="1600" b="1" dirty="0">
                <a:solidFill>
                  <a:prstClr val="black"/>
                </a:solidFill>
                <a:latin typeface="微软雅黑"/>
                <a:ea typeface="微软雅黑"/>
              </a:rPr>
              <a:t>1</a:t>
            </a:r>
            <a:r>
              <a:rPr lang="zh-CN" altLang="zh-CN" sz="1600" b="1" dirty="0">
                <a:solidFill>
                  <a:prstClr val="black"/>
                </a:solidFill>
                <a:latin typeface="微软雅黑"/>
                <a:ea typeface="微软雅黑"/>
              </a:rPr>
              <a:t>．挖掘目标</a:t>
            </a:r>
          </a:p>
        </p:txBody>
      </p:sp>
      <p:sp>
        <p:nvSpPr>
          <p:cNvPr id="30"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4"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3"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 name="矩形 1"/>
          <p:cNvSpPr/>
          <p:nvPr/>
        </p:nvSpPr>
        <p:spPr>
          <a:xfrm>
            <a:off x="508958" y="1652977"/>
            <a:ext cx="7915326" cy="738664"/>
          </a:xfrm>
          <a:prstGeom prst="rect">
            <a:avLst/>
          </a:prstGeom>
        </p:spPr>
        <p:txBody>
          <a:bodyPr wrap="square">
            <a:spAutoFit/>
          </a:bodyPr>
          <a:lstStyle/>
          <a:p>
            <a:pPr fontAlgn="auto">
              <a:spcBef>
                <a:spcPts val="0"/>
              </a:spcBef>
              <a:spcAft>
                <a:spcPts val="0"/>
              </a:spcAft>
              <a:buFontTx/>
              <a:buNone/>
            </a:pPr>
            <a:r>
              <a:rPr lang="zh-CN" altLang="zh-CN" sz="1400" dirty="0">
                <a:solidFill>
                  <a:prstClr val="black"/>
                </a:solidFill>
                <a:latin typeface="微软雅黑"/>
                <a:ea typeface="微软雅黑"/>
              </a:rPr>
              <a:t>由过去大量的经验数据发现机动车辆事故率与驾驶者及所驾驶的车辆有着密切的关系，影响驾驶人员安全驾驶的主要因素有年龄、性别、驾龄、职业、婚姻状况、车辆车型、车辆用途、车龄</a:t>
            </a:r>
            <a:r>
              <a:rPr lang="zh-CN" altLang="zh-CN" sz="1400" dirty="0" smtClean="0">
                <a:solidFill>
                  <a:prstClr val="black"/>
                </a:solidFill>
                <a:latin typeface="微软雅黑"/>
                <a:ea typeface="微软雅黑"/>
              </a:rPr>
              <a:t>等。</a:t>
            </a:r>
            <a:r>
              <a:rPr lang="zh-CN" altLang="zh-CN" sz="1400" dirty="0">
                <a:solidFill>
                  <a:prstClr val="black"/>
                </a:solidFill>
                <a:latin typeface="微软雅黑"/>
                <a:ea typeface="微软雅黑"/>
              </a:rPr>
              <a:t>因此，客户风险分析的挖掘目标就是上述各主要因素与客户风险之间的关系，等等。</a:t>
            </a:r>
          </a:p>
        </p:txBody>
      </p:sp>
      <p:sp>
        <p:nvSpPr>
          <p:cNvPr id="76" name="矩形 75"/>
          <p:cNvSpPr/>
          <p:nvPr/>
        </p:nvSpPr>
        <p:spPr>
          <a:xfrm>
            <a:off x="524727" y="2690722"/>
            <a:ext cx="1542410" cy="338554"/>
          </a:xfrm>
          <a:prstGeom prst="rect">
            <a:avLst/>
          </a:prstGeom>
        </p:spPr>
        <p:txBody>
          <a:bodyPr wrap="none">
            <a:spAutoFit/>
          </a:bodyPr>
          <a:lstStyle/>
          <a:p>
            <a:pPr fontAlgn="auto">
              <a:spcBef>
                <a:spcPts val="0"/>
              </a:spcBef>
              <a:spcAft>
                <a:spcPts val="0"/>
              </a:spcAft>
              <a:buFontTx/>
              <a:buNone/>
            </a:pPr>
            <a:r>
              <a:rPr lang="en-US" altLang="zh-CN" sz="1600" b="1" dirty="0" smtClean="0">
                <a:solidFill>
                  <a:prstClr val="black"/>
                </a:solidFill>
                <a:latin typeface="微软雅黑"/>
                <a:ea typeface="微软雅黑"/>
              </a:rPr>
              <a:t>2</a:t>
            </a:r>
            <a:r>
              <a:rPr lang="zh-CN" altLang="zh-CN" sz="1600" b="1" dirty="0">
                <a:solidFill>
                  <a:prstClr val="black"/>
                </a:solidFill>
                <a:latin typeface="微软雅黑"/>
                <a:ea typeface="微软雅黑"/>
              </a:rPr>
              <a:t>．数据预处理</a:t>
            </a:r>
          </a:p>
        </p:txBody>
      </p:sp>
      <p:sp>
        <p:nvSpPr>
          <p:cNvPr id="6" name="矩形 5"/>
          <p:cNvSpPr/>
          <p:nvPr/>
        </p:nvSpPr>
        <p:spPr>
          <a:xfrm>
            <a:off x="508958" y="3095697"/>
            <a:ext cx="7915326" cy="738664"/>
          </a:xfrm>
          <a:prstGeom prst="rect">
            <a:avLst/>
          </a:prstGeom>
        </p:spPr>
        <p:txBody>
          <a:bodyPr wrap="square">
            <a:spAutoFit/>
          </a:bodyPr>
          <a:lstStyle/>
          <a:p>
            <a:pPr fontAlgn="auto">
              <a:spcBef>
                <a:spcPts val="0"/>
              </a:spcBef>
              <a:spcAft>
                <a:spcPts val="0"/>
              </a:spcAft>
              <a:buFontTx/>
              <a:buNone/>
            </a:pPr>
            <a:r>
              <a:rPr lang="zh-CN" altLang="zh-CN" sz="1400" dirty="0">
                <a:solidFill>
                  <a:prstClr val="black"/>
                </a:solidFill>
                <a:latin typeface="微软雅黑"/>
                <a:ea typeface="微软雅黑"/>
              </a:rPr>
              <a:t>数据准备与预处理是数据挖掘中的首要步骤，高质量的数据是获得高质量决策的先决条件。在实施数据挖掘之前，及时有效的数据预处理可以解决噪声问题和处理缺失的信息，将有助于提高数据挖掘的精度和性能。</a:t>
            </a:r>
          </a:p>
        </p:txBody>
      </p:sp>
      <p:sp>
        <p:nvSpPr>
          <p:cNvPr id="9" name="矩形 8"/>
          <p:cNvSpPr/>
          <p:nvPr/>
        </p:nvSpPr>
        <p:spPr>
          <a:xfrm>
            <a:off x="749043" y="4289194"/>
            <a:ext cx="3314051" cy="1611983"/>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buFontTx/>
              <a:buNone/>
            </a:pPr>
            <a:endParaRPr lang="en-US" altLang="zh-CN" sz="1400" dirty="0" smtClean="0">
              <a:solidFill>
                <a:prstClr val="white"/>
              </a:solidFill>
            </a:endParaRPr>
          </a:p>
          <a:p>
            <a:pPr fontAlgn="auto">
              <a:spcBef>
                <a:spcPts val="0"/>
              </a:spcBef>
              <a:spcAft>
                <a:spcPts val="0"/>
              </a:spcAft>
              <a:buFontTx/>
              <a:buNone/>
            </a:pPr>
            <a:r>
              <a:rPr lang="zh-CN" altLang="zh-CN" sz="1400" dirty="0" smtClean="0">
                <a:solidFill>
                  <a:prstClr val="white"/>
                </a:solidFill>
              </a:rPr>
              <a:t>去除</a:t>
            </a:r>
            <a:r>
              <a:rPr lang="zh-CN" altLang="zh-CN" sz="1400" dirty="0">
                <a:solidFill>
                  <a:prstClr val="white"/>
                </a:solidFill>
              </a:rPr>
              <a:t>数据集之中的噪声数据和无关数据，处理遗漏数据和清洗“脏”数据</a:t>
            </a:r>
            <a:r>
              <a:rPr lang="zh-CN" altLang="zh-CN" sz="1400" dirty="0" smtClean="0">
                <a:solidFill>
                  <a:prstClr val="white"/>
                </a:solidFill>
              </a:rPr>
              <a:t>等</a:t>
            </a:r>
            <a:r>
              <a:rPr lang="zh-CN" altLang="en-US" sz="1400" dirty="0" smtClean="0">
                <a:solidFill>
                  <a:prstClr val="white"/>
                </a:solidFill>
              </a:rPr>
              <a:t>。</a:t>
            </a:r>
            <a:endParaRPr lang="en-US" altLang="zh-CN" sz="1400" dirty="0" smtClean="0">
              <a:solidFill>
                <a:prstClr val="white"/>
              </a:solidFill>
            </a:endParaRPr>
          </a:p>
          <a:p>
            <a:pPr fontAlgn="auto">
              <a:spcBef>
                <a:spcPts val="0"/>
              </a:spcBef>
              <a:spcAft>
                <a:spcPts val="0"/>
              </a:spcAft>
              <a:buFontTx/>
              <a:buNone/>
            </a:pPr>
            <a:endParaRPr lang="en-US" altLang="zh-CN" sz="1400" dirty="0" smtClean="0">
              <a:solidFill>
                <a:prstClr val="white"/>
              </a:solidFill>
            </a:endParaRPr>
          </a:p>
          <a:p>
            <a:pPr fontAlgn="auto">
              <a:spcBef>
                <a:spcPts val="0"/>
              </a:spcBef>
              <a:spcAft>
                <a:spcPts val="0"/>
              </a:spcAft>
              <a:buFontTx/>
              <a:buNone/>
            </a:pPr>
            <a:r>
              <a:rPr lang="zh-CN" altLang="zh-CN" sz="1400" dirty="0">
                <a:solidFill>
                  <a:prstClr val="white"/>
                </a:solidFill>
              </a:rPr>
              <a:t>数据清洗处理通常包括处理噪声数据、填补遗漏数据值</a:t>
            </a:r>
            <a:r>
              <a:rPr lang="en-US" altLang="zh-CN" sz="1400" dirty="0">
                <a:solidFill>
                  <a:prstClr val="white"/>
                </a:solidFill>
              </a:rPr>
              <a:t>/</a:t>
            </a:r>
            <a:r>
              <a:rPr lang="zh-CN" altLang="zh-CN" sz="1400" dirty="0">
                <a:solidFill>
                  <a:prstClr val="white"/>
                </a:solidFill>
              </a:rPr>
              <a:t>除去异常值、纠正数据不一致的问题，等等。</a:t>
            </a:r>
            <a:endParaRPr lang="zh-CN" altLang="en-US" sz="1400" dirty="0">
              <a:solidFill>
                <a:prstClr val="white"/>
              </a:solidFill>
            </a:endParaRPr>
          </a:p>
        </p:txBody>
      </p:sp>
      <p:sp>
        <p:nvSpPr>
          <p:cNvPr id="77" name="矩形 76"/>
          <p:cNvSpPr/>
          <p:nvPr/>
        </p:nvSpPr>
        <p:spPr>
          <a:xfrm>
            <a:off x="4567442" y="4289194"/>
            <a:ext cx="3314051" cy="1611983"/>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buFontTx/>
              <a:buNone/>
            </a:pPr>
            <a:r>
              <a:rPr lang="zh-CN" altLang="zh-CN" sz="1400" dirty="0">
                <a:solidFill>
                  <a:prstClr val="white"/>
                </a:solidFill>
              </a:rPr>
              <a:t>在处理完噪声数据后，就可以对数据进行转化，主要的方法</a:t>
            </a:r>
            <a:r>
              <a:rPr lang="zh-CN" altLang="zh-CN" sz="1400" dirty="0" smtClean="0">
                <a:solidFill>
                  <a:prstClr val="white"/>
                </a:solidFill>
              </a:rPr>
              <a:t>有</a:t>
            </a:r>
            <a:r>
              <a:rPr lang="zh-CN" altLang="en-US" sz="1400" dirty="0" smtClean="0">
                <a:solidFill>
                  <a:prstClr val="white"/>
                </a:solidFill>
              </a:rPr>
              <a:t>：</a:t>
            </a:r>
            <a:endParaRPr lang="en-US" altLang="zh-CN" sz="1400" dirty="0" smtClean="0">
              <a:solidFill>
                <a:prstClr val="white"/>
              </a:solidFill>
            </a:endParaRPr>
          </a:p>
          <a:p>
            <a:pPr fontAlgn="auto">
              <a:spcBef>
                <a:spcPts val="0"/>
              </a:spcBef>
              <a:spcAft>
                <a:spcPts val="0"/>
              </a:spcAft>
              <a:buFontTx/>
              <a:buNone/>
            </a:pPr>
            <a:r>
              <a:rPr lang="en-US" altLang="zh-CN" sz="1400" dirty="0">
                <a:solidFill>
                  <a:prstClr val="white"/>
                </a:solidFill>
              </a:rPr>
              <a:t> </a:t>
            </a:r>
            <a:r>
              <a:rPr lang="en-US" altLang="zh-CN" sz="1400" dirty="0" smtClean="0">
                <a:solidFill>
                  <a:prstClr val="white"/>
                </a:solidFill>
              </a:rPr>
              <a:t>       </a:t>
            </a:r>
            <a:r>
              <a:rPr lang="zh-CN" altLang="zh-CN" sz="1400" dirty="0" smtClean="0">
                <a:solidFill>
                  <a:prstClr val="white"/>
                </a:solidFill>
              </a:rPr>
              <a:t>聚集</a:t>
            </a:r>
            <a:endParaRPr lang="en-US" altLang="zh-CN" sz="1400" dirty="0" smtClean="0">
              <a:solidFill>
                <a:prstClr val="white"/>
              </a:solidFill>
            </a:endParaRPr>
          </a:p>
          <a:p>
            <a:pPr fontAlgn="auto">
              <a:spcBef>
                <a:spcPts val="0"/>
              </a:spcBef>
              <a:spcAft>
                <a:spcPts val="0"/>
              </a:spcAft>
              <a:buFontTx/>
              <a:buNone/>
            </a:pPr>
            <a:r>
              <a:rPr lang="en-US" altLang="zh-CN" sz="1400" dirty="0" smtClean="0">
                <a:solidFill>
                  <a:prstClr val="white"/>
                </a:solidFill>
              </a:rPr>
              <a:t>        </a:t>
            </a:r>
            <a:r>
              <a:rPr lang="zh-CN" altLang="zh-CN" sz="1400" dirty="0" smtClean="0">
                <a:solidFill>
                  <a:prstClr val="white"/>
                </a:solidFill>
              </a:rPr>
              <a:t>忽略</a:t>
            </a:r>
            <a:r>
              <a:rPr lang="zh-CN" altLang="zh-CN" sz="1400" dirty="0">
                <a:solidFill>
                  <a:prstClr val="white"/>
                </a:solidFill>
              </a:rPr>
              <a:t>无关</a:t>
            </a:r>
            <a:r>
              <a:rPr lang="zh-CN" altLang="zh-CN" sz="1400" dirty="0" smtClean="0">
                <a:solidFill>
                  <a:prstClr val="white"/>
                </a:solidFill>
              </a:rPr>
              <a:t>属性</a:t>
            </a:r>
            <a:endParaRPr lang="en-US" altLang="zh-CN" sz="1400" dirty="0" smtClean="0">
              <a:solidFill>
                <a:prstClr val="white"/>
              </a:solidFill>
            </a:endParaRPr>
          </a:p>
          <a:p>
            <a:pPr fontAlgn="auto">
              <a:spcBef>
                <a:spcPts val="0"/>
              </a:spcBef>
              <a:spcAft>
                <a:spcPts val="0"/>
              </a:spcAft>
              <a:buFontTx/>
              <a:buNone/>
            </a:pPr>
            <a:r>
              <a:rPr lang="en-US" altLang="zh-CN" sz="1400" dirty="0" smtClean="0">
                <a:solidFill>
                  <a:prstClr val="white"/>
                </a:solidFill>
              </a:rPr>
              <a:t>        </a:t>
            </a:r>
            <a:r>
              <a:rPr lang="zh-CN" altLang="zh-CN" sz="1400" dirty="0" smtClean="0">
                <a:solidFill>
                  <a:prstClr val="white"/>
                </a:solidFill>
              </a:rPr>
              <a:t>连续型</a:t>
            </a:r>
            <a:r>
              <a:rPr lang="zh-CN" altLang="zh-CN" sz="1400" dirty="0">
                <a:solidFill>
                  <a:prstClr val="white"/>
                </a:solidFill>
              </a:rPr>
              <a:t>属性离散化等</a:t>
            </a:r>
            <a:r>
              <a:rPr lang="zh-CN" altLang="zh-CN" sz="1400" dirty="0" smtClean="0">
                <a:solidFill>
                  <a:prstClr val="white"/>
                </a:solidFill>
              </a:rPr>
              <a:t>。</a:t>
            </a:r>
            <a:endParaRPr lang="zh-CN" altLang="zh-CN" sz="1400" dirty="0">
              <a:solidFill>
                <a:prstClr val="white"/>
              </a:solidFill>
            </a:endParaRPr>
          </a:p>
        </p:txBody>
      </p:sp>
      <p:sp>
        <p:nvSpPr>
          <p:cNvPr id="11" name="矩形 10"/>
          <p:cNvSpPr/>
          <p:nvPr/>
        </p:nvSpPr>
        <p:spPr>
          <a:xfrm>
            <a:off x="961650" y="4053523"/>
            <a:ext cx="2210973" cy="395926"/>
          </a:xfrm>
          <a:prstGeom prst="rect">
            <a:avLst/>
          </a:prstGeom>
          <a:solidFill>
            <a:schemeClr val="bg1">
              <a:lumMod val="6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r>
              <a:rPr lang="zh-CN" altLang="zh-CN" dirty="0">
                <a:solidFill>
                  <a:prstClr val="white"/>
                </a:solidFill>
              </a:rPr>
              <a:t>数据清洗</a:t>
            </a:r>
            <a:endParaRPr lang="zh-CN" altLang="en-US" dirty="0">
              <a:solidFill>
                <a:prstClr val="white"/>
              </a:solidFill>
            </a:endParaRPr>
          </a:p>
        </p:txBody>
      </p:sp>
      <p:sp>
        <p:nvSpPr>
          <p:cNvPr id="80" name="矩形 79"/>
          <p:cNvSpPr/>
          <p:nvPr/>
        </p:nvSpPr>
        <p:spPr>
          <a:xfrm>
            <a:off x="4760652" y="4053523"/>
            <a:ext cx="2210973" cy="395926"/>
          </a:xfrm>
          <a:prstGeom prst="rect">
            <a:avLst/>
          </a:prstGeom>
          <a:solidFill>
            <a:schemeClr val="bg1">
              <a:lumMod val="6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r>
              <a:rPr lang="zh-CN" altLang="zh-CN" dirty="0">
                <a:solidFill>
                  <a:prstClr val="white"/>
                </a:solidFill>
              </a:rPr>
              <a:t>数据转化</a:t>
            </a:r>
            <a:endParaRPr lang="zh-CN" altLang="en-US" dirty="0">
              <a:solidFill>
                <a:prstClr val="white"/>
              </a:solidFill>
            </a:endParaRPr>
          </a:p>
        </p:txBody>
      </p:sp>
      <p:sp>
        <p:nvSpPr>
          <p:cNvPr id="12" name="椭圆 11"/>
          <p:cNvSpPr/>
          <p:nvPr/>
        </p:nvSpPr>
        <p:spPr>
          <a:xfrm>
            <a:off x="4851524" y="5041698"/>
            <a:ext cx="106974" cy="1069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84" name="椭圆 83"/>
          <p:cNvSpPr/>
          <p:nvPr/>
        </p:nvSpPr>
        <p:spPr>
          <a:xfrm>
            <a:off x="4851524" y="5253801"/>
            <a:ext cx="106974" cy="1069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85" name="椭圆 84"/>
          <p:cNvSpPr/>
          <p:nvPr/>
        </p:nvSpPr>
        <p:spPr>
          <a:xfrm>
            <a:off x="4851524" y="5465904"/>
            <a:ext cx="106974" cy="1069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pic>
        <p:nvPicPr>
          <p:cNvPr id="87" name="27 Image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prstClr val="white">
                    <a:lumMod val="65000"/>
                  </a:prstClr>
                </a:solidFill>
                <a:latin typeface="微软雅黑"/>
                <a:ea typeface="微软雅黑"/>
              </a:rPr>
              <a:t>of</a:t>
            </a:r>
            <a:endParaRPr lang="es-ES" sz="1200" b="1" i="1" dirty="0">
              <a:solidFill>
                <a:prstClr val="white">
                  <a:lumMod val="65000"/>
                </a:prstClr>
              </a:solidFill>
              <a:latin typeface="微软雅黑"/>
              <a:ea typeface="微软雅黑"/>
            </a:endParaRPr>
          </a:p>
        </p:txBody>
      </p:sp>
      <p:sp>
        <p:nvSpPr>
          <p:cNvPr id="92"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sz="1200" b="1" dirty="0" smtClean="0">
                <a:solidFill>
                  <a:prstClr val="white">
                    <a:lumMod val="50000"/>
                  </a:prstClr>
                </a:solidFill>
                <a:latin typeface="微软雅黑"/>
                <a:ea typeface="微软雅黑"/>
              </a:rPr>
              <a:t>65</a:t>
            </a:r>
            <a:endParaRPr lang="es-ES" sz="1200" b="1" dirty="0">
              <a:solidFill>
                <a:prstClr val="white">
                  <a:lumMod val="50000"/>
                </a:prstClr>
              </a:solidFill>
              <a:latin typeface="微软雅黑"/>
              <a:ea typeface="微软雅黑"/>
            </a:endParaRPr>
          </a:p>
        </p:txBody>
      </p:sp>
      <p:pic>
        <p:nvPicPr>
          <p:cNvPr id="94" name="Imagen 27">
            <a:hlinkClick r:id="" action="ppaction://hlinkshowjump?jump=next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Imagen 28">
            <a:hlinkClick r:id="" action="ppaction://hlinkshowjump?jump=previous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prstClr val="black">
                    <a:tint val="75000"/>
                  </a:prstClr>
                </a:solidFill>
              </a:rPr>
              <a:pPr fontAlgn="auto">
                <a:spcBef>
                  <a:spcPts val="0"/>
                </a:spcBef>
                <a:spcAft>
                  <a:spcPts val="0"/>
                </a:spcAft>
                <a:buFontTx/>
                <a:buNone/>
              </a:pPr>
              <a:t>186</a:t>
            </a:fld>
            <a:endParaRPr lang="zh-CN" altLang="en-US" dirty="0">
              <a:solidFill>
                <a:prstClr val="black">
                  <a:tint val="75000"/>
                </a:prstClr>
              </a:solidFill>
            </a:endParaRPr>
          </a:p>
        </p:txBody>
      </p:sp>
    </p:spTree>
    <p:extLst>
      <p:ext uri="{BB962C8B-B14F-4D97-AF65-F5344CB8AC3E}">
        <p14:creationId xmlns:p14="http://schemas.microsoft.com/office/powerpoint/2010/main" val="1349426458"/>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26" name="文本框 6"/>
          <p:cNvSpPr txBox="1"/>
          <p:nvPr/>
        </p:nvSpPr>
        <p:spPr>
          <a:xfrm>
            <a:off x="607500" y="177284"/>
            <a:ext cx="1192634" cy="323165"/>
          </a:xfrm>
          <a:prstGeom prst="rect">
            <a:avLst/>
          </a:prstGeom>
          <a:noFill/>
        </p:spPr>
        <p:txBody>
          <a:bodyPr wrap="none" lIns="0" tIns="0" rIns="0" bIns="0" rtlCol="0">
            <a:spAutoFit/>
          </a:bodyPr>
          <a:lstStyle/>
          <a:p>
            <a:pPr fontAlgn="auto">
              <a:spcBef>
                <a:spcPts val="0"/>
              </a:spcBef>
              <a:spcAft>
                <a:spcPts val="0"/>
              </a:spcAft>
              <a:buFontTx/>
              <a:buNone/>
            </a:pPr>
            <a:r>
              <a:rPr lang="zh-CN" altLang="en-US" sz="2100" b="1" spc="225" dirty="0" smtClean="0">
                <a:solidFill>
                  <a:prstClr val="white"/>
                </a:solidFill>
                <a:latin typeface="微软雅黑"/>
                <a:ea typeface="微软雅黑"/>
              </a:rPr>
              <a:t>关联规则</a:t>
            </a:r>
            <a:endParaRPr lang="zh-CN" altLang="en-US" sz="2100" b="1" spc="225" dirty="0">
              <a:solidFill>
                <a:prstClr val="white"/>
              </a:solidFill>
              <a:latin typeface="微软雅黑"/>
              <a:ea typeface="微软雅黑"/>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sp>
        <p:nvSpPr>
          <p:cNvPr id="4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9"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7"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6"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8"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2"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3"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6"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8"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0"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4"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8"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8"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1"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3"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6"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0"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3"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5"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8"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7"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0"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4"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4"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59"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2"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78"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6"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9"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1"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3"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5"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5"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7"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6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1271"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9"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3"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2" name="矩形 81"/>
          <p:cNvSpPr/>
          <p:nvPr/>
        </p:nvSpPr>
        <p:spPr>
          <a:xfrm>
            <a:off x="259814" y="874479"/>
            <a:ext cx="2723823" cy="369332"/>
          </a:xfrm>
          <a:prstGeom prst="rect">
            <a:avLst/>
          </a:prstGeom>
        </p:spPr>
        <p:txBody>
          <a:bodyPr wrap="none">
            <a:spAutoFit/>
          </a:bodyPr>
          <a:lstStyle/>
          <a:p>
            <a:pPr fontAlgn="auto">
              <a:spcBef>
                <a:spcPts val="0"/>
              </a:spcBef>
              <a:spcAft>
                <a:spcPts val="0"/>
              </a:spcAft>
              <a:buFontTx/>
              <a:buNone/>
            </a:pPr>
            <a:r>
              <a:rPr lang="zh-CN" altLang="zh-CN" dirty="0" smtClean="0">
                <a:solidFill>
                  <a:prstClr val="black"/>
                </a:solidFill>
                <a:latin typeface="微软雅黑"/>
                <a:ea typeface="微软雅黑"/>
              </a:rPr>
              <a:t>案例</a:t>
            </a:r>
            <a:r>
              <a:rPr lang="zh-CN" altLang="zh-CN" dirty="0">
                <a:solidFill>
                  <a:prstClr val="black"/>
                </a:solidFill>
                <a:latin typeface="微软雅黑"/>
                <a:ea typeface="微软雅黑"/>
              </a:rPr>
              <a:t>：保险客户风险分析</a:t>
            </a:r>
          </a:p>
        </p:txBody>
      </p:sp>
      <p:sp>
        <p:nvSpPr>
          <p:cNvPr id="90" name="矩形 89"/>
          <p:cNvSpPr/>
          <p:nvPr/>
        </p:nvSpPr>
        <p:spPr>
          <a:xfrm>
            <a:off x="524727" y="1286142"/>
            <a:ext cx="1747594" cy="338554"/>
          </a:xfrm>
          <a:prstGeom prst="rect">
            <a:avLst/>
          </a:prstGeom>
        </p:spPr>
        <p:txBody>
          <a:bodyPr wrap="none">
            <a:spAutoFit/>
          </a:bodyPr>
          <a:lstStyle/>
          <a:p>
            <a:pPr fontAlgn="auto">
              <a:spcBef>
                <a:spcPts val="0"/>
              </a:spcBef>
              <a:spcAft>
                <a:spcPts val="0"/>
              </a:spcAft>
              <a:buFontTx/>
              <a:buNone/>
            </a:pPr>
            <a:r>
              <a:rPr lang="en-US" altLang="zh-CN" sz="1600" b="1" dirty="0">
                <a:solidFill>
                  <a:prstClr val="black"/>
                </a:solidFill>
                <a:latin typeface="微软雅黑"/>
                <a:ea typeface="微软雅黑"/>
              </a:rPr>
              <a:t>3</a:t>
            </a:r>
            <a:r>
              <a:rPr lang="zh-CN" altLang="zh-CN" sz="1600" b="1" dirty="0">
                <a:solidFill>
                  <a:prstClr val="black"/>
                </a:solidFill>
                <a:latin typeface="微软雅黑"/>
                <a:ea typeface="微软雅黑"/>
              </a:rPr>
              <a:t>．关联规则挖掘</a:t>
            </a:r>
          </a:p>
        </p:txBody>
      </p:sp>
      <p:sp>
        <p:nvSpPr>
          <p:cNvPr id="30"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4"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3"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grpSp>
        <p:nvGrpSpPr>
          <p:cNvPr id="11290" name="组合 11289"/>
          <p:cNvGrpSpPr/>
          <p:nvPr/>
        </p:nvGrpSpPr>
        <p:grpSpPr>
          <a:xfrm>
            <a:off x="524727" y="1581253"/>
            <a:ext cx="7915326" cy="4203328"/>
            <a:chOff x="508958" y="1707206"/>
            <a:chExt cx="7915326" cy="4203328"/>
          </a:xfrm>
        </p:grpSpPr>
        <p:sp>
          <p:nvSpPr>
            <p:cNvPr id="4" name="矩形 3"/>
            <p:cNvSpPr/>
            <p:nvPr/>
          </p:nvSpPr>
          <p:spPr>
            <a:xfrm>
              <a:off x="508958" y="1830317"/>
              <a:ext cx="3262432" cy="338554"/>
            </a:xfrm>
            <a:prstGeom prst="rect">
              <a:avLst/>
            </a:prstGeom>
            <a:solidFill>
              <a:schemeClr val="accent1"/>
            </a:solidFill>
            <a:ln>
              <a:noFill/>
            </a:ln>
          </p:spPr>
          <p:txBody>
            <a:bodyPr wrap="none">
              <a:spAutoFit/>
            </a:bodyPr>
            <a:lstStyle/>
            <a:p>
              <a:pPr fontAlgn="auto">
                <a:spcBef>
                  <a:spcPts val="0"/>
                </a:spcBef>
                <a:spcAft>
                  <a:spcPts val="0"/>
                </a:spcAft>
                <a:buFontTx/>
                <a:buNone/>
              </a:pPr>
              <a:r>
                <a:rPr lang="zh-CN" altLang="zh-CN" sz="1600" dirty="0">
                  <a:solidFill>
                    <a:prstClr val="white"/>
                  </a:solidFill>
                  <a:latin typeface="微软雅黑"/>
                  <a:ea typeface="微软雅黑"/>
                </a:rPr>
                <a:t>影响驾驶人员安全驾驶的主要因素</a:t>
              </a:r>
              <a:endParaRPr lang="zh-CN" altLang="en-US" sz="1600" dirty="0">
                <a:solidFill>
                  <a:prstClr val="white"/>
                </a:solidFill>
                <a:latin typeface="微软雅黑"/>
                <a:ea typeface="微软雅黑"/>
              </a:endParaRPr>
            </a:p>
          </p:txBody>
        </p:sp>
        <p:sp>
          <p:nvSpPr>
            <p:cNvPr id="13" name="矩形 12"/>
            <p:cNvSpPr/>
            <p:nvPr/>
          </p:nvSpPr>
          <p:spPr>
            <a:xfrm>
              <a:off x="2322142" y="2377033"/>
              <a:ext cx="1246592" cy="307777"/>
            </a:xfrm>
            <a:prstGeom prst="rect">
              <a:avLst/>
            </a:prstGeom>
            <a:solidFill>
              <a:schemeClr val="accent1"/>
            </a:solidFill>
            <a:ln>
              <a:noFill/>
            </a:ln>
          </p:spPr>
          <p:txBody>
            <a:bodyPr wrap="square">
              <a:spAutoFit/>
            </a:bodyPr>
            <a:lstStyle/>
            <a:p>
              <a:pPr algn="ctr" fontAlgn="auto">
                <a:spcBef>
                  <a:spcPts val="0"/>
                </a:spcBef>
                <a:spcAft>
                  <a:spcPts val="0"/>
                </a:spcAft>
                <a:buFontTx/>
                <a:buNone/>
              </a:pPr>
              <a:r>
                <a:rPr lang="zh-CN" altLang="zh-CN" sz="1400" b="1" dirty="0" smtClean="0">
                  <a:solidFill>
                    <a:prstClr val="white"/>
                  </a:solidFill>
                  <a:latin typeface="微软雅黑"/>
                  <a:ea typeface="微软雅黑"/>
                </a:rPr>
                <a:t>年龄</a:t>
              </a:r>
              <a:endParaRPr lang="zh-CN" altLang="en-US" sz="1400" b="1" dirty="0">
                <a:solidFill>
                  <a:prstClr val="white"/>
                </a:solidFill>
                <a:latin typeface="微软雅黑"/>
                <a:ea typeface="微软雅黑"/>
              </a:endParaRPr>
            </a:p>
          </p:txBody>
        </p:sp>
        <p:sp>
          <p:nvSpPr>
            <p:cNvPr id="14" name="矩形 13"/>
            <p:cNvSpPr/>
            <p:nvPr/>
          </p:nvSpPr>
          <p:spPr>
            <a:xfrm>
              <a:off x="2322142" y="2780248"/>
              <a:ext cx="1246592" cy="307777"/>
            </a:xfrm>
            <a:prstGeom prst="rect">
              <a:avLst/>
            </a:prstGeom>
            <a:solidFill>
              <a:schemeClr val="accent1"/>
            </a:solidFill>
            <a:ln>
              <a:noFill/>
            </a:ln>
          </p:spPr>
          <p:txBody>
            <a:bodyPr wrap="square">
              <a:spAutoFit/>
            </a:bodyPr>
            <a:lstStyle/>
            <a:p>
              <a:pPr algn="ctr" fontAlgn="auto">
                <a:spcBef>
                  <a:spcPts val="0"/>
                </a:spcBef>
                <a:spcAft>
                  <a:spcPts val="0"/>
                </a:spcAft>
                <a:buFontTx/>
                <a:buNone/>
              </a:pPr>
              <a:r>
                <a:rPr lang="zh-CN" altLang="zh-CN" sz="1400" b="1" dirty="0" smtClean="0">
                  <a:solidFill>
                    <a:prstClr val="white"/>
                  </a:solidFill>
                  <a:latin typeface="微软雅黑"/>
                  <a:ea typeface="微软雅黑"/>
                </a:rPr>
                <a:t>性别</a:t>
              </a:r>
              <a:endParaRPr lang="zh-CN" altLang="en-US" sz="1400" b="1" dirty="0">
                <a:solidFill>
                  <a:prstClr val="white"/>
                </a:solidFill>
                <a:latin typeface="微软雅黑"/>
                <a:ea typeface="微软雅黑"/>
              </a:endParaRPr>
            </a:p>
          </p:txBody>
        </p:sp>
        <p:sp>
          <p:nvSpPr>
            <p:cNvPr id="16" name="矩形 15"/>
            <p:cNvSpPr/>
            <p:nvPr/>
          </p:nvSpPr>
          <p:spPr>
            <a:xfrm>
              <a:off x="2322142" y="3183463"/>
              <a:ext cx="1246592" cy="307777"/>
            </a:xfrm>
            <a:prstGeom prst="rect">
              <a:avLst/>
            </a:prstGeom>
            <a:solidFill>
              <a:schemeClr val="accent1"/>
            </a:solidFill>
            <a:ln>
              <a:noFill/>
            </a:ln>
          </p:spPr>
          <p:txBody>
            <a:bodyPr wrap="square">
              <a:spAutoFit/>
            </a:bodyPr>
            <a:lstStyle/>
            <a:p>
              <a:pPr algn="ctr" fontAlgn="auto">
                <a:spcBef>
                  <a:spcPts val="0"/>
                </a:spcBef>
                <a:spcAft>
                  <a:spcPts val="0"/>
                </a:spcAft>
                <a:buFontTx/>
                <a:buNone/>
              </a:pPr>
              <a:r>
                <a:rPr lang="zh-CN" altLang="zh-CN" sz="1400" b="1" dirty="0">
                  <a:solidFill>
                    <a:prstClr val="white"/>
                  </a:solidFill>
                  <a:latin typeface="微软雅黑"/>
                  <a:ea typeface="微软雅黑"/>
                </a:rPr>
                <a:t>驾</a:t>
              </a:r>
              <a:r>
                <a:rPr lang="zh-CN" altLang="zh-CN" sz="1400" b="1" dirty="0" smtClean="0">
                  <a:solidFill>
                    <a:prstClr val="white"/>
                  </a:solidFill>
                  <a:latin typeface="微软雅黑"/>
                  <a:ea typeface="微软雅黑"/>
                </a:rPr>
                <a:t>龄</a:t>
              </a:r>
              <a:endParaRPr lang="zh-CN" altLang="en-US" sz="1400" b="1" dirty="0">
                <a:solidFill>
                  <a:prstClr val="white"/>
                </a:solidFill>
                <a:latin typeface="微软雅黑"/>
                <a:ea typeface="微软雅黑"/>
              </a:endParaRPr>
            </a:p>
          </p:txBody>
        </p:sp>
        <p:sp>
          <p:nvSpPr>
            <p:cNvPr id="19" name="矩形 18"/>
            <p:cNvSpPr/>
            <p:nvPr/>
          </p:nvSpPr>
          <p:spPr>
            <a:xfrm>
              <a:off x="2322142" y="3586679"/>
              <a:ext cx="1246592" cy="307777"/>
            </a:xfrm>
            <a:prstGeom prst="rect">
              <a:avLst/>
            </a:prstGeom>
            <a:solidFill>
              <a:schemeClr val="accent1"/>
            </a:solidFill>
            <a:ln>
              <a:noFill/>
            </a:ln>
          </p:spPr>
          <p:txBody>
            <a:bodyPr wrap="square">
              <a:spAutoFit/>
            </a:bodyPr>
            <a:lstStyle/>
            <a:p>
              <a:pPr algn="ctr" fontAlgn="auto">
                <a:spcBef>
                  <a:spcPts val="0"/>
                </a:spcBef>
                <a:spcAft>
                  <a:spcPts val="0"/>
                </a:spcAft>
                <a:buFontTx/>
                <a:buNone/>
              </a:pPr>
              <a:r>
                <a:rPr lang="zh-CN" altLang="zh-CN" sz="1400" b="1" dirty="0" smtClean="0">
                  <a:solidFill>
                    <a:prstClr val="white"/>
                  </a:solidFill>
                  <a:latin typeface="微软雅黑"/>
                  <a:ea typeface="微软雅黑"/>
                </a:rPr>
                <a:t>职业</a:t>
              </a:r>
              <a:endParaRPr lang="zh-CN" altLang="en-US" sz="1400" b="1" dirty="0">
                <a:solidFill>
                  <a:prstClr val="white"/>
                </a:solidFill>
                <a:latin typeface="微软雅黑"/>
                <a:ea typeface="微软雅黑"/>
              </a:endParaRPr>
            </a:p>
          </p:txBody>
        </p:sp>
        <p:sp>
          <p:nvSpPr>
            <p:cNvPr id="31" name="矩形 30"/>
            <p:cNvSpPr/>
            <p:nvPr/>
          </p:nvSpPr>
          <p:spPr>
            <a:xfrm>
              <a:off x="2322142" y="3989894"/>
              <a:ext cx="1246592" cy="307777"/>
            </a:xfrm>
            <a:prstGeom prst="rect">
              <a:avLst/>
            </a:prstGeom>
            <a:solidFill>
              <a:schemeClr val="accent1"/>
            </a:solidFill>
            <a:ln>
              <a:noFill/>
            </a:ln>
          </p:spPr>
          <p:txBody>
            <a:bodyPr wrap="square">
              <a:spAutoFit/>
            </a:bodyPr>
            <a:lstStyle/>
            <a:p>
              <a:pPr algn="ctr" fontAlgn="auto">
                <a:spcBef>
                  <a:spcPts val="0"/>
                </a:spcBef>
                <a:spcAft>
                  <a:spcPts val="0"/>
                </a:spcAft>
                <a:buFontTx/>
                <a:buNone/>
              </a:pPr>
              <a:r>
                <a:rPr lang="zh-CN" altLang="zh-CN" sz="1400" b="1" dirty="0" smtClean="0">
                  <a:solidFill>
                    <a:prstClr val="white"/>
                  </a:solidFill>
                  <a:latin typeface="微软雅黑"/>
                  <a:ea typeface="微软雅黑"/>
                </a:rPr>
                <a:t>婚姻状况</a:t>
              </a:r>
              <a:endParaRPr lang="zh-CN" altLang="en-US" sz="1400" b="1" dirty="0">
                <a:solidFill>
                  <a:prstClr val="white"/>
                </a:solidFill>
                <a:latin typeface="微软雅黑"/>
                <a:ea typeface="微软雅黑"/>
              </a:endParaRPr>
            </a:p>
          </p:txBody>
        </p:sp>
        <p:sp>
          <p:nvSpPr>
            <p:cNvPr id="41" name="矩形 40"/>
            <p:cNvSpPr/>
            <p:nvPr/>
          </p:nvSpPr>
          <p:spPr>
            <a:xfrm>
              <a:off x="2322141" y="4393109"/>
              <a:ext cx="1246593" cy="307777"/>
            </a:xfrm>
            <a:prstGeom prst="rect">
              <a:avLst/>
            </a:prstGeom>
            <a:solidFill>
              <a:schemeClr val="accent1"/>
            </a:solidFill>
            <a:ln>
              <a:noFill/>
            </a:ln>
          </p:spPr>
          <p:txBody>
            <a:bodyPr wrap="square">
              <a:spAutoFit/>
            </a:bodyPr>
            <a:lstStyle/>
            <a:p>
              <a:pPr algn="ctr" fontAlgn="auto">
                <a:spcBef>
                  <a:spcPts val="0"/>
                </a:spcBef>
                <a:spcAft>
                  <a:spcPts val="0"/>
                </a:spcAft>
                <a:buFontTx/>
                <a:buNone/>
              </a:pPr>
              <a:r>
                <a:rPr lang="zh-CN" altLang="zh-CN" sz="1400" b="1" dirty="0">
                  <a:solidFill>
                    <a:prstClr val="white"/>
                  </a:solidFill>
                  <a:latin typeface="微软雅黑"/>
                  <a:ea typeface="微软雅黑"/>
                </a:rPr>
                <a:t>车辆</a:t>
              </a:r>
              <a:r>
                <a:rPr lang="zh-CN" altLang="zh-CN" sz="1400" b="1" dirty="0" smtClean="0">
                  <a:solidFill>
                    <a:prstClr val="white"/>
                  </a:solidFill>
                  <a:latin typeface="微软雅黑"/>
                  <a:ea typeface="微软雅黑"/>
                </a:rPr>
                <a:t>车型</a:t>
              </a:r>
              <a:endParaRPr lang="zh-CN" altLang="en-US" sz="1400" b="1" dirty="0">
                <a:solidFill>
                  <a:prstClr val="white"/>
                </a:solidFill>
                <a:latin typeface="微软雅黑"/>
                <a:ea typeface="微软雅黑"/>
              </a:endParaRPr>
            </a:p>
          </p:txBody>
        </p:sp>
        <p:sp>
          <p:nvSpPr>
            <p:cNvPr id="46" name="矩形 45"/>
            <p:cNvSpPr/>
            <p:nvPr/>
          </p:nvSpPr>
          <p:spPr>
            <a:xfrm>
              <a:off x="2322142" y="4796324"/>
              <a:ext cx="1246592" cy="307777"/>
            </a:xfrm>
            <a:prstGeom prst="rect">
              <a:avLst/>
            </a:prstGeom>
            <a:solidFill>
              <a:schemeClr val="accent1"/>
            </a:solidFill>
            <a:ln>
              <a:noFill/>
            </a:ln>
          </p:spPr>
          <p:txBody>
            <a:bodyPr wrap="square">
              <a:spAutoFit/>
            </a:bodyPr>
            <a:lstStyle/>
            <a:p>
              <a:pPr algn="ctr" fontAlgn="auto">
                <a:spcBef>
                  <a:spcPts val="0"/>
                </a:spcBef>
                <a:spcAft>
                  <a:spcPts val="0"/>
                </a:spcAft>
                <a:buFontTx/>
                <a:buNone/>
              </a:pPr>
              <a:r>
                <a:rPr lang="zh-CN" altLang="zh-CN" sz="1400" b="1" dirty="0">
                  <a:solidFill>
                    <a:prstClr val="white"/>
                  </a:solidFill>
                  <a:latin typeface="微软雅黑"/>
                  <a:ea typeface="微软雅黑"/>
                </a:rPr>
                <a:t>车辆</a:t>
              </a:r>
              <a:r>
                <a:rPr lang="zh-CN" altLang="zh-CN" sz="1400" b="1" dirty="0" smtClean="0">
                  <a:solidFill>
                    <a:prstClr val="white"/>
                  </a:solidFill>
                  <a:latin typeface="微软雅黑"/>
                  <a:ea typeface="微软雅黑"/>
                </a:rPr>
                <a:t>用途</a:t>
              </a:r>
              <a:endParaRPr lang="zh-CN" altLang="en-US" sz="1400" b="1" dirty="0">
                <a:solidFill>
                  <a:prstClr val="white"/>
                </a:solidFill>
                <a:latin typeface="微软雅黑"/>
                <a:ea typeface="微软雅黑"/>
              </a:endParaRPr>
            </a:p>
          </p:txBody>
        </p:sp>
        <p:sp>
          <p:nvSpPr>
            <p:cNvPr id="50" name="矩形 49"/>
            <p:cNvSpPr/>
            <p:nvPr/>
          </p:nvSpPr>
          <p:spPr>
            <a:xfrm>
              <a:off x="2322142" y="5199539"/>
              <a:ext cx="1246592" cy="307777"/>
            </a:xfrm>
            <a:prstGeom prst="rect">
              <a:avLst/>
            </a:prstGeom>
            <a:solidFill>
              <a:schemeClr val="accent1"/>
            </a:solidFill>
            <a:ln>
              <a:noFill/>
            </a:ln>
          </p:spPr>
          <p:txBody>
            <a:bodyPr wrap="square">
              <a:spAutoFit/>
            </a:bodyPr>
            <a:lstStyle/>
            <a:p>
              <a:pPr algn="ctr" fontAlgn="auto">
                <a:spcBef>
                  <a:spcPts val="0"/>
                </a:spcBef>
                <a:spcAft>
                  <a:spcPts val="0"/>
                </a:spcAft>
                <a:buFontTx/>
                <a:buNone/>
              </a:pPr>
              <a:r>
                <a:rPr lang="zh-CN" altLang="zh-CN" sz="1400" b="1" dirty="0" smtClean="0">
                  <a:solidFill>
                    <a:prstClr val="white"/>
                  </a:solidFill>
                  <a:latin typeface="微软雅黑"/>
                  <a:ea typeface="微软雅黑"/>
                </a:rPr>
                <a:t>车龄</a:t>
              </a:r>
              <a:endParaRPr lang="zh-CN" altLang="en-US" sz="1400" b="1" dirty="0">
                <a:solidFill>
                  <a:prstClr val="white"/>
                </a:solidFill>
                <a:latin typeface="微软雅黑"/>
                <a:ea typeface="微软雅黑"/>
              </a:endParaRPr>
            </a:p>
          </p:txBody>
        </p:sp>
        <p:sp>
          <p:nvSpPr>
            <p:cNvPr id="52" name="矩形 51"/>
            <p:cNvSpPr/>
            <p:nvPr/>
          </p:nvSpPr>
          <p:spPr>
            <a:xfrm>
              <a:off x="2322142" y="5602757"/>
              <a:ext cx="1246592" cy="307777"/>
            </a:xfrm>
            <a:prstGeom prst="rect">
              <a:avLst/>
            </a:prstGeom>
            <a:solidFill>
              <a:schemeClr val="accent1"/>
            </a:solidFill>
            <a:ln>
              <a:noFill/>
            </a:ln>
          </p:spPr>
          <p:txBody>
            <a:bodyPr wrap="square">
              <a:spAutoFit/>
            </a:bodyPr>
            <a:lstStyle/>
            <a:p>
              <a:pPr algn="ctr" fontAlgn="auto">
                <a:spcBef>
                  <a:spcPts val="0"/>
                </a:spcBef>
                <a:spcAft>
                  <a:spcPts val="0"/>
                </a:spcAft>
                <a:buFontTx/>
                <a:buNone/>
              </a:pPr>
              <a:r>
                <a:rPr lang="zh-CN" altLang="en-US" sz="1400" b="1" dirty="0">
                  <a:solidFill>
                    <a:prstClr val="white"/>
                  </a:solidFill>
                  <a:latin typeface="微软雅黑"/>
                  <a:ea typeface="微软雅黑"/>
                </a:rPr>
                <a:t>其他</a:t>
              </a:r>
            </a:p>
          </p:txBody>
        </p:sp>
        <p:grpSp>
          <p:nvGrpSpPr>
            <p:cNvPr id="11275" name="组合 11274"/>
            <p:cNvGrpSpPr/>
            <p:nvPr/>
          </p:nvGrpSpPr>
          <p:grpSpPr>
            <a:xfrm>
              <a:off x="1611984" y="2178297"/>
              <a:ext cx="710185" cy="3587776"/>
              <a:chOff x="2349082" y="2046319"/>
              <a:chExt cx="57619" cy="3587776"/>
            </a:xfrm>
          </p:grpSpPr>
          <p:cxnSp>
            <p:nvCxnSpPr>
              <p:cNvPr id="57" name="肘形连接符 56"/>
              <p:cNvCxnSpPr>
                <a:stCxn id="4" idx="2"/>
                <a:endCxn id="13" idx="1"/>
              </p:cNvCxnSpPr>
              <p:nvPr/>
            </p:nvCxnSpPr>
            <p:spPr>
              <a:xfrm rot="16200000" flipH="1">
                <a:off x="2196870" y="2198540"/>
                <a:ext cx="362051" cy="57611"/>
              </a:xfrm>
              <a:prstGeom prst="bentConnector2">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64" name="肘形连接符 63"/>
              <p:cNvCxnSpPr>
                <a:stCxn id="4" idx="2"/>
                <a:endCxn id="14" idx="1"/>
              </p:cNvCxnSpPr>
              <p:nvPr/>
            </p:nvCxnSpPr>
            <p:spPr>
              <a:xfrm rot="16200000" flipH="1">
                <a:off x="1995263" y="2400148"/>
                <a:ext cx="765266" cy="57611"/>
              </a:xfrm>
              <a:prstGeom prst="bentConnector2">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67" name="肘形连接符 66"/>
              <p:cNvCxnSpPr>
                <a:stCxn id="4" idx="2"/>
                <a:endCxn id="16" idx="1"/>
              </p:cNvCxnSpPr>
              <p:nvPr/>
            </p:nvCxnSpPr>
            <p:spPr>
              <a:xfrm rot="16200000" flipH="1">
                <a:off x="1793655" y="2601755"/>
                <a:ext cx="1168481" cy="57611"/>
              </a:xfrm>
              <a:prstGeom prst="bentConnector2">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71" name="肘形连接符 70"/>
              <p:cNvCxnSpPr>
                <a:stCxn id="4" idx="2"/>
                <a:endCxn id="19" idx="1"/>
              </p:cNvCxnSpPr>
              <p:nvPr/>
            </p:nvCxnSpPr>
            <p:spPr>
              <a:xfrm rot="16200000" flipH="1">
                <a:off x="1592047" y="2803363"/>
                <a:ext cx="1571697" cy="57611"/>
              </a:xfrm>
              <a:prstGeom prst="bentConnector2">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74" name="肘形连接符 73"/>
              <p:cNvCxnSpPr>
                <a:stCxn id="4" idx="2"/>
                <a:endCxn id="31" idx="1"/>
              </p:cNvCxnSpPr>
              <p:nvPr/>
            </p:nvCxnSpPr>
            <p:spPr>
              <a:xfrm rot="16200000" flipH="1">
                <a:off x="1390440" y="3004971"/>
                <a:ext cx="1974912" cy="57611"/>
              </a:xfrm>
              <a:prstGeom prst="bentConnector2">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88" name="肘形连接符 87"/>
              <p:cNvCxnSpPr>
                <a:stCxn id="4" idx="2"/>
                <a:endCxn id="41" idx="1"/>
              </p:cNvCxnSpPr>
              <p:nvPr/>
            </p:nvCxnSpPr>
            <p:spPr>
              <a:xfrm rot="16200000" flipH="1">
                <a:off x="1188832" y="3206577"/>
                <a:ext cx="2378127" cy="57611"/>
              </a:xfrm>
              <a:prstGeom prst="bentConnector2">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94" name="肘形连接符 93"/>
              <p:cNvCxnSpPr>
                <a:stCxn id="4" idx="2"/>
                <a:endCxn id="50" idx="1"/>
              </p:cNvCxnSpPr>
              <p:nvPr/>
            </p:nvCxnSpPr>
            <p:spPr>
              <a:xfrm rot="16200000" flipH="1">
                <a:off x="785615" y="3609793"/>
                <a:ext cx="3184557" cy="57611"/>
              </a:xfrm>
              <a:prstGeom prst="bentConnector2">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1270" name="肘形连接符 11269"/>
              <p:cNvCxnSpPr>
                <a:stCxn id="4" idx="2"/>
                <a:endCxn id="46" idx="1"/>
              </p:cNvCxnSpPr>
              <p:nvPr/>
            </p:nvCxnSpPr>
            <p:spPr>
              <a:xfrm rot="16200000" flipH="1">
                <a:off x="987225" y="3408186"/>
                <a:ext cx="2781342" cy="57611"/>
              </a:xfrm>
              <a:prstGeom prst="bentConnector2">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1273" name="肘形连接符 11272"/>
              <p:cNvCxnSpPr>
                <a:stCxn id="4" idx="2"/>
                <a:endCxn id="52" idx="1"/>
              </p:cNvCxnSpPr>
              <p:nvPr/>
            </p:nvCxnSpPr>
            <p:spPr>
              <a:xfrm rot="16200000" flipH="1">
                <a:off x="584000" y="3811402"/>
                <a:ext cx="3587775" cy="57611"/>
              </a:xfrm>
              <a:prstGeom prst="bentConnector2">
                <a:avLst/>
              </a:prstGeom>
              <a:ln w="19050">
                <a:tailEnd type="arrow"/>
              </a:ln>
            </p:spPr>
            <p:style>
              <a:lnRef idx="1">
                <a:schemeClr val="accent1"/>
              </a:lnRef>
              <a:fillRef idx="0">
                <a:schemeClr val="accent1"/>
              </a:fillRef>
              <a:effectRef idx="0">
                <a:schemeClr val="accent1"/>
              </a:effectRef>
              <a:fontRef idx="minor">
                <a:schemeClr val="tx1"/>
              </a:fontRef>
            </p:style>
          </p:cxnSp>
        </p:grpSp>
        <p:sp>
          <p:nvSpPr>
            <p:cNvPr id="11276" name="矩形 11275"/>
            <p:cNvSpPr/>
            <p:nvPr/>
          </p:nvSpPr>
          <p:spPr>
            <a:xfrm>
              <a:off x="4384899" y="1707206"/>
              <a:ext cx="4039385" cy="584775"/>
            </a:xfrm>
            <a:prstGeom prst="rect">
              <a:avLst/>
            </a:prstGeom>
          </p:spPr>
          <p:txBody>
            <a:bodyPr wrap="square">
              <a:spAutoFit/>
            </a:bodyPr>
            <a:lstStyle/>
            <a:p>
              <a:pPr fontAlgn="auto">
                <a:spcBef>
                  <a:spcPts val="0"/>
                </a:spcBef>
                <a:spcAft>
                  <a:spcPts val="0"/>
                </a:spcAft>
                <a:buFontTx/>
                <a:buNone/>
              </a:pPr>
              <a:r>
                <a:rPr lang="zh-CN" altLang="zh-CN" sz="1600" dirty="0">
                  <a:solidFill>
                    <a:prstClr val="black"/>
                  </a:solidFill>
                  <a:latin typeface="微软雅黑"/>
                  <a:ea typeface="微软雅黑"/>
                </a:rPr>
                <a:t>根据前述关联规则的生成方法，得到挖掘出来的客户风险关联规则</a:t>
              </a:r>
              <a:endParaRPr lang="zh-CN" altLang="en-US" sz="1600" dirty="0">
                <a:solidFill>
                  <a:prstClr val="black"/>
                </a:solidFill>
                <a:latin typeface="微软雅黑"/>
                <a:ea typeface="微软雅黑"/>
              </a:endParaRPr>
            </a:p>
          </p:txBody>
        </p:sp>
      </p:grpSp>
      <p:graphicFrame>
        <p:nvGraphicFramePr>
          <p:cNvPr id="11304" name="表格 11303"/>
          <p:cNvGraphicFramePr>
            <a:graphicFrameLocks noGrp="1"/>
          </p:cNvGraphicFramePr>
          <p:nvPr/>
        </p:nvGraphicFramePr>
        <p:xfrm>
          <a:off x="317722" y="1635493"/>
          <a:ext cx="7998505" cy="4024571"/>
        </p:xfrm>
        <a:graphic>
          <a:graphicData uri="http://schemas.openxmlformats.org/drawingml/2006/table">
            <a:tbl>
              <a:tblPr firstRow="1" firstCol="1" bandRow="1">
                <a:tableStyleId>{5C22544A-7EE6-4342-B048-85BDC9FD1C3A}</a:tableStyleId>
              </a:tblPr>
              <a:tblGrid>
                <a:gridCol w="711382"/>
                <a:gridCol w="5535877"/>
                <a:gridCol w="875623"/>
                <a:gridCol w="875623"/>
              </a:tblGrid>
              <a:tr h="366971">
                <a:tc>
                  <a:txBody>
                    <a:bodyPr/>
                    <a:lstStyle/>
                    <a:p>
                      <a:pPr indent="0" algn="ctr" fontAlgn="ctr">
                        <a:lnSpc>
                          <a:spcPts val="1200"/>
                        </a:lnSpc>
                        <a:spcAft>
                          <a:spcPts val="0"/>
                        </a:spcAft>
                        <a:tabLst>
                          <a:tab pos="2628265" algn="ctr"/>
                          <a:tab pos="5292725" algn="r"/>
                        </a:tabLst>
                      </a:pPr>
                      <a:r>
                        <a:rPr lang="zh-CN" sz="1100" kern="500" dirty="0">
                          <a:effectLst/>
                        </a:rPr>
                        <a:t>序号</a:t>
                      </a:r>
                      <a:endParaRPr lang="zh-CN" sz="11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100" kern="500">
                          <a:effectLst/>
                        </a:rPr>
                        <a:t>关联规则</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100" kern="500">
                          <a:effectLst/>
                        </a:rPr>
                        <a:t>支持度</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100" kern="500">
                          <a:effectLst/>
                        </a:rPr>
                        <a:t>置信度</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r>
              <a:tr h="0">
                <a:tc>
                  <a:txBody>
                    <a:bodyPr/>
                    <a:lstStyle/>
                    <a:p>
                      <a:pPr indent="0" algn="ctr" fontAlgn="ctr">
                        <a:lnSpc>
                          <a:spcPts val="1200"/>
                        </a:lnSpc>
                        <a:spcAft>
                          <a:spcPts val="0"/>
                        </a:spcAft>
                        <a:tabLst>
                          <a:tab pos="2628265" algn="ctr"/>
                          <a:tab pos="5292725" algn="r"/>
                        </a:tabLst>
                      </a:pPr>
                      <a:r>
                        <a:rPr lang="en-US" sz="1100" kern="500">
                          <a:effectLst/>
                        </a:rPr>
                        <a:t>1</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just" fontAlgn="ctr">
                        <a:lnSpc>
                          <a:spcPts val="1200"/>
                        </a:lnSpc>
                        <a:spcAft>
                          <a:spcPts val="0"/>
                        </a:spcAft>
                        <a:tabLst>
                          <a:tab pos="2628265" algn="ctr"/>
                          <a:tab pos="5292725" algn="r"/>
                        </a:tabLst>
                      </a:pPr>
                      <a:r>
                        <a:rPr lang="zh-CN" sz="1100" kern="500" dirty="0">
                          <a:effectLst/>
                        </a:rPr>
                        <a:t>驾龄（</a:t>
                      </a:r>
                      <a:r>
                        <a:rPr lang="en-US" sz="1100" kern="500" dirty="0">
                          <a:effectLst/>
                        </a:rPr>
                        <a:t>X</a:t>
                      </a:r>
                      <a:r>
                        <a:rPr lang="zh-CN" sz="1100" kern="500" dirty="0">
                          <a:effectLst/>
                        </a:rPr>
                        <a:t>，</a:t>
                      </a:r>
                      <a:r>
                        <a:rPr lang="en-US" sz="1100" kern="500" dirty="0">
                          <a:effectLst/>
                        </a:rPr>
                        <a:t>A</a:t>
                      </a:r>
                      <a:r>
                        <a:rPr lang="zh-CN" sz="1100" kern="500" dirty="0">
                          <a:effectLst/>
                        </a:rPr>
                        <a:t>）∧被保车辆的价值（</a:t>
                      </a:r>
                      <a:r>
                        <a:rPr lang="en-US" sz="1100" kern="500" dirty="0">
                          <a:effectLst/>
                        </a:rPr>
                        <a:t>X</a:t>
                      </a:r>
                      <a:r>
                        <a:rPr lang="zh-CN" sz="1100" kern="500" dirty="0">
                          <a:effectLst/>
                        </a:rPr>
                        <a:t>，</a:t>
                      </a:r>
                      <a:r>
                        <a:rPr lang="en-US" sz="1100" kern="500" dirty="0">
                          <a:effectLst/>
                        </a:rPr>
                        <a:t>A</a:t>
                      </a:r>
                      <a:r>
                        <a:rPr lang="zh-CN" sz="1100" kern="500" dirty="0">
                          <a:effectLst/>
                        </a:rPr>
                        <a:t>）</a:t>
                      </a:r>
                    </a:p>
                    <a:p>
                      <a:pPr indent="0" algn="just" fontAlgn="ctr">
                        <a:lnSpc>
                          <a:spcPts val="1200"/>
                        </a:lnSpc>
                        <a:spcAft>
                          <a:spcPts val="0"/>
                        </a:spcAft>
                        <a:tabLst>
                          <a:tab pos="2628265" algn="ctr"/>
                          <a:tab pos="5292725" algn="r"/>
                        </a:tabLst>
                      </a:pPr>
                      <a:r>
                        <a:rPr lang="zh-CN" sz="1100" kern="500" dirty="0">
                          <a:effectLst/>
                        </a:rPr>
                        <a:t>年赔付金额（</a:t>
                      </a:r>
                      <a:r>
                        <a:rPr lang="en-US" sz="1100" kern="500" dirty="0">
                          <a:effectLst/>
                        </a:rPr>
                        <a:t>X</a:t>
                      </a:r>
                      <a:r>
                        <a:rPr lang="zh-CN" sz="1100" kern="500" dirty="0">
                          <a:effectLst/>
                        </a:rPr>
                        <a:t>，</a:t>
                      </a:r>
                      <a:r>
                        <a:rPr lang="en-US" sz="1100" kern="500" dirty="0">
                          <a:effectLst/>
                        </a:rPr>
                        <a:t>B</a:t>
                      </a:r>
                      <a:r>
                        <a:rPr lang="zh-CN" sz="1100" kern="500" dirty="0">
                          <a:effectLst/>
                        </a:rPr>
                        <a:t>）</a:t>
                      </a:r>
                      <a:endParaRPr lang="zh-CN" sz="11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a:effectLst/>
                        </a:rPr>
                        <a:t>0.1825</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a:effectLst/>
                        </a:rPr>
                        <a:t>0.2965</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r>
              <a:tr h="0">
                <a:tc>
                  <a:txBody>
                    <a:bodyPr/>
                    <a:lstStyle/>
                    <a:p>
                      <a:pPr indent="0" algn="ctr" fontAlgn="ctr">
                        <a:lnSpc>
                          <a:spcPts val="1200"/>
                        </a:lnSpc>
                        <a:spcAft>
                          <a:spcPts val="0"/>
                        </a:spcAft>
                        <a:tabLst>
                          <a:tab pos="2628265" algn="ctr"/>
                          <a:tab pos="5292725" algn="r"/>
                        </a:tabLst>
                      </a:pPr>
                      <a:r>
                        <a:rPr lang="en-US" sz="1100" kern="500">
                          <a:effectLst/>
                        </a:rPr>
                        <a:t>2</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just" fontAlgn="ctr">
                        <a:lnSpc>
                          <a:spcPts val="1200"/>
                        </a:lnSpc>
                        <a:spcAft>
                          <a:spcPts val="0"/>
                        </a:spcAft>
                        <a:tabLst>
                          <a:tab pos="2628265" algn="ctr"/>
                          <a:tab pos="5292725" algn="r"/>
                        </a:tabLst>
                      </a:pPr>
                      <a:r>
                        <a:rPr lang="zh-CN" sz="1100" kern="500">
                          <a:effectLst/>
                        </a:rPr>
                        <a:t>投保人年龄（</a:t>
                      </a:r>
                      <a:r>
                        <a:rPr lang="en-US" sz="1100" kern="500">
                          <a:effectLst/>
                        </a:rPr>
                        <a:t>X</a:t>
                      </a:r>
                      <a:r>
                        <a:rPr lang="zh-CN" sz="1100" kern="500">
                          <a:effectLst/>
                        </a:rPr>
                        <a:t>，</a:t>
                      </a:r>
                      <a:r>
                        <a:rPr lang="en-US" sz="1100" kern="500">
                          <a:effectLst/>
                        </a:rPr>
                        <a:t>A</a:t>
                      </a:r>
                      <a:r>
                        <a:rPr lang="zh-CN" sz="1100" kern="500">
                          <a:effectLst/>
                        </a:rPr>
                        <a:t>）∧驾龄（</a:t>
                      </a:r>
                      <a:r>
                        <a:rPr lang="en-US" sz="1100" kern="500">
                          <a:effectLst/>
                        </a:rPr>
                        <a:t>X</a:t>
                      </a:r>
                      <a:r>
                        <a:rPr lang="zh-CN" sz="1100" kern="500">
                          <a:effectLst/>
                        </a:rPr>
                        <a:t>，</a:t>
                      </a:r>
                      <a:r>
                        <a:rPr lang="en-US" sz="1100" kern="500">
                          <a:effectLst/>
                        </a:rPr>
                        <a:t>A</a:t>
                      </a:r>
                      <a:r>
                        <a:rPr lang="zh-CN" sz="1100" kern="500">
                          <a:effectLst/>
                        </a:rPr>
                        <a:t>）</a:t>
                      </a:r>
                    </a:p>
                    <a:p>
                      <a:pPr indent="0" algn="just" fontAlgn="ctr">
                        <a:lnSpc>
                          <a:spcPts val="1200"/>
                        </a:lnSpc>
                        <a:spcAft>
                          <a:spcPts val="0"/>
                        </a:spcAft>
                        <a:tabLst>
                          <a:tab pos="2628265" algn="ctr"/>
                          <a:tab pos="5292725" algn="r"/>
                        </a:tabLst>
                      </a:pPr>
                      <a:r>
                        <a:rPr lang="zh-CN" sz="1100" kern="500">
                          <a:effectLst/>
                        </a:rPr>
                        <a:t>年赔付次数（</a:t>
                      </a:r>
                      <a:r>
                        <a:rPr lang="en-US" sz="1100" kern="500">
                          <a:effectLst/>
                        </a:rPr>
                        <a:t>X</a:t>
                      </a:r>
                      <a:r>
                        <a:rPr lang="zh-CN" sz="1100" kern="500">
                          <a:effectLst/>
                        </a:rPr>
                        <a:t>，</a:t>
                      </a:r>
                      <a:r>
                        <a:rPr lang="en-US" sz="1100" kern="500">
                          <a:effectLst/>
                        </a:rPr>
                        <a:t>B</a:t>
                      </a:r>
                      <a:r>
                        <a:rPr lang="zh-CN" sz="1100" kern="500">
                          <a:effectLst/>
                        </a:rPr>
                        <a:t>）</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a:effectLst/>
                        </a:rPr>
                        <a:t>0.1679</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a:effectLst/>
                        </a:rPr>
                        <a:t>0.2571</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r>
              <a:tr h="0">
                <a:tc>
                  <a:txBody>
                    <a:bodyPr/>
                    <a:lstStyle/>
                    <a:p>
                      <a:pPr indent="0" algn="ctr" fontAlgn="ctr">
                        <a:lnSpc>
                          <a:spcPts val="1200"/>
                        </a:lnSpc>
                        <a:spcAft>
                          <a:spcPts val="0"/>
                        </a:spcAft>
                        <a:tabLst>
                          <a:tab pos="2628265" algn="ctr"/>
                          <a:tab pos="5292725" algn="r"/>
                        </a:tabLst>
                      </a:pPr>
                      <a:r>
                        <a:rPr lang="en-US" sz="1100" kern="500">
                          <a:effectLst/>
                        </a:rPr>
                        <a:t>3</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just" fontAlgn="ctr">
                        <a:lnSpc>
                          <a:spcPts val="1200"/>
                        </a:lnSpc>
                        <a:spcAft>
                          <a:spcPts val="0"/>
                        </a:spcAft>
                        <a:tabLst>
                          <a:tab pos="2628265" algn="ctr"/>
                          <a:tab pos="5292725" algn="r"/>
                        </a:tabLst>
                      </a:pPr>
                      <a:r>
                        <a:rPr lang="zh-CN" sz="1100" kern="500">
                          <a:effectLst/>
                        </a:rPr>
                        <a:t>驾龄（</a:t>
                      </a:r>
                      <a:r>
                        <a:rPr lang="en-US" sz="1100" kern="500">
                          <a:effectLst/>
                        </a:rPr>
                        <a:t>X</a:t>
                      </a:r>
                      <a:r>
                        <a:rPr lang="zh-CN" sz="1100" kern="500">
                          <a:effectLst/>
                        </a:rPr>
                        <a:t>，</a:t>
                      </a:r>
                      <a:r>
                        <a:rPr lang="en-US" sz="1100" kern="500">
                          <a:effectLst/>
                        </a:rPr>
                        <a:t>B</a:t>
                      </a:r>
                      <a:r>
                        <a:rPr lang="zh-CN" sz="1100" kern="500">
                          <a:effectLst/>
                        </a:rPr>
                        <a:t>）∧车辆用途（</a:t>
                      </a:r>
                      <a:r>
                        <a:rPr lang="en-US" sz="1100" kern="500">
                          <a:effectLst/>
                        </a:rPr>
                        <a:t>X</a:t>
                      </a:r>
                      <a:r>
                        <a:rPr lang="zh-CN" sz="1100" kern="500">
                          <a:effectLst/>
                        </a:rPr>
                        <a:t>，</a:t>
                      </a:r>
                      <a:r>
                        <a:rPr lang="en-US" sz="1100" kern="500">
                          <a:effectLst/>
                        </a:rPr>
                        <a:t>A</a:t>
                      </a:r>
                      <a:r>
                        <a:rPr lang="zh-CN" sz="1100" kern="500">
                          <a:effectLst/>
                        </a:rPr>
                        <a:t>）</a:t>
                      </a:r>
                    </a:p>
                    <a:p>
                      <a:pPr indent="0" algn="just" fontAlgn="ctr">
                        <a:lnSpc>
                          <a:spcPts val="1200"/>
                        </a:lnSpc>
                        <a:spcAft>
                          <a:spcPts val="0"/>
                        </a:spcAft>
                        <a:tabLst>
                          <a:tab pos="2628265" algn="ctr"/>
                          <a:tab pos="5292725" algn="r"/>
                        </a:tabLst>
                      </a:pPr>
                      <a:r>
                        <a:rPr lang="zh-CN" sz="1100" kern="500">
                          <a:effectLst/>
                        </a:rPr>
                        <a:t>年赔付金额（</a:t>
                      </a:r>
                      <a:r>
                        <a:rPr lang="en-US" sz="1100" kern="500">
                          <a:effectLst/>
                        </a:rPr>
                        <a:t>X</a:t>
                      </a:r>
                      <a:r>
                        <a:rPr lang="zh-CN" sz="1100" kern="500">
                          <a:effectLst/>
                        </a:rPr>
                        <a:t>，</a:t>
                      </a:r>
                      <a:r>
                        <a:rPr lang="en-US" sz="1100" kern="500">
                          <a:effectLst/>
                        </a:rPr>
                        <a:t>B</a:t>
                      </a:r>
                      <a:r>
                        <a:rPr lang="zh-CN" sz="1100" kern="500">
                          <a:effectLst/>
                        </a:rPr>
                        <a:t>）</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a:effectLst/>
                        </a:rPr>
                        <a:t>0.1663</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a:effectLst/>
                        </a:rPr>
                        <a:t>0.3337</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r>
              <a:tr h="0">
                <a:tc>
                  <a:txBody>
                    <a:bodyPr/>
                    <a:lstStyle/>
                    <a:p>
                      <a:pPr indent="0" algn="ctr" fontAlgn="ctr">
                        <a:lnSpc>
                          <a:spcPts val="1200"/>
                        </a:lnSpc>
                        <a:spcAft>
                          <a:spcPts val="0"/>
                        </a:spcAft>
                        <a:tabLst>
                          <a:tab pos="2628265" algn="ctr"/>
                          <a:tab pos="5292725" algn="r"/>
                        </a:tabLst>
                      </a:pPr>
                      <a:r>
                        <a:rPr lang="en-US" sz="1100" kern="500">
                          <a:effectLst/>
                        </a:rPr>
                        <a:t>4</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just" fontAlgn="ctr">
                        <a:lnSpc>
                          <a:spcPts val="1200"/>
                        </a:lnSpc>
                        <a:spcAft>
                          <a:spcPts val="0"/>
                        </a:spcAft>
                        <a:tabLst>
                          <a:tab pos="2628265" algn="ctr"/>
                          <a:tab pos="5292725" algn="r"/>
                        </a:tabLst>
                      </a:pPr>
                      <a:r>
                        <a:rPr lang="zh-CN" sz="1100" kern="500" dirty="0">
                          <a:effectLst/>
                        </a:rPr>
                        <a:t>驾龄（</a:t>
                      </a:r>
                      <a:r>
                        <a:rPr lang="en-US" sz="1100" kern="500" dirty="0">
                          <a:effectLst/>
                        </a:rPr>
                        <a:t>X</a:t>
                      </a:r>
                      <a:r>
                        <a:rPr lang="zh-CN" sz="1100" kern="500" dirty="0">
                          <a:effectLst/>
                        </a:rPr>
                        <a:t>，</a:t>
                      </a:r>
                      <a:r>
                        <a:rPr lang="en-US" sz="1100" kern="500" dirty="0">
                          <a:effectLst/>
                        </a:rPr>
                        <a:t>B</a:t>
                      </a:r>
                      <a:r>
                        <a:rPr lang="zh-CN" sz="1100" kern="500" dirty="0">
                          <a:effectLst/>
                        </a:rPr>
                        <a:t>）∧车辆用途（</a:t>
                      </a:r>
                      <a:r>
                        <a:rPr lang="en-US" sz="1100" kern="500" dirty="0">
                          <a:effectLst/>
                        </a:rPr>
                        <a:t>X</a:t>
                      </a:r>
                      <a:r>
                        <a:rPr lang="zh-CN" sz="1100" kern="500" dirty="0">
                          <a:effectLst/>
                        </a:rPr>
                        <a:t>，</a:t>
                      </a:r>
                      <a:r>
                        <a:rPr lang="en-US" sz="1100" kern="500" dirty="0">
                          <a:effectLst/>
                        </a:rPr>
                        <a:t>B</a:t>
                      </a:r>
                      <a:r>
                        <a:rPr lang="zh-CN" sz="1100" kern="500" dirty="0">
                          <a:effectLst/>
                        </a:rPr>
                        <a:t>）</a:t>
                      </a:r>
                    </a:p>
                    <a:p>
                      <a:pPr indent="0" algn="just" fontAlgn="ctr">
                        <a:lnSpc>
                          <a:spcPts val="1200"/>
                        </a:lnSpc>
                        <a:spcAft>
                          <a:spcPts val="0"/>
                        </a:spcAft>
                        <a:tabLst>
                          <a:tab pos="2628265" algn="ctr"/>
                          <a:tab pos="5292725" algn="r"/>
                        </a:tabLst>
                      </a:pPr>
                      <a:r>
                        <a:rPr lang="zh-CN" sz="1100" kern="500" dirty="0">
                          <a:effectLst/>
                        </a:rPr>
                        <a:t>年赔付次数（</a:t>
                      </a:r>
                      <a:r>
                        <a:rPr lang="en-US" sz="1100" kern="500" dirty="0">
                          <a:effectLst/>
                        </a:rPr>
                        <a:t>X</a:t>
                      </a:r>
                      <a:r>
                        <a:rPr lang="zh-CN" sz="1100" kern="500" dirty="0">
                          <a:effectLst/>
                        </a:rPr>
                        <a:t>，</a:t>
                      </a:r>
                      <a:r>
                        <a:rPr lang="en-US" sz="1100" kern="500" dirty="0">
                          <a:effectLst/>
                        </a:rPr>
                        <a:t>A</a:t>
                      </a:r>
                      <a:r>
                        <a:rPr lang="zh-CN" sz="1100" kern="500" dirty="0">
                          <a:effectLst/>
                        </a:rPr>
                        <a:t>）</a:t>
                      </a:r>
                      <a:endParaRPr lang="zh-CN" sz="11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a:effectLst/>
                        </a:rPr>
                        <a:t>0.1789</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a:effectLst/>
                        </a:rPr>
                        <a:t>0.4851</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r>
              <a:tr h="0">
                <a:tc>
                  <a:txBody>
                    <a:bodyPr/>
                    <a:lstStyle/>
                    <a:p>
                      <a:pPr indent="0" algn="ctr" fontAlgn="ctr">
                        <a:lnSpc>
                          <a:spcPts val="1200"/>
                        </a:lnSpc>
                        <a:spcAft>
                          <a:spcPts val="0"/>
                        </a:spcAft>
                        <a:tabLst>
                          <a:tab pos="2628265" algn="ctr"/>
                          <a:tab pos="5292725" algn="r"/>
                        </a:tabLst>
                      </a:pPr>
                      <a:r>
                        <a:rPr lang="en-US" sz="1100" kern="500">
                          <a:effectLst/>
                        </a:rPr>
                        <a:t>5</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just" fontAlgn="ctr">
                        <a:lnSpc>
                          <a:spcPts val="1200"/>
                        </a:lnSpc>
                        <a:spcAft>
                          <a:spcPts val="0"/>
                        </a:spcAft>
                        <a:tabLst>
                          <a:tab pos="2628265" algn="ctr"/>
                          <a:tab pos="5292725" algn="r"/>
                        </a:tabLst>
                      </a:pPr>
                      <a:r>
                        <a:rPr lang="zh-CN" sz="1100" kern="500">
                          <a:effectLst/>
                        </a:rPr>
                        <a:t>驾龄（</a:t>
                      </a:r>
                      <a:r>
                        <a:rPr lang="en-US" sz="1100" kern="500">
                          <a:effectLst/>
                        </a:rPr>
                        <a:t>X</a:t>
                      </a:r>
                      <a:r>
                        <a:rPr lang="zh-CN" sz="1100" kern="500">
                          <a:effectLst/>
                        </a:rPr>
                        <a:t>，</a:t>
                      </a:r>
                      <a:r>
                        <a:rPr lang="en-US" sz="1100" kern="500">
                          <a:effectLst/>
                        </a:rPr>
                        <a:t>B</a:t>
                      </a:r>
                      <a:r>
                        <a:rPr lang="zh-CN" sz="1100" kern="500">
                          <a:effectLst/>
                        </a:rPr>
                        <a:t>）∧被保车辆的价值（</a:t>
                      </a:r>
                      <a:r>
                        <a:rPr lang="en-US" sz="1100" kern="500">
                          <a:effectLst/>
                        </a:rPr>
                        <a:t>X</a:t>
                      </a:r>
                      <a:r>
                        <a:rPr lang="zh-CN" sz="1100" kern="500">
                          <a:effectLst/>
                        </a:rPr>
                        <a:t>，</a:t>
                      </a:r>
                      <a:r>
                        <a:rPr lang="en-US" sz="1100" kern="500">
                          <a:effectLst/>
                        </a:rPr>
                        <a:t>C</a:t>
                      </a:r>
                      <a:r>
                        <a:rPr lang="zh-CN" sz="1100" kern="500">
                          <a:effectLst/>
                        </a:rPr>
                        <a:t>）</a:t>
                      </a:r>
                    </a:p>
                    <a:p>
                      <a:pPr indent="0" algn="just" fontAlgn="ctr">
                        <a:lnSpc>
                          <a:spcPts val="1200"/>
                        </a:lnSpc>
                        <a:spcAft>
                          <a:spcPts val="0"/>
                        </a:spcAft>
                        <a:tabLst>
                          <a:tab pos="2628265" algn="ctr"/>
                          <a:tab pos="5292725" algn="r"/>
                        </a:tabLst>
                      </a:pPr>
                      <a:r>
                        <a:rPr lang="zh-CN" sz="1100" kern="500">
                          <a:effectLst/>
                        </a:rPr>
                        <a:t>年赔付金额（</a:t>
                      </a:r>
                      <a:r>
                        <a:rPr lang="en-US" sz="1100" kern="500">
                          <a:effectLst/>
                        </a:rPr>
                        <a:t>X</a:t>
                      </a:r>
                      <a:r>
                        <a:rPr lang="zh-CN" sz="1100" kern="500">
                          <a:effectLst/>
                        </a:rPr>
                        <a:t>，</a:t>
                      </a:r>
                      <a:r>
                        <a:rPr lang="en-US" sz="1100" kern="500">
                          <a:effectLst/>
                        </a:rPr>
                        <a:t>C</a:t>
                      </a:r>
                      <a:r>
                        <a:rPr lang="zh-CN" sz="1100" kern="500">
                          <a:effectLst/>
                        </a:rPr>
                        <a:t>）</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a:effectLst/>
                        </a:rPr>
                        <a:t>0.1809</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a:effectLst/>
                        </a:rPr>
                        <a:t>0.3003</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r>
              <a:tr h="0">
                <a:tc>
                  <a:txBody>
                    <a:bodyPr/>
                    <a:lstStyle/>
                    <a:p>
                      <a:pPr indent="0" algn="ctr" fontAlgn="ctr">
                        <a:lnSpc>
                          <a:spcPts val="1200"/>
                        </a:lnSpc>
                        <a:spcAft>
                          <a:spcPts val="0"/>
                        </a:spcAft>
                        <a:tabLst>
                          <a:tab pos="2628265" algn="ctr"/>
                          <a:tab pos="5292725" algn="r"/>
                        </a:tabLst>
                      </a:pPr>
                      <a:r>
                        <a:rPr lang="en-US" sz="1100" kern="500">
                          <a:effectLst/>
                        </a:rPr>
                        <a:t>6</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just" fontAlgn="ctr">
                        <a:lnSpc>
                          <a:spcPts val="1200"/>
                        </a:lnSpc>
                        <a:spcAft>
                          <a:spcPts val="0"/>
                        </a:spcAft>
                        <a:tabLst>
                          <a:tab pos="2628265" algn="ctr"/>
                          <a:tab pos="5292725" algn="r"/>
                        </a:tabLst>
                      </a:pPr>
                      <a:r>
                        <a:rPr lang="zh-CN" sz="1100" kern="500">
                          <a:effectLst/>
                        </a:rPr>
                        <a:t>驾龄（</a:t>
                      </a:r>
                      <a:r>
                        <a:rPr lang="en-US" sz="1100" kern="500">
                          <a:effectLst/>
                        </a:rPr>
                        <a:t>X</a:t>
                      </a:r>
                      <a:r>
                        <a:rPr lang="zh-CN" sz="1100" kern="500">
                          <a:effectLst/>
                        </a:rPr>
                        <a:t>，</a:t>
                      </a:r>
                      <a:r>
                        <a:rPr lang="en-US" sz="1100" kern="500">
                          <a:effectLst/>
                        </a:rPr>
                        <a:t>C</a:t>
                      </a:r>
                      <a:r>
                        <a:rPr lang="zh-CN" sz="1100" kern="500">
                          <a:effectLst/>
                        </a:rPr>
                        <a:t>）∧车辆用途（</a:t>
                      </a:r>
                      <a:r>
                        <a:rPr lang="en-US" sz="1100" kern="500">
                          <a:effectLst/>
                        </a:rPr>
                        <a:t>X</a:t>
                      </a:r>
                      <a:r>
                        <a:rPr lang="zh-CN" sz="1100" kern="500">
                          <a:effectLst/>
                        </a:rPr>
                        <a:t>，</a:t>
                      </a:r>
                      <a:r>
                        <a:rPr lang="en-US" sz="1100" kern="500">
                          <a:effectLst/>
                        </a:rPr>
                        <a:t>B</a:t>
                      </a:r>
                      <a:r>
                        <a:rPr lang="zh-CN" sz="1100" kern="500">
                          <a:effectLst/>
                        </a:rPr>
                        <a:t>）</a:t>
                      </a:r>
                    </a:p>
                    <a:p>
                      <a:pPr indent="0" algn="just" fontAlgn="ctr">
                        <a:lnSpc>
                          <a:spcPts val="1200"/>
                        </a:lnSpc>
                        <a:spcAft>
                          <a:spcPts val="0"/>
                        </a:spcAft>
                        <a:tabLst>
                          <a:tab pos="2628265" algn="ctr"/>
                          <a:tab pos="5292725" algn="r"/>
                        </a:tabLst>
                      </a:pPr>
                      <a:r>
                        <a:rPr lang="zh-CN" sz="1100" kern="500">
                          <a:effectLst/>
                        </a:rPr>
                        <a:t>年赔付次数（</a:t>
                      </a:r>
                      <a:r>
                        <a:rPr lang="en-US" sz="1100" kern="500">
                          <a:effectLst/>
                        </a:rPr>
                        <a:t>X</a:t>
                      </a:r>
                      <a:r>
                        <a:rPr lang="zh-CN" sz="1100" kern="500">
                          <a:effectLst/>
                        </a:rPr>
                        <a:t>，</a:t>
                      </a:r>
                      <a:r>
                        <a:rPr lang="en-US" sz="1100" kern="500">
                          <a:effectLst/>
                        </a:rPr>
                        <a:t>A</a:t>
                      </a:r>
                      <a:r>
                        <a:rPr lang="zh-CN" sz="1100" kern="500">
                          <a:effectLst/>
                        </a:rPr>
                        <a:t>）</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a:effectLst/>
                        </a:rPr>
                        <a:t>0.1994</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a:effectLst/>
                        </a:rPr>
                        <a:t>0.5864</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r>
              <a:tr h="0">
                <a:tc>
                  <a:txBody>
                    <a:bodyPr/>
                    <a:lstStyle/>
                    <a:p>
                      <a:pPr indent="0" algn="ctr" fontAlgn="ctr">
                        <a:lnSpc>
                          <a:spcPts val="1200"/>
                        </a:lnSpc>
                        <a:spcAft>
                          <a:spcPts val="0"/>
                        </a:spcAft>
                        <a:tabLst>
                          <a:tab pos="2628265" algn="ctr"/>
                          <a:tab pos="5292725" algn="r"/>
                        </a:tabLst>
                      </a:pPr>
                      <a:r>
                        <a:rPr lang="en-US" sz="1100" kern="500">
                          <a:effectLst/>
                        </a:rPr>
                        <a:t>7</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just" fontAlgn="ctr">
                        <a:lnSpc>
                          <a:spcPts val="1200"/>
                        </a:lnSpc>
                        <a:spcAft>
                          <a:spcPts val="0"/>
                        </a:spcAft>
                        <a:tabLst>
                          <a:tab pos="2628265" algn="ctr"/>
                          <a:tab pos="5292725" algn="r"/>
                        </a:tabLst>
                      </a:pPr>
                      <a:r>
                        <a:rPr lang="zh-CN" sz="1100" kern="500">
                          <a:effectLst/>
                        </a:rPr>
                        <a:t>驾龄（</a:t>
                      </a:r>
                      <a:r>
                        <a:rPr lang="en-US" sz="1100" kern="500">
                          <a:effectLst/>
                        </a:rPr>
                        <a:t>X</a:t>
                      </a:r>
                      <a:r>
                        <a:rPr lang="zh-CN" sz="1100" kern="500">
                          <a:effectLst/>
                        </a:rPr>
                        <a:t>，</a:t>
                      </a:r>
                      <a:r>
                        <a:rPr lang="en-US" sz="1100" kern="500">
                          <a:effectLst/>
                        </a:rPr>
                        <a:t>C</a:t>
                      </a:r>
                      <a:r>
                        <a:rPr lang="zh-CN" sz="1100" kern="500">
                          <a:effectLst/>
                        </a:rPr>
                        <a:t>）∧被保车辆的价值（</a:t>
                      </a:r>
                      <a:r>
                        <a:rPr lang="en-US" sz="1100" kern="500">
                          <a:effectLst/>
                        </a:rPr>
                        <a:t>X</a:t>
                      </a:r>
                      <a:r>
                        <a:rPr lang="zh-CN" sz="1100" kern="500">
                          <a:effectLst/>
                        </a:rPr>
                        <a:t>，</a:t>
                      </a:r>
                      <a:r>
                        <a:rPr lang="en-US" sz="1100" kern="500">
                          <a:effectLst/>
                        </a:rPr>
                        <a:t>C</a:t>
                      </a:r>
                      <a:r>
                        <a:rPr lang="zh-CN" sz="1100" kern="500">
                          <a:effectLst/>
                        </a:rPr>
                        <a:t>）∧车辆用途（</a:t>
                      </a:r>
                      <a:r>
                        <a:rPr lang="en-US" sz="1100" kern="500">
                          <a:effectLst/>
                        </a:rPr>
                        <a:t>X</a:t>
                      </a:r>
                      <a:r>
                        <a:rPr lang="zh-CN" sz="1100" kern="500">
                          <a:effectLst/>
                        </a:rPr>
                        <a:t>，</a:t>
                      </a:r>
                      <a:r>
                        <a:rPr lang="en-US" sz="1100" kern="500">
                          <a:effectLst/>
                        </a:rPr>
                        <a:t>C</a:t>
                      </a:r>
                      <a:r>
                        <a:rPr lang="zh-CN" sz="1100" kern="500">
                          <a:effectLst/>
                        </a:rPr>
                        <a:t>）</a:t>
                      </a:r>
                    </a:p>
                    <a:p>
                      <a:pPr indent="0" algn="just" fontAlgn="ctr">
                        <a:lnSpc>
                          <a:spcPts val="1200"/>
                        </a:lnSpc>
                        <a:spcAft>
                          <a:spcPts val="0"/>
                        </a:spcAft>
                        <a:tabLst>
                          <a:tab pos="2628265" algn="ctr"/>
                          <a:tab pos="5292725" algn="r"/>
                        </a:tabLst>
                      </a:pPr>
                      <a:r>
                        <a:rPr lang="zh-CN" sz="1100" kern="500">
                          <a:effectLst/>
                        </a:rPr>
                        <a:t>年赔付次数（</a:t>
                      </a:r>
                      <a:r>
                        <a:rPr lang="en-US" sz="1100" kern="500">
                          <a:effectLst/>
                        </a:rPr>
                        <a:t>X</a:t>
                      </a:r>
                      <a:r>
                        <a:rPr lang="zh-CN" sz="1100" kern="500">
                          <a:effectLst/>
                        </a:rPr>
                        <a:t>，</a:t>
                      </a:r>
                      <a:r>
                        <a:rPr lang="en-US" sz="1100" kern="500">
                          <a:effectLst/>
                        </a:rPr>
                        <a:t>A</a:t>
                      </a:r>
                      <a:r>
                        <a:rPr lang="zh-CN" sz="1100" kern="500">
                          <a:effectLst/>
                        </a:rPr>
                        <a:t>）</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a:effectLst/>
                        </a:rPr>
                        <a:t>0.1031</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a:effectLst/>
                        </a:rPr>
                        <a:t>0.6639</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r>
              <a:tr h="0">
                <a:tc>
                  <a:txBody>
                    <a:bodyPr/>
                    <a:lstStyle/>
                    <a:p>
                      <a:pPr indent="0" algn="ctr" fontAlgn="ctr">
                        <a:lnSpc>
                          <a:spcPts val="1200"/>
                        </a:lnSpc>
                        <a:spcAft>
                          <a:spcPts val="0"/>
                        </a:spcAft>
                        <a:tabLst>
                          <a:tab pos="2628265" algn="ctr"/>
                          <a:tab pos="5292725" algn="r"/>
                        </a:tabLst>
                      </a:pPr>
                      <a:r>
                        <a:rPr lang="en-US" sz="1100" kern="500">
                          <a:effectLst/>
                        </a:rPr>
                        <a:t>8</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just" fontAlgn="ctr">
                        <a:lnSpc>
                          <a:spcPts val="1200"/>
                        </a:lnSpc>
                        <a:spcAft>
                          <a:spcPts val="0"/>
                        </a:spcAft>
                        <a:tabLst>
                          <a:tab pos="2628265" algn="ctr"/>
                          <a:tab pos="5292725" algn="r"/>
                        </a:tabLst>
                      </a:pPr>
                      <a:r>
                        <a:rPr lang="zh-CN" sz="1100" kern="500">
                          <a:effectLst/>
                        </a:rPr>
                        <a:t>驾龄（</a:t>
                      </a:r>
                      <a:r>
                        <a:rPr lang="en-US" sz="1100" kern="500">
                          <a:effectLst/>
                        </a:rPr>
                        <a:t>X</a:t>
                      </a:r>
                      <a:r>
                        <a:rPr lang="zh-CN" sz="1100" kern="500">
                          <a:effectLst/>
                        </a:rPr>
                        <a:t>，</a:t>
                      </a:r>
                      <a:r>
                        <a:rPr lang="en-US" sz="1100" kern="500">
                          <a:effectLst/>
                        </a:rPr>
                        <a:t>A</a:t>
                      </a:r>
                      <a:r>
                        <a:rPr lang="zh-CN" sz="1100" kern="500">
                          <a:effectLst/>
                        </a:rPr>
                        <a:t>）∧被保车辆的价值（</a:t>
                      </a:r>
                      <a:r>
                        <a:rPr lang="en-US" sz="1100" kern="500">
                          <a:effectLst/>
                        </a:rPr>
                        <a:t>X</a:t>
                      </a:r>
                      <a:r>
                        <a:rPr lang="zh-CN" sz="1100" kern="500">
                          <a:effectLst/>
                        </a:rPr>
                        <a:t>，</a:t>
                      </a:r>
                      <a:r>
                        <a:rPr lang="en-US" sz="1100" kern="500">
                          <a:effectLst/>
                        </a:rPr>
                        <a:t>A</a:t>
                      </a:r>
                      <a:r>
                        <a:rPr lang="zh-CN" sz="1100" kern="500">
                          <a:effectLst/>
                        </a:rPr>
                        <a:t>）∧车辆用途（</a:t>
                      </a:r>
                      <a:r>
                        <a:rPr lang="en-US" sz="1100" kern="500">
                          <a:effectLst/>
                        </a:rPr>
                        <a:t>X</a:t>
                      </a:r>
                      <a:r>
                        <a:rPr lang="zh-CN" sz="1100" kern="500">
                          <a:effectLst/>
                        </a:rPr>
                        <a:t>，</a:t>
                      </a:r>
                      <a:r>
                        <a:rPr lang="en-US" sz="1100" kern="500">
                          <a:effectLst/>
                        </a:rPr>
                        <a:t>B</a:t>
                      </a:r>
                      <a:r>
                        <a:rPr lang="zh-CN" sz="1100" kern="500">
                          <a:effectLst/>
                        </a:rPr>
                        <a:t>）</a:t>
                      </a:r>
                    </a:p>
                    <a:p>
                      <a:pPr indent="0" algn="just" fontAlgn="ctr">
                        <a:lnSpc>
                          <a:spcPts val="1200"/>
                        </a:lnSpc>
                        <a:spcAft>
                          <a:spcPts val="0"/>
                        </a:spcAft>
                        <a:tabLst>
                          <a:tab pos="2628265" algn="ctr"/>
                          <a:tab pos="5292725" algn="r"/>
                        </a:tabLst>
                      </a:pPr>
                      <a:r>
                        <a:rPr lang="zh-CN" sz="1100" kern="500">
                          <a:effectLst/>
                        </a:rPr>
                        <a:t>年赔付金额（</a:t>
                      </a:r>
                      <a:r>
                        <a:rPr lang="en-US" sz="1100" kern="500">
                          <a:effectLst/>
                        </a:rPr>
                        <a:t>X</a:t>
                      </a:r>
                      <a:r>
                        <a:rPr lang="zh-CN" sz="1100" kern="500">
                          <a:effectLst/>
                        </a:rPr>
                        <a:t>，</a:t>
                      </a:r>
                      <a:r>
                        <a:rPr lang="en-US" sz="1100" kern="500">
                          <a:effectLst/>
                        </a:rPr>
                        <a:t>B</a:t>
                      </a:r>
                      <a:r>
                        <a:rPr lang="zh-CN" sz="1100" kern="500">
                          <a:effectLst/>
                        </a:rPr>
                        <a:t>）</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a:effectLst/>
                        </a:rPr>
                        <a:t>0.1025</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a:effectLst/>
                        </a:rPr>
                        <a:t>0.3654</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r>
              <a:tr h="0">
                <a:tc>
                  <a:txBody>
                    <a:bodyPr/>
                    <a:lstStyle/>
                    <a:p>
                      <a:pPr indent="0" algn="ctr" fontAlgn="ctr">
                        <a:lnSpc>
                          <a:spcPts val="1200"/>
                        </a:lnSpc>
                        <a:spcAft>
                          <a:spcPts val="0"/>
                        </a:spcAft>
                        <a:tabLst>
                          <a:tab pos="2628265" algn="ctr"/>
                          <a:tab pos="5292725" algn="r"/>
                        </a:tabLst>
                      </a:pPr>
                      <a:r>
                        <a:rPr lang="en-US" sz="1100" kern="500">
                          <a:effectLst/>
                        </a:rPr>
                        <a:t>9</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just" fontAlgn="ctr">
                        <a:lnSpc>
                          <a:spcPts val="1200"/>
                        </a:lnSpc>
                        <a:spcAft>
                          <a:spcPts val="0"/>
                        </a:spcAft>
                        <a:tabLst>
                          <a:tab pos="2628265" algn="ctr"/>
                          <a:tab pos="5292725" algn="r"/>
                        </a:tabLst>
                      </a:pPr>
                      <a:r>
                        <a:rPr lang="zh-CN" sz="1100" kern="500">
                          <a:effectLst/>
                        </a:rPr>
                        <a:t>投保人年龄（</a:t>
                      </a:r>
                      <a:r>
                        <a:rPr lang="en-US" sz="1100" kern="500">
                          <a:effectLst/>
                        </a:rPr>
                        <a:t>X</a:t>
                      </a:r>
                      <a:r>
                        <a:rPr lang="zh-CN" sz="1100" kern="500">
                          <a:effectLst/>
                        </a:rPr>
                        <a:t>，</a:t>
                      </a:r>
                      <a:r>
                        <a:rPr lang="en-US" sz="1100" kern="500">
                          <a:effectLst/>
                        </a:rPr>
                        <a:t>B</a:t>
                      </a:r>
                      <a:r>
                        <a:rPr lang="zh-CN" sz="1100" kern="500">
                          <a:effectLst/>
                        </a:rPr>
                        <a:t>）∧驾龄（</a:t>
                      </a:r>
                      <a:r>
                        <a:rPr lang="en-US" sz="1100" kern="500">
                          <a:effectLst/>
                        </a:rPr>
                        <a:t>X</a:t>
                      </a:r>
                      <a:r>
                        <a:rPr lang="zh-CN" sz="1100" kern="500">
                          <a:effectLst/>
                        </a:rPr>
                        <a:t>，</a:t>
                      </a:r>
                      <a:r>
                        <a:rPr lang="en-US" sz="1100" kern="500">
                          <a:effectLst/>
                        </a:rPr>
                        <a:t>A</a:t>
                      </a:r>
                      <a:r>
                        <a:rPr lang="zh-CN" sz="1100" kern="500">
                          <a:effectLst/>
                        </a:rPr>
                        <a:t>）∧被保车辆的价值（</a:t>
                      </a:r>
                      <a:r>
                        <a:rPr lang="en-US" sz="1100" kern="500">
                          <a:effectLst/>
                        </a:rPr>
                        <a:t>X</a:t>
                      </a:r>
                      <a:r>
                        <a:rPr lang="zh-CN" sz="1100" kern="500">
                          <a:effectLst/>
                        </a:rPr>
                        <a:t>，</a:t>
                      </a:r>
                      <a:r>
                        <a:rPr lang="en-US" sz="1100" kern="500">
                          <a:effectLst/>
                        </a:rPr>
                        <a:t>D</a:t>
                      </a:r>
                      <a:r>
                        <a:rPr lang="zh-CN" sz="1100" kern="500">
                          <a:effectLst/>
                        </a:rPr>
                        <a:t>）</a:t>
                      </a:r>
                    </a:p>
                    <a:p>
                      <a:pPr indent="0" algn="just" fontAlgn="ctr">
                        <a:lnSpc>
                          <a:spcPts val="1200"/>
                        </a:lnSpc>
                        <a:spcAft>
                          <a:spcPts val="0"/>
                        </a:spcAft>
                        <a:tabLst>
                          <a:tab pos="2628265" algn="ctr"/>
                          <a:tab pos="5292725" algn="r"/>
                        </a:tabLst>
                      </a:pPr>
                      <a:r>
                        <a:rPr lang="zh-CN" sz="1100" kern="500">
                          <a:effectLst/>
                        </a:rPr>
                        <a:t>年赔付金额（</a:t>
                      </a:r>
                      <a:r>
                        <a:rPr lang="en-US" sz="1100" kern="500">
                          <a:effectLst/>
                        </a:rPr>
                        <a:t>X</a:t>
                      </a:r>
                      <a:r>
                        <a:rPr lang="zh-CN" sz="1100" kern="500">
                          <a:effectLst/>
                        </a:rPr>
                        <a:t>，</a:t>
                      </a:r>
                      <a:r>
                        <a:rPr lang="en-US" sz="1100" kern="500">
                          <a:effectLst/>
                        </a:rPr>
                        <a:t>D</a:t>
                      </a:r>
                      <a:r>
                        <a:rPr lang="zh-CN" sz="1100" kern="500">
                          <a:effectLst/>
                        </a:rPr>
                        <a:t>）</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a:effectLst/>
                        </a:rPr>
                        <a:t>0.0934</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a:effectLst/>
                        </a:rPr>
                        <a:t>0.4546</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r>
              <a:tr h="0">
                <a:tc>
                  <a:txBody>
                    <a:bodyPr/>
                    <a:lstStyle/>
                    <a:p>
                      <a:pPr indent="0" algn="ctr" fontAlgn="ctr">
                        <a:lnSpc>
                          <a:spcPts val="1200"/>
                        </a:lnSpc>
                        <a:spcAft>
                          <a:spcPts val="0"/>
                        </a:spcAft>
                        <a:tabLst>
                          <a:tab pos="2628265" algn="ctr"/>
                          <a:tab pos="5292725" algn="r"/>
                        </a:tabLst>
                      </a:pPr>
                      <a:r>
                        <a:rPr lang="en-US" sz="1100" kern="500">
                          <a:effectLst/>
                        </a:rPr>
                        <a:t>10</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just" fontAlgn="ctr">
                        <a:lnSpc>
                          <a:spcPts val="1200"/>
                        </a:lnSpc>
                        <a:spcAft>
                          <a:spcPts val="0"/>
                        </a:spcAft>
                        <a:tabLst>
                          <a:tab pos="2628265" algn="ctr"/>
                          <a:tab pos="5292725" algn="r"/>
                        </a:tabLst>
                      </a:pPr>
                      <a:r>
                        <a:rPr lang="zh-CN" sz="1100" kern="500">
                          <a:effectLst/>
                        </a:rPr>
                        <a:t>驾龄（</a:t>
                      </a:r>
                      <a:r>
                        <a:rPr lang="en-US" sz="1100" kern="500">
                          <a:effectLst/>
                        </a:rPr>
                        <a:t>X</a:t>
                      </a:r>
                      <a:r>
                        <a:rPr lang="zh-CN" sz="1100" kern="500">
                          <a:effectLst/>
                        </a:rPr>
                        <a:t>，</a:t>
                      </a:r>
                      <a:r>
                        <a:rPr lang="en-US" sz="1100" kern="500">
                          <a:effectLst/>
                        </a:rPr>
                        <a:t>B</a:t>
                      </a:r>
                      <a:r>
                        <a:rPr lang="zh-CN" sz="1100" kern="500">
                          <a:effectLst/>
                        </a:rPr>
                        <a:t>）∧被保车辆的价值（</a:t>
                      </a:r>
                      <a:r>
                        <a:rPr lang="en-US" sz="1100" kern="500">
                          <a:effectLst/>
                        </a:rPr>
                        <a:t>X</a:t>
                      </a:r>
                      <a:r>
                        <a:rPr lang="zh-CN" sz="1100" kern="500">
                          <a:effectLst/>
                        </a:rPr>
                        <a:t>，</a:t>
                      </a:r>
                      <a:r>
                        <a:rPr lang="en-US" sz="1100" kern="500">
                          <a:effectLst/>
                        </a:rPr>
                        <a:t>A</a:t>
                      </a:r>
                      <a:r>
                        <a:rPr lang="zh-CN" sz="1100" kern="500">
                          <a:effectLst/>
                        </a:rPr>
                        <a:t>）∧车辆用途（</a:t>
                      </a:r>
                      <a:r>
                        <a:rPr lang="en-US" sz="1100" kern="500">
                          <a:effectLst/>
                        </a:rPr>
                        <a:t>X</a:t>
                      </a:r>
                      <a:r>
                        <a:rPr lang="zh-CN" sz="1100" kern="500">
                          <a:effectLst/>
                        </a:rPr>
                        <a:t>，</a:t>
                      </a:r>
                      <a:r>
                        <a:rPr lang="en-US" sz="1100" kern="500">
                          <a:effectLst/>
                        </a:rPr>
                        <a:t>A</a:t>
                      </a:r>
                      <a:r>
                        <a:rPr lang="zh-CN" sz="1100" kern="500">
                          <a:effectLst/>
                        </a:rPr>
                        <a:t>）</a:t>
                      </a:r>
                    </a:p>
                    <a:p>
                      <a:pPr indent="0" algn="just" fontAlgn="ctr">
                        <a:lnSpc>
                          <a:spcPts val="1200"/>
                        </a:lnSpc>
                        <a:spcAft>
                          <a:spcPts val="0"/>
                        </a:spcAft>
                        <a:tabLst>
                          <a:tab pos="2628265" algn="ctr"/>
                          <a:tab pos="5292725" algn="r"/>
                        </a:tabLst>
                      </a:pPr>
                      <a:r>
                        <a:rPr lang="zh-CN" sz="1100" kern="500">
                          <a:effectLst/>
                        </a:rPr>
                        <a:t>年赔付金额（</a:t>
                      </a:r>
                      <a:r>
                        <a:rPr lang="en-US" sz="1100" kern="500">
                          <a:effectLst/>
                        </a:rPr>
                        <a:t>X</a:t>
                      </a:r>
                      <a:r>
                        <a:rPr lang="zh-CN" sz="1100" kern="500">
                          <a:effectLst/>
                        </a:rPr>
                        <a:t>，</a:t>
                      </a:r>
                      <a:r>
                        <a:rPr lang="en-US" sz="1100" kern="500">
                          <a:effectLst/>
                        </a:rPr>
                        <a:t>B</a:t>
                      </a:r>
                      <a:r>
                        <a:rPr lang="zh-CN" sz="1100" kern="500">
                          <a:effectLst/>
                        </a:rPr>
                        <a:t>）</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a:effectLst/>
                        </a:rPr>
                        <a:t>0.0968</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a:effectLst/>
                        </a:rPr>
                        <a:t>0.4487</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r>
              <a:tr h="0">
                <a:tc>
                  <a:txBody>
                    <a:bodyPr/>
                    <a:lstStyle/>
                    <a:p>
                      <a:pPr indent="0" algn="ctr" fontAlgn="ctr">
                        <a:lnSpc>
                          <a:spcPts val="1200"/>
                        </a:lnSpc>
                        <a:spcAft>
                          <a:spcPts val="0"/>
                        </a:spcAft>
                        <a:tabLst>
                          <a:tab pos="2628265" algn="ctr"/>
                          <a:tab pos="5292725" algn="r"/>
                        </a:tabLst>
                      </a:pPr>
                      <a:r>
                        <a:rPr lang="en-US" sz="1100" kern="500">
                          <a:effectLst/>
                        </a:rPr>
                        <a:t>11</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just" fontAlgn="ctr">
                        <a:lnSpc>
                          <a:spcPts val="1200"/>
                        </a:lnSpc>
                        <a:spcAft>
                          <a:spcPts val="0"/>
                        </a:spcAft>
                        <a:tabLst>
                          <a:tab pos="2628265" algn="ctr"/>
                          <a:tab pos="5292725" algn="r"/>
                        </a:tabLst>
                      </a:pPr>
                      <a:r>
                        <a:rPr lang="zh-CN" sz="1100" kern="500">
                          <a:effectLst/>
                        </a:rPr>
                        <a:t>投保人年龄（</a:t>
                      </a:r>
                      <a:r>
                        <a:rPr lang="en-US" sz="1100" kern="500">
                          <a:effectLst/>
                        </a:rPr>
                        <a:t>X</a:t>
                      </a:r>
                      <a:r>
                        <a:rPr lang="zh-CN" sz="1100" kern="500">
                          <a:effectLst/>
                        </a:rPr>
                        <a:t>，</a:t>
                      </a:r>
                      <a:r>
                        <a:rPr lang="en-US" sz="1100" kern="500">
                          <a:effectLst/>
                        </a:rPr>
                        <a:t>C</a:t>
                      </a:r>
                      <a:r>
                        <a:rPr lang="zh-CN" sz="1100" kern="500">
                          <a:effectLst/>
                        </a:rPr>
                        <a:t>）∧被保车辆的价值（</a:t>
                      </a:r>
                      <a:r>
                        <a:rPr lang="en-US" sz="1100" kern="500">
                          <a:effectLst/>
                        </a:rPr>
                        <a:t>X</a:t>
                      </a:r>
                      <a:r>
                        <a:rPr lang="zh-CN" sz="1100" kern="500">
                          <a:effectLst/>
                        </a:rPr>
                        <a:t>，</a:t>
                      </a:r>
                      <a:r>
                        <a:rPr lang="en-US" sz="1100" kern="500">
                          <a:effectLst/>
                        </a:rPr>
                        <a:t>C</a:t>
                      </a:r>
                      <a:r>
                        <a:rPr lang="zh-CN" sz="1100" kern="500">
                          <a:effectLst/>
                        </a:rPr>
                        <a:t>）∧车辆用途（</a:t>
                      </a:r>
                      <a:r>
                        <a:rPr lang="en-US" sz="1100" kern="500">
                          <a:effectLst/>
                        </a:rPr>
                        <a:t>X</a:t>
                      </a:r>
                      <a:r>
                        <a:rPr lang="zh-CN" sz="1100" kern="500">
                          <a:effectLst/>
                        </a:rPr>
                        <a:t>，</a:t>
                      </a:r>
                      <a:r>
                        <a:rPr lang="en-US" sz="1100" kern="500">
                          <a:effectLst/>
                        </a:rPr>
                        <a:t>C</a:t>
                      </a:r>
                      <a:r>
                        <a:rPr lang="zh-CN" sz="1100" kern="500">
                          <a:effectLst/>
                        </a:rPr>
                        <a:t>）</a:t>
                      </a:r>
                    </a:p>
                    <a:p>
                      <a:pPr indent="0" algn="just" fontAlgn="ctr">
                        <a:lnSpc>
                          <a:spcPts val="1200"/>
                        </a:lnSpc>
                        <a:spcAft>
                          <a:spcPts val="0"/>
                        </a:spcAft>
                        <a:tabLst>
                          <a:tab pos="2628265" algn="ctr"/>
                          <a:tab pos="5292725" algn="r"/>
                        </a:tabLst>
                      </a:pPr>
                      <a:r>
                        <a:rPr lang="zh-CN" sz="1100" kern="500">
                          <a:effectLst/>
                        </a:rPr>
                        <a:t>年赔付金额（</a:t>
                      </a:r>
                      <a:r>
                        <a:rPr lang="en-US" sz="1100" kern="500">
                          <a:effectLst/>
                        </a:rPr>
                        <a:t>X</a:t>
                      </a:r>
                      <a:r>
                        <a:rPr lang="zh-CN" sz="1100" kern="500">
                          <a:effectLst/>
                        </a:rPr>
                        <a:t>，</a:t>
                      </a:r>
                      <a:r>
                        <a:rPr lang="en-US" sz="1100" kern="500">
                          <a:effectLst/>
                        </a:rPr>
                        <a:t>B</a:t>
                      </a:r>
                      <a:r>
                        <a:rPr lang="zh-CN" sz="1100" kern="500">
                          <a:effectLst/>
                        </a:rPr>
                        <a:t>）</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a:effectLst/>
                        </a:rPr>
                        <a:t>0.0909</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a:effectLst/>
                        </a:rPr>
                        <a:t>0.3531</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r>
              <a:tr h="0">
                <a:tc>
                  <a:txBody>
                    <a:bodyPr/>
                    <a:lstStyle/>
                    <a:p>
                      <a:pPr indent="0" algn="ctr" fontAlgn="ctr">
                        <a:lnSpc>
                          <a:spcPts val="1200"/>
                        </a:lnSpc>
                        <a:spcAft>
                          <a:spcPts val="0"/>
                        </a:spcAft>
                        <a:tabLst>
                          <a:tab pos="2628265" algn="ctr"/>
                          <a:tab pos="5292725" algn="r"/>
                        </a:tabLst>
                      </a:pPr>
                      <a:r>
                        <a:rPr lang="en-US" sz="1100" kern="500" dirty="0">
                          <a:effectLst/>
                        </a:rPr>
                        <a:t>12</a:t>
                      </a:r>
                      <a:endParaRPr lang="zh-CN" sz="11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just" fontAlgn="ctr">
                        <a:lnSpc>
                          <a:spcPts val="1200"/>
                        </a:lnSpc>
                        <a:spcAft>
                          <a:spcPts val="0"/>
                        </a:spcAft>
                        <a:tabLst>
                          <a:tab pos="2628265" algn="ctr"/>
                          <a:tab pos="5292725" algn="r"/>
                        </a:tabLst>
                      </a:pPr>
                      <a:r>
                        <a:rPr lang="zh-CN" sz="1100" kern="500">
                          <a:effectLst/>
                        </a:rPr>
                        <a:t>投保人年龄（</a:t>
                      </a:r>
                      <a:r>
                        <a:rPr lang="en-US" sz="1100" kern="500">
                          <a:effectLst/>
                        </a:rPr>
                        <a:t>X</a:t>
                      </a:r>
                      <a:r>
                        <a:rPr lang="zh-CN" sz="1100" kern="500">
                          <a:effectLst/>
                        </a:rPr>
                        <a:t>，</a:t>
                      </a:r>
                      <a:r>
                        <a:rPr lang="en-US" sz="1100" kern="500">
                          <a:effectLst/>
                        </a:rPr>
                        <a:t>C</a:t>
                      </a:r>
                      <a:r>
                        <a:rPr lang="zh-CN" sz="1100" kern="500">
                          <a:effectLst/>
                        </a:rPr>
                        <a:t>）∧驾龄（</a:t>
                      </a:r>
                      <a:r>
                        <a:rPr lang="en-US" sz="1100" kern="500">
                          <a:effectLst/>
                        </a:rPr>
                        <a:t>X</a:t>
                      </a:r>
                      <a:r>
                        <a:rPr lang="zh-CN" sz="1100" kern="500">
                          <a:effectLst/>
                        </a:rPr>
                        <a:t>，</a:t>
                      </a:r>
                      <a:r>
                        <a:rPr lang="en-US" sz="1100" kern="500">
                          <a:effectLst/>
                        </a:rPr>
                        <a:t>B</a:t>
                      </a:r>
                      <a:r>
                        <a:rPr lang="zh-CN" sz="1100" kern="500">
                          <a:effectLst/>
                        </a:rPr>
                        <a:t>）∧被保车辆的价值（</a:t>
                      </a:r>
                      <a:r>
                        <a:rPr lang="en-US" sz="1100" kern="500">
                          <a:effectLst/>
                        </a:rPr>
                        <a:t>X</a:t>
                      </a:r>
                      <a:r>
                        <a:rPr lang="zh-CN" sz="1100" kern="500">
                          <a:effectLst/>
                        </a:rPr>
                        <a:t>，</a:t>
                      </a:r>
                      <a:r>
                        <a:rPr lang="en-US" sz="1100" kern="500">
                          <a:effectLst/>
                        </a:rPr>
                        <a:t>C</a:t>
                      </a:r>
                      <a:r>
                        <a:rPr lang="zh-CN" sz="1100" kern="500">
                          <a:effectLst/>
                        </a:rPr>
                        <a:t>）</a:t>
                      </a:r>
                    </a:p>
                    <a:p>
                      <a:pPr indent="0" algn="just" fontAlgn="ctr">
                        <a:lnSpc>
                          <a:spcPts val="1200"/>
                        </a:lnSpc>
                        <a:spcAft>
                          <a:spcPts val="0"/>
                        </a:spcAft>
                        <a:tabLst>
                          <a:tab pos="2628265" algn="ctr"/>
                          <a:tab pos="5292725" algn="r"/>
                        </a:tabLst>
                      </a:pPr>
                      <a:r>
                        <a:rPr lang="zh-CN" sz="1100" kern="500">
                          <a:effectLst/>
                        </a:rPr>
                        <a:t>年赔付次数（</a:t>
                      </a:r>
                      <a:r>
                        <a:rPr lang="en-US" sz="1100" kern="500">
                          <a:effectLst/>
                        </a:rPr>
                        <a:t>X</a:t>
                      </a:r>
                      <a:r>
                        <a:rPr lang="zh-CN" sz="1100" kern="500">
                          <a:effectLst/>
                        </a:rPr>
                        <a:t>，</a:t>
                      </a:r>
                      <a:r>
                        <a:rPr lang="en-US" sz="1100" kern="500">
                          <a:effectLst/>
                        </a:rPr>
                        <a:t>A</a:t>
                      </a:r>
                      <a:r>
                        <a:rPr lang="zh-CN" sz="1100" kern="500">
                          <a:effectLst/>
                        </a:rPr>
                        <a:t>）</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a:effectLst/>
                        </a:rPr>
                        <a:t>0.0827</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0.6094</a:t>
                      </a:r>
                      <a:endParaRPr lang="zh-CN" sz="1100" kern="500" dirty="0">
                        <a:solidFill>
                          <a:srgbClr val="000000"/>
                        </a:solidFill>
                        <a:effectLst/>
                        <a:latin typeface="Times New Roman" panose="02020603050405020304"/>
                        <a:ea typeface="宋体" panose="02010600030101010101" pitchFamily="2" charset="-122"/>
                      </a:endParaRPr>
                    </a:p>
                  </a:txBody>
                  <a:tcPr marL="68580" marR="68580" marT="0" marB="0" anchor="ctr"/>
                </a:tc>
              </a:tr>
            </a:tbl>
          </a:graphicData>
        </a:graphic>
      </p:graphicFrame>
      <p:sp>
        <p:nvSpPr>
          <p:cNvPr id="11305" name="矩形 11304"/>
          <p:cNvSpPr/>
          <p:nvPr/>
        </p:nvSpPr>
        <p:spPr>
          <a:xfrm>
            <a:off x="3274272" y="5751623"/>
            <a:ext cx="2194832" cy="307777"/>
          </a:xfrm>
          <a:prstGeom prst="rect">
            <a:avLst/>
          </a:prstGeom>
        </p:spPr>
        <p:txBody>
          <a:bodyPr wrap="none">
            <a:spAutoFit/>
          </a:bodyPr>
          <a:lstStyle/>
          <a:p>
            <a:pPr fontAlgn="auto">
              <a:spcBef>
                <a:spcPts val="0"/>
              </a:spcBef>
              <a:spcAft>
                <a:spcPts val="0"/>
              </a:spcAft>
              <a:buFontTx/>
              <a:buNone/>
            </a:pPr>
            <a:r>
              <a:rPr lang="zh-CN" altLang="zh-CN" sz="1400" dirty="0">
                <a:solidFill>
                  <a:prstClr val="black"/>
                </a:solidFill>
                <a:latin typeface="微软雅黑"/>
                <a:ea typeface="微软雅黑"/>
              </a:rPr>
              <a:t>表</a:t>
            </a:r>
            <a:r>
              <a:rPr lang="en-US" altLang="zh-CN" sz="1400" dirty="0">
                <a:solidFill>
                  <a:prstClr val="black"/>
                </a:solidFill>
                <a:latin typeface="微软雅黑"/>
                <a:ea typeface="微软雅黑"/>
              </a:rPr>
              <a:t>3-7  </a:t>
            </a:r>
            <a:r>
              <a:rPr lang="zh-CN" altLang="zh-CN" sz="1400" dirty="0">
                <a:solidFill>
                  <a:prstClr val="black"/>
                </a:solidFill>
                <a:latin typeface="微软雅黑"/>
                <a:ea typeface="微软雅黑"/>
              </a:rPr>
              <a:t>客户风险关联规则</a:t>
            </a:r>
            <a:endParaRPr lang="zh-CN" altLang="en-US" sz="1400" dirty="0">
              <a:solidFill>
                <a:prstClr val="black"/>
              </a:solidFill>
              <a:latin typeface="微软雅黑"/>
              <a:ea typeface="微软雅黑"/>
            </a:endParaRPr>
          </a:p>
        </p:txBody>
      </p:sp>
      <p:sp>
        <p:nvSpPr>
          <p:cNvPr id="11306" name="矩形 11305"/>
          <p:cNvSpPr/>
          <p:nvPr/>
        </p:nvSpPr>
        <p:spPr>
          <a:xfrm>
            <a:off x="-4558" y="3082445"/>
            <a:ext cx="8845617" cy="1179637"/>
          </a:xfrm>
          <a:prstGeom prst="rect">
            <a:avLst/>
          </a:prstGeom>
          <a:solidFill>
            <a:schemeClr val="bg1">
              <a:lumMod val="50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r>
              <a:rPr lang="zh-CN" altLang="zh-CN" dirty="0">
                <a:solidFill>
                  <a:prstClr val="white"/>
                </a:solidFill>
              </a:rPr>
              <a:t>详细分析所得数据，可以为公司业务提供数据支撑，针对不同客户提供偏好服务，既能确保公司收益，又能给予用户更多的实惠</a:t>
            </a:r>
            <a:r>
              <a:rPr lang="zh-CN" altLang="zh-CN" dirty="0" smtClean="0">
                <a:solidFill>
                  <a:prstClr val="white"/>
                </a:solidFill>
              </a:rPr>
              <a:t>。</a:t>
            </a:r>
            <a:endParaRPr lang="zh-CN" altLang="zh-CN" dirty="0">
              <a:solidFill>
                <a:prstClr val="white"/>
              </a:solidFill>
            </a:endParaRPr>
          </a:p>
        </p:txBody>
      </p:sp>
      <p:pic>
        <p:nvPicPr>
          <p:cNvPr id="92" name="27 Image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prstClr val="white">
                    <a:lumMod val="65000"/>
                  </a:prstClr>
                </a:solidFill>
                <a:latin typeface="微软雅黑"/>
                <a:ea typeface="微软雅黑"/>
              </a:rPr>
              <a:t>of</a:t>
            </a:r>
            <a:endParaRPr lang="es-ES" sz="1200" b="1" i="1" dirty="0">
              <a:solidFill>
                <a:prstClr val="white">
                  <a:lumMod val="65000"/>
                </a:prstClr>
              </a:solidFill>
              <a:latin typeface="微软雅黑"/>
              <a:ea typeface="微软雅黑"/>
            </a:endParaRPr>
          </a:p>
        </p:txBody>
      </p:sp>
      <p:sp>
        <p:nvSpPr>
          <p:cNvPr id="97"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sz="1200" b="1" dirty="0" smtClean="0">
                <a:solidFill>
                  <a:prstClr val="white">
                    <a:lumMod val="50000"/>
                  </a:prstClr>
                </a:solidFill>
                <a:latin typeface="微软雅黑"/>
                <a:ea typeface="微软雅黑"/>
              </a:rPr>
              <a:t>65</a:t>
            </a:r>
            <a:endParaRPr lang="es-ES" sz="1200" b="1" dirty="0">
              <a:solidFill>
                <a:prstClr val="white">
                  <a:lumMod val="50000"/>
                </a:prstClr>
              </a:solidFill>
              <a:latin typeface="微软雅黑"/>
              <a:ea typeface="微软雅黑"/>
            </a:endParaRPr>
          </a:p>
        </p:txBody>
      </p:sp>
      <p:pic>
        <p:nvPicPr>
          <p:cNvPr id="98" name="Imagen 27">
            <a:hlinkClick r:id="" action="ppaction://hlinkshowjump?jump=next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Imagen 28">
            <a:hlinkClick r:id="" action="ppaction://hlinkshowjump?jump=previous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prstClr val="black">
                    <a:tint val="75000"/>
                  </a:prstClr>
                </a:solidFill>
              </a:rPr>
              <a:pPr fontAlgn="auto">
                <a:spcBef>
                  <a:spcPts val="0"/>
                </a:spcBef>
                <a:spcAft>
                  <a:spcPts val="0"/>
                </a:spcAft>
                <a:buFontTx/>
                <a:buNone/>
              </a:pPr>
              <a:t>187</a:t>
            </a:fld>
            <a:endParaRPr lang="zh-CN" altLang="en-US" dirty="0">
              <a:solidFill>
                <a:prstClr val="black">
                  <a:tint val="75000"/>
                </a:prstClr>
              </a:solidFill>
            </a:endParaRPr>
          </a:p>
        </p:txBody>
      </p:sp>
    </p:spTree>
    <p:extLst>
      <p:ext uri="{BB962C8B-B14F-4D97-AF65-F5344CB8AC3E}">
        <p14:creationId xmlns:p14="http://schemas.microsoft.com/office/powerpoint/2010/main" val="1431989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290"/>
                                        </p:tgtEl>
                                      </p:cBhvr>
                                    </p:animEffect>
                                    <p:set>
                                      <p:cBhvr>
                                        <p:cTn id="7" dur="1" fill="hold">
                                          <p:stCondLst>
                                            <p:cond delay="499"/>
                                          </p:stCondLst>
                                        </p:cTn>
                                        <p:tgtEl>
                                          <p:spTgt spid="11290"/>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304"/>
                                        </p:tgtEl>
                                        <p:attrNameLst>
                                          <p:attrName>style.visibility</p:attrName>
                                        </p:attrNameLst>
                                      </p:cBhvr>
                                      <p:to>
                                        <p:strVal val="visible"/>
                                      </p:to>
                                    </p:set>
                                    <p:animEffect transition="in" filter="fade">
                                      <p:cBhvr>
                                        <p:cTn id="11" dur="500"/>
                                        <p:tgtEl>
                                          <p:spTgt spid="1130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305"/>
                                        </p:tgtEl>
                                        <p:attrNameLst>
                                          <p:attrName>style.visibility</p:attrName>
                                        </p:attrNameLst>
                                      </p:cBhvr>
                                      <p:to>
                                        <p:strVal val="visible"/>
                                      </p:to>
                                    </p:set>
                                    <p:animEffect transition="in" filter="fade">
                                      <p:cBhvr>
                                        <p:cTn id="14" dur="500"/>
                                        <p:tgtEl>
                                          <p:spTgt spid="1130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1306"/>
                                        </p:tgtEl>
                                        <p:attrNameLst>
                                          <p:attrName>style.visibility</p:attrName>
                                        </p:attrNameLst>
                                      </p:cBhvr>
                                      <p:to>
                                        <p:strVal val="visible"/>
                                      </p:to>
                                    </p:set>
                                    <p:animEffect transition="in" filter="fade">
                                      <p:cBhvr>
                                        <p:cTn id="19" dur="500"/>
                                        <p:tgtEl>
                                          <p:spTgt spid="11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05" grpId="0"/>
      <p:bldP spid="11306"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479647" y="3096403"/>
            <a:ext cx="769129" cy="9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12" name="矩形 11"/>
          <p:cNvSpPr/>
          <p:nvPr/>
        </p:nvSpPr>
        <p:spPr>
          <a:xfrm>
            <a:off x="1619250" y="3096403"/>
            <a:ext cx="6667500" cy="4284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34" name="矩形 33"/>
          <p:cNvSpPr/>
          <p:nvPr/>
        </p:nvSpPr>
        <p:spPr>
          <a:xfrm>
            <a:off x="1619250" y="3618410"/>
            <a:ext cx="6667500" cy="4284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26" name="文本框 6"/>
          <p:cNvSpPr txBox="1"/>
          <p:nvPr/>
        </p:nvSpPr>
        <p:spPr>
          <a:xfrm>
            <a:off x="607500" y="177284"/>
            <a:ext cx="1192634" cy="323165"/>
          </a:xfrm>
          <a:prstGeom prst="rect">
            <a:avLst/>
          </a:prstGeom>
          <a:noFill/>
        </p:spPr>
        <p:txBody>
          <a:bodyPr wrap="none" lIns="0" tIns="0" rIns="0" bIns="0" rtlCol="0">
            <a:spAutoFit/>
          </a:bodyPr>
          <a:lstStyle/>
          <a:p>
            <a:pPr fontAlgn="auto">
              <a:spcBef>
                <a:spcPts val="0"/>
              </a:spcBef>
              <a:spcAft>
                <a:spcPts val="0"/>
              </a:spcAft>
              <a:buFontTx/>
              <a:buNone/>
            </a:pPr>
            <a:r>
              <a:rPr lang="zh-CN" altLang="en-US" sz="2100" b="1" spc="225" dirty="0" smtClean="0">
                <a:solidFill>
                  <a:prstClr val="white"/>
                </a:solidFill>
                <a:latin typeface="微软雅黑"/>
                <a:ea typeface="微软雅黑"/>
              </a:rPr>
              <a:t>预测模型</a:t>
            </a:r>
            <a:endParaRPr lang="zh-CN" altLang="en-US" sz="2100" b="1" spc="225" dirty="0">
              <a:solidFill>
                <a:prstClr val="white"/>
              </a:solidFill>
              <a:latin typeface="微软雅黑"/>
              <a:ea typeface="微软雅黑"/>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6" name="矩形 45"/>
          <p:cNvSpPr/>
          <p:nvPr/>
        </p:nvSpPr>
        <p:spPr>
          <a:xfrm>
            <a:off x="259814" y="874479"/>
            <a:ext cx="1800493" cy="369332"/>
          </a:xfrm>
          <a:prstGeom prst="rect">
            <a:avLst/>
          </a:prstGeom>
        </p:spPr>
        <p:txBody>
          <a:bodyPr wrap="none">
            <a:spAutoFit/>
          </a:bodyPr>
          <a:lstStyle/>
          <a:p>
            <a:pPr fontAlgn="auto">
              <a:spcBef>
                <a:spcPts val="0"/>
              </a:spcBef>
              <a:spcAft>
                <a:spcPts val="0"/>
              </a:spcAft>
              <a:buFontTx/>
              <a:buNone/>
            </a:pPr>
            <a:r>
              <a:rPr lang="zh-CN" altLang="zh-CN" dirty="0" smtClean="0">
                <a:solidFill>
                  <a:prstClr val="black"/>
                </a:solidFill>
                <a:latin typeface="微软雅黑"/>
                <a:ea typeface="微软雅黑"/>
              </a:rPr>
              <a:t>预测</a:t>
            </a:r>
            <a:r>
              <a:rPr lang="zh-CN" altLang="zh-CN" dirty="0">
                <a:solidFill>
                  <a:prstClr val="black"/>
                </a:solidFill>
                <a:latin typeface="微软雅黑"/>
                <a:ea typeface="微软雅黑"/>
              </a:rPr>
              <a:t>与预测模型</a:t>
            </a:r>
          </a:p>
        </p:txBody>
      </p:sp>
      <p:sp>
        <p:nvSpPr>
          <p:cNvPr id="45" name="矩形 44"/>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sp>
        <p:nvSpPr>
          <p:cNvPr id="10" name="矩形 9"/>
          <p:cNvSpPr/>
          <p:nvPr/>
        </p:nvSpPr>
        <p:spPr>
          <a:xfrm>
            <a:off x="508958" y="1243811"/>
            <a:ext cx="7915326" cy="523220"/>
          </a:xfrm>
          <a:prstGeom prst="rect">
            <a:avLst/>
          </a:prstGeom>
        </p:spPr>
        <p:txBody>
          <a:bodyPr wrap="square">
            <a:spAutoFit/>
          </a:bodyPr>
          <a:lstStyle/>
          <a:p>
            <a:pPr fontAlgn="auto">
              <a:spcBef>
                <a:spcPts val="0"/>
              </a:spcBef>
              <a:spcAft>
                <a:spcPts val="0"/>
              </a:spcAft>
              <a:buFontTx/>
              <a:buNone/>
            </a:pPr>
            <a:r>
              <a:rPr lang="zh-CN" altLang="zh-CN" sz="1400" dirty="0">
                <a:solidFill>
                  <a:prstClr val="black"/>
                </a:solidFill>
                <a:latin typeface="微软雅黑"/>
                <a:ea typeface="微软雅黑"/>
              </a:rPr>
              <a:t>预测分析是一种统计或数据挖掘解决方案，包含可在结构化与非结构化数据中使用以确定未来结果的算法和技术，可为预测、优化、预报和模拟等许多其他相关用途而使用。</a:t>
            </a:r>
            <a:endParaRPr lang="zh-CN" altLang="en-US" sz="1400" dirty="0">
              <a:solidFill>
                <a:prstClr val="black"/>
              </a:solidFill>
              <a:latin typeface="微软雅黑"/>
              <a:ea typeface="微软雅黑"/>
            </a:endParaRPr>
          </a:p>
        </p:txBody>
      </p:sp>
      <p:sp>
        <p:nvSpPr>
          <p:cNvPr id="11" name="矩形 10"/>
          <p:cNvSpPr/>
          <p:nvPr/>
        </p:nvSpPr>
        <p:spPr>
          <a:xfrm>
            <a:off x="508958" y="1876336"/>
            <a:ext cx="7915326" cy="523220"/>
          </a:xfrm>
          <a:prstGeom prst="rect">
            <a:avLst/>
          </a:prstGeom>
        </p:spPr>
        <p:txBody>
          <a:bodyPr wrap="square">
            <a:spAutoFit/>
          </a:bodyPr>
          <a:lstStyle/>
          <a:p>
            <a:pPr fontAlgn="auto">
              <a:spcBef>
                <a:spcPts val="0"/>
              </a:spcBef>
              <a:spcAft>
                <a:spcPts val="0"/>
              </a:spcAft>
              <a:buFontTx/>
              <a:buNone/>
            </a:pPr>
            <a:r>
              <a:rPr lang="zh-CN" altLang="zh-CN" sz="1400" dirty="0">
                <a:solidFill>
                  <a:prstClr val="black"/>
                </a:solidFill>
                <a:latin typeface="微软雅黑"/>
                <a:ea typeface="微软雅黑"/>
              </a:rPr>
              <a:t>时间序列预测是一种历史资料延伸预测，以时间序列所能反映的社会经济现象的发展过程和规律性，进行引申外推预测发展趋势的</a:t>
            </a:r>
            <a:r>
              <a:rPr lang="zh-CN" altLang="zh-CN" sz="1400" dirty="0" smtClean="0">
                <a:solidFill>
                  <a:prstClr val="black"/>
                </a:solidFill>
                <a:latin typeface="微软雅黑"/>
                <a:ea typeface="微软雅黑"/>
              </a:rPr>
              <a:t>方法</a:t>
            </a:r>
            <a:r>
              <a:rPr lang="zh-CN" altLang="en-US" sz="1400" dirty="0" smtClean="0">
                <a:solidFill>
                  <a:prstClr val="black"/>
                </a:solidFill>
                <a:latin typeface="微软雅黑"/>
                <a:ea typeface="微软雅黑"/>
              </a:rPr>
              <a:t>。</a:t>
            </a:r>
            <a:endParaRPr lang="zh-CN" altLang="en-US" sz="1400" dirty="0">
              <a:solidFill>
                <a:prstClr val="black"/>
              </a:solidFill>
              <a:latin typeface="微软雅黑"/>
              <a:ea typeface="微软雅黑"/>
            </a:endParaRPr>
          </a:p>
        </p:txBody>
      </p:sp>
      <p:sp>
        <p:nvSpPr>
          <p:cNvPr id="30" name="矩形 29"/>
          <p:cNvSpPr/>
          <p:nvPr/>
        </p:nvSpPr>
        <p:spPr>
          <a:xfrm>
            <a:off x="1691266" y="3678751"/>
            <a:ext cx="6595484" cy="307777"/>
          </a:xfrm>
          <a:prstGeom prst="rect">
            <a:avLst/>
          </a:prstGeom>
          <a:noFill/>
        </p:spPr>
        <p:txBody>
          <a:bodyPr wrap="square">
            <a:spAutoFit/>
          </a:bodyPr>
          <a:lstStyle/>
          <a:p>
            <a:pPr fontAlgn="auto">
              <a:spcBef>
                <a:spcPts val="0"/>
              </a:spcBef>
              <a:spcAft>
                <a:spcPts val="0"/>
              </a:spcAft>
              <a:buFontTx/>
              <a:buNone/>
            </a:pPr>
            <a:r>
              <a:rPr lang="zh-CN" altLang="zh-CN" sz="1400" dirty="0">
                <a:solidFill>
                  <a:prstClr val="white"/>
                </a:solidFill>
                <a:latin typeface="微软雅黑"/>
                <a:ea typeface="微软雅黑"/>
              </a:rPr>
              <a:t>从时间序列数据中提取并组建特征</a:t>
            </a:r>
            <a:r>
              <a:rPr lang="zh-CN" altLang="zh-CN" sz="1400" dirty="0" smtClean="0">
                <a:solidFill>
                  <a:prstClr val="white"/>
                </a:solidFill>
                <a:latin typeface="微软雅黑"/>
                <a:ea typeface="微软雅黑"/>
              </a:rPr>
              <a:t>，仍用</a:t>
            </a:r>
            <a:r>
              <a:rPr lang="zh-CN" altLang="zh-CN" sz="1400" dirty="0">
                <a:solidFill>
                  <a:prstClr val="white"/>
                </a:solidFill>
                <a:latin typeface="微软雅黑"/>
                <a:ea typeface="微软雅黑"/>
              </a:rPr>
              <a:t>原有的数据挖掘框架与算法进行数据挖掘</a:t>
            </a:r>
            <a:endParaRPr lang="zh-CN" altLang="en-US" sz="1400" dirty="0">
              <a:solidFill>
                <a:prstClr val="white"/>
              </a:solidFill>
              <a:latin typeface="微软雅黑"/>
              <a:ea typeface="微软雅黑"/>
            </a:endParaRPr>
          </a:p>
        </p:txBody>
      </p:sp>
      <p:sp>
        <p:nvSpPr>
          <p:cNvPr id="31" name="矩形 30"/>
          <p:cNvSpPr/>
          <p:nvPr/>
        </p:nvSpPr>
        <p:spPr>
          <a:xfrm>
            <a:off x="1691266" y="3156744"/>
            <a:ext cx="6595484" cy="307777"/>
          </a:xfrm>
          <a:prstGeom prst="rect">
            <a:avLst/>
          </a:prstGeom>
          <a:noFill/>
        </p:spPr>
        <p:txBody>
          <a:bodyPr wrap="square">
            <a:spAutoFit/>
          </a:bodyPr>
          <a:lstStyle/>
          <a:p>
            <a:pPr fontAlgn="auto">
              <a:spcBef>
                <a:spcPts val="0"/>
              </a:spcBef>
              <a:spcAft>
                <a:spcPts val="0"/>
              </a:spcAft>
              <a:buFontTx/>
              <a:buNone/>
            </a:pPr>
            <a:r>
              <a:rPr lang="zh-CN" altLang="zh-CN" sz="1400" dirty="0">
                <a:solidFill>
                  <a:prstClr val="white"/>
                </a:solidFill>
                <a:latin typeface="微软雅黑"/>
                <a:ea typeface="微软雅黑"/>
              </a:rPr>
              <a:t>将时间序列数据作为一种特殊的挖掘对象，找寻对应的数据挖掘</a:t>
            </a:r>
            <a:r>
              <a:rPr lang="zh-CN" altLang="zh-CN" sz="1400" dirty="0" smtClean="0">
                <a:solidFill>
                  <a:prstClr val="white"/>
                </a:solidFill>
                <a:latin typeface="微软雅黑"/>
                <a:ea typeface="微软雅黑"/>
              </a:rPr>
              <a:t>算法进行</a:t>
            </a:r>
            <a:r>
              <a:rPr lang="zh-CN" altLang="zh-CN" sz="1400" dirty="0">
                <a:solidFill>
                  <a:prstClr val="white"/>
                </a:solidFill>
                <a:latin typeface="微软雅黑"/>
                <a:ea typeface="微软雅黑"/>
              </a:rPr>
              <a:t>专门研究</a:t>
            </a:r>
            <a:endParaRPr lang="zh-CN" altLang="en-US" sz="1400" dirty="0">
              <a:solidFill>
                <a:prstClr val="white"/>
              </a:solidFill>
              <a:latin typeface="微软雅黑"/>
              <a:ea typeface="微软雅黑"/>
            </a:endParaRPr>
          </a:p>
        </p:txBody>
      </p:sp>
      <p:sp>
        <p:nvSpPr>
          <p:cNvPr id="32" name="矩形 31"/>
          <p:cNvSpPr/>
          <p:nvPr/>
        </p:nvSpPr>
        <p:spPr>
          <a:xfrm>
            <a:off x="1407747" y="3096403"/>
            <a:ext cx="93216" cy="428460"/>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400">
              <a:solidFill>
                <a:prstClr val="white"/>
              </a:solidFill>
            </a:endParaRPr>
          </a:p>
        </p:txBody>
      </p:sp>
      <p:sp>
        <p:nvSpPr>
          <p:cNvPr id="35" name="矩形 34"/>
          <p:cNvSpPr/>
          <p:nvPr/>
        </p:nvSpPr>
        <p:spPr>
          <a:xfrm>
            <a:off x="1407747" y="3618410"/>
            <a:ext cx="93216" cy="428460"/>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400">
              <a:solidFill>
                <a:prstClr val="white"/>
              </a:solidFill>
            </a:endParaRPr>
          </a:p>
        </p:txBody>
      </p:sp>
      <p:sp>
        <p:nvSpPr>
          <p:cNvPr id="13" name="矩形 12"/>
          <p:cNvSpPr/>
          <p:nvPr/>
        </p:nvSpPr>
        <p:spPr>
          <a:xfrm>
            <a:off x="479647" y="3201017"/>
            <a:ext cx="769129" cy="738664"/>
          </a:xfrm>
          <a:prstGeom prst="rect">
            <a:avLst/>
          </a:prstGeom>
        </p:spPr>
        <p:txBody>
          <a:bodyPr wrap="square">
            <a:spAutoFit/>
          </a:bodyPr>
          <a:lstStyle/>
          <a:p>
            <a:pPr algn="ctr" fontAlgn="auto">
              <a:spcBef>
                <a:spcPts val="0"/>
              </a:spcBef>
              <a:spcAft>
                <a:spcPts val="0"/>
              </a:spcAft>
              <a:buFontTx/>
              <a:buNone/>
            </a:pPr>
            <a:r>
              <a:rPr lang="zh-CN" altLang="zh-CN" sz="1400" dirty="0">
                <a:solidFill>
                  <a:prstClr val="white"/>
                </a:solidFill>
                <a:latin typeface="微软雅黑"/>
                <a:ea typeface="微软雅黑"/>
              </a:rPr>
              <a:t>依据研究的方式分类</a:t>
            </a:r>
            <a:endParaRPr lang="zh-CN" altLang="en-US" sz="1400" dirty="0">
              <a:solidFill>
                <a:prstClr val="white"/>
              </a:solidFill>
              <a:latin typeface="微软雅黑"/>
              <a:ea typeface="微软雅黑"/>
            </a:endParaRPr>
          </a:p>
        </p:txBody>
      </p:sp>
      <p:sp>
        <p:nvSpPr>
          <p:cNvPr id="36" name="矩形 35"/>
          <p:cNvSpPr/>
          <p:nvPr/>
        </p:nvSpPr>
        <p:spPr>
          <a:xfrm>
            <a:off x="479647" y="4372753"/>
            <a:ext cx="769129" cy="9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37" name="矩形 36"/>
          <p:cNvSpPr/>
          <p:nvPr/>
        </p:nvSpPr>
        <p:spPr>
          <a:xfrm>
            <a:off x="1619249" y="4372753"/>
            <a:ext cx="2371725" cy="4284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38" name="矩形 37"/>
          <p:cNvSpPr/>
          <p:nvPr/>
        </p:nvSpPr>
        <p:spPr>
          <a:xfrm>
            <a:off x="1619249" y="4894760"/>
            <a:ext cx="2371725" cy="4284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39" name="矩形 38"/>
          <p:cNvSpPr/>
          <p:nvPr/>
        </p:nvSpPr>
        <p:spPr>
          <a:xfrm>
            <a:off x="1691266" y="4955101"/>
            <a:ext cx="6595484" cy="307777"/>
          </a:xfrm>
          <a:prstGeom prst="rect">
            <a:avLst/>
          </a:prstGeom>
          <a:noFill/>
        </p:spPr>
        <p:txBody>
          <a:bodyPr wrap="square">
            <a:spAutoFit/>
          </a:bodyPr>
          <a:lstStyle/>
          <a:p>
            <a:pPr fontAlgn="auto">
              <a:spcBef>
                <a:spcPts val="0"/>
              </a:spcBef>
              <a:spcAft>
                <a:spcPts val="0"/>
              </a:spcAft>
              <a:buFontTx/>
              <a:buNone/>
            </a:pPr>
            <a:r>
              <a:rPr lang="zh-CN" altLang="zh-CN" sz="1400" dirty="0">
                <a:solidFill>
                  <a:prstClr val="white"/>
                </a:solidFill>
                <a:latin typeface="微软雅黑"/>
                <a:ea typeface="微软雅黑"/>
              </a:rPr>
              <a:t>相似性问题</a:t>
            </a:r>
            <a:r>
              <a:rPr lang="zh-CN" altLang="zh-CN" sz="1400" dirty="0" smtClean="0">
                <a:solidFill>
                  <a:prstClr val="white"/>
                </a:solidFill>
                <a:latin typeface="微软雅黑"/>
                <a:ea typeface="微软雅黑"/>
              </a:rPr>
              <a:t>挖掘</a:t>
            </a:r>
            <a:endParaRPr lang="zh-CN" altLang="en-US" sz="1400" dirty="0">
              <a:solidFill>
                <a:prstClr val="white"/>
              </a:solidFill>
              <a:latin typeface="微软雅黑"/>
              <a:ea typeface="微软雅黑"/>
            </a:endParaRPr>
          </a:p>
        </p:txBody>
      </p:sp>
      <p:sp>
        <p:nvSpPr>
          <p:cNvPr id="40" name="矩形 39"/>
          <p:cNvSpPr/>
          <p:nvPr/>
        </p:nvSpPr>
        <p:spPr>
          <a:xfrm>
            <a:off x="1691266" y="4433094"/>
            <a:ext cx="1613909" cy="307777"/>
          </a:xfrm>
          <a:prstGeom prst="rect">
            <a:avLst/>
          </a:prstGeom>
          <a:noFill/>
        </p:spPr>
        <p:txBody>
          <a:bodyPr wrap="square">
            <a:spAutoFit/>
          </a:bodyPr>
          <a:lstStyle/>
          <a:p>
            <a:pPr fontAlgn="auto">
              <a:spcBef>
                <a:spcPts val="0"/>
              </a:spcBef>
              <a:spcAft>
                <a:spcPts val="0"/>
              </a:spcAft>
              <a:buFontTx/>
              <a:buNone/>
            </a:pPr>
            <a:r>
              <a:rPr lang="zh-CN" altLang="zh-CN" sz="1400" dirty="0">
                <a:solidFill>
                  <a:prstClr val="white"/>
                </a:solidFill>
                <a:latin typeface="微软雅黑"/>
                <a:ea typeface="微软雅黑"/>
              </a:rPr>
              <a:t>时态模式</a:t>
            </a:r>
            <a:r>
              <a:rPr lang="zh-CN" altLang="zh-CN" sz="1400" dirty="0" smtClean="0">
                <a:solidFill>
                  <a:prstClr val="white"/>
                </a:solidFill>
                <a:latin typeface="微软雅黑"/>
                <a:ea typeface="微软雅黑"/>
              </a:rPr>
              <a:t>挖掘</a:t>
            </a:r>
            <a:endParaRPr lang="zh-CN" altLang="en-US" sz="1400" dirty="0">
              <a:solidFill>
                <a:prstClr val="white"/>
              </a:solidFill>
              <a:latin typeface="微软雅黑"/>
              <a:ea typeface="微软雅黑"/>
            </a:endParaRPr>
          </a:p>
        </p:txBody>
      </p:sp>
      <p:sp>
        <p:nvSpPr>
          <p:cNvPr id="41" name="矩形 40"/>
          <p:cNvSpPr/>
          <p:nvPr/>
        </p:nvSpPr>
        <p:spPr>
          <a:xfrm>
            <a:off x="1407747" y="4372753"/>
            <a:ext cx="93216" cy="428460"/>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400">
              <a:solidFill>
                <a:prstClr val="white"/>
              </a:solidFill>
            </a:endParaRPr>
          </a:p>
        </p:txBody>
      </p:sp>
      <p:sp>
        <p:nvSpPr>
          <p:cNvPr id="42" name="矩形 41"/>
          <p:cNvSpPr/>
          <p:nvPr/>
        </p:nvSpPr>
        <p:spPr>
          <a:xfrm>
            <a:off x="1407747" y="4894760"/>
            <a:ext cx="93216" cy="428460"/>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400">
              <a:solidFill>
                <a:prstClr val="white"/>
              </a:solidFill>
            </a:endParaRPr>
          </a:p>
        </p:txBody>
      </p:sp>
      <p:sp>
        <p:nvSpPr>
          <p:cNvPr id="43" name="矩形 42"/>
          <p:cNvSpPr/>
          <p:nvPr/>
        </p:nvSpPr>
        <p:spPr>
          <a:xfrm>
            <a:off x="479647" y="4477367"/>
            <a:ext cx="769129" cy="738664"/>
          </a:xfrm>
          <a:prstGeom prst="rect">
            <a:avLst/>
          </a:prstGeom>
        </p:spPr>
        <p:txBody>
          <a:bodyPr wrap="square">
            <a:spAutoFit/>
          </a:bodyPr>
          <a:lstStyle/>
          <a:p>
            <a:pPr algn="ctr" fontAlgn="auto">
              <a:spcBef>
                <a:spcPts val="0"/>
              </a:spcBef>
              <a:spcAft>
                <a:spcPts val="0"/>
              </a:spcAft>
              <a:buFontTx/>
              <a:buNone/>
            </a:pPr>
            <a:r>
              <a:rPr lang="zh-CN" altLang="zh-CN" sz="1400" dirty="0">
                <a:solidFill>
                  <a:prstClr val="white"/>
                </a:solidFill>
                <a:latin typeface="微软雅黑"/>
                <a:ea typeface="微软雅黑"/>
              </a:rPr>
              <a:t>依据研究的内容分类</a:t>
            </a:r>
            <a:endParaRPr lang="zh-CN" altLang="en-US" sz="1400" dirty="0">
              <a:solidFill>
                <a:prstClr val="white"/>
              </a:solidFill>
              <a:latin typeface="微软雅黑"/>
              <a:ea typeface="微软雅黑"/>
            </a:endParaRPr>
          </a:p>
        </p:txBody>
      </p:sp>
      <p:sp>
        <p:nvSpPr>
          <p:cNvPr id="44" name="矩形 43"/>
          <p:cNvSpPr/>
          <p:nvPr/>
        </p:nvSpPr>
        <p:spPr>
          <a:xfrm>
            <a:off x="4464521" y="4372753"/>
            <a:ext cx="769129" cy="14933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47" name="矩形 46"/>
          <p:cNvSpPr/>
          <p:nvPr/>
        </p:nvSpPr>
        <p:spPr>
          <a:xfrm>
            <a:off x="5604124" y="4372753"/>
            <a:ext cx="2682626" cy="4284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48" name="矩形 47"/>
          <p:cNvSpPr/>
          <p:nvPr/>
        </p:nvSpPr>
        <p:spPr>
          <a:xfrm>
            <a:off x="5604124" y="4894760"/>
            <a:ext cx="2682626" cy="4284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49" name="矩形 48"/>
          <p:cNvSpPr/>
          <p:nvPr/>
        </p:nvSpPr>
        <p:spPr>
          <a:xfrm>
            <a:off x="5392621" y="4372753"/>
            <a:ext cx="93216" cy="428460"/>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400">
              <a:solidFill>
                <a:prstClr val="white"/>
              </a:solidFill>
            </a:endParaRPr>
          </a:p>
        </p:txBody>
      </p:sp>
      <p:sp>
        <p:nvSpPr>
          <p:cNvPr id="50" name="矩形 49"/>
          <p:cNvSpPr/>
          <p:nvPr/>
        </p:nvSpPr>
        <p:spPr>
          <a:xfrm>
            <a:off x="5392621" y="4894760"/>
            <a:ext cx="93216" cy="428460"/>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400">
              <a:solidFill>
                <a:prstClr val="white"/>
              </a:solidFill>
            </a:endParaRPr>
          </a:p>
        </p:txBody>
      </p:sp>
      <p:sp>
        <p:nvSpPr>
          <p:cNvPr id="51" name="矩形 50"/>
          <p:cNvSpPr/>
          <p:nvPr/>
        </p:nvSpPr>
        <p:spPr>
          <a:xfrm>
            <a:off x="4457096" y="4739657"/>
            <a:ext cx="769129" cy="738664"/>
          </a:xfrm>
          <a:prstGeom prst="rect">
            <a:avLst/>
          </a:prstGeom>
        </p:spPr>
        <p:txBody>
          <a:bodyPr wrap="square">
            <a:spAutoFit/>
          </a:bodyPr>
          <a:lstStyle/>
          <a:p>
            <a:pPr algn="ctr" fontAlgn="auto">
              <a:spcBef>
                <a:spcPts val="0"/>
              </a:spcBef>
              <a:spcAft>
                <a:spcPts val="0"/>
              </a:spcAft>
              <a:buFontTx/>
              <a:buNone/>
            </a:pPr>
            <a:r>
              <a:rPr lang="zh-CN" altLang="zh-CN" sz="1400" dirty="0">
                <a:solidFill>
                  <a:prstClr val="white"/>
                </a:solidFill>
                <a:latin typeface="微软雅黑"/>
                <a:ea typeface="微软雅黑"/>
              </a:rPr>
              <a:t>依据研究</a:t>
            </a:r>
            <a:r>
              <a:rPr lang="zh-CN" altLang="zh-CN" sz="1400" dirty="0" smtClean="0">
                <a:solidFill>
                  <a:prstClr val="white"/>
                </a:solidFill>
                <a:latin typeface="微软雅黑"/>
                <a:ea typeface="微软雅黑"/>
              </a:rPr>
              <a:t>的</a:t>
            </a:r>
            <a:r>
              <a:rPr lang="zh-CN" altLang="en-US" sz="1400" dirty="0" smtClean="0">
                <a:solidFill>
                  <a:prstClr val="white"/>
                </a:solidFill>
                <a:latin typeface="微软雅黑"/>
                <a:ea typeface="微软雅黑"/>
              </a:rPr>
              <a:t>对象</a:t>
            </a:r>
            <a:r>
              <a:rPr lang="zh-CN" altLang="zh-CN" sz="1400" dirty="0" smtClean="0">
                <a:solidFill>
                  <a:prstClr val="white"/>
                </a:solidFill>
                <a:latin typeface="微软雅黑"/>
                <a:ea typeface="微软雅黑"/>
              </a:rPr>
              <a:t>分类</a:t>
            </a:r>
            <a:endParaRPr lang="zh-CN" altLang="en-US" sz="1400" dirty="0">
              <a:solidFill>
                <a:prstClr val="white"/>
              </a:solidFill>
              <a:latin typeface="微软雅黑"/>
              <a:ea typeface="微软雅黑"/>
            </a:endParaRPr>
          </a:p>
        </p:txBody>
      </p:sp>
      <p:sp>
        <p:nvSpPr>
          <p:cNvPr id="52" name="矩形 51"/>
          <p:cNvSpPr/>
          <p:nvPr/>
        </p:nvSpPr>
        <p:spPr>
          <a:xfrm>
            <a:off x="5604124" y="5437685"/>
            <a:ext cx="2682626" cy="4284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53" name="矩形 52"/>
          <p:cNvSpPr/>
          <p:nvPr/>
        </p:nvSpPr>
        <p:spPr>
          <a:xfrm>
            <a:off x="5392621" y="5437685"/>
            <a:ext cx="93216" cy="428460"/>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400">
              <a:solidFill>
                <a:prstClr val="white"/>
              </a:solidFill>
            </a:endParaRPr>
          </a:p>
        </p:txBody>
      </p:sp>
      <p:sp>
        <p:nvSpPr>
          <p:cNvPr id="54" name="矩形 53"/>
          <p:cNvSpPr/>
          <p:nvPr/>
        </p:nvSpPr>
        <p:spPr>
          <a:xfrm>
            <a:off x="5672716" y="4433094"/>
            <a:ext cx="2423534" cy="307777"/>
          </a:xfrm>
          <a:prstGeom prst="rect">
            <a:avLst/>
          </a:prstGeom>
          <a:noFill/>
        </p:spPr>
        <p:txBody>
          <a:bodyPr wrap="square">
            <a:spAutoFit/>
          </a:bodyPr>
          <a:lstStyle/>
          <a:p>
            <a:pPr fontAlgn="auto">
              <a:spcBef>
                <a:spcPts val="0"/>
              </a:spcBef>
              <a:spcAft>
                <a:spcPts val="0"/>
              </a:spcAft>
              <a:buFontTx/>
              <a:buNone/>
            </a:pPr>
            <a:r>
              <a:rPr lang="zh-CN" altLang="zh-CN" sz="1400" dirty="0">
                <a:solidFill>
                  <a:prstClr val="white"/>
                </a:solidFill>
                <a:latin typeface="微软雅黑"/>
                <a:ea typeface="微软雅黑"/>
              </a:rPr>
              <a:t>事件序列的数据挖掘</a:t>
            </a:r>
            <a:endParaRPr lang="zh-CN" altLang="en-US" sz="1400" dirty="0">
              <a:solidFill>
                <a:prstClr val="white"/>
              </a:solidFill>
              <a:latin typeface="微软雅黑"/>
              <a:ea typeface="微软雅黑"/>
            </a:endParaRPr>
          </a:p>
        </p:txBody>
      </p:sp>
      <p:sp>
        <p:nvSpPr>
          <p:cNvPr id="55" name="矩形 54"/>
          <p:cNvSpPr/>
          <p:nvPr/>
        </p:nvSpPr>
        <p:spPr>
          <a:xfrm>
            <a:off x="5672716" y="4965560"/>
            <a:ext cx="2423534" cy="307777"/>
          </a:xfrm>
          <a:prstGeom prst="rect">
            <a:avLst/>
          </a:prstGeom>
          <a:noFill/>
        </p:spPr>
        <p:txBody>
          <a:bodyPr wrap="square">
            <a:spAutoFit/>
          </a:bodyPr>
          <a:lstStyle/>
          <a:p>
            <a:pPr fontAlgn="auto">
              <a:spcBef>
                <a:spcPts val="0"/>
              </a:spcBef>
              <a:spcAft>
                <a:spcPts val="0"/>
              </a:spcAft>
              <a:buFontTx/>
              <a:buNone/>
            </a:pPr>
            <a:r>
              <a:rPr lang="zh-CN" altLang="zh-CN" sz="1400" dirty="0">
                <a:solidFill>
                  <a:prstClr val="white"/>
                </a:solidFill>
                <a:latin typeface="微软雅黑"/>
                <a:ea typeface="微软雅黑"/>
              </a:rPr>
              <a:t>事务序列的数据挖掘</a:t>
            </a:r>
            <a:endParaRPr lang="zh-CN" altLang="en-US" sz="1400" dirty="0">
              <a:solidFill>
                <a:prstClr val="white"/>
              </a:solidFill>
              <a:latin typeface="微软雅黑"/>
              <a:ea typeface="微软雅黑"/>
            </a:endParaRPr>
          </a:p>
        </p:txBody>
      </p:sp>
      <p:sp>
        <p:nvSpPr>
          <p:cNvPr id="56" name="矩形 55"/>
          <p:cNvSpPr/>
          <p:nvPr/>
        </p:nvSpPr>
        <p:spPr>
          <a:xfrm>
            <a:off x="5672716" y="5498026"/>
            <a:ext cx="2423534" cy="307777"/>
          </a:xfrm>
          <a:prstGeom prst="rect">
            <a:avLst/>
          </a:prstGeom>
          <a:noFill/>
        </p:spPr>
        <p:txBody>
          <a:bodyPr wrap="square">
            <a:spAutoFit/>
          </a:bodyPr>
          <a:lstStyle/>
          <a:p>
            <a:pPr fontAlgn="auto">
              <a:spcBef>
                <a:spcPts val="0"/>
              </a:spcBef>
              <a:spcAft>
                <a:spcPts val="0"/>
              </a:spcAft>
              <a:buFontTx/>
              <a:buNone/>
            </a:pPr>
            <a:r>
              <a:rPr lang="zh-CN" altLang="zh-CN" sz="1400" dirty="0">
                <a:solidFill>
                  <a:prstClr val="white"/>
                </a:solidFill>
                <a:latin typeface="微软雅黑"/>
                <a:ea typeface="微软雅黑"/>
              </a:rPr>
              <a:t>数值序列的数据挖掘</a:t>
            </a:r>
            <a:endParaRPr lang="zh-CN" altLang="en-US" sz="1400" dirty="0">
              <a:solidFill>
                <a:prstClr val="white"/>
              </a:solidFill>
              <a:latin typeface="微软雅黑"/>
              <a:ea typeface="微软雅黑"/>
            </a:endParaRPr>
          </a:p>
        </p:txBody>
      </p:sp>
      <p:sp>
        <p:nvSpPr>
          <p:cNvPr id="15" name="矩形 14"/>
          <p:cNvSpPr/>
          <p:nvPr/>
        </p:nvSpPr>
        <p:spPr>
          <a:xfrm>
            <a:off x="508958" y="2549009"/>
            <a:ext cx="2852063" cy="338554"/>
          </a:xfrm>
          <a:prstGeom prst="rect">
            <a:avLst/>
          </a:prstGeom>
        </p:spPr>
        <p:txBody>
          <a:bodyPr wrap="none">
            <a:spAutoFit/>
          </a:bodyPr>
          <a:lstStyle/>
          <a:p>
            <a:pPr fontAlgn="auto">
              <a:spcBef>
                <a:spcPts val="0"/>
              </a:spcBef>
              <a:spcAft>
                <a:spcPts val="0"/>
              </a:spcAft>
              <a:buFontTx/>
              <a:buNone/>
            </a:pPr>
            <a:r>
              <a:rPr lang="zh-CN" altLang="zh-CN" sz="1600" dirty="0">
                <a:solidFill>
                  <a:prstClr val="black"/>
                </a:solidFill>
                <a:latin typeface="微软雅黑"/>
                <a:ea typeface="微软雅黑"/>
              </a:rPr>
              <a:t>时间序列预测及数据</a:t>
            </a:r>
            <a:r>
              <a:rPr lang="zh-CN" altLang="zh-CN" sz="1600" dirty="0" smtClean="0">
                <a:solidFill>
                  <a:prstClr val="black"/>
                </a:solidFill>
                <a:latin typeface="微软雅黑"/>
                <a:ea typeface="微软雅黑"/>
              </a:rPr>
              <a:t>挖掘</a:t>
            </a:r>
            <a:r>
              <a:rPr lang="zh-CN" altLang="en-US" sz="1600" dirty="0" smtClean="0">
                <a:solidFill>
                  <a:prstClr val="black"/>
                </a:solidFill>
                <a:latin typeface="微软雅黑"/>
                <a:ea typeface="微软雅黑"/>
              </a:rPr>
              <a:t>分类</a:t>
            </a:r>
            <a:endParaRPr lang="zh-CN" altLang="en-US" sz="1600" dirty="0">
              <a:solidFill>
                <a:prstClr val="black"/>
              </a:solidFill>
              <a:latin typeface="微软雅黑"/>
              <a:ea typeface="微软雅黑"/>
            </a:endParaRPr>
          </a:p>
        </p:txBody>
      </p:sp>
      <p:pic>
        <p:nvPicPr>
          <p:cNvPr id="57" name="27 Image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prstClr val="white">
                    <a:lumMod val="65000"/>
                  </a:prstClr>
                </a:solidFill>
                <a:latin typeface="微软雅黑"/>
                <a:ea typeface="微软雅黑"/>
              </a:rPr>
              <a:t>of</a:t>
            </a:r>
            <a:endParaRPr lang="es-ES" sz="1200" b="1" i="1" dirty="0">
              <a:solidFill>
                <a:prstClr val="white">
                  <a:lumMod val="65000"/>
                </a:prstClr>
              </a:solidFill>
              <a:latin typeface="微软雅黑"/>
              <a:ea typeface="微软雅黑"/>
            </a:endParaRPr>
          </a:p>
        </p:txBody>
      </p:sp>
      <p:sp>
        <p:nvSpPr>
          <p:cNvPr id="59"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sz="1200" b="1" dirty="0" smtClean="0">
                <a:solidFill>
                  <a:prstClr val="white">
                    <a:lumMod val="50000"/>
                  </a:prstClr>
                </a:solidFill>
                <a:latin typeface="微软雅黑"/>
                <a:ea typeface="微软雅黑"/>
              </a:rPr>
              <a:t>65</a:t>
            </a:r>
            <a:endParaRPr lang="es-ES" sz="1200" b="1" dirty="0">
              <a:solidFill>
                <a:prstClr val="white">
                  <a:lumMod val="50000"/>
                </a:prstClr>
              </a:solidFill>
              <a:latin typeface="微软雅黑"/>
              <a:ea typeface="微软雅黑"/>
            </a:endParaRPr>
          </a:p>
        </p:txBody>
      </p:sp>
      <p:pic>
        <p:nvPicPr>
          <p:cNvPr id="60" name="Imagen 27">
            <a:hlinkClick r:id="" action="ppaction://hlinkshowjump?jump=next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Imagen 28">
            <a:hlinkClick r:id="" action="ppaction://hlinkshowjump?jump=previous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prstClr val="black">
                    <a:tint val="75000"/>
                  </a:prstClr>
                </a:solidFill>
              </a:rPr>
              <a:pPr fontAlgn="auto">
                <a:spcBef>
                  <a:spcPts val="0"/>
                </a:spcBef>
                <a:spcAft>
                  <a:spcPts val="0"/>
                </a:spcAft>
                <a:buFontTx/>
                <a:buNone/>
              </a:pPr>
              <a:t>188</a:t>
            </a:fld>
            <a:endParaRPr lang="zh-CN" altLang="en-US" dirty="0">
              <a:solidFill>
                <a:prstClr val="black">
                  <a:tint val="75000"/>
                </a:prstClr>
              </a:solidFill>
            </a:endParaRPr>
          </a:p>
        </p:txBody>
      </p:sp>
    </p:spTree>
    <p:extLst>
      <p:ext uri="{BB962C8B-B14F-4D97-AF65-F5344CB8AC3E}">
        <p14:creationId xmlns:p14="http://schemas.microsoft.com/office/powerpoint/2010/main" val="1563989664"/>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26" name="文本框 6"/>
          <p:cNvSpPr txBox="1"/>
          <p:nvPr/>
        </p:nvSpPr>
        <p:spPr>
          <a:xfrm>
            <a:off x="607500" y="177284"/>
            <a:ext cx="1192634" cy="323165"/>
          </a:xfrm>
          <a:prstGeom prst="rect">
            <a:avLst/>
          </a:prstGeom>
          <a:noFill/>
        </p:spPr>
        <p:txBody>
          <a:bodyPr wrap="none" lIns="0" tIns="0" rIns="0" bIns="0" rtlCol="0">
            <a:spAutoFit/>
          </a:bodyPr>
          <a:lstStyle/>
          <a:p>
            <a:pPr fontAlgn="auto">
              <a:spcBef>
                <a:spcPts val="0"/>
              </a:spcBef>
              <a:spcAft>
                <a:spcPts val="0"/>
              </a:spcAft>
              <a:buFontTx/>
              <a:buNone/>
            </a:pPr>
            <a:r>
              <a:rPr lang="zh-CN" altLang="en-US" sz="2100" b="1" spc="225" dirty="0" smtClean="0">
                <a:solidFill>
                  <a:prstClr val="white"/>
                </a:solidFill>
                <a:latin typeface="微软雅黑"/>
                <a:ea typeface="微软雅黑"/>
              </a:rPr>
              <a:t>预测模型</a:t>
            </a:r>
            <a:endParaRPr lang="zh-CN" altLang="en-US" sz="2100" b="1" spc="225" dirty="0">
              <a:solidFill>
                <a:prstClr val="white"/>
              </a:solidFill>
              <a:latin typeface="微软雅黑"/>
              <a:ea typeface="微软雅黑"/>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6" name="矩形 45"/>
          <p:cNvSpPr/>
          <p:nvPr/>
        </p:nvSpPr>
        <p:spPr>
          <a:xfrm>
            <a:off x="259814" y="874479"/>
            <a:ext cx="1800493" cy="369332"/>
          </a:xfrm>
          <a:prstGeom prst="rect">
            <a:avLst/>
          </a:prstGeom>
        </p:spPr>
        <p:txBody>
          <a:bodyPr wrap="none">
            <a:spAutoFit/>
          </a:bodyPr>
          <a:lstStyle/>
          <a:p>
            <a:pPr fontAlgn="auto">
              <a:spcBef>
                <a:spcPts val="0"/>
              </a:spcBef>
              <a:spcAft>
                <a:spcPts val="0"/>
              </a:spcAft>
              <a:buFontTx/>
              <a:buNone/>
            </a:pPr>
            <a:r>
              <a:rPr lang="zh-CN" altLang="zh-CN" dirty="0" smtClean="0">
                <a:solidFill>
                  <a:prstClr val="black"/>
                </a:solidFill>
                <a:latin typeface="微软雅黑"/>
                <a:ea typeface="微软雅黑"/>
              </a:rPr>
              <a:t>预测</a:t>
            </a:r>
            <a:r>
              <a:rPr lang="zh-CN" altLang="zh-CN" dirty="0">
                <a:solidFill>
                  <a:prstClr val="black"/>
                </a:solidFill>
                <a:latin typeface="微软雅黑"/>
                <a:ea typeface="微软雅黑"/>
              </a:rPr>
              <a:t>与预测模型</a:t>
            </a:r>
          </a:p>
        </p:txBody>
      </p:sp>
      <p:sp>
        <p:nvSpPr>
          <p:cNvPr id="45" name="矩形 44"/>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sp>
        <p:nvSpPr>
          <p:cNvPr id="15" name="矩形 14"/>
          <p:cNvSpPr/>
          <p:nvPr/>
        </p:nvSpPr>
        <p:spPr>
          <a:xfrm>
            <a:off x="479647" y="1320284"/>
            <a:ext cx="1415772" cy="338554"/>
          </a:xfrm>
          <a:prstGeom prst="rect">
            <a:avLst/>
          </a:prstGeom>
        </p:spPr>
        <p:txBody>
          <a:bodyPr wrap="none">
            <a:spAutoFit/>
          </a:bodyPr>
          <a:lstStyle/>
          <a:p>
            <a:pPr fontAlgn="auto">
              <a:spcBef>
                <a:spcPts val="0"/>
              </a:spcBef>
              <a:spcAft>
                <a:spcPts val="0"/>
              </a:spcAft>
              <a:buFontTx/>
              <a:buNone/>
            </a:pPr>
            <a:r>
              <a:rPr lang="zh-CN" altLang="en-US" sz="1600" dirty="0" smtClean="0">
                <a:solidFill>
                  <a:prstClr val="black"/>
                </a:solidFill>
                <a:latin typeface="微软雅黑"/>
                <a:ea typeface="微软雅黑"/>
              </a:rPr>
              <a:t>预测方案分类</a:t>
            </a:r>
            <a:endParaRPr lang="zh-CN" altLang="en-US" sz="1600" dirty="0">
              <a:solidFill>
                <a:prstClr val="black"/>
              </a:solidFill>
              <a:latin typeface="微软雅黑"/>
              <a:ea typeface="微软雅黑"/>
            </a:endParaRPr>
          </a:p>
        </p:txBody>
      </p:sp>
      <p:grpSp>
        <p:nvGrpSpPr>
          <p:cNvPr id="10" name="组合 9"/>
          <p:cNvGrpSpPr/>
          <p:nvPr/>
        </p:nvGrpSpPr>
        <p:grpSpPr>
          <a:xfrm>
            <a:off x="1227179" y="1832267"/>
            <a:ext cx="7106116" cy="1405597"/>
            <a:chOff x="2001121" y="1896296"/>
            <a:chExt cx="4795605" cy="1168139"/>
          </a:xfrm>
        </p:grpSpPr>
        <p:sp>
          <p:nvSpPr>
            <p:cNvPr id="14" name="矩形 13"/>
            <p:cNvSpPr/>
            <p:nvPr/>
          </p:nvSpPr>
          <p:spPr>
            <a:xfrm>
              <a:off x="2001121" y="1896296"/>
              <a:ext cx="769129" cy="11681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2000">
                <a:solidFill>
                  <a:prstClr val="white"/>
                </a:solidFill>
              </a:endParaRPr>
            </a:p>
          </p:txBody>
        </p:sp>
        <p:sp>
          <p:nvSpPr>
            <p:cNvPr id="12" name="矩形 11"/>
            <p:cNvSpPr/>
            <p:nvPr/>
          </p:nvSpPr>
          <p:spPr>
            <a:xfrm>
              <a:off x="3140724" y="1896296"/>
              <a:ext cx="1962936" cy="3212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2000">
                <a:solidFill>
                  <a:prstClr val="white"/>
                </a:solidFill>
              </a:endParaRPr>
            </a:p>
          </p:txBody>
        </p:sp>
        <p:sp>
          <p:nvSpPr>
            <p:cNvPr id="34" name="矩形 33"/>
            <p:cNvSpPr/>
            <p:nvPr/>
          </p:nvSpPr>
          <p:spPr>
            <a:xfrm>
              <a:off x="3140724" y="2313528"/>
              <a:ext cx="1962936" cy="3212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2000">
                <a:solidFill>
                  <a:prstClr val="white"/>
                </a:solidFill>
              </a:endParaRPr>
            </a:p>
          </p:txBody>
        </p:sp>
        <p:sp>
          <p:nvSpPr>
            <p:cNvPr id="30" name="矩形 29"/>
            <p:cNvSpPr/>
            <p:nvPr/>
          </p:nvSpPr>
          <p:spPr>
            <a:xfrm>
              <a:off x="3184459" y="2316719"/>
              <a:ext cx="3612267" cy="281360"/>
            </a:xfrm>
            <a:prstGeom prst="rect">
              <a:avLst/>
            </a:prstGeom>
            <a:noFill/>
          </p:spPr>
          <p:txBody>
            <a:bodyPr wrap="square">
              <a:spAutoFit/>
            </a:bodyPr>
            <a:lstStyle/>
            <a:p>
              <a:pPr fontAlgn="auto">
                <a:spcBef>
                  <a:spcPts val="0"/>
                </a:spcBef>
                <a:spcAft>
                  <a:spcPts val="0"/>
                </a:spcAft>
                <a:buFontTx/>
                <a:buNone/>
              </a:pPr>
              <a:r>
                <a:rPr lang="zh-CN" altLang="zh-CN" sz="1600" dirty="0">
                  <a:solidFill>
                    <a:prstClr val="white"/>
                  </a:solidFill>
                  <a:latin typeface="微软雅黑"/>
                  <a:ea typeface="微软雅黑"/>
                </a:rPr>
                <a:t>时间序列预测</a:t>
              </a:r>
              <a:endParaRPr lang="zh-CN" altLang="en-US" sz="1600" dirty="0">
                <a:solidFill>
                  <a:prstClr val="white"/>
                </a:solidFill>
                <a:latin typeface="微软雅黑"/>
                <a:ea typeface="微软雅黑"/>
              </a:endParaRPr>
            </a:p>
          </p:txBody>
        </p:sp>
        <p:sp>
          <p:nvSpPr>
            <p:cNvPr id="31" name="矩形 30"/>
            <p:cNvSpPr/>
            <p:nvPr/>
          </p:nvSpPr>
          <p:spPr>
            <a:xfrm>
              <a:off x="3184459" y="1909012"/>
              <a:ext cx="3612267" cy="281360"/>
            </a:xfrm>
            <a:prstGeom prst="rect">
              <a:avLst/>
            </a:prstGeom>
            <a:noFill/>
          </p:spPr>
          <p:txBody>
            <a:bodyPr wrap="square">
              <a:spAutoFit/>
            </a:bodyPr>
            <a:lstStyle/>
            <a:p>
              <a:pPr fontAlgn="auto">
                <a:spcBef>
                  <a:spcPts val="0"/>
                </a:spcBef>
                <a:spcAft>
                  <a:spcPts val="0"/>
                </a:spcAft>
                <a:buFontTx/>
                <a:buNone/>
              </a:pPr>
              <a:r>
                <a:rPr lang="zh-CN" altLang="zh-CN" sz="1600" dirty="0">
                  <a:solidFill>
                    <a:prstClr val="white"/>
                  </a:solidFill>
                  <a:latin typeface="微软雅黑"/>
                  <a:ea typeface="微软雅黑"/>
                </a:rPr>
                <a:t>定性预测方法</a:t>
              </a:r>
              <a:endParaRPr lang="zh-CN" altLang="en-US" sz="1600" dirty="0">
                <a:solidFill>
                  <a:prstClr val="white"/>
                </a:solidFill>
                <a:latin typeface="微软雅黑"/>
                <a:ea typeface="微软雅黑"/>
              </a:endParaRPr>
            </a:p>
          </p:txBody>
        </p:sp>
        <p:sp>
          <p:nvSpPr>
            <p:cNvPr id="32" name="矩形 31"/>
            <p:cNvSpPr/>
            <p:nvPr/>
          </p:nvSpPr>
          <p:spPr>
            <a:xfrm>
              <a:off x="2929221" y="1896296"/>
              <a:ext cx="93216" cy="320493"/>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600">
                <a:solidFill>
                  <a:prstClr val="white"/>
                </a:solidFill>
              </a:endParaRPr>
            </a:p>
          </p:txBody>
        </p:sp>
        <p:sp>
          <p:nvSpPr>
            <p:cNvPr id="35" name="矩形 34"/>
            <p:cNvSpPr/>
            <p:nvPr/>
          </p:nvSpPr>
          <p:spPr>
            <a:xfrm>
              <a:off x="2929221" y="2316719"/>
              <a:ext cx="93216" cy="318080"/>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600">
                <a:solidFill>
                  <a:prstClr val="white"/>
                </a:solidFill>
              </a:endParaRPr>
            </a:p>
          </p:txBody>
        </p:sp>
        <p:sp>
          <p:nvSpPr>
            <p:cNvPr id="13" name="矩形 12"/>
            <p:cNvSpPr/>
            <p:nvPr/>
          </p:nvSpPr>
          <p:spPr>
            <a:xfrm>
              <a:off x="2001121" y="2152004"/>
              <a:ext cx="769129" cy="690610"/>
            </a:xfrm>
            <a:prstGeom prst="rect">
              <a:avLst/>
            </a:prstGeom>
          </p:spPr>
          <p:txBody>
            <a:bodyPr wrap="square">
              <a:spAutoFit/>
            </a:bodyPr>
            <a:lstStyle/>
            <a:p>
              <a:pPr algn="ctr" fontAlgn="auto">
                <a:spcBef>
                  <a:spcPts val="0"/>
                </a:spcBef>
                <a:spcAft>
                  <a:spcPts val="0"/>
                </a:spcAft>
                <a:buFontTx/>
                <a:buNone/>
              </a:pPr>
              <a:r>
                <a:rPr lang="zh-CN" altLang="zh-CN" sz="1600" b="1" dirty="0" smtClean="0">
                  <a:solidFill>
                    <a:prstClr val="white"/>
                  </a:solidFill>
                  <a:latin typeface="微软雅黑"/>
                  <a:ea typeface="微软雅黑"/>
                </a:rPr>
                <a:t>依据</a:t>
              </a:r>
              <a:r>
                <a:rPr lang="zh-CN" altLang="en-US" sz="1600" b="1" dirty="0" smtClean="0">
                  <a:solidFill>
                    <a:prstClr val="white"/>
                  </a:solidFill>
                  <a:latin typeface="微软雅黑"/>
                  <a:ea typeface="微软雅黑"/>
                </a:rPr>
                <a:t>预测方法的性质</a:t>
              </a:r>
              <a:endParaRPr lang="zh-CN" altLang="en-US" sz="1600" b="1" dirty="0">
                <a:solidFill>
                  <a:prstClr val="white"/>
                </a:solidFill>
                <a:latin typeface="微软雅黑"/>
                <a:ea typeface="微软雅黑"/>
              </a:endParaRPr>
            </a:p>
          </p:txBody>
        </p:sp>
        <p:sp>
          <p:nvSpPr>
            <p:cNvPr id="57" name="矩形 56"/>
            <p:cNvSpPr/>
            <p:nvPr/>
          </p:nvSpPr>
          <p:spPr>
            <a:xfrm>
              <a:off x="3140724" y="2743164"/>
              <a:ext cx="1962936" cy="3212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2000">
                <a:solidFill>
                  <a:prstClr val="white"/>
                </a:solidFill>
              </a:endParaRPr>
            </a:p>
          </p:txBody>
        </p:sp>
        <p:sp>
          <p:nvSpPr>
            <p:cNvPr id="58" name="矩形 57"/>
            <p:cNvSpPr/>
            <p:nvPr/>
          </p:nvSpPr>
          <p:spPr>
            <a:xfrm>
              <a:off x="3184459" y="2746355"/>
              <a:ext cx="3612267" cy="281360"/>
            </a:xfrm>
            <a:prstGeom prst="rect">
              <a:avLst/>
            </a:prstGeom>
            <a:noFill/>
          </p:spPr>
          <p:txBody>
            <a:bodyPr wrap="square">
              <a:spAutoFit/>
            </a:bodyPr>
            <a:lstStyle/>
            <a:p>
              <a:pPr fontAlgn="auto">
                <a:spcBef>
                  <a:spcPts val="0"/>
                </a:spcBef>
                <a:spcAft>
                  <a:spcPts val="0"/>
                </a:spcAft>
                <a:buFontTx/>
                <a:buNone/>
              </a:pPr>
              <a:r>
                <a:rPr lang="zh-CN" altLang="zh-CN" sz="1600" dirty="0">
                  <a:solidFill>
                    <a:prstClr val="white"/>
                  </a:solidFill>
                  <a:latin typeface="微软雅黑"/>
                  <a:ea typeface="微软雅黑"/>
                </a:rPr>
                <a:t>因果关系预测</a:t>
              </a:r>
              <a:endParaRPr lang="zh-CN" altLang="en-US" sz="1600" dirty="0">
                <a:solidFill>
                  <a:prstClr val="white"/>
                </a:solidFill>
                <a:latin typeface="微软雅黑"/>
                <a:ea typeface="微软雅黑"/>
              </a:endParaRPr>
            </a:p>
          </p:txBody>
        </p:sp>
        <p:sp>
          <p:nvSpPr>
            <p:cNvPr id="59" name="矩形 58"/>
            <p:cNvSpPr/>
            <p:nvPr/>
          </p:nvSpPr>
          <p:spPr>
            <a:xfrm>
              <a:off x="2929221" y="2746355"/>
              <a:ext cx="93216" cy="318080"/>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600">
                <a:solidFill>
                  <a:prstClr val="white"/>
                </a:solidFill>
              </a:endParaRPr>
            </a:p>
          </p:txBody>
        </p:sp>
      </p:grpSp>
      <p:grpSp>
        <p:nvGrpSpPr>
          <p:cNvPr id="3" name="组合 2"/>
          <p:cNvGrpSpPr/>
          <p:nvPr/>
        </p:nvGrpSpPr>
        <p:grpSpPr>
          <a:xfrm>
            <a:off x="837873" y="3646132"/>
            <a:ext cx="769129" cy="1847361"/>
            <a:chOff x="470822" y="3840142"/>
            <a:chExt cx="769129" cy="1847361"/>
          </a:xfrm>
        </p:grpSpPr>
        <p:sp>
          <p:nvSpPr>
            <p:cNvPr id="67" name="矩形 66"/>
            <p:cNvSpPr/>
            <p:nvPr/>
          </p:nvSpPr>
          <p:spPr>
            <a:xfrm>
              <a:off x="470822" y="3840142"/>
              <a:ext cx="769129" cy="18473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2" name="矩形 1"/>
            <p:cNvSpPr/>
            <p:nvPr/>
          </p:nvSpPr>
          <p:spPr>
            <a:xfrm>
              <a:off x="479646" y="4140732"/>
              <a:ext cx="751480" cy="1323439"/>
            </a:xfrm>
            <a:prstGeom prst="rect">
              <a:avLst/>
            </a:prstGeom>
          </p:spPr>
          <p:txBody>
            <a:bodyPr wrap="square">
              <a:spAutoFit/>
            </a:bodyPr>
            <a:lstStyle/>
            <a:p>
              <a:pPr algn="ctr" fontAlgn="auto">
                <a:spcBef>
                  <a:spcPts val="0"/>
                </a:spcBef>
                <a:spcAft>
                  <a:spcPts val="0"/>
                </a:spcAft>
                <a:buFontTx/>
                <a:buNone/>
              </a:pPr>
              <a:r>
                <a:rPr lang="zh-CN" altLang="zh-CN" sz="1600" dirty="0">
                  <a:solidFill>
                    <a:prstClr val="white"/>
                  </a:solidFill>
                  <a:latin typeface="微软雅黑"/>
                  <a:ea typeface="微软雅黑"/>
                </a:rPr>
                <a:t>时间序列的统计</a:t>
              </a:r>
              <a:r>
                <a:rPr lang="zh-CN" altLang="zh-CN" sz="1600" dirty="0" smtClean="0">
                  <a:solidFill>
                    <a:prstClr val="white"/>
                  </a:solidFill>
                  <a:latin typeface="微软雅黑"/>
                  <a:ea typeface="微软雅黑"/>
                </a:rPr>
                <a:t>特征</a:t>
              </a:r>
              <a:endParaRPr lang="zh-CN" altLang="en-US" sz="1600" dirty="0">
                <a:solidFill>
                  <a:prstClr val="white"/>
                </a:solidFill>
                <a:latin typeface="微软雅黑"/>
                <a:ea typeface="微软雅黑"/>
              </a:endParaRPr>
            </a:p>
          </p:txBody>
        </p:sp>
      </p:grpSp>
      <p:sp>
        <p:nvSpPr>
          <p:cNvPr id="60" name="矩形 59"/>
          <p:cNvSpPr/>
          <p:nvPr/>
        </p:nvSpPr>
        <p:spPr>
          <a:xfrm>
            <a:off x="1997394" y="3654397"/>
            <a:ext cx="2287512" cy="4055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61" name="矩形 60"/>
          <p:cNvSpPr/>
          <p:nvPr/>
        </p:nvSpPr>
        <p:spPr>
          <a:xfrm>
            <a:off x="1997395" y="3687913"/>
            <a:ext cx="1337226" cy="338554"/>
          </a:xfrm>
          <a:prstGeom prst="rect">
            <a:avLst/>
          </a:prstGeom>
        </p:spPr>
        <p:txBody>
          <a:bodyPr wrap="none">
            <a:spAutoFit/>
          </a:bodyPr>
          <a:lstStyle/>
          <a:p>
            <a:pPr fontAlgn="auto">
              <a:spcBef>
                <a:spcPts val="0"/>
              </a:spcBef>
              <a:spcAft>
                <a:spcPts val="0"/>
              </a:spcAft>
              <a:buFontTx/>
              <a:buNone/>
            </a:pPr>
            <a:r>
              <a:rPr lang="en-US" altLang="zh-CN" sz="1600" b="1" dirty="0">
                <a:solidFill>
                  <a:prstClr val="white"/>
                </a:solidFill>
                <a:latin typeface="微软雅黑"/>
                <a:ea typeface="微软雅黑"/>
              </a:rPr>
              <a:t>1</a:t>
            </a:r>
            <a:r>
              <a:rPr lang="zh-CN" altLang="zh-CN" sz="1600" b="1" dirty="0" smtClean="0">
                <a:solidFill>
                  <a:prstClr val="white"/>
                </a:solidFill>
                <a:latin typeface="微软雅黑"/>
                <a:ea typeface="微软雅黑"/>
              </a:rPr>
              <a:t>）</a:t>
            </a:r>
            <a:r>
              <a:rPr lang="zh-CN" altLang="zh-CN" sz="1600" b="1" dirty="0">
                <a:solidFill>
                  <a:prstClr val="white"/>
                </a:solidFill>
                <a:latin typeface="微软雅黑"/>
                <a:ea typeface="微软雅黑"/>
              </a:rPr>
              <a:t>均值函数</a:t>
            </a:r>
            <a:endParaRPr lang="zh-CN" altLang="en-US" sz="1600" b="1" dirty="0">
              <a:solidFill>
                <a:prstClr val="white"/>
              </a:solidFill>
              <a:latin typeface="微软雅黑"/>
              <a:ea typeface="微软雅黑"/>
            </a:endParaRP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graphicFrame>
        <p:nvGraphicFramePr>
          <p:cNvPr id="5" name="对象 4"/>
          <p:cNvGraphicFramePr>
            <a:graphicFrameLocks noChangeAspect="1"/>
          </p:cNvGraphicFramePr>
          <p:nvPr/>
        </p:nvGraphicFramePr>
        <p:xfrm>
          <a:off x="4614202" y="3654397"/>
          <a:ext cx="1942205" cy="406813"/>
        </p:xfrm>
        <a:graphic>
          <a:graphicData uri="http://schemas.openxmlformats.org/presentationml/2006/ole">
            <mc:AlternateContent xmlns:mc="http://schemas.openxmlformats.org/markup-compatibility/2006">
              <mc:Choice xmlns:v="urn:schemas-microsoft-com:vml" Requires="v">
                <p:oleObj spid="_x0000_s8234" r:id="rId4" imgW="1409065" imgH="292100" progId="Equation.DSMT4">
                  <p:embed/>
                </p:oleObj>
              </mc:Choice>
              <mc:Fallback>
                <p:oleObj r:id="rId4" imgW="1409065" imgH="2921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4202" y="3654397"/>
                        <a:ext cx="1942205" cy="406813"/>
                      </a:xfrm>
                      <a:prstGeom prst="rect">
                        <a:avLst/>
                      </a:prstGeom>
                      <a:noFill/>
                    </p:spPr>
                  </p:pic>
                </p:oleObj>
              </mc:Fallback>
            </mc:AlternateContent>
          </a:graphicData>
        </a:graphic>
      </p:graphicFrame>
      <p:sp>
        <p:nvSpPr>
          <p:cNvPr id="62" name="矩形 61"/>
          <p:cNvSpPr/>
          <p:nvPr/>
        </p:nvSpPr>
        <p:spPr>
          <a:xfrm>
            <a:off x="1997395" y="4385874"/>
            <a:ext cx="2287512" cy="4055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63" name="矩形 62"/>
          <p:cNvSpPr/>
          <p:nvPr/>
        </p:nvSpPr>
        <p:spPr>
          <a:xfrm>
            <a:off x="1997395" y="4416354"/>
            <a:ext cx="1747594" cy="338554"/>
          </a:xfrm>
          <a:prstGeom prst="rect">
            <a:avLst/>
          </a:prstGeom>
        </p:spPr>
        <p:txBody>
          <a:bodyPr wrap="none">
            <a:spAutoFit/>
          </a:bodyPr>
          <a:lstStyle/>
          <a:p>
            <a:pPr fontAlgn="auto">
              <a:spcBef>
                <a:spcPts val="0"/>
              </a:spcBef>
              <a:spcAft>
                <a:spcPts val="0"/>
              </a:spcAft>
              <a:buFontTx/>
              <a:buNone/>
            </a:pPr>
            <a:r>
              <a:rPr lang="en-US" altLang="zh-CN" sz="1600" b="1" dirty="0" smtClean="0">
                <a:solidFill>
                  <a:prstClr val="white"/>
                </a:solidFill>
                <a:latin typeface="微软雅黑"/>
                <a:ea typeface="微软雅黑"/>
              </a:rPr>
              <a:t>2</a:t>
            </a:r>
            <a:r>
              <a:rPr lang="zh-CN" altLang="zh-CN" sz="1600" b="1" dirty="0" smtClean="0">
                <a:solidFill>
                  <a:prstClr val="white"/>
                </a:solidFill>
                <a:latin typeface="微软雅黑"/>
                <a:ea typeface="微软雅黑"/>
              </a:rPr>
              <a:t>）</a:t>
            </a:r>
            <a:r>
              <a:rPr lang="zh-CN" altLang="zh-CN" sz="1600" b="1" dirty="0">
                <a:solidFill>
                  <a:prstClr val="white"/>
                </a:solidFill>
                <a:latin typeface="微软雅黑"/>
                <a:ea typeface="微软雅黑"/>
              </a:rPr>
              <a:t>自协方差函数</a:t>
            </a:r>
            <a:endParaRPr lang="zh-CN" altLang="en-US" sz="1600" b="1" dirty="0">
              <a:solidFill>
                <a:prstClr val="white"/>
              </a:solidFill>
              <a:latin typeface="微软雅黑"/>
              <a:ea typeface="微软雅黑"/>
            </a:endParaRPr>
          </a:p>
        </p:txBody>
      </p:sp>
      <p:sp>
        <p:nvSpPr>
          <p:cNvPr id="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graphicFrame>
        <p:nvGraphicFramePr>
          <p:cNvPr id="7" name="对象 6"/>
          <p:cNvGraphicFramePr>
            <a:graphicFrameLocks noChangeAspect="1"/>
          </p:cNvGraphicFramePr>
          <p:nvPr/>
        </p:nvGraphicFramePr>
        <p:xfrm>
          <a:off x="4589330" y="4385874"/>
          <a:ext cx="3390005" cy="327605"/>
        </p:xfrm>
        <a:graphic>
          <a:graphicData uri="http://schemas.openxmlformats.org/presentationml/2006/ole">
            <mc:AlternateContent xmlns:mc="http://schemas.openxmlformats.org/markup-compatibility/2006">
              <mc:Choice xmlns:v="urn:schemas-microsoft-com:vml" Requires="v">
                <p:oleObj spid="_x0000_s8235" r:id="rId6" imgW="2260600" imgH="215900" progId="Equation.DSMT4">
                  <p:embed/>
                </p:oleObj>
              </mc:Choice>
              <mc:Fallback>
                <p:oleObj r:id="rId6" imgW="2260600" imgH="2159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89330" y="4385874"/>
                        <a:ext cx="3390005" cy="327605"/>
                      </a:xfrm>
                      <a:prstGeom prst="rect">
                        <a:avLst/>
                      </a:prstGeom>
                      <a:noFill/>
                    </p:spPr>
                  </p:pic>
                </p:oleObj>
              </mc:Fallback>
            </mc:AlternateContent>
          </a:graphicData>
        </a:graphic>
      </p:graphicFrame>
      <p:sp>
        <p:nvSpPr>
          <p:cNvPr id="64" name="矩形 63"/>
          <p:cNvSpPr/>
          <p:nvPr/>
        </p:nvSpPr>
        <p:spPr>
          <a:xfrm>
            <a:off x="1997395" y="5088776"/>
            <a:ext cx="2287512" cy="4055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65" name="矩形 64"/>
          <p:cNvSpPr/>
          <p:nvPr/>
        </p:nvSpPr>
        <p:spPr>
          <a:xfrm>
            <a:off x="1997395" y="5119256"/>
            <a:ext cx="1542410" cy="338554"/>
          </a:xfrm>
          <a:prstGeom prst="rect">
            <a:avLst/>
          </a:prstGeom>
        </p:spPr>
        <p:txBody>
          <a:bodyPr wrap="none">
            <a:spAutoFit/>
          </a:bodyPr>
          <a:lstStyle/>
          <a:p>
            <a:pPr fontAlgn="auto">
              <a:spcBef>
                <a:spcPts val="0"/>
              </a:spcBef>
              <a:spcAft>
                <a:spcPts val="0"/>
              </a:spcAft>
              <a:buFontTx/>
              <a:buNone/>
            </a:pPr>
            <a:r>
              <a:rPr lang="en-US" altLang="zh-CN" sz="1600" b="1" dirty="0">
                <a:solidFill>
                  <a:prstClr val="white"/>
                </a:solidFill>
                <a:latin typeface="微软雅黑"/>
                <a:ea typeface="微软雅黑"/>
              </a:rPr>
              <a:t>3</a:t>
            </a:r>
            <a:r>
              <a:rPr lang="zh-CN" altLang="zh-CN" sz="1600" b="1" dirty="0">
                <a:solidFill>
                  <a:prstClr val="white"/>
                </a:solidFill>
                <a:latin typeface="微软雅黑"/>
                <a:ea typeface="微软雅黑"/>
              </a:rPr>
              <a:t>）自相关函数</a:t>
            </a:r>
            <a:endParaRPr lang="zh-CN" altLang="en-US" sz="1600" b="1" dirty="0">
              <a:solidFill>
                <a:prstClr val="white"/>
              </a:solidFill>
              <a:latin typeface="微软雅黑"/>
              <a:ea typeface="微软雅黑"/>
            </a:endParaRPr>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graphicFrame>
        <p:nvGraphicFramePr>
          <p:cNvPr id="16" name="对象 15"/>
          <p:cNvGraphicFramePr>
            <a:graphicFrameLocks noChangeAspect="1"/>
          </p:cNvGraphicFramePr>
          <p:nvPr/>
        </p:nvGraphicFramePr>
        <p:xfrm>
          <a:off x="4551139" y="4965363"/>
          <a:ext cx="1571626" cy="646339"/>
        </p:xfrm>
        <a:graphic>
          <a:graphicData uri="http://schemas.openxmlformats.org/presentationml/2006/ole">
            <mc:AlternateContent xmlns:mc="http://schemas.openxmlformats.org/markup-compatibility/2006">
              <mc:Choice xmlns:v="urn:schemas-microsoft-com:vml" Requires="v">
                <p:oleObj spid="_x0000_s8236" r:id="rId8" imgW="812165" imgH="431800" progId="Equation.DSMT4">
                  <p:embed/>
                </p:oleObj>
              </mc:Choice>
              <mc:Fallback>
                <p:oleObj r:id="rId8" imgW="812165" imgH="4318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51139" y="4965363"/>
                        <a:ext cx="1571626" cy="646339"/>
                      </a:xfrm>
                      <a:prstGeom prst="rect">
                        <a:avLst/>
                      </a:prstGeom>
                      <a:noFill/>
                    </p:spPr>
                  </p:pic>
                </p:oleObj>
              </mc:Fallback>
            </mc:AlternateContent>
          </a:graphicData>
        </a:graphic>
      </p:graphicFrame>
      <p:sp>
        <p:nvSpPr>
          <p:cNvPr id="17"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9"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7"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pic>
        <p:nvPicPr>
          <p:cNvPr id="51" name="27 Imagen"/>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prstClr val="white">
                    <a:lumMod val="65000"/>
                  </a:prstClr>
                </a:solidFill>
                <a:latin typeface="微软雅黑"/>
                <a:ea typeface="微软雅黑"/>
              </a:rPr>
              <a:t>of</a:t>
            </a:r>
            <a:endParaRPr lang="es-ES" sz="1200" b="1" i="1" dirty="0">
              <a:solidFill>
                <a:prstClr val="white">
                  <a:lumMod val="65000"/>
                </a:prstClr>
              </a:solidFill>
              <a:latin typeface="微软雅黑"/>
              <a:ea typeface="微软雅黑"/>
            </a:endParaRPr>
          </a:p>
        </p:txBody>
      </p:sp>
      <p:sp>
        <p:nvSpPr>
          <p:cNvPr id="53"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sz="1200" b="1" dirty="0" smtClean="0">
                <a:solidFill>
                  <a:prstClr val="white">
                    <a:lumMod val="50000"/>
                  </a:prstClr>
                </a:solidFill>
                <a:latin typeface="微软雅黑"/>
                <a:ea typeface="微软雅黑"/>
              </a:rPr>
              <a:t>65</a:t>
            </a:r>
            <a:endParaRPr lang="es-ES" sz="1200" b="1" dirty="0">
              <a:solidFill>
                <a:prstClr val="white">
                  <a:lumMod val="50000"/>
                </a:prstClr>
              </a:solidFill>
              <a:latin typeface="微软雅黑"/>
              <a:ea typeface="微软雅黑"/>
            </a:endParaRPr>
          </a:p>
        </p:txBody>
      </p:sp>
      <p:pic>
        <p:nvPicPr>
          <p:cNvPr id="54" name="Imagen 27">
            <a:hlinkClick r:id="" action="ppaction://hlinkshowjump?jump=nextslide"/>
          </p:cNvPr>
          <p:cNvPicPr>
            <a:picLocks noChangeAspect="1" noChangeArrowheads="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Imagen 28">
            <a:hlinkClick r:id="" action="ppaction://hlinkshowjump?jump=previousslide"/>
          </p:cNvPr>
          <p:cNvPicPr>
            <a:picLocks noChangeAspect="1" noChangeArrowheads="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prstClr val="black">
                    <a:tint val="75000"/>
                  </a:prstClr>
                </a:solidFill>
              </a:rPr>
              <a:pPr fontAlgn="auto">
                <a:spcBef>
                  <a:spcPts val="0"/>
                </a:spcBef>
                <a:spcAft>
                  <a:spcPts val="0"/>
                </a:spcAft>
                <a:buFontTx/>
                <a:buNone/>
              </a:pPr>
              <a:t>189</a:t>
            </a:fld>
            <a:endParaRPr lang="zh-CN" altLang="en-US" dirty="0">
              <a:solidFill>
                <a:prstClr val="black">
                  <a:tint val="75000"/>
                </a:prstClr>
              </a:solidFill>
            </a:endParaRPr>
          </a:p>
        </p:txBody>
      </p:sp>
    </p:spTree>
    <p:extLst>
      <p:ext uri="{BB962C8B-B14F-4D97-AF65-F5344CB8AC3E}">
        <p14:creationId xmlns:p14="http://schemas.microsoft.com/office/powerpoint/2010/main" val="26279510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Freeform 3"/>
          <p:cNvSpPr>
            <a:spLocks noChangeArrowheads="1"/>
          </p:cNvSpPr>
          <p:nvPr/>
        </p:nvSpPr>
        <p:spPr bwMode="auto">
          <a:xfrm>
            <a:off x="0" y="0"/>
            <a:ext cx="9144000" cy="6858000"/>
          </a:xfrm>
          <a:custGeom>
            <a:avLst/>
            <a:gdLst>
              <a:gd name="T0" fmla="*/ 0 w 9144000"/>
              <a:gd name="T1" fmla="*/ 6858000 h 6858000"/>
              <a:gd name="T2" fmla="*/ 9144000 w 9144000"/>
              <a:gd name="T3" fmla="*/ 6858000 h 6858000"/>
              <a:gd name="T4" fmla="*/ 9144000 w 9144000"/>
              <a:gd name="T5" fmla="*/ 0 h 6858000"/>
              <a:gd name="T6" fmla="*/ 0 w 9144000"/>
              <a:gd name="T7" fmla="*/ 0 h 6858000"/>
              <a:gd name="T8" fmla="*/ 0 w 9144000"/>
              <a:gd name="T9" fmla="*/ 6858000 h 6858000"/>
              <a:gd name="T10" fmla="*/ 0 60000 65536"/>
              <a:gd name="T11" fmla="*/ 0 60000 65536"/>
              <a:gd name="T12" fmla="*/ 0 60000 65536"/>
              <a:gd name="T13" fmla="*/ 0 60000 65536"/>
              <a:gd name="T14" fmla="*/ 0 60000 65536"/>
              <a:gd name="T15" fmla="*/ 0 w 9144000"/>
              <a:gd name="T16" fmla="*/ 0 h 6858000"/>
              <a:gd name="T17" fmla="*/ 9144000 w 9144000"/>
              <a:gd name="T18" fmla="*/ 6858000 h 6858000"/>
            </a:gdLst>
            <a:ahLst/>
            <a:cxnLst>
              <a:cxn ang="T10">
                <a:pos x="T0" y="T1"/>
              </a:cxn>
              <a:cxn ang="T11">
                <a:pos x="T2" y="T3"/>
              </a:cxn>
              <a:cxn ang="T12">
                <a:pos x="T4" y="T5"/>
              </a:cxn>
              <a:cxn ang="T13">
                <a:pos x="T6" y="T7"/>
              </a:cxn>
              <a:cxn ang="T14">
                <a:pos x="T8" y="T9"/>
              </a:cxn>
            </a:cxnLst>
            <a:rect l="T15" t="T16" r="T17" b="T18"/>
            <a:pathLst>
              <a:path w="9144000" h="6858000">
                <a:moveTo>
                  <a:pt x="0" y="6858000"/>
                </a:moveTo>
                <a:lnTo>
                  <a:pt x="9144000" y="6858000"/>
                </a:lnTo>
                <a:lnTo>
                  <a:pt x="9144000" y="0"/>
                </a:lnTo>
                <a:lnTo>
                  <a:pt x="0" y="0"/>
                </a:lnTo>
                <a:lnTo>
                  <a:pt x="0" y="6858000"/>
                </a:lnTo>
              </a:path>
            </a:pathLst>
          </a:custGeom>
          <a:solidFill>
            <a:srgbClr val="FFFFFF"/>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2291" name="Freeform 3"/>
          <p:cNvSpPr>
            <a:spLocks noChangeArrowheads="1"/>
          </p:cNvSpPr>
          <p:nvPr/>
        </p:nvSpPr>
        <p:spPr bwMode="auto">
          <a:xfrm>
            <a:off x="0" y="0"/>
            <a:ext cx="9144000" cy="1066800"/>
          </a:xfrm>
          <a:custGeom>
            <a:avLst/>
            <a:gdLst>
              <a:gd name="T0" fmla="*/ 0 w 9144000"/>
              <a:gd name="T1" fmla="*/ 1066800 h 1066800"/>
              <a:gd name="T2" fmla="*/ 9144000 w 9144000"/>
              <a:gd name="T3" fmla="*/ 1066800 h 1066800"/>
              <a:gd name="T4" fmla="*/ 9144000 w 9144000"/>
              <a:gd name="T5" fmla="*/ 0 h 1066800"/>
              <a:gd name="T6" fmla="*/ 0 w 9144000"/>
              <a:gd name="T7" fmla="*/ 0 h 1066800"/>
              <a:gd name="T8" fmla="*/ 0 w 9144000"/>
              <a:gd name="T9" fmla="*/ 1066800 h 1066800"/>
              <a:gd name="T10" fmla="*/ 0 60000 65536"/>
              <a:gd name="T11" fmla="*/ 0 60000 65536"/>
              <a:gd name="T12" fmla="*/ 0 60000 65536"/>
              <a:gd name="T13" fmla="*/ 0 60000 65536"/>
              <a:gd name="T14" fmla="*/ 0 60000 65536"/>
              <a:gd name="T15" fmla="*/ 0 w 9144000"/>
              <a:gd name="T16" fmla="*/ 0 h 1066800"/>
              <a:gd name="T17" fmla="*/ 9144000 w 9144000"/>
              <a:gd name="T18" fmla="*/ 1066800 h 1066800"/>
            </a:gdLst>
            <a:ahLst/>
            <a:cxnLst>
              <a:cxn ang="T10">
                <a:pos x="T0" y="T1"/>
              </a:cxn>
              <a:cxn ang="T11">
                <a:pos x="T2" y="T3"/>
              </a:cxn>
              <a:cxn ang="T12">
                <a:pos x="T4" y="T5"/>
              </a:cxn>
              <a:cxn ang="T13">
                <a:pos x="T6" y="T7"/>
              </a:cxn>
              <a:cxn ang="T14">
                <a:pos x="T8" y="T9"/>
              </a:cxn>
            </a:cxnLst>
            <a:rect l="T15" t="T16" r="T17" b="T18"/>
            <a:pathLst>
              <a:path w="9144000" h="1066800">
                <a:moveTo>
                  <a:pt x="0" y="1066800"/>
                </a:moveTo>
                <a:lnTo>
                  <a:pt x="9144000" y="1066800"/>
                </a:lnTo>
                <a:lnTo>
                  <a:pt x="9144000" y="0"/>
                </a:lnTo>
                <a:lnTo>
                  <a:pt x="0" y="0"/>
                </a:lnTo>
                <a:lnTo>
                  <a:pt x="0" y="1066800"/>
                </a:lnTo>
              </a:path>
            </a:pathLst>
          </a:custGeom>
          <a:solidFill>
            <a:srgbClr val="0056AC"/>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2292" name="Freeform 3"/>
          <p:cNvSpPr>
            <a:spLocks noChangeArrowheads="1"/>
          </p:cNvSpPr>
          <p:nvPr/>
        </p:nvSpPr>
        <p:spPr bwMode="auto">
          <a:xfrm>
            <a:off x="-3175" y="-3175"/>
            <a:ext cx="9153525" cy="1076325"/>
          </a:xfrm>
          <a:custGeom>
            <a:avLst/>
            <a:gdLst>
              <a:gd name="T0" fmla="*/ 6350 w 9156700"/>
              <a:gd name="T1" fmla="*/ 1073150 h 1079500"/>
              <a:gd name="T2" fmla="*/ 9150350 w 9156700"/>
              <a:gd name="T3" fmla="*/ 1073150 h 1079500"/>
              <a:gd name="T4" fmla="*/ 9150350 w 9156700"/>
              <a:gd name="T5" fmla="*/ 6350 h 1079500"/>
              <a:gd name="T6" fmla="*/ 6350 w 9156700"/>
              <a:gd name="T7" fmla="*/ 6350 h 1079500"/>
              <a:gd name="T8" fmla="*/ 6350 w 9156700"/>
              <a:gd name="T9" fmla="*/ 1073150 h 1079500"/>
              <a:gd name="T10" fmla="*/ 0 60000 65536"/>
              <a:gd name="T11" fmla="*/ 0 60000 65536"/>
              <a:gd name="T12" fmla="*/ 0 60000 65536"/>
              <a:gd name="T13" fmla="*/ 0 60000 65536"/>
              <a:gd name="T14" fmla="*/ 0 60000 65536"/>
              <a:gd name="T15" fmla="*/ 0 w 9156700"/>
              <a:gd name="T16" fmla="*/ 0 h 1079500"/>
              <a:gd name="T17" fmla="*/ 9156700 w 9156700"/>
              <a:gd name="T18" fmla="*/ 1079500 h 1079500"/>
            </a:gdLst>
            <a:ahLst/>
            <a:cxnLst>
              <a:cxn ang="T10">
                <a:pos x="T0" y="T1"/>
              </a:cxn>
              <a:cxn ang="T11">
                <a:pos x="T2" y="T3"/>
              </a:cxn>
              <a:cxn ang="T12">
                <a:pos x="T4" y="T5"/>
              </a:cxn>
              <a:cxn ang="T13">
                <a:pos x="T6" y="T7"/>
              </a:cxn>
              <a:cxn ang="T14">
                <a:pos x="T8" y="T9"/>
              </a:cxn>
            </a:cxnLst>
            <a:rect l="T15" t="T16" r="T17" b="T18"/>
            <a:pathLst>
              <a:path w="9156700" h="1079500">
                <a:moveTo>
                  <a:pt x="6350" y="1073150"/>
                </a:moveTo>
                <a:lnTo>
                  <a:pt x="9150350" y="1073150"/>
                </a:lnTo>
                <a:lnTo>
                  <a:pt x="9150350" y="6350"/>
                </a:lnTo>
                <a:lnTo>
                  <a:pt x="6350" y="6350"/>
                </a:lnTo>
                <a:lnTo>
                  <a:pt x="6350" y="1073150"/>
                </a:lnTo>
              </a:path>
            </a:pathLst>
          </a:custGeom>
          <a:solidFill>
            <a:srgbClr val="000000">
              <a:alpha val="0"/>
            </a:srgbClr>
          </a:solidFill>
          <a:ln w="12700" cap="flat" cmpd="sng">
            <a:solidFill>
              <a:srgbClr val="000000"/>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2293" name="Freeform 3"/>
          <p:cNvSpPr>
            <a:spLocks noChangeArrowheads="1"/>
          </p:cNvSpPr>
          <p:nvPr/>
        </p:nvSpPr>
        <p:spPr bwMode="auto">
          <a:xfrm>
            <a:off x="234950" y="2573338"/>
            <a:ext cx="1212850" cy="363537"/>
          </a:xfrm>
          <a:custGeom>
            <a:avLst/>
            <a:gdLst>
              <a:gd name="T0" fmla="*/ 0 w 1212850"/>
              <a:gd name="T1" fmla="*/ 362470 h 362470"/>
              <a:gd name="T2" fmla="*/ 1212850 w 1212850"/>
              <a:gd name="T3" fmla="*/ 362470 h 362470"/>
              <a:gd name="T4" fmla="*/ 1212850 w 1212850"/>
              <a:gd name="T5" fmla="*/ 0 h 362470"/>
              <a:gd name="T6" fmla="*/ 0 w 1212850"/>
              <a:gd name="T7" fmla="*/ 0 h 362470"/>
              <a:gd name="T8" fmla="*/ 0 w 1212850"/>
              <a:gd name="T9" fmla="*/ 362470 h 362470"/>
              <a:gd name="T10" fmla="*/ 0 60000 65536"/>
              <a:gd name="T11" fmla="*/ 0 60000 65536"/>
              <a:gd name="T12" fmla="*/ 0 60000 65536"/>
              <a:gd name="T13" fmla="*/ 0 60000 65536"/>
              <a:gd name="T14" fmla="*/ 0 60000 65536"/>
              <a:gd name="T15" fmla="*/ 0 w 1212850"/>
              <a:gd name="T16" fmla="*/ 0 h 362470"/>
              <a:gd name="T17" fmla="*/ 1212850 w 1212850"/>
              <a:gd name="T18" fmla="*/ 362470 h 362470"/>
            </a:gdLst>
            <a:ahLst/>
            <a:cxnLst>
              <a:cxn ang="T10">
                <a:pos x="T0" y="T1"/>
              </a:cxn>
              <a:cxn ang="T11">
                <a:pos x="T2" y="T3"/>
              </a:cxn>
              <a:cxn ang="T12">
                <a:pos x="T4" y="T5"/>
              </a:cxn>
              <a:cxn ang="T13">
                <a:pos x="T6" y="T7"/>
              </a:cxn>
              <a:cxn ang="T14">
                <a:pos x="T8" y="T9"/>
              </a:cxn>
            </a:cxnLst>
            <a:rect l="T15" t="T16" r="T17" b="T18"/>
            <a:pathLst>
              <a:path w="1212850" h="362470">
                <a:moveTo>
                  <a:pt x="0" y="362470"/>
                </a:moveTo>
                <a:lnTo>
                  <a:pt x="1212850" y="362470"/>
                </a:lnTo>
                <a:lnTo>
                  <a:pt x="1212850" y="0"/>
                </a:lnTo>
                <a:lnTo>
                  <a:pt x="0" y="0"/>
                </a:lnTo>
                <a:lnTo>
                  <a:pt x="0" y="362470"/>
                </a:lnTo>
              </a:path>
            </a:pathLst>
          </a:custGeom>
          <a:solidFill>
            <a:srgbClr val="D9D9D9"/>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2294" name="Freeform 3"/>
          <p:cNvSpPr>
            <a:spLocks noChangeArrowheads="1"/>
          </p:cNvSpPr>
          <p:nvPr/>
        </p:nvSpPr>
        <p:spPr bwMode="auto">
          <a:xfrm>
            <a:off x="1447800" y="2573338"/>
            <a:ext cx="1447800" cy="363537"/>
          </a:xfrm>
          <a:custGeom>
            <a:avLst/>
            <a:gdLst>
              <a:gd name="T0" fmla="*/ 0 w 1447800"/>
              <a:gd name="T1" fmla="*/ 362470 h 362470"/>
              <a:gd name="T2" fmla="*/ 1447800 w 1447800"/>
              <a:gd name="T3" fmla="*/ 362470 h 362470"/>
              <a:gd name="T4" fmla="*/ 1447800 w 1447800"/>
              <a:gd name="T5" fmla="*/ 0 h 362470"/>
              <a:gd name="T6" fmla="*/ 0 w 1447800"/>
              <a:gd name="T7" fmla="*/ 0 h 362470"/>
              <a:gd name="T8" fmla="*/ 0 w 1447800"/>
              <a:gd name="T9" fmla="*/ 362470 h 362470"/>
              <a:gd name="T10" fmla="*/ 0 60000 65536"/>
              <a:gd name="T11" fmla="*/ 0 60000 65536"/>
              <a:gd name="T12" fmla="*/ 0 60000 65536"/>
              <a:gd name="T13" fmla="*/ 0 60000 65536"/>
              <a:gd name="T14" fmla="*/ 0 60000 65536"/>
              <a:gd name="T15" fmla="*/ 0 w 1447800"/>
              <a:gd name="T16" fmla="*/ 0 h 362470"/>
              <a:gd name="T17" fmla="*/ 1447800 w 1447800"/>
              <a:gd name="T18" fmla="*/ 362470 h 362470"/>
            </a:gdLst>
            <a:ahLst/>
            <a:cxnLst>
              <a:cxn ang="T10">
                <a:pos x="T0" y="T1"/>
              </a:cxn>
              <a:cxn ang="T11">
                <a:pos x="T2" y="T3"/>
              </a:cxn>
              <a:cxn ang="T12">
                <a:pos x="T4" y="T5"/>
              </a:cxn>
              <a:cxn ang="T13">
                <a:pos x="T6" y="T7"/>
              </a:cxn>
              <a:cxn ang="T14">
                <a:pos x="T8" y="T9"/>
              </a:cxn>
            </a:cxnLst>
            <a:rect l="T15" t="T16" r="T17" b="T18"/>
            <a:pathLst>
              <a:path w="1447800" h="362470">
                <a:moveTo>
                  <a:pt x="0" y="362470"/>
                </a:moveTo>
                <a:lnTo>
                  <a:pt x="1447800" y="362470"/>
                </a:lnTo>
                <a:lnTo>
                  <a:pt x="1447800" y="0"/>
                </a:lnTo>
                <a:lnTo>
                  <a:pt x="0" y="0"/>
                </a:lnTo>
                <a:lnTo>
                  <a:pt x="0" y="362470"/>
                </a:lnTo>
              </a:path>
            </a:pathLst>
          </a:custGeom>
          <a:solidFill>
            <a:srgbClr val="D9D9D9"/>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2295" name="Freeform 3"/>
          <p:cNvSpPr>
            <a:spLocks noChangeArrowheads="1"/>
          </p:cNvSpPr>
          <p:nvPr/>
        </p:nvSpPr>
        <p:spPr bwMode="auto">
          <a:xfrm>
            <a:off x="2895600" y="2573338"/>
            <a:ext cx="1447800" cy="363537"/>
          </a:xfrm>
          <a:custGeom>
            <a:avLst/>
            <a:gdLst>
              <a:gd name="T0" fmla="*/ 0 w 1447800"/>
              <a:gd name="T1" fmla="*/ 362470 h 362470"/>
              <a:gd name="T2" fmla="*/ 1447800 w 1447800"/>
              <a:gd name="T3" fmla="*/ 362470 h 362470"/>
              <a:gd name="T4" fmla="*/ 1447800 w 1447800"/>
              <a:gd name="T5" fmla="*/ 0 h 362470"/>
              <a:gd name="T6" fmla="*/ 0 w 1447800"/>
              <a:gd name="T7" fmla="*/ 0 h 362470"/>
              <a:gd name="T8" fmla="*/ 0 w 1447800"/>
              <a:gd name="T9" fmla="*/ 362470 h 362470"/>
              <a:gd name="T10" fmla="*/ 0 60000 65536"/>
              <a:gd name="T11" fmla="*/ 0 60000 65536"/>
              <a:gd name="T12" fmla="*/ 0 60000 65536"/>
              <a:gd name="T13" fmla="*/ 0 60000 65536"/>
              <a:gd name="T14" fmla="*/ 0 60000 65536"/>
              <a:gd name="T15" fmla="*/ 0 w 1447800"/>
              <a:gd name="T16" fmla="*/ 0 h 362470"/>
              <a:gd name="T17" fmla="*/ 1447800 w 1447800"/>
              <a:gd name="T18" fmla="*/ 362470 h 362470"/>
            </a:gdLst>
            <a:ahLst/>
            <a:cxnLst>
              <a:cxn ang="T10">
                <a:pos x="T0" y="T1"/>
              </a:cxn>
              <a:cxn ang="T11">
                <a:pos x="T2" y="T3"/>
              </a:cxn>
              <a:cxn ang="T12">
                <a:pos x="T4" y="T5"/>
              </a:cxn>
              <a:cxn ang="T13">
                <a:pos x="T6" y="T7"/>
              </a:cxn>
              <a:cxn ang="T14">
                <a:pos x="T8" y="T9"/>
              </a:cxn>
            </a:cxnLst>
            <a:rect l="T15" t="T16" r="T17" b="T18"/>
            <a:pathLst>
              <a:path w="1447800" h="362470">
                <a:moveTo>
                  <a:pt x="0" y="362470"/>
                </a:moveTo>
                <a:lnTo>
                  <a:pt x="1447800" y="362470"/>
                </a:lnTo>
                <a:lnTo>
                  <a:pt x="1447800" y="0"/>
                </a:lnTo>
                <a:lnTo>
                  <a:pt x="0" y="0"/>
                </a:lnTo>
                <a:lnTo>
                  <a:pt x="0" y="362470"/>
                </a:lnTo>
              </a:path>
            </a:pathLst>
          </a:custGeom>
          <a:solidFill>
            <a:srgbClr val="D9D9D9"/>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2296" name="Freeform 3"/>
          <p:cNvSpPr>
            <a:spLocks noChangeArrowheads="1"/>
          </p:cNvSpPr>
          <p:nvPr/>
        </p:nvSpPr>
        <p:spPr bwMode="auto">
          <a:xfrm>
            <a:off x="4343400" y="2573338"/>
            <a:ext cx="4565650" cy="363537"/>
          </a:xfrm>
          <a:custGeom>
            <a:avLst/>
            <a:gdLst>
              <a:gd name="T0" fmla="*/ 0 w 4565650"/>
              <a:gd name="T1" fmla="*/ 362470 h 362470"/>
              <a:gd name="T2" fmla="*/ 4565650 w 4565650"/>
              <a:gd name="T3" fmla="*/ 362470 h 362470"/>
              <a:gd name="T4" fmla="*/ 4565650 w 4565650"/>
              <a:gd name="T5" fmla="*/ 0 h 362470"/>
              <a:gd name="T6" fmla="*/ 0 w 4565650"/>
              <a:gd name="T7" fmla="*/ 0 h 362470"/>
              <a:gd name="T8" fmla="*/ 0 w 4565650"/>
              <a:gd name="T9" fmla="*/ 362470 h 362470"/>
              <a:gd name="T10" fmla="*/ 0 60000 65536"/>
              <a:gd name="T11" fmla="*/ 0 60000 65536"/>
              <a:gd name="T12" fmla="*/ 0 60000 65536"/>
              <a:gd name="T13" fmla="*/ 0 60000 65536"/>
              <a:gd name="T14" fmla="*/ 0 60000 65536"/>
              <a:gd name="T15" fmla="*/ 0 w 4565650"/>
              <a:gd name="T16" fmla="*/ 0 h 362470"/>
              <a:gd name="T17" fmla="*/ 4565650 w 4565650"/>
              <a:gd name="T18" fmla="*/ 362470 h 362470"/>
            </a:gdLst>
            <a:ahLst/>
            <a:cxnLst>
              <a:cxn ang="T10">
                <a:pos x="T0" y="T1"/>
              </a:cxn>
              <a:cxn ang="T11">
                <a:pos x="T2" y="T3"/>
              </a:cxn>
              <a:cxn ang="T12">
                <a:pos x="T4" y="T5"/>
              </a:cxn>
              <a:cxn ang="T13">
                <a:pos x="T6" y="T7"/>
              </a:cxn>
              <a:cxn ang="T14">
                <a:pos x="T8" y="T9"/>
              </a:cxn>
            </a:cxnLst>
            <a:rect l="T15" t="T16" r="T17" b="T18"/>
            <a:pathLst>
              <a:path w="4565650" h="362470">
                <a:moveTo>
                  <a:pt x="0" y="362470"/>
                </a:moveTo>
                <a:lnTo>
                  <a:pt x="4565650" y="362470"/>
                </a:lnTo>
                <a:lnTo>
                  <a:pt x="4565650" y="0"/>
                </a:lnTo>
                <a:lnTo>
                  <a:pt x="0" y="0"/>
                </a:lnTo>
                <a:lnTo>
                  <a:pt x="0" y="362470"/>
                </a:lnTo>
              </a:path>
            </a:pathLst>
          </a:custGeom>
          <a:solidFill>
            <a:srgbClr val="D9D9D9"/>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2297" name="Freeform 3"/>
          <p:cNvSpPr>
            <a:spLocks noChangeArrowheads="1"/>
          </p:cNvSpPr>
          <p:nvPr/>
        </p:nvSpPr>
        <p:spPr bwMode="auto">
          <a:xfrm>
            <a:off x="234950" y="2935288"/>
            <a:ext cx="1212850" cy="1066800"/>
          </a:xfrm>
          <a:custGeom>
            <a:avLst/>
            <a:gdLst>
              <a:gd name="T0" fmla="*/ 0 w 1212850"/>
              <a:gd name="T1" fmla="*/ 1066800 h 1066800"/>
              <a:gd name="T2" fmla="*/ 1212850 w 1212850"/>
              <a:gd name="T3" fmla="*/ 1066800 h 1066800"/>
              <a:gd name="T4" fmla="*/ 1212850 w 1212850"/>
              <a:gd name="T5" fmla="*/ 0 h 1066800"/>
              <a:gd name="T6" fmla="*/ 0 w 1212850"/>
              <a:gd name="T7" fmla="*/ 0 h 1066800"/>
              <a:gd name="T8" fmla="*/ 0 w 1212850"/>
              <a:gd name="T9" fmla="*/ 1066800 h 1066800"/>
              <a:gd name="T10" fmla="*/ 0 60000 65536"/>
              <a:gd name="T11" fmla="*/ 0 60000 65536"/>
              <a:gd name="T12" fmla="*/ 0 60000 65536"/>
              <a:gd name="T13" fmla="*/ 0 60000 65536"/>
              <a:gd name="T14" fmla="*/ 0 60000 65536"/>
              <a:gd name="T15" fmla="*/ 0 w 1212850"/>
              <a:gd name="T16" fmla="*/ 0 h 1066800"/>
              <a:gd name="T17" fmla="*/ 1212850 w 1212850"/>
              <a:gd name="T18" fmla="*/ 1066800 h 1066800"/>
            </a:gdLst>
            <a:ahLst/>
            <a:cxnLst>
              <a:cxn ang="T10">
                <a:pos x="T0" y="T1"/>
              </a:cxn>
              <a:cxn ang="T11">
                <a:pos x="T2" y="T3"/>
              </a:cxn>
              <a:cxn ang="T12">
                <a:pos x="T4" y="T5"/>
              </a:cxn>
              <a:cxn ang="T13">
                <a:pos x="T6" y="T7"/>
              </a:cxn>
              <a:cxn ang="T14">
                <a:pos x="T8" y="T9"/>
              </a:cxn>
            </a:cxnLst>
            <a:rect l="T15" t="T16" r="T17" b="T18"/>
            <a:pathLst>
              <a:path w="1212850" h="1066800">
                <a:moveTo>
                  <a:pt x="0" y="1066800"/>
                </a:moveTo>
                <a:lnTo>
                  <a:pt x="1212850" y="1066800"/>
                </a:lnTo>
                <a:lnTo>
                  <a:pt x="1212850" y="0"/>
                </a:lnTo>
                <a:lnTo>
                  <a:pt x="0" y="0"/>
                </a:lnTo>
                <a:lnTo>
                  <a:pt x="0" y="1066800"/>
                </a:lnTo>
              </a:path>
            </a:pathLst>
          </a:custGeom>
          <a:solidFill>
            <a:srgbClr val="FFFFFF"/>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2298" name="Freeform 3"/>
          <p:cNvSpPr>
            <a:spLocks noChangeArrowheads="1"/>
          </p:cNvSpPr>
          <p:nvPr/>
        </p:nvSpPr>
        <p:spPr bwMode="auto">
          <a:xfrm>
            <a:off x="1447800" y="2935288"/>
            <a:ext cx="1447800" cy="1066800"/>
          </a:xfrm>
          <a:custGeom>
            <a:avLst/>
            <a:gdLst>
              <a:gd name="T0" fmla="*/ 0 w 1447800"/>
              <a:gd name="T1" fmla="*/ 1066800 h 1066800"/>
              <a:gd name="T2" fmla="*/ 1447800 w 1447800"/>
              <a:gd name="T3" fmla="*/ 1066800 h 1066800"/>
              <a:gd name="T4" fmla="*/ 1447800 w 1447800"/>
              <a:gd name="T5" fmla="*/ 0 h 1066800"/>
              <a:gd name="T6" fmla="*/ 0 w 1447800"/>
              <a:gd name="T7" fmla="*/ 0 h 1066800"/>
              <a:gd name="T8" fmla="*/ 0 w 1447800"/>
              <a:gd name="T9" fmla="*/ 1066800 h 1066800"/>
              <a:gd name="T10" fmla="*/ 0 60000 65536"/>
              <a:gd name="T11" fmla="*/ 0 60000 65536"/>
              <a:gd name="T12" fmla="*/ 0 60000 65536"/>
              <a:gd name="T13" fmla="*/ 0 60000 65536"/>
              <a:gd name="T14" fmla="*/ 0 60000 65536"/>
              <a:gd name="T15" fmla="*/ 0 w 1447800"/>
              <a:gd name="T16" fmla="*/ 0 h 1066800"/>
              <a:gd name="T17" fmla="*/ 1447800 w 1447800"/>
              <a:gd name="T18" fmla="*/ 1066800 h 1066800"/>
            </a:gdLst>
            <a:ahLst/>
            <a:cxnLst>
              <a:cxn ang="T10">
                <a:pos x="T0" y="T1"/>
              </a:cxn>
              <a:cxn ang="T11">
                <a:pos x="T2" y="T3"/>
              </a:cxn>
              <a:cxn ang="T12">
                <a:pos x="T4" y="T5"/>
              </a:cxn>
              <a:cxn ang="T13">
                <a:pos x="T6" y="T7"/>
              </a:cxn>
              <a:cxn ang="T14">
                <a:pos x="T8" y="T9"/>
              </a:cxn>
            </a:cxnLst>
            <a:rect l="T15" t="T16" r="T17" b="T18"/>
            <a:pathLst>
              <a:path w="1447800" h="1066800">
                <a:moveTo>
                  <a:pt x="0" y="1066800"/>
                </a:moveTo>
                <a:lnTo>
                  <a:pt x="1447800" y="1066800"/>
                </a:lnTo>
                <a:lnTo>
                  <a:pt x="1447800" y="0"/>
                </a:lnTo>
                <a:lnTo>
                  <a:pt x="0" y="0"/>
                </a:lnTo>
                <a:lnTo>
                  <a:pt x="0" y="1066800"/>
                </a:lnTo>
              </a:path>
            </a:pathLst>
          </a:custGeom>
          <a:solidFill>
            <a:srgbClr val="FFFFFF"/>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2299" name="Freeform 3"/>
          <p:cNvSpPr>
            <a:spLocks noChangeArrowheads="1"/>
          </p:cNvSpPr>
          <p:nvPr/>
        </p:nvSpPr>
        <p:spPr bwMode="auto">
          <a:xfrm>
            <a:off x="2895600" y="2935288"/>
            <a:ext cx="1447800" cy="1066800"/>
          </a:xfrm>
          <a:custGeom>
            <a:avLst/>
            <a:gdLst>
              <a:gd name="T0" fmla="*/ 0 w 1447800"/>
              <a:gd name="T1" fmla="*/ 1066800 h 1066800"/>
              <a:gd name="T2" fmla="*/ 1447800 w 1447800"/>
              <a:gd name="T3" fmla="*/ 1066800 h 1066800"/>
              <a:gd name="T4" fmla="*/ 1447800 w 1447800"/>
              <a:gd name="T5" fmla="*/ 0 h 1066800"/>
              <a:gd name="T6" fmla="*/ 0 w 1447800"/>
              <a:gd name="T7" fmla="*/ 0 h 1066800"/>
              <a:gd name="T8" fmla="*/ 0 w 1447800"/>
              <a:gd name="T9" fmla="*/ 1066800 h 1066800"/>
              <a:gd name="T10" fmla="*/ 0 60000 65536"/>
              <a:gd name="T11" fmla="*/ 0 60000 65536"/>
              <a:gd name="T12" fmla="*/ 0 60000 65536"/>
              <a:gd name="T13" fmla="*/ 0 60000 65536"/>
              <a:gd name="T14" fmla="*/ 0 60000 65536"/>
              <a:gd name="T15" fmla="*/ 0 w 1447800"/>
              <a:gd name="T16" fmla="*/ 0 h 1066800"/>
              <a:gd name="T17" fmla="*/ 1447800 w 1447800"/>
              <a:gd name="T18" fmla="*/ 1066800 h 1066800"/>
            </a:gdLst>
            <a:ahLst/>
            <a:cxnLst>
              <a:cxn ang="T10">
                <a:pos x="T0" y="T1"/>
              </a:cxn>
              <a:cxn ang="T11">
                <a:pos x="T2" y="T3"/>
              </a:cxn>
              <a:cxn ang="T12">
                <a:pos x="T4" y="T5"/>
              </a:cxn>
              <a:cxn ang="T13">
                <a:pos x="T6" y="T7"/>
              </a:cxn>
              <a:cxn ang="T14">
                <a:pos x="T8" y="T9"/>
              </a:cxn>
            </a:cxnLst>
            <a:rect l="T15" t="T16" r="T17" b="T18"/>
            <a:pathLst>
              <a:path w="1447800" h="1066800">
                <a:moveTo>
                  <a:pt x="0" y="1066800"/>
                </a:moveTo>
                <a:lnTo>
                  <a:pt x="1447800" y="1066800"/>
                </a:lnTo>
                <a:lnTo>
                  <a:pt x="1447800" y="0"/>
                </a:lnTo>
                <a:lnTo>
                  <a:pt x="0" y="0"/>
                </a:lnTo>
                <a:lnTo>
                  <a:pt x="0" y="1066800"/>
                </a:lnTo>
              </a:path>
            </a:pathLst>
          </a:custGeom>
          <a:solidFill>
            <a:srgbClr val="FFFFFF"/>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2300" name="Freeform 3"/>
          <p:cNvSpPr>
            <a:spLocks noChangeArrowheads="1"/>
          </p:cNvSpPr>
          <p:nvPr/>
        </p:nvSpPr>
        <p:spPr bwMode="auto">
          <a:xfrm>
            <a:off x="4343400" y="2935288"/>
            <a:ext cx="4565650" cy="1066800"/>
          </a:xfrm>
          <a:custGeom>
            <a:avLst/>
            <a:gdLst>
              <a:gd name="T0" fmla="*/ 0 w 4565650"/>
              <a:gd name="T1" fmla="*/ 1066800 h 1066800"/>
              <a:gd name="T2" fmla="*/ 4565650 w 4565650"/>
              <a:gd name="T3" fmla="*/ 1066800 h 1066800"/>
              <a:gd name="T4" fmla="*/ 4565650 w 4565650"/>
              <a:gd name="T5" fmla="*/ 0 h 1066800"/>
              <a:gd name="T6" fmla="*/ 0 w 4565650"/>
              <a:gd name="T7" fmla="*/ 0 h 1066800"/>
              <a:gd name="T8" fmla="*/ 0 w 4565650"/>
              <a:gd name="T9" fmla="*/ 1066800 h 1066800"/>
              <a:gd name="T10" fmla="*/ 0 60000 65536"/>
              <a:gd name="T11" fmla="*/ 0 60000 65536"/>
              <a:gd name="T12" fmla="*/ 0 60000 65536"/>
              <a:gd name="T13" fmla="*/ 0 60000 65536"/>
              <a:gd name="T14" fmla="*/ 0 60000 65536"/>
              <a:gd name="T15" fmla="*/ 0 w 4565650"/>
              <a:gd name="T16" fmla="*/ 0 h 1066800"/>
              <a:gd name="T17" fmla="*/ 4565650 w 4565650"/>
              <a:gd name="T18" fmla="*/ 1066800 h 1066800"/>
            </a:gdLst>
            <a:ahLst/>
            <a:cxnLst>
              <a:cxn ang="T10">
                <a:pos x="T0" y="T1"/>
              </a:cxn>
              <a:cxn ang="T11">
                <a:pos x="T2" y="T3"/>
              </a:cxn>
              <a:cxn ang="T12">
                <a:pos x="T4" y="T5"/>
              </a:cxn>
              <a:cxn ang="T13">
                <a:pos x="T6" y="T7"/>
              </a:cxn>
              <a:cxn ang="T14">
                <a:pos x="T8" y="T9"/>
              </a:cxn>
            </a:cxnLst>
            <a:rect l="T15" t="T16" r="T17" b="T18"/>
            <a:pathLst>
              <a:path w="4565650" h="1066800">
                <a:moveTo>
                  <a:pt x="0" y="1066800"/>
                </a:moveTo>
                <a:lnTo>
                  <a:pt x="4565650" y="1066800"/>
                </a:lnTo>
                <a:lnTo>
                  <a:pt x="4565650" y="0"/>
                </a:lnTo>
                <a:lnTo>
                  <a:pt x="0" y="0"/>
                </a:lnTo>
                <a:lnTo>
                  <a:pt x="0" y="1066800"/>
                </a:lnTo>
              </a:path>
            </a:pathLst>
          </a:custGeom>
          <a:solidFill>
            <a:srgbClr val="FFFFFF"/>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2301" name="Freeform 3"/>
          <p:cNvSpPr>
            <a:spLocks noChangeArrowheads="1"/>
          </p:cNvSpPr>
          <p:nvPr/>
        </p:nvSpPr>
        <p:spPr bwMode="auto">
          <a:xfrm>
            <a:off x="228600" y="2928938"/>
            <a:ext cx="8686800" cy="25400"/>
          </a:xfrm>
          <a:custGeom>
            <a:avLst/>
            <a:gdLst>
              <a:gd name="T0" fmla="*/ 6350 w 8686800"/>
              <a:gd name="T1" fmla="*/ 6350 h 25400"/>
              <a:gd name="T2" fmla="*/ 8680450 w 8686800"/>
              <a:gd name="T3" fmla="*/ 6350 h 25400"/>
              <a:gd name="T4" fmla="*/ 0 60000 65536"/>
              <a:gd name="T5" fmla="*/ 0 60000 65536"/>
              <a:gd name="T6" fmla="*/ 0 w 8686800"/>
              <a:gd name="T7" fmla="*/ 0 h 25400"/>
              <a:gd name="T8" fmla="*/ 8686800 w 8686800"/>
              <a:gd name="T9" fmla="*/ 25400 h 25400"/>
            </a:gdLst>
            <a:ahLst/>
            <a:cxnLst>
              <a:cxn ang="T4">
                <a:pos x="T0" y="T1"/>
              </a:cxn>
              <a:cxn ang="T5">
                <a:pos x="T2" y="T3"/>
              </a:cxn>
            </a:cxnLst>
            <a:rect l="T6" t="T7" r="T8" b="T9"/>
            <a:pathLst>
              <a:path w="8686800" h="25400">
                <a:moveTo>
                  <a:pt x="6350" y="6350"/>
                </a:moveTo>
                <a:lnTo>
                  <a:pt x="8680450" y="6350"/>
                </a:lnTo>
              </a:path>
            </a:pathLst>
          </a:custGeom>
          <a:noFill/>
          <a:ln w="12700" cap="flat" cmpd="sng">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000000"/>
              </a:solidFill>
              <a:latin typeface="宋体" panose="02010600030101010101" pitchFamily="2" charset="-122"/>
              <a:sym typeface="宋体" panose="02010600030101010101" pitchFamily="2" charset="-122"/>
            </a:endParaRPr>
          </a:p>
        </p:txBody>
      </p:sp>
      <p:sp>
        <p:nvSpPr>
          <p:cNvPr id="12302" name="Freeform 3"/>
          <p:cNvSpPr>
            <a:spLocks noChangeArrowheads="1"/>
          </p:cNvSpPr>
          <p:nvPr/>
        </p:nvSpPr>
        <p:spPr bwMode="auto">
          <a:xfrm>
            <a:off x="228600" y="3995738"/>
            <a:ext cx="8686800" cy="25400"/>
          </a:xfrm>
          <a:custGeom>
            <a:avLst/>
            <a:gdLst>
              <a:gd name="T0" fmla="*/ 6350 w 8686800"/>
              <a:gd name="T1" fmla="*/ 6350 h 25400"/>
              <a:gd name="T2" fmla="*/ 8680450 w 8686800"/>
              <a:gd name="T3" fmla="*/ 6350 h 25400"/>
              <a:gd name="T4" fmla="*/ 0 60000 65536"/>
              <a:gd name="T5" fmla="*/ 0 60000 65536"/>
              <a:gd name="T6" fmla="*/ 0 w 8686800"/>
              <a:gd name="T7" fmla="*/ 0 h 25400"/>
              <a:gd name="T8" fmla="*/ 8686800 w 8686800"/>
              <a:gd name="T9" fmla="*/ 25400 h 25400"/>
            </a:gdLst>
            <a:ahLst/>
            <a:cxnLst>
              <a:cxn ang="T4">
                <a:pos x="T0" y="T1"/>
              </a:cxn>
              <a:cxn ang="T5">
                <a:pos x="T2" y="T3"/>
              </a:cxn>
            </a:cxnLst>
            <a:rect l="T6" t="T7" r="T8" b="T9"/>
            <a:pathLst>
              <a:path w="8686800" h="25400">
                <a:moveTo>
                  <a:pt x="6350" y="6350"/>
                </a:moveTo>
                <a:lnTo>
                  <a:pt x="8680450" y="6350"/>
                </a:lnTo>
              </a:path>
            </a:pathLst>
          </a:custGeom>
          <a:noFill/>
          <a:ln w="12700" cap="flat" cmpd="sng">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000000"/>
              </a:solidFill>
              <a:latin typeface="宋体" panose="02010600030101010101" pitchFamily="2" charset="-122"/>
              <a:sym typeface="宋体" panose="02010600030101010101" pitchFamily="2" charset="-122"/>
            </a:endParaRPr>
          </a:p>
        </p:txBody>
      </p:sp>
      <p:sp>
        <p:nvSpPr>
          <p:cNvPr id="12303" name="Freeform 3"/>
          <p:cNvSpPr>
            <a:spLocks noChangeArrowheads="1"/>
          </p:cNvSpPr>
          <p:nvPr/>
        </p:nvSpPr>
        <p:spPr bwMode="auto">
          <a:xfrm>
            <a:off x="228600" y="2566988"/>
            <a:ext cx="8686800" cy="25400"/>
          </a:xfrm>
          <a:custGeom>
            <a:avLst/>
            <a:gdLst>
              <a:gd name="T0" fmla="*/ 6350 w 8686800"/>
              <a:gd name="T1" fmla="*/ 6350 h 25400"/>
              <a:gd name="T2" fmla="*/ 8680450 w 8686800"/>
              <a:gd name="T3" fmla="*/ 6350 h 25400"/>
              <a:gd name="T4" fmla="*/ 0 60000 65536"/>
              <a:gd name="T5" fmla="*/ 0 60000 65536"/>
              <a:gd name="T6" fmla="*/ 0 w 8686800"/>
              <a:gd name="T7" fmla="*/ 0 h 25400"/>
              <a:gd name="T8" fmla="*/ 8686800 w 8686800"/>
              <a:gd name="T9" fmla="*/ 25400 h 25400"/>
            </a:gdLst>
            <a:ahLst/>
            <a:cxnLst>
              <a:cxn ang="T4">
                <a:pos x="T0" y="T1"/>
              </a:cxn>
              <a:cxn ang="T5">
                <a:pos x="T2" y="T3"/>
              </a:cxn>
            </a:cxnLst>
            <a:rect l="T6" t="T7" r="T8" b="T9"/>
            <a:pathLst>
              <a:path w="8686800" h="25400">
                <a:moveTo>
                  <a:pt x="6350" y="6350"/>
                </a:moveTo>
                <a:lnTo>
                  <a:pt x="8680450" y="6350"/>
                </a:lnTo>
              </a:path>
            </a:pathLst>
          </a:custGeom>
          <a:noFill/>
          <a:ln w="12700" cap="flat" cmpd="sng">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000000"/>
              </a:solidFill>
              <a:latin typeface="宋体" panose="02010600030101010101" pitchFamily="2" charset="-122"/>
              <a:sym typeface="宋体" panose="02010600030101010101" pitchFamily="2" charset="-122"/>
            </a:endParaRPr>
          </a:p>
        </p:txBody>
      </p:sp>
      <p:sp>
        <p:nvSpPr>
          <p:cNvPr id="12304" name="Freeform 3"/>
          <p:cNvSpPr>
            <a:spLocks noChangeArrowheads="1"/>
          </p:cNvSpPr>
          <p:nvPr/>
        </p:nvSpPr>
        <p:spPr bwMode="auto">
          <a:xfrm>
            <a:off x="228600" y="4641850"/>
            <a:ext cx="8686800" cy="25400"/>
          </a:xfrm>
          <a:custGeom>
            <a:avLst/>
            <a:gdLst>
              <a:gd name="T0" fmla="*/ 6350 w 8686800"/>
              <a:gd name="T1" fmla="*/ 6350 h 25400"/>
              <a:gd name="T2" fmla="*/ 8680450 w 8686800"/>
              <a:gd name="T3" fmla="*/ 6350 h 25400"/>
              <a:gd name="T4" fmla="*/ 0 60000 65536"/>
              <a:gd name="T5" fmla="*/ 0 60000 65536"/>
              <a:gd name="T6" fmla="*/ 0 w 8686800"/>
              <a:gd name="T7" fmla="*/ 0 h 25400"/>
              <a:gd name="T8" fmla="*/ 8686800 w 8686800"/>
              <a:gd name="T9" fmla="*/ 25400 h 25400"/>
            </a:gdLst>
            <a:ahLst/>
            <a:cxnLst>
              <a:cxn ang="T4">
                <a:pos x="T0" y="T1"/>
              </a:cxn>
              <a:cxn ang="T5">
                <a:pos x="T2" y="T3"/>
              </a:cxn>
            </a:cxnLst>
            <a:rect l="T6" t="T7" r="T8" b="T9"/>
            <a:pathLst>
              <a:path w="8686800" h="25400">
                <a:moveTo>
                  <a:pt x="6350" y="6350"/>
                </a:moveTo>
                <a:lnTo>
                  <a:pt x="8680450" y="6350"/>
                </a:lnTo>
              </a:path>
            </a:pathLst>
          </a:custGeom>
          <a:noFill/>
          <a:ln w="12700" cap="flat" cmpd="sng">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000000"/>
              </a:solidFill>
              <a:latin typeface="宋体" panose="02010600030101010101" pitchFamily="2" charset="-122"/>
              <a:sym typeface="宋体" panose="02010600030101010101" pitchFamily="2" charset="-122"/>
            </a:endParaRPr>
          </a:p>
        </p:txBody>
      </p:sp>
      <p:pic>
        <p:nvPicPr>
          <p:cNvPr id="1230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50800"/>
            <a:ext cx="25400"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616700"/>
            <a:ext cx="91440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7" name="TextBox 1"/>
          <p:cNvSpPr>
            <a:spLocks noChangeArrowheads="1"/>
          </p:cNvSpPr>
          <p:nvPr/>
        </p:nvSpPr>
        <p:spPr bwMode="auto">
          <a:xfrm>
            <a:off x="520700" y="6667500"/>
            <a:ext cx="13716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200"/>
              </a:lnSpc>
            </a:pPr>
            <a:r>
              <a:rPr lang="en-US" altLang="zh-CN" sz="1200">
                <a:solidFill>
                  <a:srgbClr val="FFFFFF"/>
                </a:solidFill>
                <a:latin typeface="Times New Roman" panose="02020603050405020304" pitchFamily="18" charset="0"/>
                <a:sym typeface="Times New Roman" panose="02020603050405020304" pitchFamily="18" charset="0"/>
              </a:rPr>
              <a:t>《大数据技术基础》</a:t>
            </a:r>
            <a:endParaRPr lang="zh-CN" altLang="en-US">
              <a:solidFill>
                <a:srgbClr val="000000"/>
              </a:solidFill>
            </a:endParaRPr>
          </a:p>
        </p:txBody>
      </p:sp>
      <p:sp>
        <p:nvSpPr>
          <p:cNvPr id="12308" name="TextBox 1"/>
          <p:cNvSpPr>
            <a:spLocks noChangeArrowheads="1"/>
          </p:cNvSpPr>
          <p:nvPr/>
        </p:nvSpPr>
        <p:spPr bwMode="auto">
          <a:xfrm>
            <a:off x="558800" y="406400"/>
            <a:ext cx="79883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342900" algn="l"/>
                <a:tab pos="673100" algn="l"/>
              </a:tabLst>
              <a:defRPr>
                <a:solidFill>
                  <a:schemeClr val="tx1"/>
                </a:solidFill>
                <a:latin typeface="Arial" panose="020B0604020202020204" pitchFamily="34" charset="0"/>
              </a:defRPr>
            </a:lvl1pPr>
            <a:lvl2pPr>
              <a:tabLst>
                <a:tab pos="342900" algn="l"/>
                <a:tab pos="673100" algn="l"/>
              </a:tabLst>
              <a:defRPr>
                <a:solidFill>
                  <a:schemeClr val="tx1"/>
                </a:solidFill>
                <a:latin typeface="Arial" panose="020B0604020202020204" pitchFamily="34" charset="0"/>
              </a:defRPr>
            </a:lvl2pPr>
            <a:lvl3pPr>
              <a:tabLst>
                <a:tab pos="342900" algn="l"/>
                <a:tab pos="673100" algn="l"/>
              </a:tabLst>
              <a:defRPr>
                <a:solidFill>
                  <a:schemeClr val="tx1"/>
                </a:solidFill>
                <a:latin typeface="Arial" panose="020B0604020202020204" pitchFamily="34" charset="0"/>
              </a:defRPr>
            </a:lvl3pPr>
            <a:lvl4pPr>
              <a:tabLst>
                <a:tab pos="342900" algn="l"/>
                <a:tab pos="673100" algn="l"/>
              </a:tabLst>
              <a:defRPr>
                <a:solidFill>
                  <a:schemeClr val="tx1"/>
                </a:solidFill>
                <a:latin typeface="Arial" panose="020B0604020202020204" pitchFamily="34" charset="0"/>
              </a:defRPr>
            </a:lvl4pPr>
            <a:lvl5pPr>
              <a:tabLst>
                <a:tab pos="342900" algn="l"/>
                <a:tab pos="673100" algn="l"/>
              </a:tabLst>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9pPr>
          </a:lstStyle>
          <a:p>
            <a:pPr>
              <a:lnSpc>
                <a:spcPts val="34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3200">
                <a:solidFill>
                  <a:srgbClr val="FFFFFF"/>
                </a:solidFill>
                <a:latin typeface="Times New Roman" panose="02020603050405020304" pitchFamily="18" charset="0"/>
                <a:sym typeface="Times New Roman" panose="02020603050405020304" pitchFamily="18" charset="0"/>
              </a:rPr>
              <a:t>Map</a:t>
            </a:r>
            <a:r>
              <a:rPr lang="en-US" altLang="zh-CN" sz="3200">
                <a:solidFill>
                  <a:srgbClr val="FFFFFF"/>
                </a:solidFill>
                <a:latin typeface="黑体" panose="02010609060101010101" pitchFamily="49" charset="-122"/>
                <a:sym typeface="黑体" panose="02010609060101010101" pitchFamily="49" charset="-122"/>
              </a:rPr>
              <a:t>和</a:t>
            </a:r>
            <a:r>
              <a:rPr lang="en-US" altLang="zh-CN" sz="3200">
                <a:solidFill>
                  <a:srgbClr val="FFFFFF"/>
                </a:solidFill>
                <a:latin typeface="Times New Roman" panose="02020603050405020304" pitchFamily="18" charset="0"/>
                <a:sym typeface="Times New Roman" panose="02020603050405020304" pitchFamily="18" charset="0"/>
              </a:rPr>
              <a:t>Reduce</a:t>
            </a:r>
            <a:r>
              <a:rPr lang="en-US" altLang="zh-CN" sz="3200">
                <a:solidFill>
                  <a:srgbClr val="FFFFFF"/>
                </a:solidFill>
                <a:latin typeface="黑体" panose="02010609060101010101" pitchFamily="49" charset="-122"/>
                <a:sym typeface="黑体" panose="02010609060101010101" pitchFamily="49" charset="-122"/>
              </a:rPr>
              <a:t>函数</a:t>
            </a:r>
            <a:endParaRPr lang="zh-CN" altLang="en-US" sz="3200">
              <a:solidFill>
                <a:srgbClr val="FFFFFF"/>
              </a:solidFill>
              <a:latin typeface="黑体" panose="02010609060101010101" pitchFamily="49" charset="-122"/>
              <a:sym typeface="黑体" panose="02010609060101010101" pitchFamily="49" charset="-122"/>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2400"/>
              </a:lnSpc>
            </a:pPr>
            <a:r>
              <a:rPr lang="en-US" altLang="zh-CN" sz="2000">
                <a:solidFill>
                  <a:srgbClr val="000000"/>
                </a:solidFill>
                <a:latin typeface="Times New Roman" panose="02020603050405020304" pitchFamily="18" charset="0"/>
                <a:sym typeface="Times New Roman" panose="02020603050405020304" pitchFamily="18" charset="0"/>
              </a:rPr>
              <a:t>•    MapReduce计算模型的核心是map和reduce两个函数，这两个函数</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3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由用户负责实现，功能是按一定的映射规则将输入的&lt;key，value&gt;对</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4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转换成另一个或一批&lt;key，value&gt;对输出。</a:t>
            </a:r>
            <a:endParaRPr lang="zh-CN" altLang="en-US">
              <a:solidFill>
                <a:srgbClr val="000000"/>
              </a:solidFill>
            </a:endParaRPr>
          </a:p>
        </p:txBody>
      </p:sp>
      <p:sp>
        <p:nvSpPr>
          <p:cNvPr id="12309" name="TextBox 1"/>
          <p:cNvSpPr>
            <a:spLocks noChangeArrowheads="1"/>
          </p:cNvSpPr>
          <p:nvPr/>
        </p:nvSpPr>
        <p:spPr bwMode="auto">
          <a:xfrm>
            <a:off x="317500" y="2654300"/>
            <a:ext cx="4064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500"/>
              </a:lnSpc>
            </a:pPr>
            <a:r>
              <a:rPr lang="en-US" altLang="zh-CN" sz="1500">
                <a:solidFill>
                  <a:srgbClr val="000000"/>
                </a:solidFill>
                <a:latin typeface="Times New Roman" panose="02020603050405020304" pitchFamily="18" charset="0"/>
                <a:sym typeface="Times New Roman" panose="02020603050405020304" pitchFamily="18" charset="0"/>
              </a:rPr>
              <a:t>函数</a:t>
            </a:r>
            <a:endParaRPr lang="zh-CN" altLang="en-US" sz="1500">
              <a:solidFill>
                <a:srgbClr val="000000"/>
              </a:solidFill>
              <a:latin typeface="Times New Roman" panose="02020603050405020304" pitchFamily="18" charset="0"/>
              <a:sym typeface="Times New Roman" panose="02020603050405020304" pitchFamily="18"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900"/>
              </a:lnSpc>
            </a:pPr>
            <a:r>
              <a:rPr lang="en-US" altLang="zh-CN" sz="1500">
                <a:solidFill>
                  <a:srgbClr val="000000"/>
                </a:solidFill>
                <a:latin typeface="Times New Roman" panose="02020603050405020304" pitchFamily="18" charset="0"/>
                <a:sym typeface="Times New Roman" panose="02020603050405020304" pitchFamily="18" charset="0"/>
              </a:rPr>
              <a:t>Map</a:t>
            </a:r>
            <a:endParaRPr lang="zh-CN" altLang="en-US">
              <a:solidFill>
                <a:srgbClr val="000000"/>
              </a:solidFill>
            </a:endParaRPr>
          </a:p>
        </p:txBody>
      </p:sp>
      <p:sp>
        <p:nvSpPr>
          <p:cNvPr id="12310" name="TextBox 1"/>
          <p:cNvSpPr>
            <a:spLocks noChangeArrowheads="1"/>
          </p:cNvSpPr>
          <p:nvPr/>
        </p:nvSpPr>
        <p:spPr bwMode="auto">
          <a:xfrm>
            <a:off x="1536700" y="2654300"/>
            <a:ext cx="7747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500"/>
              </a:lnSpc>
            </a:pPr>
            <a:r>
              <a:rPr lang="en-US" altLang="zh-CN" sz="1500">
                <a:solidFill>
                  <a:srgbClr val="000000"/>
                </a:solidFill>
                <a:latin typeface="Times New Roman" panose="02020603050405020304" pitchFamily="18" charset="0"/>
                <a:sym typeface="Times New Roman" panose="02020603050405020304" pitchFamily="18" charset="0"/>
              </a:rPr>
              <a:t>输入</a:t>
            </a:r>
            <a:endParaRPr lang="zh-CN" altLang="en-US" sz="1500">
              <a:solidFill>
                <a:srgbClr val="000000"/>
              </a:solidFill>
              <a:latin typeface="Times New Roman" panose="02020603050405020304" pitchFamily="18" charset="0"/>
              <a:sym typeface="Times New Roman" panose="02020603050405020304" pitchFamily="18"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900"/>
              </a:lnSpc>
            </a:pPr>
            <a:r>
              <a:rPr lang="en-US" altLang="zh-CN" sz="1500">
                <a:solidFill>
                  <a:srgbClr val="000000"/>
                </a:solidFill>
                <a:latin typeface="Times New Roman" panose="02020603050405020304" pitchFamily="18" charset="0"/>
                <a:sym typeface="Times New Roman" panose="02020603050405020304" pitchFamily="18" charset="0"/>
              </a:rPr>
              <a:t>&lt;k1, v1&gt;</a:t>
            </a:r>
            <a:endParaRPr lang="zh-CN" altLang="en-US">
              <a:solidFill>
                <a:srgbClr val="000000"/>
              </a:solidFill>
            </a:endParaRPr>
          </a:p>
        </p:txBody>
      </p:sp>
      <p:sp>
        <p:nvSpPr>
          <p:cNvPr id="12311" name="TextBox 1"/>
          <p:cNvSpPr>
            <a:spLocks noChangeArrowheads="1"/>
          </p:cNvSpPr>
          <p:nvPr/>
        </p:nvSpPr>
        <p:spPr bwMode="auto">
          <a:xfrm>
            <a:off x="2984500" y="2654300"/>
            <a:ext cx="12192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500"/>
              </a:lnSpc>
            </a:pPr>
            <a:r>
              <a:rPr lang="en-US" altLang="zh-CN" sz="1500">
                <a:solidFill>
                  <a:srgbClr val="000000"/>
                </a:solidFill>
                <a:latin typeface="Times New Roman" panose="02020603050405020304" pitchFamily="18" charset="0"/>
                <a:sym typeface="Times New Roman" panose="02020603050405020304" pitchFamily="18" charset="0"/>
              </a:rPr>
              <a:t>输出</a:t>
            </a:r>
            <a:endParaRPr lang="zh-CN" altLang="en-US" sz="1500">
              <a:solidFill>
                <a:srgbClr val="000000"/>
              </a:solidFill>
              <a:latin typeface="Times New Roman" panose="02020603050405020304" pitchFamily="18" charset="0"/>
              <a:sym typeface="Times New Roman" panose="02020603050405020304" pitchFamily="18"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900"/>
              </a:lnSpc>
            </a:pPr>
            <a:r>
              <a:rPr lang="en-US" altLang="zh-CN" sz="1500">
                <a:solidFill>
                  <a:srgbClr val="000000"/>
                </a:solidFill>
                <a:latin typeface="Times New Roman" panose="02020603050405020304" pitchFamily="18" charset="0"/>
                <a:sym typeface="Times New Roman" panose="02020603050405020304" pitchFamily="18" charset="0"/>
              </a:rPr>
              <a:t>List(&lt;k2, v2&gt;)</a:t>
            </a:r>
            <a:endParaRPr lang="zh-CN" altLang="en-US">
              <a:solidFill>
                <a:srgbClr val="000000"/>
              </a:solidFill>
            </a:endParaRPr>
          </a:p>
        </p:txBody>
      </p:sp>
      <p:sp>
        <p:nvSpPr>
          <p:cNvPr id="12312" name="TextBox 1"/>
          <p:cNvSpPr>
            <a:spLocks noChangeArrowheads="1"/>
          </p:cNvSpPr>
          <p:nvPr/>
        </p:nvSpPr>
        <p:spPr bwMode="auto">
          <a:xfrm>
            <a:off x="4432300" y="2654300"/>
            <a:ext cx="45212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500"/>
              </a:lnSpc>
            </a:pPr>
            <a:r>
              <a:rPr lang="en-US" altLang="zh-CN" sz="1500" dirty="0" err="1">
                <a:solidFill>
                  <a:srgbClr val="000000"/>
                </a:solidFill>
                <a:latin typeface="Times New Roman" panose="02020603050405020304" pitchFamily="18" charset="0"/>
                <a:sym typeface="Times New Roman" panose="02020603050405020304" pitchFamily="18" charset="0"/>
              </a:rPr>
              <a:t>说明</a:t>
            </a:r>
            <a:endParaRPr lang="zh-CN" altLang="en-US" sz="1500" dirty="0">
              <a:solidFill>
                <a:srgbClr val="000000"/>
              </a:solidFill>
              <a:latin typeface="Times New Roman" panose="02020603050405020304" pitchFamily="18" charset="0"/>
              <a:sym typeface="Times New Roman" panose="02020603050405020304" pitchFamily="18" charset="0"/>
            </a:endParaRPr>
          </a:p>
          <a:p>
            <a:pPr>
              <a:lnSpc>
                <a:spcPts val="1000"/>
              </a:lnSpc>
            </a:pPr>
            <a:endParaRPr lang="zh-CN" altLang="en-US"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900"/>
              </a:lnSpc>
            </a:pPr>
            <a:r>
              <a:rPr lang="en-US" altLang="zh-CN" sz="1500" dirty="0">
                <a:solidFill>
                  <a:srgbClr val="000000"/>
                </a:solidFill>
                <a:latin typeface="Times New Roman" panose="02020603050405020304" pitchFamily="18" charset="0"/>
                <a:sym typeface="Times New Roman" panose="02020603050405020304" pitchFamily="18" charset="0"/>
              </a:rPr>
              <a:t>1.    </a:t>
            </a:r>
            <a:r>
              <a:rPr lang="en-US" altLang="zh-CN" sz="1500" dirty="0" err="1">
                <a:solidFill>
                  <a:srgbClr val="000000"/>
                </a:solidFill>
                <a:latin typeface="Times New Roman" panose="02020603050405020304" pitchFamily="18" charset="0"/>
                <a:sym typeface="Times New Roman" panose="02020603050405020304" pitchFamily="18" charset="0"/>
              </a:rPr>
              <a:t>将小数据集进一步解析成一批</a:t>
            </a:r>
            <a:r>
              <a:rPr lang="en-US" altLang="zh-CN" sz="1500" dirty="0">
                <a:solidFill>
                  <a:srgbClr val="000000"/>
                </a:solidFill>
                <a:latin typeface="Times New Roman" panose="02020603050405020304" pitchFamily="18" charset="0"/>
                <a:sym typeface="Times New Roman" panose="02020603050405020304" pitchFamily="18" charset="0"/>
              </a:rPr>
              <a:t>&lt;key, value&gt;对，</a:t>
            </a:r>
            <a:endParaRPr lang="zh-CN" altLang="en-US" dirty="0">
              <a:solidFill>
                <a:srgbClr val="000000"/>
              </a:solidFill>
            </a:endParaRPr>
          </a:p>
        </p:txBody>
      </p:sp>
      <p:sp>
        <p:nvSpPr>
          <p:cNvPr id="12313" name="TextBox 1"/>
          <p:cNvSpPr>
            <a:spLocks noChangeArrowheads="1"/>
          </p:cNvSpPr>
          <p:nvPr/>
        </p:nvSpPr>
        <p:spPr bwMode="auto">
          <a:xfrm>
            <a:off x="4432300" y="3263900"/>
            <a:ext cx="43307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342900" algn="l"/>
              </a:tabLst>
              <a:defRPr>
                <a:solidFill>
                  <a:schemeClr val="tx1"/>
                </a:solidFill>
                <a:latin typeface="Arial" panose="020B0604020202020204" pitchFamily="34" charset="0"/>
              </a:defRPr>
            </a:lvl1pPr>
            <a:lvl2pPr>
              <a:tabLst>
                <a:tab pos="342900" algn="l"/>
              </a:tabLst>
              <a:defRPr>
                <a:solidFill>
                  <a:schemeClr val="tx1"/>
                </a:solidFill>
                <a:latin typeface="Arial" panose="020B0604020202020204" pitchFamily="34" charset="0"/>
              </a:defRPr>
            </a:lvl2pPr>
            <a:lvl3pPr>
              <a:tabLst>
                <a:tab pos="342900" algn="l"/>
              </a:tabLst>
              <a:defRPr>
                <a:solidFill>
                  <a:schemeClr val="tx1"/>
                </a:solidFill>
                <a:latin typeface="Arial" panose="020B0604020202020204" pitchFamily="34" charset="0"/>
              </a:defRPr>
            </a:lvl3pPr>
            <a:lvl4pPr>
              <a:tabLst>
                <a:tab pos="342900" algn="l"/>
              </a:tabLst>
              <a:defRPr>
                <a:solidFill>
                  <a:schemeClr val="tx1"/>
                </a:solidFill>
                <a:latin typeface="Arial" panose="020B0604020202020204" pitchFamily="34" charset="0"/>
              </a:defRPr>
            </a:lvl4pPr>
            <a:lvl5pPr>
              <a:tabLst>
                <a:tab pos="342900" algn="l"/>
              </a:tabLst>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tabLst>
                <a:tab pos="342900" algn="l"/>
              </a:tabLst>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tabLst>
                <a:tab pos="342900" algn="l"/>
              </a:tabLst>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tabLst>
                <a:tab pos="342900" algn="l"/>
              </a:tabLst>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tabLst>
                <a:tab pos="342900" algn="l"/>
              </a:tabLst>
              <a:defRPr>
                <a:solidFill>
                  <a:schemeClr val="tx1"/>
                </a:solidFill>
                <a:latin typeface="Arial" panose="020B0604020202020204" pitchFamily="34" charset="0"/>
              </a:defRPr>
            </a:lvl9pPr>
          </a:lstStyle>
          <a:p>
            <a:pPr>
              <a:lnSpc>
                <a:spcPts val="17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1500">
                <a:solidFill>
                  <a:srgbClr val="000000"/>
                </a:solidFill>
                <a:latin typeface="Times New Roman" panose="02020603050405020304" pitchFamily="18" charset="0"/>
                <a:sym typeface="Times New Roman" panose="02020603050405020304" pitchFamily="18" charset="0"/>
              </a:rPr>
              <a:t>输入Map函数中进行处理。</a:t>
            </a:r>
            <a:endParaRPr lang="zh-CN" altLang="en-US" sz="1500">
              <a:solidFill>
                <a:srgbClr val="000000"/>
              </a:solidFill>
              <a:latin typeface="Times New Roman" panose="02020603050405020304" pitchFamily="18" charset="0"/>
              <a:sym typeface="Times New Roman" panose="02020603050405020304" pitchFamily="18" charset="0"/>
            </a:endParaRPr>
          </a:p>
          <a:p>
            <a:pPr>
              <a:lnSpc>
                <a:spcPts val="1900"/>
              </a:lnSpc>
            </a:pPr>
            <a:r>
              <a:rPr lang="en-US" altLang="zh-CN" sz="1500">
                <a:solidFill>
                  <a:srgbClr val="000000"/>
                </a:solidFill>
                <a:latin typeface="Times New Roman" panose="02020603050405020304" pitchFamily="18" charset="0"/>
                <a:sym typeface="Times New Roman" panose="02020603050405020304" pitchFamily="18" charset="0"/>
              </a:rPr>
              <a:t>2.    每一个输入的&lt;k1, v1&gt;会输出一批&lt;k2, v2&gt;。</a:t>
            </a:r>
            <a:endParaRPr lang="zh-CN" altLang="en-US" sz="1500">
              <a:solidFill>
                <a:srgbClr val="000000"/>
              </a:solidFill>
              <a:latin typeface="Times New Roman" panose="02020603050405020304" pitchFamily="18" charset="0"/>
              <a:sym typeface="Times New Roman" panose="02020603050405020304" pitchFamily="18" charset="0"/>
            </a:endParaRPr>
          </a:p>
          <a:p>
            <a:pPr>
              <a:lnSpc>
                <a:spcPts val="19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1500">
                <a:solidFill>
                  <a:srgbClr val="000000"/>
                </a:solidFill>
                <a:latin typeface="Times New Roman" panose="02020603050405020304" pitchFamily="18" charset="0"/>
                <a:sym typeface="Times New Roman" panose="02020603050405020304" pitchFamily="18" charset="0"/>
              </a:rPr>
              <a:t>&lt;k2, v2&gt;是计算的中间结果</a:t>
            </a:r>
            <a:endParaRPr lang="zh-CN" altLang="en-US">
              <a:solidFill>
                <a:srgbClr val="000000"/>
              </a:solidFill>
            </a:endParaRPr>
          </a:p>
        </p:txBody>
      </p:sp>
      <p:sp>
        <p:nvSpPr>
          <p:cNvPr id="12314" name="TextBox 1"/>
          <p:cNvSpPr>
            <a:spLocks noChangeArrowheads="1"/>
          </p:cNvSpPr>
          <p:nvPr/>
        </p:nvSpPr>
        <p:spPr bwMode="auto">
          <a:xfrm>
            <a:off x="317500" y="4102100"/>
            <a:ext cx="698500"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400"/>
              </a:lnSpc>
            </a:pPr>
            <a:r>
              <a:rPr lang="en-US" altLang="zh-CN" sz="1500">
                <a:solidFill>
                  <a:srgbClr val="000000"/>
                </a:solidFill>
                <a:latin typeface="Times New Roman" panose="02020603050405020304" pitchFamily="18" charset="0"/>
                <a:sym typeface="Times New Roman" panose="02020603050405020304" pitchFamily="18" charset="0"/>
              </a:rPr>
              <a:t>Reduce</a:t>
            </a:r>
            <a:endParaRPr lang="zh-CN" altLang="en-US">
              <a:solidFill>
                <a:srgbClr val="000000"/>
              </a:solidFill>
            </a:endParaRPr>
          </a:p>
        </p:txBody>
      </p:sp>
      <p:sp>
        <p:nvSpPr>
          <p:cNvPr id="12315" name="TextBox 1"/>
          <p:cNvSpPr>
            <a:spLocks noChangeArrowheads="1"/>
          </p:cNvSpPr>
          <p:nvPr/>
        </p:nvSpPr>
        <p:spPr bwMode="auto">
          <a:xfrm>
            <a:off x="1536700" y="4102100"/>
            <a:ext cx="1219200"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400"/>
              </a:lnSpc>
            </a:pPr>
            <a:r>
              <a:rPr lang="en-US" altLang="zh-CN" sz="1500">
                <a:solidFill>
                  <a:srgbClr val="000000"/>
                </a:solidFill>
                <a:latin typeface="Times New Roman" panose="02020603050405020304" pitchFamily="18" charset="0"/>
                <a:sym typeface="Times New Roman" panose="02020603050405020304" pitchFamily="18" charset="0"/>
              </a:rPr>
              <a:t>&lt;k2, List(v2)&gt;</a:t>
            </a:r>
            <a:endParaRPr lang="zh-CN" altLang="en-US">
              <a:solidFill>
                <a:srgbClr val="000000"/>
              </a:solidFill>
            </a:endParaRPr>
          </a:p>
        </p:txBody>
      </p:sp>
      <p:sp>
        <p:nvSpPr>
          <p:cNvPr id="12316" name="TextBox 1"/>
          <p:cNvSpPr>
            <a:spLocks noChangeArrowheads="1"/>
          </p:cNvSpPr>
          <p:nvPr/>
        </p:nvSpPr>
        <p:spPr bwMode="auto">
          <a:xfrm>
            <a:off x="2984500" y="4102100"/>
            <a:ext cx="774700"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400"/>
              </a:lnSpc>
            </a:pPr>
            <a:r>
              <a:rPr lang="en-US" altLang="zh-CN" sz="1500">
                <a:solidFill>
                  <a:srgbClr val="000000"/>
                </a:solidFill>
                <a:latin typeface="Times New Roman" panose="02020603050405020304" pitchFamily="18" charset="0"/>
                <a:sym typeface="Times New Roman" panose="02020603050405020304" pitchFamily="18" charset="0"/>
              </a:rPr>
              <a:t>&lt;k3, v3&gt;</a:t>
            </a:r>
            <a:endParaRPr lang="zh-CN" altLang="en-US">
              <a:solidFill>
                <a:srgbClr val="000000"/>
              </a:solidFill>
            </a:endParaRPr>
          </a:p>
        </p:txBody>
      </p:sp>
      <p:sp>
        <p:nvSpPr>
          <p:cNvPr id="12317" name="TextBox 1"/>
          <p:cNvSpPr>
            <a:spLocks noChangeArrowheads="1"/>
          </p:cNvSpPr>
          <p:nvPr/>
        </p:nvSpPr>
        <p:spPr bwMode="auto">
          <a:xfrm>
            <a:off x="4432300" y="4076700"/>
            <a:ext cx="43307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700"/>
              </a:lnSpc>
            </a:pPr>
            <a:r>
              <a:rPr lang="en-US" altLang="zh-CN" sz="1500" dirty="0" err="1">
                <a:solidFill>
                  <a:srgbClr val="000000"/>
                </a:solidFill>
                <a:latin typeface="Times New Roman" panose="02020603050405020304" pitchFamily="18" charset="0"/>
                <a:sym typeface="Times New Roman" panose="02020603050405020304" pitchFamily="18" charset="0"/>
              </a:rPr>
              <a:t>输入的中间结果</a:t>
            </a:r>
            <a:r>
              <a:rPr lang="en-US" altLang="zh-CN" sz="1500" dirty="0">
                <a:solidFill>
                  <a:srgbClr val="000000"/>
                </a:solidFill>
                <a:latin typeface="Times New Roman" panose="02020603050405020304" pitchFamily="18" charset="0"/>
                <a:sym typeface="Times New Roman" panose="02020603050405020304" pitchFamily="18" charset="0"/>
              </a:rPr>
              <a:t>&lt;k2, List(v2)&gt;</a:t>
            </a:r>
            <a:r>
              <a:rPr lang="en-US" altLang="zh-CN" sz="1500" dirty="0" err="1">
                <a:solidFill>
                  <a:srgbClr val="000000"/>
                </a:solidFill>
                <a:latin typeface="Times New Roman" panose="02020603050405020304" pitchFamily="18" charset="0"/>
                <a:sym typeface="Times New Roman" panose="02020603050405020304" pitchFamily="18" charset="0"/>
              </a:rPr>
              <a:t>中的List</a:t>
            </a:r>
            <a:r>
              <a:rPr lang="en-US" altLang="zh-CN" sz="1500" dirty="0">
                <a:solidFill>
                  <a:srgbClr val="000000"/>
                </a:solidFill>
                <a:latin typeface="Times New Roman" panose="02020603050405020304" pitchFamily="18" charset="0"/>
                <a:sym typeface="Times New Roman" panose="02020603050405020304" pitchFamily="18" charset="0"/>
              </a:rPr>
              <a:t>(v2)</a:t>
            </a:r>
            <a:r>
              <a:rPr lang="en-US" altLang="zh-CN" sz="1500" dirty="0" err="1">
                <a:solidFill>
                  <a:srgbClr val="000000"/>
                </a:solidFill>
                <a:latin typeface="Times New Roman" panose="02020603050405020304" pitchFamily="18" charset="0"/>
                <a:sym typeface="Times New Roman" panose="02020603050405020304" pitchFamily="18" charset="0"/>
              </a:rPr>
              <a:t>表示是</a:t>
            </a:r>
            <a:endParaRPr lang="zh-CN" altLang="en-US" dirty="0">
              <a:solidFill>
                <a:srgbClr val="000000"/>
              </a:solidFill>
            </a:endParaRPr>
          </a:p>
        </p:txBody>
      </p:sp>
      <p:sp>
        <p:nvSpPr>
          <p:cNvPr id="12318" name="TextBox 1"/>
          <p:cNvSpPr>
            <a:spLocks noChangeArrowheads="1"/>
          </p:cNvSpPr>
          <p:nvPr/>
        </p:nvSpPr>
        <p:spPr bwMode="auto">
          <a:xfrm>
            <a:off x="571500" y="4381500"/>
            <a:ext cx="8026400" cy="195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342900" algn="l"/>
                <a:tab pos="3860800" algn="l"/>
              </a:tabLst>
              <a:defRPr>
                <a:solidFill>
                  <a:schemeClr val="tx1"/>
                </a:solidFill>
                <a:latin typeface="Arial" panose="020B0604020202020204" pitchFamily="34" charset="0"/>
              </a:defRPr>
            </a:lvl1pPr>
            <a:lvl2pPr>
              <a:tabLst>
                <a:tab pos="342900" algn="l"/>
                <a:tab pos="3860800" algn="l"/>
              </a:tabLst>
              <a:defRPr>
                <a:solidFill>
                  <a:schemeClr val="tx1"/>
                </a:solidFill>
                <a:latin typeface="Arial" panose="020B0604020202020204" pitchFamily="34" charset="0"/>
              </a:defRPr>
            </a:lvl2pPr>
            <a:lvl3pPr>
              <a:tabLst>
                <a:tab pos="342900" algn="l"/>
                <a:tab pos="3860800" algn="l"/>
              </a:tabLst>
              <a:defRPr>
                <a:solidFill>
                  <a:schemeClr val="tx1"/>
                </a:solidFill>
                <a:latin typeface="Arial" panose="020B0604020202020204" pitchFamily="34" charset="0"/>
              </a:defRPr>
            </a:lvl3pPr>
            <a:lvl4pPr>
              <a:tabLst>
                <a:tab pos="342900" algn="l"/>
                <a:tab pos="3860800" algn="l"/>
              </a:tabLst>
              <a:defRPr>
                <a:solidFill>
                  <a:schemeClr val="tx1"/>
                </a:solidFill>
                <a:latin typeface="Arial" panose="020B0604020202020204" pitchFamily="34" charset="0"/>
              </a:defRPr>
            </a:lvl4pPr>
            <a:lvl5pPr>
              <a:tabLst>
                <a:tab pos="342900" algn="l"/>
                <a:tab pos="3860800" algn="l"/>
              </a:tabLst>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tabLst>
                <a:tab pos="342900" algn="l"/>
                <a:tab pos="3860800" algn="l"/>
              </a:tabLst>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tabLst>
                <a:tab pos="342900" algn="l"/>
                <a:tab pos="3860800" algn="l"/>
              </a:tabLst>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tabLst>
                <a:tab pos="342900" algn="l"/>
                <a:tab pos="3860800" algn="l"/>
              </a:tabLst>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tabLst>
                <a:tab pos="342900" algn="l"/>
                <a:tab pos="3860800" algn="l"/>
              </a:tabLst>
              <a:defRPr>
                <a:solidFill>
                  <a:schemeClr val="tx1"/>
                </a:solidFill>
                <a:latin typeface="Arial" panose="020B0604020202020204" pitchFamily="34" charset="0"/>
              </a:defRPr>
            </a:lvl9pPr>
          </a:lstStyle>
          <a:p>
            <a:pPr>
              <a:lnSpc>
                <a:spcPts val="1700"/>
              </a:lnSpc>
            </a:pPr>
            <a:r>
              <a:rPr lang="en-US" altLang="zh-CN"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1500" dirty="0">
                <a:solidFill>
                  <a:srgbClr val="000000"/>
                </a:solidFill>
                <a:latin typeface="Times New Roman" panose="02020603050405020304" pitchFamily="18" charset="0"/>
                <a:sym typeface="Times New Roman" panose="02020603050405020304" pitchFamily="18" charset="0"/>
              </a:rPr>
              <a:t>一批属于同一个k2的value</a:t>
            </a:r>
            <a:endParaRPr lang="zh-CN" altLang="en-US" sz="1500" dirty="0">
              <a:solidFill>
                <a:srgbClr val="000000"/>
              </a:solidFill>
              <a:latin typeface="Times New Roman" panose="02020603050405020304" pitchFamily="18" charset="0"/>
              <a:sym typeface="Times New Roman" panose="02020603050405020304" pitchFamily="18" charset="0"/>
            </a:endParaRPr>
          </a:p>
          <a:p>
            <a:pPr>
              <a:lnSpc>
                <a:spcPts val="1000"/>
              </a:lnSpc>
            </a:pPr>
            <a:endParaRPr lang="zh-CN" altLang="en-US"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2200"/>
              </a:lnSpc>
            </a:pPr>
            <a:r>
              <a:rPr lang="en-US" altLang="zh-CN" sz="2000" dirty="0">
                <a:solidFill>
                  <a:srgbClr val="000000"/>
                </a:solidFill>
                <a:latin typeface="Times New Roman" panose="02020603050405020304" pitchFamily="18" charset="0"/>
                <a:sym typeface="Times New Roman" panose="02020603050405020304" pitchFamily="18" charset="0"/>
              </a:rPr>
              <a:t>•    </a:t>
            </a:r>
            <a:r>
              <a:rPr lang="en-US" altLang="zh-CN" sz="2000" dirty="0" err="1">
                <a:solidFill>
                  <a:srgbClr val="000000"/>
                </a:solidFill>
                <a:latin typeface="Times New Roman" panose="02020603050405020304" pitchFamily="18" charset="0"/>
                <a:sym typeface="Times New Roman" panose="02020603050405020304" pitchFamily="18" charset="0"/>
              </a:rPr>
              <a:t>以计算文本文件中每个单词出现次数的程序为例，则</a:t>
            </a:r>
            <a:r>
              <a:rPr lang="en-US" altLang="zh-CN" sz="2000" dirty="0">
                <a:solidFill>
                  <a:srgbClr val="000000"/>
                </a:solidFill>
                <a:latin typeface="Times New Roman" panose="02020603050405020304" pitchFamily="18" charset="0"/>
                <a:sym typeface="Times New Roman" panose="02020603050405020304" pitchFamily="18" charset="0"/>
              </a:rPr>
              <a:t>&lt;k1，v1&gt;</a:t>
            </a:r>
            <a:r>
              <a:rPr lang="en-US" altLang="zh-CN" sz="2000" dirty="0" err="1">
                <a:solidFill>
                  <a:srgbClr val="000000"/>
                </a:solidFill>
                <a:latin typeface="Times New Roman" panose="02020603050405020304" pitchFamily="18" charset="0"/>
                <a:sym typeface="Times New Roman" panose="02020603050405020304" pitchFamily="18" charset="0"/>
              </a:rPr>
              <a:t>可以是</a:t>
            </a:r>
            <a:endParaRPr lang="zh-CN" altLang="en-US" sz="2000" dirty="0">
              <a:solidFill>
                <a:srgbClr val="000000"/>
              </a:solidFill>
              <a:latin typeface="Times New Roman" panose="02020603050405020304" pitchFamily="18" charset="0"/>
              <a:sym typeface="Times New Roman" panose="02020603050405020304" pitchFamily="18" charset="0"/>
            </a:endParaRPr>
          </a:p>
          <a:p>
            <a:pPr>
              <a:lnSpc>
                <a:spcPts val="2300"/>
              </a:lnSpc>
            </a:pPr>
            <a:r>
              <a:rPr lang="en-US" altLang="zh-CN"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dirty="0">
                <a:solidFill>
                  <a:srgbClr val="000000"/>
                </a:solidFill>
                <a:latin typeface="Times New Roman" panose="02020603050405020304" pitchFamily="18" charset="0"/>
                <a:sym typeface="Times New Roman" panose="02020603050405020304" pitchFamily="18" charset="0"/>
              </a:rPr>
              <a:t>&lt;</a:t>
            </a:r>
            <a:r>
              <a:rPr lang="en-US" altLang="zh-CN" sz="2000" dirty="0" err="1">
                <a:solidFill>
                  <a:srgbClr val="000000"/>
                </a:solidFill>
                <a:latin typeface="Times New Roman" panose="02020603050405020304" pitchFamily="18" charset="0"/>
                <a:sym typeface="Times New Roman" panose="02020603050405020304" pitchFamily="18" charset="0"/>
              </a:rPr>
              <a:t>行在文件中的偏移位置，文件中的一行</a:t>
            </a:r>
            <a:r>
              <a:rPr lang="en-US" altLang="zh-CN" sz="2000" dirty="0">
                <a:solidFill>
                  <a:srgbClr val="000000"/>
                </a:solidFill>
                <a:latin typeface="Times New Roman" panose="02020603050405020304" pitchFamily="18" charset="0"/>
                <a:sym typeface="Times New Roman" panose="02020603050405020304" pitchFamily="18" charset="0"/>
              </a:rPr>
              <a:t>&gt;，经 Map </a:t>
            </a:r>
            <a:r>
              <a:rPr lang="en-US" altLang="zh-CN" sz="2000" dirty="0" err="1">
                <a:solidFill>
                  <a:srgbClr val="000000"/>
                </a:solidFill>
                <a:latin typeface="Times New Roman" panose="02020603050405020304" pitchFamily="18" charset="0"/>
                <a:sym typeface="Times New Roman" panose="02020603050405020304" pitchFamily="18" charset="0"/>
              </a:rPr>
              <a:t>函数映射之后</a:t>
            </a:r>
            <a:r>
              <a:rPr lang="en-US" altLang="zh-CN" sz="2000" dirty="0">
                <a:solidFill>
                  <a:srgbClr val="000000"/>
                </a:solidFill>
                <a:latin typeface="Times New Roman" panose="02020603050405020304" pitchFamily="18" charset="0"/>
                <a:sym typeface="Times New Roman" panose="02020603050405020304" pitchFamily="18" charset="0"/>
              </a:rPr>
              <a:t>，</a:t>
            </a:r>
            <a:endParaRPr lang="zh-CN" altLang="en-US" sz="2000" dirty="0">
              <a:solidFill>
                <a:srgbClr val="000000"/>
              </a:solidFill>
              <a:latin typeface="Times New Roman" panose="02020603050405020304" pitchFamily="18" charset="0"/>
              <a:sym typeface="Times New Roman" panose="02020603050405020304" pitchFamily="18" charset="0"/>
            </a:endParaRPr>
          </a:p>
          <a:p>
            <a:pPr>
              <a:lnSpc>
                <a:spcPts val="2300"/>
              </a:lnSpc>
            </a:pPr>
            <a:r>
              <a:rPr lang="en-US" altLang="zh-CN"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dirty="0" err="1">
                <a:solidFill>
                  <a:srgbClr val="000000"/>
                </a:solidFill>
                <a:latin typeface="Times New Roman" panose="02020603050405020304" pitchFamily="18" charset="0"/>
                <a:sym typeface="Times New Roman" panose="02020603050405020304" pitchFamily="18" charset="0"/>
              </a:rPr>
              <a:t>形成一批中间结果</a:t>
            </a:r>
            <a:r>
              <a:rPr lang="en-US" altLang="zh-CN" sz="2000" dirty="0">
                <a:solidFill>
                  <a:srgbClr val="000000"/>
                </a:solidFill>
                <a:latin typeface="Times New Roman" panose="02020603050405020304" pitchFamily="18" charset="0"/>
                <a:sym typeface="Times New Roman" panose="02020603050405020304" pitchFamily="18" charset="0"/>
              </a:rPr>
              <a:t> &lt;</a:t>
            </a:r>
            <a:r>
              <a:rPr lang="en-US" altLang="zh-CN" sz="2000" dirty="0" err="1">
                <a:solidFill>
                  <a:srgbClr val="000000"/>
                </a:solidFill>
                <a:latin typeface="Times New Roman" panose="02020603050405020304" pitchFamily="18" charset="0"/>
                <a:sym typeface="Times New Roman" panose="02020603050405020304" pitchFamily="18" charset="0"/>
              </a:rPr>
              <a:t>单词，出现次数</a:t>
            </a:r>
            <a:r>
              <a:rPr lang="en-US" altLang="zh-CN" sz="2000" dirty="0">
                <a:solidFill>
                  <a:srgbClr val="000000"/>
                </a:solidFill>
                <a:latin typeface="Times New Roman" panose="02020603050405020304" pitchFamily="18" charset="0"/>
                <a:sym typeface="Times New Roman" panose="02020603050405020304" pitchFamily="18" charset="0"/>
              </a:rPr>
              <a:t>&gt;， 而 Reduce </a:t>
            </a:r>
            <a:r>
              <a:rPr lang="en-US" altLang="zh-CN" sz="2000" dirty="0" err="1">
                <a:solidFill>
                  <a:srgbClr val="000000"/>
                </a:solidFill>
                <a:latin typeface="Times New Roman" panose="02020603050405020304" pitchFamily="18" charset="0"/>
                <a:sym typeface="Times New Roman" panose="02020603050405020304" pitchFamily="18" charset="0"/>
              </a:rPr>
              <a:t>函数则可以对中</a:t>
            </a:r>
            <a:endParaRPr lang="zh-CN" altLang="en-US" sz="2000" dirty="0">
              <a:solidFill>
                <a:srgbClr val="000000"/>
              </a:solidFill>
              <a:latin typeface="Times New Roman" panose="02020603050405020304" pitchFamily="18" charset="0"/>
              <a:sym typeface="Times New Roman" panose="02020603050405020304" pitchFamily="18" charset="0"/>
            </a:endParaRPr>
          </a:p>
          <a:p>
            <a:pPr>
              <a:lnSpc>
                <a:spcPts val="2300"/>
              </a:lnSpc>
            </a:pPr>
            <a:r>
              <a:rPr lang="en-US" altLang="zh-CN"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dirty="0" err="1">
                <a:solidFill>
                  <a:srgbClr val="000000"/>
                </a:solidFill>
                <a:latin typeface="Times New Roman" panose="02020603050405020304" pitchFamily="18" charset="0"/>
                <a:sym typeface="Times New Roman" panose="02020603050405020304" pitchFamily="18" charset="0"/>
              </a:rPr>
              <a:t>间结果进行处理，将相同单词的出现次数进行累加，得到每个单词的</a:t>
            </a:r>
            <a:endParaRPr lang="zh-CN" altLang="en-US" sz="2000" dirty="0">
              <a:solidFill>
                <a:srgbClr val="000000"/>
              </a:solidFill>
              <a:latin typeface="Times New Roman" panose="02020603050405020304" pitchFamily="18" charset="0"/>
              <a:sym typeface="Times New Roman" panose="02020603050405020304" pitchFamily="18" charset="0"/>
            </a:endParaRPr>
          </a:p>
          <a:p>
            <a:pPr>
              <a:lnSpc>
                <a:spcPts val="2300"/>
              </a:lnSpc>
            </a:pPr>
            <a:r>
              <a:rPr lang="en-US" altLang="zh-CN"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dirty="0" err="1">
                <a:solidFill>
                  <a:srgbClr val="000000"/>
                </a:solidFill>
                <a:latin typeface="Times New Roman" panose="02020603050405020304" pitchFamily="18" charset="0"/>
                <a:sym typeface="Times New Roman" panose="02020603050405020304" pitchFamily="18" charset="0"/>
              </a:rPr>
              <a:t>总的出现次数</a:t>
            </a:r>
            <a:r>
              <a:rPr lang="en-US" altLang="zh-CN" sz="2000" dirty="0">
                <a:solidFill>
                  <a:srgbClr val="000000"/>
                </a:solidFill>
                <a:latin typeface="Times New Roman" panose="02020603050405020304" pitchFamily="18" charset="0"/>
                <a:sym typeface="Times New Roman" panose="02020603050405020304" pitchFamily="18" charset="0"/>
              </a:rPr>
              <a:t>。</a:t>
            </a:r>
            <a:endParaRPr lang="zh-CN" altLang="en-US" dirty="0">
              <a:solidFill>
                <a:srgbClr val="000000"/>
              </a:solidFill>
            </a:endParaRPr>
          </a:p>
        </p:txBody>
      </p:sp>
    </p:spTree>
    <p:extLst>
      <p:ext uri="{BB962C8B-B14F-4D97-AF65-F5344CB8AC3E}">
        <p14:creationId xmlns:p14="http://schemas.microsoft.com/office/powerpoint/2010/main" val="3106232734"/>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26" name="文本框 6"/>
          <p:cNvSpPr txBox="1"/>
          <p:nvPr/>
        </p:nvSpPr>
        <p:spPr>
          <a:xfrm>
            <a:off x="607500" y="177284"/>
            <a:ext cx="1192634" cy="323165"/>
          </a:xfrm>
          <a:prstGeom prst="rect">
            <a:avLst/>
          </a:prstGeom>
          <a:noFill/>
        </p:spPr>
        <p:txBody>
          <a:bodyPr wrap="none" lIns="0" tIns="0" rIns="0" bIns="0" rtlCol="0">
            <a:spAutoFit/>
          </a:bodyPr>
          <a:lstStyle/>
          <a:p>
            <a:pPr fontAlgn="auto">
              <a:spcBef>
                <a:spcPts val="0"/>
              </a:spcBef>
              <a:spcAft>
                <a:spcPts val="0"/>
              </a:spcAft>
              <a:buFontTx/>
              <a:buNone/>
            </a:pPr>
            <a:r>
              <a:rPr lang="zh-CN" altLang="en-US" sz="2100" b="1" spc="225" dirty="0" smtClean="0">
                <a:solidFill>
                  <a:prstClr val="white"/>
                </a:solidFill>
                <a:latin typeface="微软雅黑"/>
                <a:ea typeface="微软雅黑"/>
              </a:rPr>
              <a:t>预测模型</a:t>
            </a:r>
            <a:endParaRPr lang="zh-CN" altLang="en-US" sz="2100" b="1" spc="225" dirty="0">
              <a:solidFill>
                <a:prstClr val="white"/>
              </a:solidFill>
              <a:latin typeface="微软雅黑"/>
              <a:ea typeface="微软雅黑"/>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6" name="矩形 45"/>
          <p:cNvSpPr/>
          <p:nvPr/>
        </p:nvSpPr>
        <p:spPr>
          <a:xfrm>
            <a:off x="259814" y="874479"/>
            <a:ext cx="1800493" cy="369332"/>
          </a:xfrm>
          <a:prstGeom prst="rect">
            <a:avLst/>
          </a:prstGeom>
        </p:spPr>
        <p:txBody>
          <a:bodyPr wrap="none">
            <a:spAutoFit/>
          </a:bodyPr>
          <a:lstStyle/>
          <a:p>
            <a:pPr fontAlgn="auto">
              <a:spcBef>
                <a:spcPts val="0"/>
              </a:spcBef>
              <a:spcAft>
                <a:spcPts val="0"/>
              </a:spcAft>
              <a:buFontTx/>
              <a:buNone/>
            </a:pPr>
            <a:r>
              <a:rPr lang="zh-CN" altLang="zh-CN" dirty="0" smtClean="0">
                <a:solidFill>
                  <a:prstClr val="black"/>
                </a:solidFill>
                <a:latin typeface="微软雅黑"/>
                <a:ea typeface="微软雅黑"/>
              </a:rPr>
              <a:t>预测</a:t>
            </a:r>
            <a:r>
              <a:rPr lang="zh-CN" altLang="zh-CN" dirty="0">
                <a:solidFill>
                  <a:prstClr val="black"/>
                </a:solidFill>
                <a:latin typeface="微软雅黑"/>
                <a:ea typeface="微软雅黑"/>
              </a:rPr>
              <a:t>与预测模型</a:t>
            </a:r>
          </a:p>
        </p:txBody>
      </p:sp>
      <p:sp>
        <p:nvSpPr>
          <p:cNvPr id="45" name="矩形 44"/>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grpSp>
        <p:nvGrpSpPr>
          <p:cNvPr id="3" name="组合 2"/>
          <p:cNvGrpSpPr/>
          <p:nvPr/>
        </p:nvGrpSpPr>
        <p:grpSpPr>
          <a:xfrm>
            <a:off x="1339793" y="2447030"/>
            <a:ext cx="2611220" cy="405586"/>
            <a:chOff x="1315461" y="3646132"/>
            <a:chExt cx="2611220" cy="405586"/>
          </a:xfrm>
        </p:grpSpPr>
        <p:sp>
          <p:nvSpPr>
            <p:cNvPr id="76" name="矩形 75"/>
            <p:cNvSpPr/>
            <p:nvPr/>
          </p:nvSpPr>
          <p:spPr>
            <a:xfrm>
              <a:off x="1315461" y="3646132"/>
              <a:ext cx="2611220" cy="4055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77" name="矩形 76"/>
            <p:cNvSpPr/>
            <p:nvPr/>
          </p:nvSpPr>
          <p:spPr>
            <a:xfrm>
              <a:off x="1315463" y="3679648"/>
              <a:ext cx="1542410" cy="338554"/>
            </a:xfrm>
            <a:prstGeom prst="rect">
              <a:avLst/>
            </a:prstGeom>
          </p:spPr>
          <p:txBody>
            <a:bodyPr wrap="none">
              <a:spAutoFit/>
            </a:bodyPr>
            <a:lstStyle/>
            <a:p>
              <a:pPr fontAlgn="auto">
                <a:spcBef>
                  <a:spcPts val="0"/>
                </a:spcBef>
                <a:spcAft>
                  <a:spcPts val="0"/>
                </a:spcAft>
                <a:buFontTx/>
                <a:buNone/>
              </a:pPr>
              <a:r>
                <a:rPr lang="en-US" altLang="zh-CN" sz="1600" b="1" dirty="0">
                  <a:solidFill>
                    <a:prstClr val="white"/>
                  </a:solidFill>
                  <a:latin typeface="微软雅黑"/>
                  <a:ea typeface="微软雅黑"/>
                </a:rPr>
                <a:t>1</a:t>
              </a:r>
              <a:r>
                <a:rPr lang="zh-CN" altLang="zh-CN" sz="1600" b="1" dirty="0" smtClean="0">
                  <a:solidFill>
                    <a:prstClr val="white"/>
                  </a:solidFill>
                  <a:latin typeface="微软雅黑"/>
                  <a:ea typeface="微软雅黑"/>
                </a:rPr>
                <a:t>）</a:t>
              </a:r>
              <a:r>
                <a:rPr lang="zh-CN" altLang="zh-CN" sz="1600" b="1" dirty="0">
                  <a:solidFill>
                    <a:prstClr val="white"/>
                  </a:solidFill>
                  <a:latin typeface="微软雅黑"/>
                  <a:ea typeface="微软雅黑"/>
                </a:rPr>
                <a:t>自回归模型</a:t>
              </a:r>
              <a:endParaRPr lang="zh-CN" altLang="en-US" sz="1600" b="1" dirty="0">
                <a:solidFill>
                  <a:prstClr val="white"/>
                </a:solidFill>
                <a:latin typeface="微软雅黑"/>
                <a:ea typeface="微软雅黑"/>
              </a:endParaRPr>
            </a:p>
          </p:txBody>
        </p:sp>
      </p:grpSp>
      <p:grpSp>
        <p:nvGrpSpPr>
          <p:cNvPr id="10" name="组合 9"/>
          <p:cNvGrpSpPr/>
          <p:nvPr/>
        </p:nvGrpSpPr>
        <p:grpSpPr>
          <a:xfrm>
            <a:off x="1339793" y="3167917"/>
            <a:ext cx="2611220" cy="405586"/>
            <a:chOff x="1322438" y="4395395"/>
            <a:chExt cx="2611220" cy="405586"/>
          </a:xfrm>
        </p:grpSpPr>
        <p:sp>
          <p:nvSpPr>
            <p:cNvPr id="78" name="矩形 77"/>
            <p:cNvSpPr/>
            <p:nvPr/>
          </p:nvSpPr>
          <p:spPr>
            <a:xfrm>
              <a:off x="1322438" y="4395395"/>
              <a:ext cx="2611220" cy="4055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b="1">
                <a:solidFill>
                  <a:prstClr val="white"/>
                </a:solidFill>
              </a:endParaRPr>
            </a:p>
          </p:txBody>
        </p:sp>
        <p:sp>
          <p:nvSpPr>
            <p:cNvPr id="79" name="矩形 78"/>
            <p:cNvSpPr/>
            <p:nvPr/>
          </p:nvSpPr>
          <p:spPr>
            <a:xfrm>
              <a:off x="1322439" y="4425875"/>
              <a:ext cx="1747594" cy="338554"/>
            </a:xfrm>
            <a:prstGeom prst="rect">
              <a:avLst/>
            </a:prstGeom>
          </p:spPr>
          <p:txBody>
            <a:bodyPr wrap="none">
              <a:spAutoFit/>
            </a:bodyPr>
            <a:lstStyle/>
            <a:p>
              <a:pPr fontAlgn="auto">
                <a:spcBef>
                  <a:spcPts val="0"/>
                </a:spcBef>
                <a:spcAft>
                  <a:spcPts val="0"/>
                </a:spcAft>
                <a:buFontTx/>
                <a:buNone/>
              </a:pPr>
              <a:r>
                <a:rPr lang="en-US" altLang="zh-CN" sz="1600" b="1" dirty="0" smtClean="0">
                  <a:solidFill>
                    <a:prstClr val="white"/>
                  </a:solidFill>
                  <a:latin typeface="微软雅黑"/>
                  <a:ea typeface="微软雅黑"/>
                </a:rPr>
                <a:t>2</a:t>
              </a:r>
              <a:r>
                <a:rPr lang="zh-CN" altLang="zh-CN" sz="1600" b="1" dirty="0" smtClean="0">
                  <a:solidFill>
                    <a:prstClr val="white"/>
                  </a:solidFill>
                  <a:latin typeface="微软雅黑"/>
                  <a:ea typeface="微软雅黑"/>
                </a:rPr>
                <a:t>）</a:t>
              </a:r>
              <a:r>
                <a:rPr lang="zh-CN" altLang="zh-CN" sz="1600" b="1" dirty="0">
                  <a:solidFill>
                    <a:prstClr val="white"/>
                  </a:solidFill>
                  <a:latin typeface="微软雅黑"/>
                  <a:ea typeface="微软雅黑"/>
                </a:rPr>
                <a:t>移动平均模型</a:t>
              </a:r>
              <a:endParaRPr lang="zh-CN" altLang="en-US" sz="1600" b="1" dirty="0">
                <a:solidFill>
                  <a:prstClr val="white"/>
                </a:solidFill>
                <a:latin typeface="微软雅黑"/>
                <a:ea typeface="微软雅黑"/>
              </a:endParaRPr>
            </a:p>
          </p:txBody>
        </p:sp>
      </p:grpSp>
      <p:grpSp>
        <p:nvGrpSpPr>
          <p:cNvPr id="11" name="组合 10"/>
          <p:cNvGrpSpPr/>
          <p:nvPr/>
        </p:nvGrpSpPr>
        <p:grpSpPr>
          <a:xfrm>
            <a:off x="1346770" y="3888805"/>
            <a:ext cx="2611220" cy="405586"/>
            <a:chOff x="1322438" y="5087907"/>
            <a:chExt cx="2611220" cy="405586"/>
          </a:xfrm>
        </p:grpSpPr>
        <p:sp>
          <p:nvSpPr>
            <p:cNvPr id="80" name="矩形 79"/>
            <p:cNvSpPr/>
            <p:nvPr/>
          </p:nvSpPr>
          <p:spPr>
            <a:xfrm>
              <a:off x="1322438" y="5087907"/>
              <a:ext cx="2611220" cy="4055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b="1">
                <a:solidFill>
                  <a:prstClr val="white"/>
                </a:solidFill>
              </a:endParaRPr>
            </a:p>
          </p:txBody>
        </p:sp>
        <p:sp>
          <p:nvSpPr>
            <p:cNvPr id="81" name="矩形 80"/>
            <p:cNvSpPr/>
            <p:nvPr/>
          </p:nvSpPr>
          <p:spPr>
            <a:xfrm>
              <a:off x="1322439" y="5118387"/>
              <a:ext cx="2363147" cy="338554"/>
            </a:xfrm>
            <a:prstGeom prst="rect">
              <a:avLst/>
            </a:prstGeom>
          </p:spPr>
          <p:txBody>
            <a:bodyPr wrap="none">
              <a:spAutoFit/>
            </a:bodyPr>
            <a:lstStyle/>
            <a:p>
              <a:pPr fontAlgn="auto">
                <a:spcBef>
                  <a:spcPts val="0"/>
                </a:spcBef>
                <a:spcAft>
                  <a:spcPts val="0"/>
                </a:spcAft>
                <a:buFontTx/>
                <a:buNone/>
              </a:pPr>
              <a:r>
                <a:rPr lang="en-US" altLang="zh-CN" sz="1600" b="1" dirty="0">
                  <a:solidFill>
                    <a:prstClr val="white"/>
                  </a:solidFill>
                  <a:latin typeface="微软雅黑"/>
                  <a:ea typeface="微软雅黑"/>
                </a:rPr>
                <a:t>3</a:t>
              </a:r>
              <a:r>
                <a:rPr lang="zh-CN" altLang="zh-CN" sz="1600" b="1" dirty="0" smtClean="0">
                  <a:solidFill>
                    <a:prstClr val="white"/>
                  </a:solidFill>
                  <a:latin typeface="微软雅黑"/>
                  <a:ea typeface="微软雅黑"/>
                </a:rPr>
                <a:t>）</a:t>
              </a:r>
              <a:r>
                <a:rPr lang="zh-CN" altLang="zh-CN" sz="1600" b="1" dirty="0">
                  <a:solidFill>
                    <a:prstClr val="white"/>
                  </a:solidFill>
                  <a:latin typeface="微软雅黑"/>
                  <a:ea typeface="微软雅黑"/>
                </a:rPr>
                <a:t>自回归移动平均模型</a:t>
              </a:r>
              <a:endParaRPr lang="zh-CN" altLang="en-US" sz="1600" b="1" dirty="0">
                <a:solidFill>
                  <a:prstClr val="white"/>
                </a:solidFill>
                <a:latin typeface="微软雅黑"/>
                <a:ea typeface="微软雅黑"/>
              </a:endParaRPr>
            </a:p>
          </p:txBody>
        </p:sp>
      </p:grpSp>
      <p:sp>
        <p:nvSpPr>
          <p:cNvPr id="17"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graphicFrame>
        <p:nvGraphicFramePr>
          <p:cNvPr id="18" name="对象 17"/>
          <p:cNvGraphicFramePr>
            <a:graphicFrameLocks noChangeAspect="1"/>
          </p:cNvGraphicFramePr>
          <p:nvPr/>
        </p:nvGraphicFramePr>
        <p:xfrm>
          <a:off x="4056581" y="2447030"/>
          <a:ext cx="3084423" cy="338019"/>
        </p:xfrm>
        <a:graphic>
          <a:graphicData uri="http://schemas.openxmlformats.org/presentationml/2006/ole">
            <mc:AlternateContent xmlns:mc="http://schemas.openxmlformats.org/markup-compatibility/2006">
              <mc:Choice xmlns:v="urn:schemas-microsoft-com:vml" Requires="v">
                <p:oleObj spid="_x0000_s9258" r:id="rId4" imgW="2082800" imgH="228600" progId="Equation.DSMT4">
                  <p:embed/>
                </p:oleObj>
              </mc:Choice>
              <mc:Fallback>
                <p:oleObj r:id="rId4" imgW="2082800" imgH="228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6581" y="2447030"/>
                        <a:ext cx="3084423" cy="338019"/>
                      </a:xfrm>
                      <a:prstGeom prst="rect">
                        <a:avLst/>
                      </a:prstGeom>
                      <a:noFill/>
                    </p:spPr>
                  </p:pic>
                </p:oleObj>
              </mc:Fallback>
            </mc:AlternateContent>
          </a:graphicData>
        </a:graphic>
      </p:graphicFrame>
      <p:sp>
        <p:nvSpPr>
          <p:cNvPr id="19"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graphicFrame>
        <p:nvGraphicFramePr>
          <p:cNvPr id="24" name="对象 23"/>
          <p:cNvGraphicFramePr>
            <a:graphicFrameLocks noChangeAspect="1"/>
          </p:cNvGraphicFramePr>
          <p:nvPr/>
        </p:nvGraphicFramePr>
        <p:xfrm>
          <a:off x="4080426" y="3185616"/>
          <a:ext cx="3100316" cy="370187"/>
        </p:xfrm>
        <a:graphic>
          <a:graphicData uri="http://schemas.openxmlformats.org/presentationml/2006/ole">
            <mc:AlternateContent xmlns:mc="http://schemas.openxmlformats.org/markup-compatibility/2006">
              <mc:Choice xmlns:v="urn:schemas-microsoft-com:vml" Requires="v">
                <p:oleObj spid="_x0000_s9259" r:id="rId6" imgW="1917700" imgH="228600" progId="Equation.DSMT4">
                  <p:embed/>
                </p:oleObj>
              </mc:Choice>
              <mc:Fallback>
                <p:oleObj r:id="rId6" imgW="191770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80426" y="3185616"/>
                        <a:ext cx="3100316" cy="370187"/>
                      </a:xfrm>
                      <a:prstGeom prst="rect">
                        <a:avLst/>
                      </a:prstGeom>
                      <a:noFill/>
                    </p:spPr>
                  </p:pic>
                </p:oleObj>
              </mc:Fallback>
            </mc:AlternateContent>
          </a:graphicData>
        </a:graphic>
      </p:graphicFrame>
      <p:sp>
        <p:nvSpPr>
          <p:cNvPr id="27"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graphicFrame>
        <p:nvGraphicFramePr>
          <p:cNvPr id="33" name="对象 32"/>
          <p:cNvGraphicFramePr>
            <a:graphicFrameLocks noChangeAspect="1"/>
          </p:cNvGraphicFramePr>
          <p:nvPr/>
        </p:nvGraphicFramePr>
        <p:xfrm>
          <a:off x="4117245" y="3945508"/>
          <a:ext cx="4626183" cy="292180"/>
        </p:xfrm>
        <a:graphic>
          <a:graphicData uri="http://schemas.openxmlformats.org/presentationml/2006/ole">
            <mc:AlternateContent xmlns:mc="http://schemas.openxmlformats.org/markup-compatibility/2006">
              <mc:Choice xmlns:v="urn:schemas-microsoft-com:vml" Requires="v">
                <p:oleObj spid="_x0000_s9260" r:id="rId8" imgW="3619500" imgH="228600" progId="Equation.DSMT4">
                  <p:embed/>
                </p:oleObj>
              </mc:Choice>
              <mc:Fallback>
                <p:oleObj r:id="rId8" imgW="361950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17245" y="3945508"/>
                        <a:ext cx="4626183" cy="292180"/>
                      </a:xfrm>
                      <a:prstGeom prst="rect">
                        <a:avLst/>
                      </a:prstGeom>
                      <a:noFill/>
                    </p:spPr>
                  </p:pic>
                </p:oleObj>
              </mc:Fallback>
            </mc:AlternateContent>
          </a:graphicData>
        </a:graphic>
      </p:graphicFrame>
      <p:pic>
        <p:nvPicPr>
          <p:cNvPr id="51" name="27 Imagen"/>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prstClr val="white">
                    <a:lumMod val="65000"/>
                  </a:prstClr>
                </a:solidFill>
                <a:latin typeface="微软雅黑"/>
                <a:ea typeface="微软雅黑"/>
              </a:rPr>
              <a:t>of</a:t>
            </a:r>
            <a:endParaRPr lang="es-ES" sz="1200" b="1" i="1" dirty="0">
              <a:solidFill>
                <a:prstClr val="white">
                  <a:lumMod val="65000"/>
                </a:prstClr>
              </a:solidFill>
              <a:latin typeface="微软雅黑"/>
              <a:ea typeface="微软雅黑"/>
            </a:endParaRPr>
          </a:p>
        </p:txBody>
      </p:sp>
      <p:sp>
        <p:nvSpPr>
          <p:cNvPr id="53"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sz="1200" b="1" dirty="0" smtClean="0">
                <a:solidFill>
                  <a:prstClr val="white">
                    <a:lumMod val="50000"/>
                  </a:prstClr>
                </a:solidFill>
                <a:latin typeface="微软雅黑"/>
                <a:ea typeface="微软雅黑"/>
              </a:rPr>
              <a:t>65</a:t>
            </a:r>
            <a:endParaRPr lang="es-ES" sz="1200" b="1" dirty="0">
              <a:solidFill>
                <a:prstClr val="white">
                  <a:lumMod val="50000"/>
                </a:prstClr>
              </a:solidFill>
              <a:latin typeface="微软雅黑"/>
              <a:ea typeface="微软雅黑"/>
            </a:endParaRPr>
          </a:p>
        </p:txBody>
      </p:sp>
      <p:pic>
        <p:nvPicPr>
          <p:cNvPr id="54" name="Imagen 27">
            <a:hlinkClick r:id="" action="ppaction://hlinkshowjump?jump=nextslide"/>
          </p:cNvPr>
          <p:cNvPicPr>
            <a:picLocks noChangeAspect="1" noChangeArrowheads="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Imagen 28">
            <a:hlinkClick r:id="" action="ppaction://hlinkshowjump?jump=previousslide"/>
          </p:cNvPr>
          <p:cNvPicPr>
            <a:picLocks noChangeAspect="1" noChangeArrowheads="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prstClr val="black">
                    <a:tint val="75000"/>
                  </a:prstClr>
                </a:solidFill>
              </a:rPr>
              <a:pPr fontAlgn="auto">
                <a:spcBef>
                  <a:spcPts val="0"/>
                </a:spcBef>
                <a:spcAft>
                  <a:spcPts val="0"/>
                </a:spcAft>
                <a:buFontTx/>
                <a:buNone/>
              </a:pPr>
              <a:t>190</a:t>
            </a:fld>
            <a:endParaRPr lang="zh-CN" altLang="en-US" dirty="0">
              <a:solidFill>
                <a:prstClr val="black">
                  <a:tint val="75000"/>
                </a:prstClr>
              </a:solidFill>
            </a:endParaRPr>
          </a:p>
        </p:txBody>
      </p:sp>
      <p:grpSp>
        <p:nvGrpSpPr>
          <p:cNvPr id="67" name="组合 66"/>
          <p:cNvGrpSpPr/>
          <p:nvPr/>
        </p:nvGrpSpPr>
        <p:grpSpPr>
          <a:xfrm>
            <a:off x="503979" y="2447030"/>
            <a:ext cx="633919" cy="1847361"/>
            <a:chOff x="470822" y="3840142"/>
            <a:chExt cx="769129" cy="1847361"/>
          </a:xfrm>
        </p:grpSpPr>
        <p:sp>
          <p:nvSpPr>
            <p:cNvPr id="68" name="矩形 67"/>
            <p:cNvSpPr/>
            <p:nvPr/>
          </p:nvSpPr>
          <p:spPr>
            <a:xfrm>
              <a:off x="470822" y="3840142"/>
              <a:ext cx="769129" cy="18473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69" name="矩形 68"/>
            <p:cNvSpPr/>
            <p:nvPr/>
          </p:nvSpPr>
          <p:spPr>
            <a:xfrm>
              <a:off x="479646" y="4348323"/>
              <a:ext cx="751480" cy="830997"/>
            </a:xfrm>
            <a:prstGeom prst="rect">
              <a:avLst/>
            </a:prstGeom>
          </p:spPr>
          <p:txBody>
            <a:bodyPr wrap="square">
              <a:spAutoFit/>
            </a:bodyPr>
            <a:lstStyle/>
            <a:p>
              <a:pPr algn="ctr" fontAlgn="auto">
                <a:spcBef>
                  <a:spcPts val="0"/>
                </a:spcBef>
                <a:spcAft>
                  <a:spcPts val="0"/>
                </a:spcAft>
                <a:buFontTx/>
                <a:buNone/>
              </a:pPr>
              <a:r>
                <a:rPr lang="zh-CN" altLang="zh-CN" sz="1600" dirty="0">
                  <a:solidFill>
                    <a:prstClr val="white"/>
                  </a:solidFill>
                  <a:latin typeface="微软雅黑"/>
                  <a:ea typeface="微软雅黑"/>
                </a:rPr>
                <a:t>时间序列</a:t>
              </a:r>
              <a:r>
                <a:rPr lang="zh-CN" altLang="en-US" sz="1600" dirty="0">
                  <a:solidFill>
                    <a:prstClr val="white"/>
                  </a:solidFill>
                  <a:latin typeface="微软雅黑"/>
                  <a:ea typeface="微软雅黑"/>
                </a:rPr>
                <a:t>模型</a:t>
              </a:r>
            </a:p>
          </p:txBody>
        </p:sp>
      </p:grpSp>
      <p:sp>
        <p:nvSpPr>
          <p:cNvPr id="84" name="矩形 83"/>
          <p:cNvSpPr/>
          <p:nvPr/>
        </p:nvSpPr>
        <p:spPr>
          <a:xfrm>
            <a:off x="479647" y="1320284"/>
            <a:ext cx="1415772" cy="338554"/>
          </a:xfrm>
          <a:prstGeom prst="rect">
            <a:avLst/>
          </a:prstGeom>
        </p:spPr>
        <p:txBody>
          <a:bodyPr wrap="none">
            <a:spAutoFit/>
          </a:bodyPr>
          <a:lstStyle/>
          <a:p>
            <a:pPr fontAlgn="auto">
              <a:spcBef>
                <a:spcPts val="0"/>
              </a:spcBef>
              <a:spcAft>
                <a:spcPts val="0"/>
              </a:spcAft>
              <a:buFontTx/>
              <a:buNone/>
            </a:pPr>
            <a:r>
              <a:rPr lang="zh-CN" altLang="en-US" sz="1600" dirty="0" smtClean="0">
                <a:solidFill>
                  <a:prstClr val="black"/>
                </a:solidFill>
                <a:latin typeface="微软雅黑"/>
                <a:ea typeface="微软雅黑"/>
              </a:rPr>
              <a:t>预测方案分类</a:t>
            </a:r>
            <a:endParaRPr lang="zh-CN" altLang="en-US" sz="1600" dirty="0">
              <a:solidFill>
                <a:prstClr val="black"/>
              </a:solidFill>
              <a:latin typeface="微软雅黑"/>
              <a:ea typeface="微软雅黑"/>
            </a:endParaRPr>
          </a:p>
        </p:txBody>
      </p:sp>
    </p:spTree>
    <p:extLst>
      <p:ext uri="{BB962C8B-B14F-4D97-AF65-F5344CB8AC3E}">
        <p14:creationId xmlns:p14="http://schemas.microsoft.com/office/powerpoint/2010/main" val="2574023028"/>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26" name="文本框 6"/>
          <p:cNvSpPr txBox="1"/>
          <p:nvPr/>
        </p:nvSpPr>
        <p:spPr>
          <a:xfrm>
            <a:off x="607500" y="177284"/>
            <a:ext cx="1192634" cy="323165"/>
          </a:xfrm>
          <a:prstGeom prst="rect">
            <a:avLst/>
          </a:prstGeom>
          <a:noFill/>
        </p:spPr>
        <p:txBody>
          <a:bodyPr wrap="none" lIns="0" tIns="0" rIns="0" bIns="0" rtlCol="0">
            <a:spAutoFit/>
          </a:bodyPr>
          <a:lstStyle/>
          <a:p>
            <a:pPr fontAlgn="auto">
              <a:spcBef>
                <a:spcPts val="0"/>
              </a:spcBef>
              <a:spcAft>
                <a:spcPts val="0"/>
              </a:spcAft>
              <a:buFontTx/>
              <a:buNone/>
            </a:pPr>
            <a:r>
              <a:rPr lang="zh-CN" altLang="en-US" sz="2100" b="1" spc="225" dirty="0" smtClean="0">
                <a:solidFill>
                  <a:prstClr val="white"/>
                </a:solidFill>
                <a:latin typeface="微软雅黑"/>
                <a:ea typeface="微软雅黑"/>
              </a:rPr>
              <a:t>预测模型</a:t>
            </a:r>
            <a:endParaRPr lang="zh-CN" altLang="en-US" sz="2100" b="1" spc="225" dirty="0">
              <a:solidFill>
                <a:prstClr val="white"/>
              </a:solidFill>
              <a:latin typeface="微软雅黑"/>
              <a:ea typeface="微软雅黑"/>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6" name="矩形 45"/>
          <p:cNvSpPr/>
          <p:nvPr/>
        </p:nvSpPr>
        <p:spPr>
          <a:xfrm>
            <a:off x="259814" y="874479"/>
            <a:ext cx="1569660" cy="369332"/>
          </a:xfrm>
          <a:prstGeom prst="rect">
            <a:avLst/>
          </a:prstGeom>
        </p:spPr>
        <p:txBody>
          <a:bodyPr wrap="none">
            <a:spAutoFit/>
          </a:bodyPr>
          <a:lstStyle/>
          <a:p>
            <a:pPr fontAlgn="auto">
              <a:spcBef>
                <a:spcPts val="0"/>
              </a:spcBef>
              <a:spcAft>
                <a:spcPts val="0"/>
              </a:spcAft>
              <a:buFontTx/>
              <a:buNone/>
            </a:pPr>
            <a:r>
              <a:rPr lang="zh-CN" altLang="zh-CN" dirty="0" smtClean="0">
                <a:solidFill>
                  <a:prstClr val="black"/>
                </a:solidFill>
                <a:latin typeface="微软雅黑"/>
                <a:ea typeface="微软雅黑"/>
              </a:rPr>
              <a:t>时间序列</a:t>
            </a:r>
            <a:r>
              <a:rPr lang="zh-CN" altLang="zh-CN" dirty="0">
                <a:solidFill>
                  <a:prstClr val="black"/>
                </a:solidFill>
                <a:latin typeface="微软雅黑"/>
                <a:ea typeface="微软雅黑"/>
              </a:rPr>
              <a:t>预测</a:t>
            </a:r>
          </a:p>
        </p:txBody>
      </p:sp>
      <p:sp>
        <p:nvSpPr>
          <p:cNvPr id="45" name="矩形 44"/>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7"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9"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7"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 name="矩形 2"/>
          <p:cNvSpPr/>
          <p:nvPr/>
        </p:nvSpPr>
        <p:spPr>
          <a:xfrm>
            <a:off x="508958" y="1353919"/>
            <a:ext cx="7915326" cy="307777"/>
          </a:xfrm>
          <a:prstGeom prst="rect">
            <a:avLst/>
          </a:prstGeom>
        </p:spPr>
        <p:txBody>
          <a:bodyPr wrap="square">
            <a:spAutoFit/>
          </a:bodyPr>
          <a:lstStyle/>
          <a:p>
            <a:pPr fontAlgn="auto">
              <a:spcBef>
                <a:spcPts val="0"/>
              </a:spcBef>
              <a:spcAft>
                <a:spcPts val="0"/>
              </a:spcAft>
              <a:buFontTx/>
              <a:buNone/>
            </a:pPr>
            <a:r>
              <a:rPr lang="zh-CN" altLang="zh-CN" sz="1400" dirty="0" smtClean="0">
                <a:solidFill>
                  <a:prstClr val="black"/>
                </a:solidFill>
                <a:latin typeface="微软雅黑"/>
                <a:ea typeface="微软雅黑"/>
              </a:rPr>
              <a:t>时间序列：</a:t>
            </a:r>
            <a:r>
              <a:rPr lang="zh-CN" altLang="zh-CN" sz="1400" dirty="0">
                <a:solidFill>
                  <a:prstClr val="black"/>
                </a:solidFill>
                <a:latin typeface="微软雅黑"/>
                <a:ea typeface="微软雅黑"/>
              </a:rPr>
              <a:t>对按时间顺序排列而成的观测值集合，进行数据的预测或预估。</a:t>
            </a:r>
            <a:endParaRPr lang="zh-CN" altLang="en-US" sz="1400" dirty="0">
              <a:solidFill>
                <a:prstClr val="black"/>
              </a:solidFill>
              <a:latin typeface="微软雅黑"/>
              <a:ea typeface="微软雅黑"/>
            </a:endParaRPr>
          </a:p>
        </p:txBody>
      </p:sp>
      <p:sp>
        <p:nvSpPr>
          <p:cNvPr id="10" name="矩形 9"/>
          <p:cNvSpPr/>
          <p:nvPr/>
        </p:nvSpPr>
        <p:spPr>
          <a:xfrm>
            <a:off x="508957" y="1729859"/>
            <a:ext cx="3791423" cy="338554"/>
          </a:xfrm>
          <a:prstGeom prst="rect">
            <a:avLst/>
          </a:prstGeom>
        </p:spPr>
        <p:txBody>
          <a:bodyPr wrap="none">
            <a:spAutoFit/>
          </a:bodyPr>
          <a:lstStyle/>
          <a:p>
            <a:pPr fontAlgn="auto">
              <a:spcBef>
                <a:spcPts val="0"/>
              </a:spcBef>
              <a:spcAft>
                <a:spcPts val="0"/>
              </a:spcAft>
              <a:buFontTx/>
              <a:buNone/>
            </a:pPr>
            <a:r>
              <a:rPr lang="zh-CN" altLang="zh-CN" sz="1600" dirty="0">
                <a:solidFill>
                  <a:prstClr val="black"/>
                </a:solidFill>
                <a:latin typeface="微软雅黑"/>
                <a:ea typeface="微软雅黑"/>
              </a:rPr>
              <a:t>典型的算法：序贯模式挖掘</a:t>
            </a:r>
            <a:r>
              <a:rPr lang="en-US" altLang="zh-CN" sz="1600" dirty="0">
                <a:solidFill>
                  <a:prstClr val="black"/>
                </a:solidFill>
                <a:latin typeface="微软雅黑"/>
                <a:ea typeface="微软雅黑"/>
              </a:rPr>
              <a:t>SPMGC</a:t>
            </a:r>
            <a:r>
              <a:rPr lang="zh-CN" altLang="zh-CN" sz="1600" dirty="0">
                <a:solidFill>
                  <a:prstClr val="black"/>
                </a:solidFill>
                <a:latin typeface="微软雅黑"/>
                <a:ea typeface="微软雅黑"/>
              </a:rPr>
              <a:t>算法</a:t>
            </a:r>
            <a:endParaRPr lang="zh-CN" altLang="en-US" sz="1600" dirty="0">
              <a:solidFill>
                <a:prstClr val="black"/>
              </a:solidFill>
              <a:latin typeface="微软雅黑"/>
              <a:ea typeface="微软雅黑"/>
            </a:endParaRPr>
          </a:p>
        </p:txBody>
      </p:sp>
      <p:sp>
        <p:nvSpPr>
          <p:cNvPr id="11" name="矩形 10"/>
          <p:cNvSpPr/>
          <p:nvPr/>
        </p:nvSpPr>
        <p:spPr>
          <a:xfrm>
            <a:off x="508958" y="2094637"/>
            <a:ext cx="7915326" cy="738664"/>
          </a:xfrm>
          <a:prstGeom prst="rect">
            <a:avLst/>
          </a:prstGeom>
        </p:spPr>
        <p:txBody>
          <a:bodyPr wrap="square">
            <a:spAutoFit/>
          </a:bodyPr>
          <a:lstStyle/>
          <a:p>
            <a:pPr fontAlgn="auto">
              <a:spcBef>
                <a:spcPts val="0"/>
              </a:spcBef>
              <a:spcAft>
                <a:spcPts val="0"/>
              </a:spcAft>
              <a:buFontTx/>
              <a:buNone/>
            </a:pPr>
            <a:r>
              <a:rPr lang="zh-CN" altLang="zh-CN" sz="1400" dirty="0">
                <a:solidFill>
                  <a:prstClr val="black"/>
                </a:solidFill>
                <a:latin typeface="微软雅黑"/>
                <a:ea typeface="微软雅黑"/>
              </a:rPr>
              <a:t>序贯模式挖掘算法</a:t>
            </a:r>
            <a:r>
              <a:rPr lang="en-US" altLang="zh-CN" sz="1400" dirty="0">
                <a:solidFill>
                  <a:prstClr val="black"/>
                </a:solidFill>
                <a:latin typeface="微软雅黑"/>
                <a:ea typeface="微软雅黑"/>
              </a:rPr>
              <a:t>SPMGC</a:t>
            </a:r>
            <a:r>
              <a:rPr lang="zh-CN" altLang="zh-CN" sz="1400" dirty="0">
                <a:solidFill>
                  <a:prstClr val="black"/>
                </a:solidFill>
                <a:latin typeface="微软雅黑"/>
                <a:ea typeface="微软雅黑"/>
              </a:rPr>
              <a:t>（</a:t>
            </a:r>
            <a:r>
              <a:rPr lang="en-US" altLang="zh-CN" sz="1400" dirty="0">
                <a:solidFill>
                  <a:prstClr val="black"/>
                </a:solidFill>
                <a:latin typeface="微软雅黑"/>
                <a:ea typeface="微软雅黑"/>
              </a:rPr>
              <a:t>Sequential Pattern Mining Based on General Constrains</a:t>
            </a:r>
            <a:r>
              <a:rPr lang="zh-CN" altLang="zh-CN" sz="1400" dirty="0" smtClean="0">
                <a:solidFill>
                  <a:prstClr val="black"/>
                </a:solidFill>
                <a:latin typeface="微软雅黑"/>
                <a:ea typeface="微软雅黑"/>
              </a:rPr>
              <a:t>）</a:t>
            </a:r>
            <a:r>
              <a:rPr lang="en-US" altLang="zh-CN" sz="1400" dirty="0" smtClean="0">
                <a:solidFill>
                  <a:prstClr val="black"/>
                </a:solidFill>
                <a:latin typeface="微软雅黑"/>
                <a:ea typeface="微软雅黑"/>
              </a:rPr>
              <a:t>SPMGC</a:t>
            </a:r>
            <a:r>
              <a:rPr lang="zh-CN" altLang="zh-CN" sz="1400" dirty="0">
                <a:solidFill>
                  <a:prstClr val="black"/>
                </a:solidFill>
                <a:latin typeface="微软雅黑"/>
                <a:ea typeface="微软雅黑"/>
              </a:rPr>
              <a:t>算法可以有效地发现有价值的数据序列模式，提供给大数据专家们进行各类时间序列的相似性与预测</a:t>
            </a:r>
            <a:r>
              <a:rPr lang="zh-CN" altLang="zh-CN" sz="1400" dirty="0" smtClean="0">
                <a:solidFill>
                  <a:prstClr val="black"/>
                </a:solidFill>
                <a:latin typeface="微软雅黑"/>
                <a:ea typeface="微软雅黑"/>
              </a:rPr>
              <a:t>研究。</a:t>
            </a:r>
            <a:endParaRPr lang="zh-CN" altLang="en-US" sz="1400" dirty="0">
              <a:solidFill>
                <a:prstClr val="black"/>
              </a:solidFill>
              <a:latin typeface="微软雅黑"/>
              <a:ea typeface="微软雅黑"/>
            </a:endParaRPr>
          </a:p>
        </p:txBody>
      </p:sp>
      <p:grpSp>
        <p:nvGrpSpPr>
          <p:cNvPr id="53" name="组合 52"/>
          <p:cNvGrpSpPr/>
          <p:nvPr/>
        </p:nvGrpSpPr>
        <p:grpSpPr>
          <a:xfrm>
            <a:off x="1939135" y="3438177"/>
            <a:ext cx="4634995" cy="2661040"/>
            <a:chOff x="872335" y="3314352"/>
            <a:chExt cx="4634995" cy="2661040"/>
          </a:xfrm>
        </p:grpSpPr>
        <p:sp>
          <p:nvSpPr>
            <p:cNvPr id="39" name="任意多边形 38"/>
            <p:cNvSpPr/>
            <p:nvPr/>
          </p:nvSpPr>
          <p:spPr>
            <a:xfrm>
              <a:off x="3581501" y="3314352"/>
              <a:ext cx="1252221" cy="1439334"/>
            </a:xfrm>
            <a:custGeom>
              <a:avLst/>
              <a:gdLst>
                <a:gd name="connsiteX0" fmla="*/ 0 w 1693333"/>
                <a:gd name="connsiteY0" fmla="*/ 736600 h 1473200"/>
                <a:gd name="connsiteX1" fmla="*/ 368300 w 1693333"/>
                <a:gd name="connsiteY1" fmla="*/ 0 h 1473200"/>
                <a:gd name="connsiteX2" fmla="*/ 1325033 w 1693333"/>
                <a:gd name="connsiteY2" fmla="*/ 0 h 1473200"/>
                <a:gd name="connsiteX3" fmla="*/ 1693333 w 1693333"/>
                <a:gd name="connsiteY3" fmla="*/ 736600 h 1473200"/>
                <a:gd name="connsiteX4" fmla="*/ 1325033 w 1693333"/>
                <a:gd name="connsiteY4" fmla="*/ 1473200 h 1473200"/>
                <a:gd name="connsiteX5" fmla="*/ 368300 w 1693333"/>
                <a:gd name="connsiteY5" fmla="*/ 1473200 h 1473200"/>
                <a:gd name="connsiteX6" fmla="*/ 0 w 1693333"/>
                <a:gd name="connsiteY6" fmla="*/ 736600 h 147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3333" h="1473200">
                  <a:moveTo>
                    <a:pt x="846666" y="0"/>
                  </a:moveTo>
                  <a:lnTo>
                    <a:pt x="1693332" y="320421"/>
                  </a:lnTo>
                  <a:lnTo>
                    <a:pt x="1693332" y="1152779"/>
                  </a:lnTo>
                  <a:lnTo>
                    <a:pt x="846667" y="1473200"/>
                  </a:lnTo>
                  <a:lnTo>
                    <a:pt x="1" y="1152779"/>
                  </a:lnTo>
                  <a:lnTo>
                    <a:pt x="1" y="320421"/>
                  </a:lnTo>
                  <a:lnTo>
                    <a:pt x="846666"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32444" tIns="366749" rIns="332445" bIns="366748" numCol="1" spcCol="1270" anchor="ctr" anchorCtr="0">
              <a:noAutofit/>
            </a:bodyPr>
            <a:lstStyle/>
            <a:p>
              <a:pPr algn="ctr" defTabSz="1200150" fontAlgn="auto">
                <a:lnSpc>
                  <a:spcPct val="90000"/>
                </a:lnSpc>
                <a:spcAft>
                  <a:spcPct val="35000"/>
                </a:spcAft>
                <a:buFontTx/>
                <a:buNone/>
              </a:pPr>
              <a:endParaRPr lang="zh-CN" altLang="en-US" sz="2700">
                <a:solidFill>
                  <a:prstClr val="white"/>
                </a:solidFill>
              </a:endParaRPr>
            </a:p>
          </p:txBody>
        </p:sp>
        <p:sp>
          <p:nvSpPr>
            <p:cNvPr id="41" name="任意多边形 40"/>
            <p:cNvSpPr/>
            <p:nvPr/>
          </p:nvSpPr>
          <p:spPr>
            <a:xfrm>
              <a:off x="2229103" y="3314352"/>
              <a:ext cx="1252221" cy="1439334"/>
            </a:xfrm>
            <a:custGeom>
              <a:avLst/>
              <a:gdLst>
                <a:gd name="connsiteX0" fmla="*/ 0 w 1693333"/>
                <a:gd name="connsiteY0" fmla="*/ 736600 h 1473200"/>
                <a:gd name="connsiteX1" fmla="*/ 368300 w 1693333"/>
                <a:gd name="connsiteY1" fmla="*/ 0 h 1473200"/>
                <a:gd name="connsiteX2" fmla="*/ 1325033 w 1693333"/>
                <a:gd name="connsiteY2" fmla="*/ 0 h 1473200"/>
                <a:gd name="connsiteX3" fmla="*/ 1693333 w 1693333"/>
                <a:gd name="connsiteY3" fmla="*/ 736600 h 1473200"/>
                <a:gd name="connsiteX4" fmla="*/ 1325033 w 1693333"/>
                <a:gd name="connsiteY4" fmla="*/ 1473200 h 1473200"/>
                <a:gd name="connsiteX5" fmla="*/ 368300 w 1693333"/>
                <a:gd name="connsiteY5" fmla="*/ 1473200 h 1473200"/>
                <a:gd name="connsiteX6" fmla="*/ 0 w 1693333"/>
                <a:gd name="connsiteY6" fmla="*/ 736600 h 147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3333" h="1473200">
                  <a:moveTo>
                    <a:pt x="846666" y="0"/>
                  </a:moveTo>
                  <a:lnTo>
                    <a:pt x="1693332" y="320421"/>
                  </a:lnTo>
                  <a:lnTo>
                    <a:pt x="1693332" y="1152779"/>
                  </a:lnTo>
                  <a:lnTo>
                    <a:pt x="846667" y="1473200"/>
                  </a:lnTo>
                  <a:lnTo>
                    <a:pt x="1" y="1152779"/>
                  </a:lnTo>
                  <a:lnTo>
                    <a:pt x="1" y="320421"/>
                  </a:lnTo>
                  <a:lnTo>
                    <a:pt x="846666" y="0"/>
                  </a:lnTo>
                  <a:close/>
                </a:path>
              </a:pathLst>
            </a:custGeom>
            <a:no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9574" tIns="263879" rIns="229575" bIns="263878" numCol="1" spcCol="1270" anchor="ctr" anchorCtr="0">
              <a:noAutofit/>
            </a:bodyPr>
            <a:lstStyle/>
            <a:p>
              <a:pPr algn="ctr" defTabSz="1600200" fontAlgn="auto">
                <a:lnSpc>
                  <a:spcPct val="90000"/>
                </a:lnSpc>
                <a:spcAft>
                  <a:spcPct val="35000"/>
                </a:spcAft>
                <a:buFontTx/>
                <a:buNone/>
              </a:pPr>
              <a:endParaRPr lang="zh-CN" altLang="en-US" sz="3600">
                <a:solidFill>
                  <a:prstClr val="white"/>
                </a:solidFill>
              </a:endParaRPr>
            </a:p>
          </p:txBody>
        </p:sp>
        <p:sp>
          <p:nvSpPr>
            <p:cNvPr id="42" name="任意多边形 41"/>
            <p:cNvSpPr/>
            <p:nvPr/>
          </p:nvSpPr>
          <p:spPr>
            <a:xfrm>
              <a:off x="2902711" y="4536058"/>
              <a:ext cx="1252221" cy="1439334"/>
            </a:xfrm>
            <a:custGeom>
              <a:avLst/>
              <a:gdLst>
                <a:gd name="connsiteX0" fmla="*/ 0 w 1693333"/>
                <a:gd name="connsiteY0" fmla="*/ 736600 h 1473200"/>
                <a:gd name="connsiteX1" fmla="*/ 368300 w 1693333"/>
                <a:gd name="connsiteY1" fmla="*/ 0 h 1473200"/>
                <a:gd name="connsiteX2" fmla="*/ 1325033 w 1693333"/>
                <a:gd name="connsiteY2" fmla="*/ 0 h 1473200"/>
                <a:gd name="connsiteX3" fmla="*/ 1693333 w 1693333"/>
                <a:gd name="connsiteY3" fmla="*/ 736600 h 1473200"/>
                <a:gd name="connsiteX4" fmla="*/ 1325033 w 1693333"/>
                <a:gd name="connsiteY4" fmla="*/ 1473200 h 1473200"/>
                <a:gd name="connsiteX5" fmla="*/ 368300 w 1693333"/>
                <a:gd name="connsiteY5" fmla="*/ 1473200 h 1473200"/>
                <a:gd name="connsiteX6" fmla="*/ 0 w 1693333"/>
                <a:gd name="connsiteY6" fmla="*/ 736600 h 147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3333" h="1473200">
                  <a:moveTo>
                    <a:pt x="846666" y="0"/>
                  </a:moveTo>
                  <a:lnTo>
                    <a:pt x="1693332" y="320421"/>
                  </a:lnTo>
                  <a:lnTo>
                    <a:pt x="1693332" y="1152779"/>
                  </a:lnTo>
                  <a:lnTo>
                    <a:pt x="846667" y="1473200"/>
                  </a:lnTo>
                  <a:lnTo>
                    <a:pt x="1" y="1152779"/>
                  </a:lnTo>
                  <a:lnTo>
                    <a:pt x="1" y="320421"/>
                  </a:lnTo>
                  <a:lnTo>
                    <a:pt x="846666"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32444" tIns="366749" rIns="332445" bIns="366748" numCol="1" spcCol="1270" anchor="ctr" anchorCtr="0">
              <a:noAutofit/>
            </a:bodyPr>
            <a:lstStyle/>
            <a:p>
              <a:pPr algn="ctr" defTabSz="1200150" fontAlgn="auto">
                <a:lnSpc>
                  <a:spcPct val="90000"/>
                </a:lnSpc>
                <a:spcAft>
                  <a:spcPct val="35000"/>
                </a:spcAft>
                <a:buFontTx/>
                <a:buNone/>
              </a:pPr>
              <a:endParaRPr lang="zh-CN" altLang="en-US" sz="2700">
                <a:solidFill>
                  <a:prstClr val="white"/>
                </a:solidFill>
              </a:endParaRPr>
            </a:p>
          </p:txBody>
        </p:sp>
        <p:sp>
          <p:nvSpPr>
            <p:cNvPr id="44" name="任意多边形 43"/>
            <p:cNvSpPr/>
            <p:nvPr/>
          </p:nvSpPr>
          <p:spPr>
            <a:xfrm>
              <a:off x="4255109" y="4536058"/>
              <a:ext cx="1252221" cy="1439334"/>
            </a:xfrm>
            <a:custGeom>
              <a:avLst/>
              <a:gdLst>
                <a:gd name="connsiteX0" fmla="*/ 0 w 1693333"/>
                <a:gd name="connsiteY0" fmla="*/ 736600 h 1473200"/>
                <a:gd name="connsiteX1" fmla="*/ 368300 w 1693333"/>
                <a:gd name="connsiteY1" fmla="*/ 0 h 1473200"/>
                <a:gd name="connsiteX2" fmla="*/ 1325033 w 1693333"/>
                <a:gd name="connsiteY2" fmla="*/ 0 h 1473200"/>
                <a:gd name="connsiteX3" fmla="*/ 1693333 w 1693333"/>
                <a:gd name="connsiteY3" fmla="*/ 736600 h 1473200"/>
                <a:gd name="connsiteX4" fmla="*/ 1325033 w 1693333"/>
                <a:gd name="connsiteY4" fmla="*/ 1473200 h 1473200"/>
                <a:gd name="connsiteX5" fmla="*/ 368300 w 1693333"/>
                <a:gd name="connsiteY5" fmla="*/ 1473200 h 1473200"/>
                <a:gd name="connsiteX6" fmla="*/ 0 w 1693333"/>
                <a:gd name="connsiteY6" fmla="*/ 736600 h 147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3333" h="1473200">
                  <a:moveTo>
                    <a:pt x="846666" y="0"/>
                  </a:moveTo>
                  <a:lnTo>
                    <a:pt x="1693332" y="320421"/>
                  </a:lnTo>
                  <a:lnTo>
                    <a:pt x="1693332" y="1152779"/>
                  </a:lnTo>
                  <a:lnTo>
                    <a:pt x="846667" y="1473200"/>
                  </a:lnTo>
                  <a:lnTo>
                    <a:pt x="1" y="1152779"/>
                  </a:lnTo>
                  <a:lnTo>
                    <a:pt x="1" y="320421"/>
                  </a:lnTo>
                  <a:lnTo>
                    <a:pt x="846666" y="0"/>
                  </a:lnTo>
                  <a:close/>
                </a:path>
              </a:pathLst>
            </a:custGeom>
            <a:no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9574" tIns="263879" rIns="229575" bIns="263878" numCol="1" spcCol="1270" anchor="ctr" anchorCtr="0">
              <a:noAutofit/>
            </a:bodyPr>
            <a:lstStyle/>
            <a:p>
              <a:pPr algn="ctr" defTabSz="1600200" fontAlgn="auto">
                <a:lnSpc>
                  <a:spcPct val="90000"/>
                </a:lnSpc>
                <a:spcAft>
                  <a:spcPct val="35000"/>
                </a:spcAft>
                <a:buFontTx/>
                <a:buNone/>
              </a:pPr>
              <a:endParaRPr lang="zh-CN" altLang="en-US" sz="3600">
                <a:solidFill>
                  <a:prstClr val="white"/>
                </a:solidFill>
              </a:endParaRPr>
            </a:p>
          </p:txBody>
        </p:sp>
        <p:sp>
          <p:nvSpPr>
            <p:cNvPr id="67" name="任意多边形 66"/>
            <p:cNvSpPr/>
            <p:nvPr/>
          </p:nvSpPr>
          <p:spPr>
            <a:xfrm>
              <a:off x="872335" y="3314352"/>
              <a:ext cx="1252221" cy="1439334"/>
            </a:xfrm>
            <a:custGeom>
              <a:avLst/>
              <a:gdLst>
                <a:gd name="connsiteX0" fmla="*/ 0 w 1693333"/>
                <a:gd name="connsiteY0" fmla="*/ 736600 h 1473200"/>
                <a:gd name="connsiteX1" fmla="*/ 368300 w 1693333"/>
                <a:gd name="connsiteY1" fmla="*/ 0 h 1473200"/>
                <a:gd name="connsiteX2" fmla="*/ 1325033 w 1693333"/>
                <a:gd name="connsiteY2" fmla="*/ 0 h 1473200"/>
                <a:gd name="connsiteX3" fmla="*/ 1693333 w 1693333"/>
                <a:gd name="connsiteY3" fmla="*/ 736600 h 1473200"/>
                <a:gd name="connsiteX4" fmla="*/ 1325033 w 1693333"/>
                <a:gd name="connsiteY4" fmla="*/ 1473200 h 1473200"/>
                <a:gd name="connsiteX5" fmla="*/ 368300 w 1693333"/>
                <a:gd name="connsiteY5" fmla="*/ 1473200 h 1473200"/>
                <a:gd name="connsiteX6" fmla="*/ 0 w 1693333"/>
                <a:gd name="connsiteY6" fmla="*/ 736600 h 147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3333" h="1473200">
                  <a:moveTo>
                    <a:pt x="846666" y="0"/>
                  </a:moveTo>
                  <a:lnTo>
                    <a:pt x="1693332" y="320421"/>
                  </a:lnTo>
                  <a:lnTo>
                    <a:pt x="1693332" y="1152779"/>
                  </a:lnTo>
                  <a:lnTo>
                    <a:pt x="846667" y="1473200"/>
                  </a:lnTo>
                  <a:lnTo>
                    <a:pt x="1" y="1152779"/>
                  </a:lnTo>
                  <a:lnTo>
                    <a:pt x="1" y="320421"/>
                  </a:lnTo>
                  <a:lnTo>
                    <a:pt x="846666"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9574" tIns="263879" rIns="229575" bIns="263878" numCol="1" spcCol="1270" anchor="ctr" anchorCtr="0">
              <a:noAutofit/>
            </a:bodyPr>
            <a:lstStyle/>
            <a:p>
              <a:pPr algn="ctr" defTabSz="1600200" fontAlgn="auto">
                <a:lnSpc>
                  <a:spcPct val="90000"/>
                </a:lnSpc>
                <a:spcAft>
                  <a:spcPct val="35000"/>
                </a:spcAft>
                <a:buFontTx/>
                <a:buNone/>
              </a:pPr>
              <a:endParaRPr lang="zh-CN" altLang="en-US" sz="3600">
                <a:solidFill>
                  <a:prstClr val="white"/>
                </a:solidFill>
              </a:endParaRPr>
            </a:p>
          </p:txBody>
        </p:sp>
        <p:sp>
          <p:nvSpPr>
            <p:cNvPr id="68" name="任意多边形 67"/>
            <p:cNvSpPr/>
            <p:nvPr/>
          </p:nvSpPr>
          <p:spPr>
            <a:xfrm>
              <a:off x="1545943" y="4536058"/>
              <a:ext cx="1252221" cy="1439334"/>
            </a:xfrm>
            <a:custGeom>
              <a:avLst/>
              <a:gdLst>
                <a:gd name="connsiteX0" fmla="*/ 0 w 1693333"/>
                <a:gd name="connsiteY0" fmla="*/ 736600 h 1473200"/>
                <a:gd name="connsiteX1" fmla="*/ 368300 w 1693333"/>
                <a:gd name="connsiteY1" fmla="*/ 0 h 1473200"/>
                <a:gd name="connsiteX2" fmla="*/ 1325033 w 1693333"/>
                <a:gd name="connsiteY2" fmla="*/ 0 h 1473200"/>
                <a:gd name="connsiteX3" fmla="*/ 1693333 w 1693333"/>
                <a:gd name="connsiteY3" fmla="*/ 736600 h 1473200"/>
                <a:gd name="connsiteX4" fmla="*/ 1325033 w 1693333"/>
                <a:gd name="connsiteY4" fmla="*/ 1473200 h 1473200"/>
                <a:gd name="connsiteX5" fmla="*/ 368300 w 1693333"/>
                <a:gd name="connsiteY5" fmla="*/ 1473200 h 1473200"/>
                <a:gd name="connsiteX6" fmla="*/ 0 w 1693333"/>
                <a:gd name="connsiteY6" fmla="*/ 736600 h 147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3333" h="1473200">
                  <a:moveTo>
                    <a:pt x="846666" y="0"/>
                  </a:moveTo>
                  <a:lnTo>
                    <a:pt x="1693332" y="320421"/>
                  </a:lnTo>
                  <a:lnTo>
                    <a:pt x="1693332" y="1152779"/>
                  </a:lnTo>
                  <a:lnTo>
                    <a:pt x="846667" y="1473200"/>
                  </a:lnTo>
                  <a:lnTo>
                    <a:pt x="1" y="1152779"/>
                  </a:lnTo>
                  <a:lnTo>
                    <a:pt x="1" y="320421"/>
                  </a:lnTo>
                  <a:lnTo>
                    <a:pt x="846666" y="0"/>
                  </a:lnTo>
                  <a:close/>
                </a:path>
              </a:pathLst>
            </a:custGeom>
            <a:no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32444" tIns="366749" rIns="332445" bIns="366748" numCol="1" spcCol="1270" anchor="ctr" anchorCtr="0">
              <a:noAutofit/>
            </a:bodyPr>
            <a:lstStyle/>
            <a:p>
              <a:pPr algn="ctr" defTabSz="1200150" fontAlgn="auto">
                <a:lnSpc>
                  <a:spcPct val="90000"/>
                </a:lnSpc>
                <a:spcAft>
                  <a:spcPct val="35000"/>
                </a:spcAft>
                <a:buFontTx/>
                <a:buNone/>
              </a:pPr>
              <a:endParaRPr lang="zh-CN" altLang="en-US" sz="2700">
                <a:solidFill>
                  <a:prstClr val="white"/>
                </a:solidFill>
              </a:endParaRPr>
            </a:p>
          </p:txBody>
        </p:sp>
        <p:sp>
          <p:nvSpPr>
            <p:cNvPr id="47" name="矩形 46"/>
            <p:cNvSpPr/>
            <p:nvPr/>
          </p:nvSpPr>
          <p:spPr>
            <a:xfrm>
              <a:off x="882010" y="3741631"/>
              <a:ext cx="1232870" cy="584775"/>
            </a:xfrm>
            <a:prstGeom prst="rect">
              <a:avLst/>
            </a:prstGeom>
          </p:spPr>
          <p:txBody>
            <a:bodyPr wrap="square">
              <a:spAutoFit/>
            </a:bodyPr>
            <a:lstStyle/>
            <a:p>
              <a:pPr algn="ctr" fontAlgn="auto">
                <a:spcBef>
                  <a:spcPts val="0"/>
                </a:spcBef>
                <a:spcAft>
                  <a:spcPts val="0"/>
                </a:spcAft>
                <a:buFontTx/>
                <a:buNone/>
              </a:pPr>
              <a:r>
                <a:rPr lang="zh-CN" altLang="zh-CN" sz="1600" b="1" dirty="0">
                  <a:solidFill>
                    <a:prstClr val="white"/>
                  </a:solidFill>
                  <a:latin typeface="微软雅黑"/>
                  <a:ea typeface="微软雅黑"/>
                </a:rPr>
                <a:t>项集间的时间限制</a:t>
              </a:r>
              <a:r>
                <a:rPr lang="en-US" altLang="zh-CN" sz="1600" b="1" i="1" dirty="0" err="1">
                  <a:solidFill>
                    <a:prstClr val="white"/>
                  </a:solidFill>
                  <a:latin typeface="微软雅黑"/>
                  <a:ea typeface="微软雅黑"/>
                </a:rPr>
                <a:t>C</a:t>
              </a:r>
              <a:r>
                <a:rPr lang="en-US" altLang="zh-CN" sz="1600" b="1" baseline="-25000" dirty="0" err="1">
                  <a:solidFill>
                    <a:prstClr val="white"/>
                  </a:solidFill>
                  <a:latin typeface="微软雅黑"/>
                  <a:ea typeface="微软雅黑"/>
                </a:rPr>
                <a:t>gap</a:t>
              </a:r>
              <a:endParaRPr lang="zh-CN" altLang="en-US" sz="1600" b="1" dirty="0">
                <a:solidFill>
                  <a:prstClr val="white"/>
                </a:solidFill>
                <a:latin typeface="微软雅黑"/>
                <a:ea typeface="微软雅黑"/>
              </a:endParaRPr>
            </a:p>
          </p:txBody>
        </p:sp>
        <p:sp>
          <p:nvSpPr>
            <p:cNvPr id="48" name="矩形 47"/>
            <p:cNvSpPr/>
            <p:nvPr/>
          </p:nvSpPr>
          <p:spPr>
            <a:xfrm>
              <a:off x="2173043" y="3763127"/>
              <a:ext cx="1585620" cy="584775"/>
            </a:xfrm>
            <a:prstGeom prst="rect">
              <a:avLst/>
            </a:prstGeom>
          </p:spPr>
          <p:txBody>
            <a:bodyPr wrap="square">
              <a:spAutoFit/>
            </a:bodyPr>
            <a:lstStyle/>
            <a:p>
              <a:pPr fontAlgn="auto">
                <a:spcBef>
                  <a:spcPts val="0"/>
                </a:spcBef>
                <a:spcAft>
                  <a:spcPts val="0"/>
                </a:spcAft>
                <a:buFontTx/>
                <a:buNone/>
              </a:pPr>
              <a:r>
                <a:rPr lang="zh-CN" altLang="zh-CN" sz="1600" b="1" dirty="0">
                  <a:solidFill>
                    <a:srgbClr val="5B9BD5"/>
                  </a:solidFill>
                  <a:latin typeface="微软雅黑"/>
                  <a:ea typeface="微软雅黑"/>
                </a:rPr>
                <a:t>序列持续时间限制</a:t>
              </a:r>
              <a:r>
                <a:rPr lang="en-US" altLang="zh-CN" sz="1600" b="1" i="1" dirty="0" err="1">
                  <a:solidFill>
                    <a:srgbClr val="5B9BD5"/>
                  </a:solidFill>
                  <a:latin typeface="微软雅黑"/>
                  <a:ea typeface="微软雅黑"/>
                </a:rPr>
                <a:t>C</a:t>
              </a:r>
              <a:r>
                <a:rPr lang="en-US" altLang="zh-CN" sz="1600" b="1" baseline="-25000" dirty="0" err="1">
                  <a:solidFill>
                    <a:srgbClr val="5B9BD5"/>
                  </a:solidFill>
                  <a:latin typeface="微软雅黑"/>
                  <a:ea typeface="微软雅黑"/>
                </a:rPr>
                <a:t>duration</a:t>
              </a:r>
              <a:endParaRPr lang="zh-CN" altLang="en-US" sz="1600" b="1" dirty="0">
                <a:solidFill>
                  <a:srgbClr val="5B9BD5"/>
                </a:solidFill>
                <a:latin typeface="微软雅黑"/>
                <a:ea typeface="微软雅黑"/>
              </a:endParaRPr>
            </a:p>
          </p:txBody>
        </p:sp>
        <p:sp>
          <p:nvSpPr>
            <p:cNvPr id="49" name="矩形 48"/>
            <p:cNvSpPr/>
            <p:nvPr/>
          </p:nvSpPr>
          <p:spPr>
            <a:xfrm>
              <a:off x="3704909" y="3763127"/>
              <a:ext cx="1005403" cy="584775"/>
            </a:xfrm>
            <a:prstGeom prst="rect">
              <a:avLst/>
            </a:prstGeom>
          </p:spPr>
          <p:txBody>
            <a:bodyPr wrap="none">
              <a:spAutoFit/>
            </a:bodyPr>
            <a:lstStyle/>
            <a:p>
              <a:pPr fontAlgn="auto">
                <a:spcBef>
                  <a:spcPts val="0"/>
                </a:spcBef>
                <a:spcAft>
                  <a:spcPts val="0"/>
                </a:spcAft>
                <a:buFontTx/>
                <a:buNone/>
              </a:pPr>
              <a:r>
                <a:rPr lang="zh-CN" altLang="zh-CN" sz="1600" b="1" dirty="0">
                  <a:solidFill>
                    <a:prstClr val="white"/>
                  </a:solidFill>
                  <a:latin typeface="微软雅黑"/>
                  <a:ea typeface="微软雅黑"/>
                </a:rPr>
                <a:t>数据</a:t>
              </a:r>
              <a:r>
                <a:rPr lang="zh-CN" altLang="zh-CN" sz="1600" b="1" dirty="0" smtClean="0">
                  <a:solidFill>
                    <a:prstClr val="white"/>
                  </a:solidFill>
                  <a:latin typeface="微软雅黑"/>
                  <a:ea typeface="微软雅黑"/>
                </a:rPr>
                <a:t>约束</a:t>
              </a:r>
              <a:endParaRPr lang="en-US" altLang="zh-CN" sz="1600" b="1" dirty="0" smtClean="0">
                <a:solidFill>
                  <a:prstClr val="white"/>
                </a:solidFill>
                <a:latin typeface="微软雅黑"/>
                <a:ea typeface="微软雅黑"/>
              </a:endParaRPr>
            </a:p>
            <a:p>
              <a:pPr algn="ctr" fontAlgn="auto">
                <a:spcBef>
                  <a:spcPts val="0"/>
                </a:spcBef>
                <a:spcAft>
                  <a:spcPts val="0"/>
                </a:spcAft>
                <a:buFontTx/>
                <a:buNone/>
              </a:pPr>
              <a:r>
                <a:rPr lang="en-US" altLang="zh-CN" sz="1600" b="1" dirty="0" err="1" smtClean="0">
                  <a:solidFill>
                    <a:prstClr val="white"/>
                  </a:solidFill>
                  <a:latin typeface="微软雅黑"/>
                  <a:ea typeface="微软雅黑"/>
                </a:rPr>
                <a:t>Cdata</a:t>
              </a:r>
              <a:endParaRPr lang="zh-CN" altLang="en-US" sz="1600" b="1" dirty="0">
                <a:solidFill>
                  <a:prstClr val="white"/>
                </a:solidFill>
                <a:latin typeface="微软雅黑"/>
                <a:ea typeface="微软雅黑"/>
              </a:endParaRPr>
            </a:p>
          </p:txBody>
        </p:sp>
        <p:sp>
          <p:nvSpPr>
            <p:cNvPr id="50" name="矩形 49"/>
            <p:cNvSpPr/>
            <p:nvPr/>
          </p:nvSpPr>
          <p:spPr>
            <a:xfrm>
              <a:off x="1527353" y="4963337"/>
              <a:ext cx="1291380" cy="584775"/>
            </a:xfrm>
            <a:prstGeom prst="rect">
              <a:avLst/>
            </a:prstGeom>
          </p:spPr>
          <p:txBody>
            <a:bodyPr wrap="square">
              <a:spAutoFit/>
            </a:bodyPr>
            <a:lstStyle/>
            <a:p>
              <a:pPr algn="ctr" fontAlgn="auto">
                <a:spcBef>
                  <a:spcPts val="0"/>
                </a:spcBef>
                <a:spcAft>
                  <a:spcPts val="0"/>
                </a:spcAft>
                <a:buFontTx/>
                <a:buNone/>
              </a:pPr>
              <a:r>
                <a:rPr lang="zh-CN" altLang="zh-CN" sz="1600" b="1" dirty="0">
                  <a:solidFill>
                    <a:srgbClr val="5B9BD5"/>
                  </a:solidFill>
                  <a:latin typeface="微软雅黑"/>
                  <a:ea typeface="微软雅黑"/>
                </a:rPr>
                <a:t>项的约束</a:t>
              </a:r>
              <a:r>
                <a:rPr lang="en-US" altLang="zh-CN" sz="1600" b="1" i="1" dirty="0" err="1">
                  <a:solidFill>
                    <a:srgbClr val="5B9BD5"/>
                  </a:solidFill>
                  <a:latin typeface="微软雅黑"/>
                  <a:ea typeface="微软雅黑"/>
                </a:rPr>
                <a:t>C</a:t>
              </a:r>
              <a:r>
                <a:rPr lang="en-US" altLang="zh-CN" sz="1600" b="1" baseline="-25000" dirty="0" err="1">
                  <a:solidFill>
                    <a:srgbClr val="5B9BD5"/>
                  </a:solidFill>
                  <a:latin typeface="微软雅黑"/>
                  <a:ea typeface="微软雅黑"/>
                </a:rPr>
                <a:t>item</a:t>
              </a:r>
              <a:endParaRPr lang="zh-CN" altLang="en-US" sz="1600" b="1" dirty="0">
                <a:solidFill>
                  <a:srgbClr val="5B9BD5"/>
                </a:solidFill>
                <a:latin typeface="微软雅黑"/>
                <a:ea typeface="微软雅黑"/>
              </a:endParaRPr>
            </a:p>
          </p:txBody>
        </p:sp>
        <p:sp>
          <p:nvSpPr>
            <p:cNvPr id="51" name="矩形 50"/>
            <p:cNvSpPr/>
            <p:nvPr/>
          </p:nvSpPr>
          <p:spPr>
            <a:xfrm>
              <a:off x="2781926" y="4963337"/>
              <a:ext cx="1493790" cy="584775"/>
            </a:xfrm>
            <a:prstGeom prst="rect">
              <a:avLst/>
            </a:prstGeom>
          </p:spPr>
          <p:txBody>
            <a:bodyPr wrap="square">
              <a:spAutoFit/>
            </a:bodyPr>
            <a:lstStyle/>
            <a:p>
              <a:pPr algn="ctr" fontAlgn="auto">
                <a:spcBef>
                  <a:spcPts val="0"/>
                </a:spcBef>
                <a:spcAft>
                  <a:spcPts val="0"/>
                </a:spcAft>
                <a:buFontTx/>
                <a:buNone/>
              </a:pPr>
              <a:r>
                <a:rPr lang="zh-CN" altLang="zh-CN" sz="1600" b="1" dirty="0">
                  <a:solidFill>
                    <a:prstClr val="white"/>
                  </a:solidFill>
                  <a:latin typeface="微软雅黑"/>
                  <a:ea typeface="微软雅黑"/>
                </a:rPr>
                <a:t>序列长度的约束</a:t>
              </a:r>
              <a:r>
                <a:rPr lang="en-US" altLang="zh-CN" sz="1600" b="1" dirty="0" err="1">
                  <a:solidFill>
                    <a:prstClr val="white"/>
                  </a:solidFill>
                  <a:latin typeface="微软雅黑"/>
                  <a:ea typeface="微软雅黑"/>
                </a:rPr>
                <a:t>CLength</a:t>
              </a:r>
              <a:endParaRPr lang="zh-CN" altLang="en-US" sz="1600" b="1" dirty="0">
                <a:solidFill>
                  <a:prstClr val="white"/>
                </a:solidFill>
                <a:latin typeface="微软雅黑"/>
                <a:ea typeface="微软雅黑"/>
              </a:endParaRPr>
            </a:p>
          </p:txBody>
        </p:sp>
        <p:sp>
          <p:nvSpPr>
            <p:cNvPr id="52" name="矩形 51"/>
            <p:cNvSpPr/>
            <p:nvPr/>
          </p:nvSpPr>
          <p:spPr>
            <a:xfrm>
              <a:off x="4378517" y="5086447"/>
              <a:ext cx="1005403" cy="338554"/>
            </a:xfrm>
            <a:prstGeom prst="rect">
              <a:avLst/>
            </a:prstGeom>
          </p:spPr>
          <p:txBody>
            <a:bodyPr wrap="none">
              <a:spAutoFit/>
            </a:bodyPr>
            <a:lstStyle/>
            <a:p>
              <a:pPr fontAlgn="auto">
                <a:spcBef>
                  <a:spcPts val="0"/>
                </a:spcBef>
                <a:spcAft>
                  <a:spcPts val="0"/>
                </a:spcAft>
                <a:buFontTx/>
                <a:buNone/>
              </a:pPr>
              <a:r>
                <a:rPr lang="zh-CN" altLang="zh-CN" sz="1600" b="1" dirty="0">
                  <a:solidFill>
                    <a:srgbClr val="5B9BD5"/>
                  </a:solidFill>
                  <a:latin typeface="微软雅黑"/>
                  <a:ea typeface="微软雅黑"/>
                </a:rPr>
                <a:t>其他约束</a:t>
              </a:r>
              <a:endParaRPr lang="zh-CN" altLang="en-US" sz="1600" b="1" dirty="0">
                <a:solidFill>
                  <a:srgbClr val="5B9BD5"/>
                </a:solidFill>
                <a:latin typeface="微软雅黑"/>
                <a:ea typeface="微软雅黑"/>
              </a:endParaRPr>
            </a:p>
          </p:txBody>
        </p:sp>
      </p:grpSp>
      <p:sp>
        <p:nvSpPr>
          <p:cNvPr id="54" name="矩形 53"/>
          <p:cNvSpPr/>
          <p:nvPr/>
        </p:nvSpPr>
        <p:spPr>
          <a:xfrm>
            <a:off x="607500" y="2998479"/>
            <a:ext cx="2492990" cy="369332"/>
          </a:xfrm>
          <a:prstGeom prst="rect">
            <a:avLst/>
          </a:prstGeom>
        </p:spPr>
        <p:txBody>
          <a:bodyPr wrap="none">
            <a:spAutoFit/>
          </a:bodyPr>
          <a:lstStyle/>
          <a:p>
            <a:pPr fontAlgn="auto">
              <a:spcBef>
                <a:spcPts val="0"/>
              </a:spcBef>
              <a:spcAft>
                <a:spcPts val="0"/>
              </a:spcAft>
              <a:buFontTx/>
              <a:buNone/>
            </a:pPr>
            <a:r>
              <a:rPr lang="zh-CN" altLang="zh-CN" dirty="0">
                <a:solidFill>
                  <a:prstClr val="black"/>
                </a:solidFill>
                <a:latin typeface="微软雅黑"/>
                <a:ea typeface="微软雅黑"/>
              </a:rPr>
              <a:t>时间序列领域约束规则</a:t>
            </a:r>
            <a:endParaRPr lang="zh-CN" altLang="en-US" dirty="0">
              <a:solidFill>
                <a:prstClr val="black"/>
              </a:solidFill>
              <a:latin typeface="微软雅黑"/>
              <a:ea typeface="微软雅黑"/>
            </a:endParaRPr>
          </a:p>
        </p:txBody>
      </p:sp>
      <p:pic>
        <p:nvPicPr>
          <p:cNvPr id="36" name="27 Image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prstClr val="white">
                    <a:lumMod val="65000"/>
                  </a:prstClr>
                </a:solidFill>
                <a:latin typeface="微软雅黑"/>
                <a:ea typeface="微软雅黑"/>
              </a:rPr>
              <a:t>of</a:t>
            </a:r>
            <a:endParaRPr lang="es-ES" sz="1200" b="1" i="1" dirty="0">
              <a:solidFill>
                <a:prstClr val="white">
                  <a:lumMod val="65000"/>
                </a:prstClr>
              </a:solidFill>
              <a:latin typeface="微软雅黑"/>
              <a:ea typeface="微软雅黑"/>
            </a:endParaRPr>
          </a:p>
        </p:txBody>
      </p:sp>
      <p:sp>
        <p:nvSpPr>
          <p:cNvPr id="38"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sz="1200" b="1" dirty="0" smtClean="0">
                <a:solidFill>
                  <a:prstClr val="white">
                    <a:lumMod val="50000"/>
                  </a:prstClr>
                </a:solidFill>
                <a:latin typeface="微软雅黑"/>
                <a:ea typeface="微软雅黑"/>
              </a:rPr>
              <a:t>65</a:t>
            </a:r>
            <a:endParaRPr lang="es-ES" sz="1200" b="1" dirty="0">
              <a:solidFill>
                <a:prstClr val="white">
                  <a:lumMod val="50000"/>
                </a:prstClr>
              </a:solidFill>
              <a:latin typeface="微软雅黑"/>
              <a:ea typeface="微软雅黑"/>
            </a:endParaRPr>
          </a:p>
        </p:txBody>
      </p:sp>
      <p:pic>
        <p:nvPicPr>
          <p:cNvPr id="40" name="Imagen 27">
            <a:hlinkClick r:id="" action="ppaction://hlinkshowjump?jump=next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Imagen 28">
            <a:hlinkClick r:id="" action="ppaction://hlinkshowjump?jump=previous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prstClr val="black">
                    <a:tint val="75000"/>
                  </a:prstClr>
                </a:solidFill>
              </a:rPr>
              <a:pPr fontAlgn="auto">
                <a:spcBef>
                  <a:spcPts val="0"/>
                </a:spcBef>
                <a:spcAft>
                  <a:spcPts val="0"/>
                </a:spcAft>
                <a:buFontTx/>
                <a:buNone/>
              </a:pPr>
              <a:t>191</a:t>
            </a:fld>
            <a:endParaRPr lang="zh-CN" altLang="en-US" dirty="0">
              <a:solidFill>
                <a:prstClr val="black">
                  <a:tint val="75000"/>
                </a:prstClr>
              </a:solidFill>
            </a:endParaRPr>
          </a:p>
        </p:txBody>
      </p:sp>
    </p:spTree>
    <p:extLst>
      <p:ext uri="{BB962C8B-B14F-4D97-AF65-F5344CB8AC3E}">
        <p14:creationId xmlns:p14="http://schemas.microsoft.com/office/powerpoint/2010/main" val="3783216099"/>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607500" y="1746766"/>
            <a:ext cx="7816784" cy="7678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43" name="矩形 42"/>
          <p:cNvSpPr/>
          <p:nvPr/>
        </p:nvSpPr>
        <p:spPr>
          <a:xfrm>
            <a:off x="607500" y="2804635"/>
            <a:ext cx="7816784" cy="830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55" name="矩形 54"/>
          <p:cNvSpPr/>
          <p:nvPr/>
        </p:nvSpPr>
        <p:spPr>
          <a:xfrm>
            <a:off x="607500" y="3924240"/>
            <a:ext cx="7816784" cy="830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26" name="文本框 6"/>
          <p:cNvSpPr txBox="1"/>
          <p:nvPr/>
        </p:nvSpPr>
        <p:spPr>
          <a:xfrm>
            <a:off x="607500" y="177284"/>
            <a:ext cx="1192634" cy="323165"/>
          </a:xfrm>
          <a:prstGeom prst="rect">
            <a:avLst/>
          </a:prstGeom>
          <a:noFill/>
        </p:spPr>
        <p:txBody>
          <a:bodyPr wrap="none" lIns="0" tIns="0" rIns="0" bIns="0" rtlCol="0">
            <a:spAutoFit/>
          </a:bodyPr>
          <a:lstStyle/>
          <a:p>
            <a:pPr fontAlgn="auto">
              <a:spcBef>
                <a:spcPts val="0"/>
              </a:spcBef>
              <a:spcAft>
                <a:spcPts val="0"/>
              </a:spcAft>
              <a:buFontTx/>
              <a:buNone/>
            </a:pPr>
            <a:r>
              <a:rPr lang="zh-CN" altLang="en-US" sz="2100" b="1" spc="225" dirty="0" smtClean="0">
                <a:solidFill>
                  <a:prstClr val="white"/>
                </a:solidFill>
                <a:latin typeface="微软雅黑"/>
                <a:ea typeface="微软雅黑"/>
              </a:rPr>
              <a:t>预测模型</a:t>
            </a:r>
            <a:endParaRPr lang="zh-CN" altLang="en-US" sz="2100" b="1" spc="225" dirty="0">
              <a:solidFill>
                <a:prstClr val="white"/>
              </a:solidFill>
              <a:latin typeface="微软雅黑"/>
              <a:ea typeface="微软雅黑"/>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6" name="矩形 45"/>
          <p:cNvSpPr/>
          <p:nvPr/>
        </p:nvSpPr>
        <p:spPr>
          <a:xfrm>
            <a:off x="259814" y="874479"/>
            <a:ext cx="1569660" cy="369332"/>
          </a:xfrm>
          <a:prstGeom prst="rect">
            <a:avLst/>
          </a:prstGeom>
        </p:spPr>
        <p:txBody>
          <a:bodyPr wrap="none">
            <a:spAutoFit/>
          </a:bodyPr>
          <a:lstStyle/>
          <a:p>
            <a:pPr fontAlgn="auto">
              <a:spcBef>
                <a:spcPts val="0"/>
              </a:spcBef>
              <a:spcAft>
                <a:spcPts val="0"/>
              </a:spcAft>
              <a:buFontTx/>
              <a:buNone/>
            </a:pPr>
            <a:r>
              <a:rPr lang="zh-CN" altLang="zh-CN" dirty="0" smtClean="0">
                <a:solidFill>
                  <a:prstClr val="black"/>
                </a:solidFill>
                <a:latin typeface="微软雅黑"/>
                <a:ea typeface="微软雅黑"/>
              </a:rPr>
              <a:t>时间序列</a:t>
            </a:r>
            <a:r>
              <a:rPr lang="zh-CN" altLang="zh-CN" dirty="0">
                <a:solidFill>
                  <a:prstClr val="black"/>
                </a:solidFill>
                <a:latin typeface="微软雅黑"/>
                <a:ea typeface="微软雅黑"/>
              </a:rPr>
              <a:t>预测</a:t>
            </a:r>
          </a:p>
        </p:txBody>
      </p:sp>
      <p:sp>
        <p:nvSpPr>
          <p:cNvPr id="45" name="矩形 44"/>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7"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9"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7"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 name="矩形 1"/>
          <p:cNvSpPr/>
          <p:nvPr/>
        </p:nvSpPr>
        <p:spPr>
          <a:xfrm>
            <a:off x="508958" y="1310759"/>
            <a:ext cx="3087705" cy="369332"/>
          </a:xfrm>
          <a:prstGeom prst="rect">
            <a:avLst/>
          </a:prstGeom>
        </p:spPr>
        <p:txBody>
          <a:bodyPr wrap="none">
            <a:spAutoFit/>
          </a:bodyPr>
          <a:lstStyle/>
          <a:p>
            <a:pPr fontAlgn="auto">
              <a:spcBef>
                <a:spcPts val="0"/>
              </a:spcBef>
              <a:spcAft>
                <a:spcPts val="0"/>
              </a:spcAft>
              <a:buFontTx/>
              <a:buNone/>
            </a:pPr>
            <a:r>
              <a:rPr lang="en-US" altLang="zh-CN" dirty="0">
                <a:solidFill>
                  <a:prstClr val="black"/>
                </a:solidFill>
                <a:latin typeface="微软雅黑"/>
                <a:ea typeface="微软雅黑"/>
              </a:rPr>
              <a:t>SPMGC</a:t>
            </a:r>
            <a:r>
              <a:rPr lang="zh-CN" altLang="zh-CN" dirty="0">
                <a:solidFill>
                  <a:prstClr val="black"/>
                </a:solidFill>
                <a:latin typeface="微软雅黑"/>
                <a:ea typeface="微软雅黑"/>
              </a:rPr>
              <a:t>算法的基本处理流程</a:t>
            </a:r>
            <a:endParaRPr lang="zh-CN" altLang="en-US" dirty="0">
              <a:solidFill>
                <a:prstClr val="black"/>
              </a:solidFill>
              <a:latin typeface="微软雅黑"/>
              <a:ea typeface="微软雅黑"/>
            </a:endParaRPr>
          </a:p>
        </p:txBody>
      </p:sp>
      <p:sp>
        <p:nvSpPr>
          <p:cNvPr id="5" name="矩形 4"/>
          <p:cNvSpPr/>
          <p:nvPr/>
        </p:nvSpPr>
        <p:spPr>
          <a:xfrm>
            <a:off x="607500" y="1975363"/>
            <a:ext cx="7816784" cy="307777"/>
          </a:xfrm>
          <a:prstGeom prst="rect">
            <a:avLst/>
          </a:prstGeom>
        </p:spPr>
        <p:txBody>
          <a:bodyPr wrap="square">
            <a:spAutoFit/>
          </a:bodyPr>
          <a:lstStyle/>
          <a:p>
            <a:pPr fontAlgn="auto">
              <a:spcBef>
                <a:spcPts val="0"/>
              </a:spcBef>
              <a:spcAft>
                <a:spcPts val="0"/>
              </a:spcAft>
              <a:buFontTx/>
              <a:buNone/>
            </a:pPr>
            <a:r>
              <a:rPr lang="zh-CN" altLang="zh-CN" sz="1400" dirty="0">
                <a:solidFill>
                  <a:prstClr val="white"/>
                </a:solidFill>
                <a:latin typeface="微软雅黑"/>
                <a:ea typeface="微软雅黑"/>
              </a:rPr>
              <a:t>扫描时间序列数据库，获取满足约束条件且长度为</a:t>
            </a:r>
            <a:r>
              <a:rPr lang="en-US" altLang="zh-CN" sz="1400" dirty="0">
                <a:solidFill>
                  <a:prstClr val="white"/>
                </a:solidFill>
                <a:latin typeface="微软雅黑"/>
                <a:ea typeface="微软雅黑"/>
              </a:rPr>
              <a:t>1</a:t>
            </a:r>
            <a:r>
              <a:rPr lang="zh-CN" altLang="zh-CN" sz="1400" dirty="0">
                <a:solidFill>
                  <a:prstClr val="white"/>
                </a:solidFill>
                <a:latin typeface="微软雅黑"/>
                <a:ea typeface="微软雅黑"/>
              </a:rPr>
              <a:t>的序列模式</a:t>
            </a:r>
            <a:r>
              <a:rPr lang="en-US" altLang="zh-CN" sz="1400" i="1" dirty="0">
                <a:solidFill>
                  <a:prstClr val="white"/>
                </a:solidFill>
                <a:latin typeface="微软雅黑"/>
                <a:ea typeface="微软雅黑"/>
              </a:rPr>
              <a:t>L</a:t>
            </a:r>
            <a:r>
              <a:rPr lang="en-US" altLang="zh-CN" sz="1400" baseline="-25000" dirty="0">
                <a:solidFill>
                  <a:prstClr val="white"/>
                </a:solidFill>
                <a:latin typeface="微软雅黑"/>
                <a:ea typeface="微软雅黑"/>
              </a:rPr>
              <a:t>1</a:t>
            </a:r>
            <a:r>
              <a:rPr lang="zh-CN" altLang="zh-CN" sz="1400" dirty="0">
                <a:solidFill>
                  <a:prstClr val="white"/>
                </a:solidFill>
                <a:latin typeface="微软雅黑"/>
                <a:ea typeface="微软雅黑"/>
              </a:rPr>
              <a:t>，以序列模式</a:t>
            </a:r>
            <a:r>
              <a:rPr lang="en-US" altLang="zh-CN" sz="1400" i="1" dirty="0">
                <a:solidFill>
                  <a:prstClr val="white"/>
                </a:solidFill>
                <a:latin typeface="微软雅黑"/>
                <a:ea typeface="微软雅黑"/>
              </a:rPr>
              <a:t>L</a:t>
            </a:r>
            <a:r>
              <a:rPr lang="en-US" altLang="zh-CN" sz="1400" baseline="-25000" dirty="0">
                <a:solidFill>
                  <a:prstClr val="white"/>
                </a:solidFill>
                <a:latin typeface="微软雅黑"/>
                <a:ea typeface="微软雅黑"/>
              </a:rPr>
              <a:t>1</a:t>
            </a:r>
            <a:r>
              <a:rPr lang="zh-CN" altLang="zh-CN" sz="1400" dirty="0">
                <a:solidFill>
                  <a:prstClr val="white"/>
                </a:solidFill>
                <a:latin typeface="微软雅黑"/>
                <a:ea typeface="微软雅黑"/>
              </a:rPr>
              <a:t>作为初始种子集</a:t>
            </a:r>
            <a:endParaRPr lang="zh-CN" altLang="en-US" sz="1400" dirty="0">
              <a:solidFill>
                <a:prstClr val="white"/>
              </a:solidFill>
              <a:latin typeface="微软雅黑"/>
              <a:ea typeface="微软雅黑"/>
            </a:endParaRPr>
          </a:p>
        </p:txBody>
      </p:sp>
      <p:sp>
        <p:nvSpPr>
          <p:cNvPr id="7" name="矩形 6"/>
          <p:cNvSpPr/>
          <p:nvPr/>
        </p:nvSpPr>
        <p:spPr>
          <a:xfrm>
            <a:off x="607500" y="2851771"/>
            <a:ext cx="7816784" cy="738664"/>
          </a:xfrm>
          <a:prstGeom prst="rect">
            <a:avLst/>
          </a:prstGeom>
          <a:ln>
            <a:noFill/>
          </a:ln>
        </p:spPr>
        <p:txBody>
          <a:bodyPr wrap="square">
            <a:spAutoFit/>
          </a:bodyPr>
          <a:lstStyle/>
          <a:p>
            <a:pPr fontAlgn="auto">
              <a:spcBef>
                <a:spcPts val="0"/>
              </a:spcBef>
              <a:spcAft>
                <a:spcPts val="0"/>
              </a:spcAft>
              <a:buFontTx/>
              <a:buNone/>
            </a:pPr>
            <a:r>
              <a:rPr lang="zh-CN" altLang="zh-CN" sz="1400" dirty="0">
                <a:solidFill>
                  <a:prstClr val="white"/>
                </a:solidFill>
                <a:latin typeface="微软雅黑"/>
                <a:ea typeface="微软雅黑"/>
              </a:rPr>
              <a:t>根据长度为</a:t>
            </a:r>
            <a:r>
              <a:rPr lang="en-US" altLang="zh-CN" sz="1400" i="1" dirty="0">
                <a:solidFill>
                  <a:prstClr val="white"/>
                </a:solidFill>
                <a:latin typeface="微软雅黑"/>
                <a:ea typeface="微软雅黑"/>
              </a:rPr>
              <a:t>i</a:t>
            </a:r>
            <a:r>
              <a:rPr lang="en-US" altLang="zh-CN" sz="1400" dirty="0">
                <a:solidFill>
                  <a:prstClr val="white"/>
                </a:solidFill>
                <a:latin typeface="微软雅黑"/>
                <a:ea typeface="微软雅黑"/>
              </a:rPr>
              <a:t>-1</a:t>
            </a:r>
            <a:r>
              <a:rPr lang="zh-CN" altLang="zh-CN" sz="1400" dirty="0">
                <a:solidFill>
                  <a:prstClr val="white"/>
                </a:solidFill>
                <a:latin typeface="微软雅黑"/>
                <a:ea typeface="微软雅黑"/>
              </a:rPr>
              <a:t>的种子集</a:t>
            </a:r>
            <a:r>
              <a:rPr lang="en-US" altLang="zh-CN" sz="1400" i="1" dirty="0">
                <a:solidFill>
                  <a:prstClr val="white"/>
                </a:solidFill>
                <a:latin typeface="微软雅黑"/>
                <a:ea typeface="微软雅黑"/>
              </a:rPr>
              <a:t>L</a:t>
            </a:r>
            <a:r>
              <a:rPr lang="en-US" altLang="zh-CN" sz="1400" i="1" baseline="-25000" dirty="0">
                <a:solidFill>
                  <a:prstClr val="white"/>
                </a:solidFill>
                <a:latin typeface="微软雅黑"/>
                <a:ea typeface="微软雅黑"/>
              </a:rPr>
              <a:t>i-</a:t>
            </a:r>
            <a:r>
              <a:rPr lang="en-US" altLang="zh-CN" sz="1400" baseline="-25000" dirty="0">
                <a:solidFill>
                  <a:prstClr val="white"/>
                </a:solidFill>
                <a:latin typeface="微软雅黑"/>
                <a:ea typeface="微软雅黑"/>
              </a:rPr>
              <a:t>1</a:t>
            </a:r>
            <a:r>
              <a:rPr lang="zh-CN" altLang="zh-CN" sz="1400" dirty="0">
                <a:solidFill>
                  <a:prstClr val="white"/>
                </a:solidFill>
                <a:latin typeface="微软雅黑"/>
                <a:ea typeface="微软雅黑"/>
              </a:rPr>
              <a:t>，通过连接与剪切运算生成长度为</a:t>
            </a:r>
            <a:r>
              <a:rPr lang="en-US" altLang="zh-CN" sz="1400" i="1" dirty="0" err="1">
                <a:solidFill>
                  <a:prstClr val="white"/>
                </a:solidFill>
                <a:latin typeface="微软雅黑"/>
                <a:ea typeface="微软雅黑"/>
              </a:rPr>
              <a:t>i</a:t>
            </a:r>
            <a:r>
              <a:rPr lang="en-US" altLang="zh-CN" sz="1400" i="1" dirty="0">
                <a:solidFill>
                  <a:prstClr val="white"/>
                </a:solidFill>
                <a:latin typeface="微软雅黑"/>
                <a:ea typeface="微软雅黑"/>
              </a:rPr>
              <a:t> </a:t>
            </a:r>
            <a:r>
              <a:rPr lang="zh-CN" altLang="zh-CN" sz="1400" dirty="0">
                <a:solidFill>
                  <a:prstClr val="white"/>
                </a:solidFill>
                <a:latin typeface="微软雅黑"/>
                <a:ea typeface="微软雅黑"/>
              </a:rPr>
              <a:t>并且满足约束条件的候选序列模式</a:t>
            </a:r>
            <a:r>
              <a:rPr lang="en-US" altLang="zh-CN" sz="1400" i="1" dirty="0" err="1">
                <a:solidFill>
                  <a:prstClr val="white"/>
                </a:solidFill>
                <a:latin typeface="微软雅黑"/>
                <a:ea typeface="微软雅黑"/>
              </a:rPr>
              <a:t>C</a:t>
            </a:r>
            <a:r>
              <a:rPr lang="en-US" altLang="zh-CN" sz="1400" i="1" baseline="-25000" dirty="0" err="1">
                <a:solidFill>
                  <a:prstClr val="white"/>
                </a:solidFill>
                <a:latin typeface="微软雅黑"/>
                <a:ea typeface="微软雅黑"/>
              </a:rPr>
              <a:t>i</a:t>
            </a:r>
            <a:r>
              <a:rPr lang="zh-CN" altLang="zh-CN" sz="1400" dirty="0">
                <a:solidFill>
                  <a:prstClr val="white"/>
                </a:solidFill>
                <a:latin typeface="微软雅黑"/>
                <a:ea typeface="微软雅黑"/>
              </a:rPr>
              <a:t>，基于此扫描序列数据库，并计算每个候选序列模式</a:t>
            </a:r>
            <a:r>
              <a:rPr lang="en-US" altLang="zh-CN" sz="1400" i="1" dirty="0" err="1" smtClean="0">
                <a:solidFill>
                  <a:prstClr val="white"/>
                </a:solidFill>
                <a:latin typeface="微软雅黑"/>
                <a:ea typeface="微软雅黑"/>
              </a:rPr>
              <a:t>C</a:t>
            </a:r>
            <a:r>
              <a:rPr lang="en-US" altLang="zh-CN" sz="1400" i="1" baseline="-25000" dirty="0" err="1" smtClean="0">
                <a:solidFill>
                  <a:prstClr val="white"/>
                </a:solidFill>
                <a:latin typeface="微软雅黑"/>
                <a:ea typeface="微软雅黑"/>
              </a:rPr>
              <a:t>i</a:t>
            </a:r>
            <a:r>
              <a:rPr lang="en-US" altLang="zh-CN" sz="1400" i="1" baseline="-25000" dirty="0" smtClean="0">
                <a:solidFill>
                  <a:prstClr val="white"/>
                </a:solidFill>
                <a:latin typeface="微软雅黑"/>
                <a:ea typeface="微软雅黑"/>
              </a:rPr>
              <a:t> </a:t>
            </a:r>
            <a:r>
              <a:rPr lang="zh-CN" altLang="zh-CN" sz="1400" dirty="0" smtClean="0">
                <a:solidFill>
                  <a:prstClr val="white"/>
                </a:solidFill>
                <a:latin typeface="微软雅黑"/>
                <a:ea typeface="微软雅黑"/>
              </a:rPr>
              <a:t>的</a:t>
            </a:r>
            <a:r>
              <a:rPr lang="zh-CN" altLang="zh-CN" sz="1400" dirty="0">
                <a:solidFill>
                  <a:prstClr val="white"/>
                </a:solidFill>
                <a:latin typeface="微软雅黑"/>
                <a:ea typeface="微软雅黑"/>
              </a:rPr>
              <a:t>支持数，从而产生长度</a:t>
            </a:r>
            <a:r>
              <a:rPr lang="zh-CN" altLang="zh-CN" sz="1400" dirty="0" smtClean="0">
                <a:solidFill>
                  <a:prstClr val="white"/>
                </a:solidFill>
                <a:latin typeface="微软雅黑"/>
                <a:ea typeface="微软雅黑"/>
              </a:rPr>
              <a:t>为</a:t>
            </a:r>
            <a:r>
              <a:rPr lang="en-US" altLang="zh-CN" sz="1400" i="1" dirty="0" smtClean="0">
                <a:solidFill>
                  <a:prstClr val="white"/>
                </a:solidFill>
                <a:latin typeface="微软雅黑"/>
                <a:ea typeface="微软雅黑"/>
              </a:rPr>
              <a:t>I </a:t>
            </a:r>
            <a:r>
              <a:rPr lang="zh-CN" altLang="zh-CN" sz="1400" dirty="0" smtClean="0">
                <a:solidFill>
                  <a:prstClr val="white"/>
                </a:solidFill>
                <a:latin typeface="微软雅黑"/>
                <a:ea typeface="微软雅黑"/>
              </a:rPr>
              <a:t>的</a:t>
            </a:r>
            <a:r>
              <a:rPr lang="zh-CN" altLang="zh-CN" sz="1400" dirty="0">
                <a:solidFill>
                  <a:prstClr val="white"/>
                </a:solidFill>
                <a:latin typeface="微软雅黑"/>
                <a:ea typeface="微软雅黑"/>
              </a:rPr>
              <a:t>序列模式</a:t>
            </a:r>
            <a:r>
              <a:rPr lang="en-US" altLang="zh-CN" sz="1400" i="1" dirty="0">
                <a:solidFill>
                  <a:prstClr val="white"/>
                </a:solidFill>
                <a:latin typeface="微软雅黑"/>
                <a:ea typeface="微软雅黑"/>
              </a:rPr>
              <a:t>L</a:t>
            </a:r>
            <a:r>
              <a:rPr lang="en-US" altLang="zh-CN" sz="1400" i="1" baseline="-25000" dirty="0">
                <a:solidFill>
                  <a:prstClr val="white"/>
                </a:solidFill>
                <a:latin typeface="微软雅黑"/>
                <a:ea typeface="微软雅黑"/>
              </a:rPr>
              <a:t>i</a:t>
            </a:r>
            <a:r>
              <a:rPr lang="zh-CN" altLang="zh-CN" sz="1400" dirty="0">
                <a:solidFill>
                  <a:prstClr val="white"/>
                </a:solidFill>
                <a:latin typeface="微软雅黑"/>
                <a:ea typeface="微软雅黑"/>
              </a:rPr>
              <a:t>，将</a:t>
            </a:r>
            <a:r>
              <a:rPr lang="en-US" altLang="zh-CN" sz="1400" i="1" dirty="0">
                <a:solidFill>
                  <a:prstClr val="white"/>
                </a:solidFill>
                <a:latin typeface="微软雅黑"/>
                <a:ea typeface="微软雅黑"/>
              </a:rPr>
              <a:t>L</a:t>
            </a:r>
            <a:r>
              <a:rPr lang="en-US" altLang="zh-CN" sz="1400" i="1" baseline="-25000" dirty="0">
                <a:solidFill>
                  <a:prstClr val="white"/>
                </a:solidFill>
                <a:latin typeface="微软雅黑"/>
                <a:ea typeface="微软雅黑"/>
              </a:rPr>
              <a:t>i</a:t>
            </a:r>
            <a:r>
              <a:rPr lang="zh-CN" altLang="zh-CN" sz="1400" dirty="0">
                <a:solidFill>
                  <a:prstClr val="white"/>
                </a:solidFill>
                <a:latin typeface="微软雅黑"/>
                <a:ea typeface="微软雅黑"/>
              </a:rPr>
              <a:t>作为新种子集</a:t>
            </a:r>
            <a:endParaRPr lang="zh-CN" altLang="en-US" sz="1400" dirty="0">
              <a:solidFill>
                <a:prstClr val="white"/>
              </a:solidFill>
              <a:latin typeface="微软雅黑"/>
              <a:ea typeface="微软雅黑"/>
            </a:endParaRPr>
          </a:p>
        </p:txBody>
      </p:sp>
      <p:sp>
        <p:nvSpPr>
          <p:cNvPr id="12" name="矩形 11"/>
          <p:cNvSpPr/>
          <p:nvPr/>
        </p:nvSpPr>
        <p:spPr>
          <a:xfrm>
            <a:off x="607500" y="4171147"/>
            <a:ext cx="7816784" cy="307777"/>
          </a:xfrm>
          <a:prstGeom prst="rect">
            <a:avLst/>
          </a:prstGeom>
        </p:spPr>
        <p:txBody>
          <a:bodyPr wrap="square">
            <a:spAutoFit/>
          </a:bodyPr>
          <a:lstStyle/>
          <a:p>
            <a:pPr fontAlgn="auto">
              <a:spcBef>
                <a:spcPts val="0"/>
              </a:spcBef>
              <a:spcAft>
                <a:spcPts val="0"/>
              </a:spcAft>
              <a:buFontTx/>
              <a:buNone/>
            </a:pPr>
            <a:r>
              <a:rPr lang="zh-CN" altLang="zh-CN" sz="1400" dirty="0">
                <a:solidFill>
                  <a:prstClr val="white"/>
                </a:solidFill>
                <a:latin typeface="微软雅黑"/>
                <a:ea typeface="微软雅黑"/>
              </a:rPr>
              <a:t>在此</a:t>
            </a:r>
            <a:r>
              <a:rPr lang="zh-CN" altLang="zh-CN" sz="1400" dirty="0" smtClean="0">
                <a:solidFill>
                  <a:prstClr val="white"/>
                </a:solidFill>
                <a:latin typeface="微软雅黑"/>
                <a:ea typeface="微软雅黑"/>
              </a:rPr>
              <a:t>重复</a:t>
            </a:r>
            <a:r>
              <a:rPr lang="zh-CN" altLang="en-US" sz="1400" dirty="0" smtClean="0">
                <a:solidFill>
                  <a:prstClr val="white"/>
                </a:solidFill>
                <a:latin typeface="微软雅黑"/>
                <a:ea typeface="微软雅黑"/>
              </a:rPr>
              <a:t>上一</a:t>
            </a:r>
            <a:r>
              <a:rPr lang="zh-CN" altLang="zh-CN" sz="1400" dirty="0" smtClean="0">
                <a:solidFill>
                  <a:prstClr val="white"/>
                </a:solidFill>
                <a:latin typeface="微软雅黑"/>
                <a:ea typeface="微软雅黑"/>
              </a:rPr>
              <a:t>步</a:t>
            </a:r>
            <a:r>
              <a:rPr lang="zh-CN" altLang="zh-CN" sz="1400" dirty="0">
                <a:solidFill>
                  <a:prstClr val="white"/>
                </a:solidFill>
                <a:latin typeface="微软雅黑"/>
                <a:ea typeface="微软雅黑"/>
              </a:rPr>
              <a:t>，直至没有新的候选序列模式或新的序列模式</a:t>
            </a:r>
            <a:r>
              <a:rPr lang="zh-CN" altLang="zh-CN" sz="1400" dirty="0" smtClean="0">
                <a:solidFill>
                  <a:prstClr val="white"/>
                </a:solidFill>
                <a:latin typeface="微软雅黑"/>
                <a:ea typeface="微软雅黑"/>
              </a:rPr>
              <a:t>产生</a:t>
            </a:r>
            <a:endParaRPr lang="zh-CN" altLang="en-US" sz="1400" dirty="0">
              <a:solidFill>
                <a:prstClr val="white"/>
              </a:solidFill>
              <a:latin typeface="微软雅黑"/>
              <a:ea typeface="微软雅黑"/>
            </a:endParaRPr>
          </a:p>
        </p:txBody>
      </p:sp>
      <p:sp>
        <p:nvSpPr>
          <p:cNvPr id="13" name="矩形 12"/>
          <p:cNvSpPr/>
          <p:nvPr/>
        </p:nvSpPr>
        <p:spPr>
          <a:xfrm>
            <a:off x="607500" y="4914900"/>
            <a:ext cx="7816784" cy="738664"/>
          </a:xfrm>
          <a:prstGeom prst="rect">
            <a:avLst/>
          </a:prstGeom>
        </p:spPr>
        <p:txBody>
          <a:bodyPr wrap="square">
            <a:spAutoFit/>
          </a:bodyPr>
          <a:lstStyle/>
          <a:p>
            <a:pPr fontAlgn="auto">
              <a:spcBef>
                <a:spcPts val="0"/>
              </a:spcBef>
              <a:spcAft>
                <a:spcPts val="0"/>
              </a:spcAft>
              <a:buFontTx/>
              <a:buNone/>
            </a:pPr>
            <a:r>
              <a:rPr lang="en-US" altLang="zh-CN" sz="1400" dirty="0">
                <a:solidFill>
                  <a:prstClr val="black"/>
                </a:solidFill>
                <a:latin typeface="微软雅黑"/>
                <a:ea typeface="微软雅黑"/>
              </a:rPr>
              <a:t>SPBGC</a:t>
            </a:r>
            <a:r>
              <a:rPr lang="zh-CN" altLang="zh-CN" sz="1400" dirty="0">
                <a:solidFill>
                  <a:prstClr val="black"/>
                </a:solidFill>
                <a:latin typeface="微软雅黑"/>
                <a:ea typeface="微软雅黑"/>
              </a:rPr>
              <a:t>算法首先对约束条件按照优先级进行排序，然后依据约束条件产生候选序列。</a:t>
            </a:r>
            <a:r>
              <a:rPr lang="en-US" altLang="zh-CN" sz="1400" dirty="0">
                <a:solidFill>
                  <a:prstClr val="black"/>
                </a:solidFill>
                <a:latin typeface="微软雅黑"/>
                <a:ea typeface="微软雅黑"/>
              </a:rPr>
              <a:t>SPBGC</a:t>
            </a:r>
            <a:r>
              <a:rPr lang="zh-CN" altLang="zh-CN" sz="1400" dirty="0">
                <a:solidFill>
                  <a:prstClr val="black"/>
                </a:solidFill>
                <a:latin typeface="微软雅黑"/>
                <a:ea typeface="微软雅黑"/>
              </a:rPr>
              <a:t>算法说明了怎样使用约束条件来挖掘序贯模式，然而，由于应用领域的不同，具体的约束条件也不尽相同，同时产生频繁序列的过程也可采用其他序贯模式算法。</a:t>
            </a:r>
          </a:p>
        </p:txBody>
      </p:sp>
      <p:sp>
        <p:nvSpPr>
          <p:cNvPr id="15" name="下箭头 14"/>
          <p:cNvSpPr/>
          <p:nvPr/>
        </p:nvSpPr>
        <p:spPr>
          <a:xfrm>
            <a:off x="4038600" y="2581275"/>
            <a:ext cx="477292" cy="1524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56" name="下箭头 55"/>
          <p:cNvSpPr/>
          <p:nvPr/>
        </p:nvSpPr>
        <p:spPr>
          <a:xfrm>
            <a:off x="4038600" y="3724215"/>
            <a:ext cx="477292" cy="1524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pic>
        <p:nvPicPr>
          <p:cNvPr id="30" name="27 Image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prstClr val="white">
                    <a:lumMod val="65000"/>
                  </a:prstClr>
                </a:solidFill>
                <a:latin typeface="微软雅黑"/>
                <a:ea typeface="微软雅黑"/>
              </a:rPr>
              <a:t>of</a:t>
            </a:r>
            <a:endParaRPr lang="es-ES" sz="1200" b="1" i="1" dirty="0">
              <a:solidFill>
                <a:prstClr val="white">
                  <a:lumMod val="65000"/>
                </a:prstClr>
              </a:solidFill>
              <a:latin typeface="微软雅黑"/>
              <a:ea typeface="微软雅黑"/>
            </a:endParaRPr>
          </a:p>
        </p:txBody>
      </p:sp>
      <p:sp>
        <p:nvSpPr>
          <p:cNvPr id="32"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sz="1200" b="1" dirty="0" smtClean="0">
                <a:solidFill>
                  <a:prstClr val="white">
                    <a:lumMod val="50000"/>
                  </a:prstClr>
                </a:solidFill>
                <a:latin typeface="微软雅黑"/>
                <a:ea typeface="微软雅黑"/>
              </a:rPr>
              <a:t>65</a:t>
            </a:r>
            <a:endParaRPr lang="es-ES" sz="1200" b="1" dirty="0">
              <a:solidFill>
                <a:prstClr val="white">
                  <a:lumMod val="50000"/>
                </a:prstClr>
              </a:solidFill>
              <a:latin typeface="微软雅黑"/>
              <a:ea typeface="微软雅黑"/>
            </a:endParaRPr>
          </a:p>
        </p:txBody>
      </p:sp>
      <p:pic>
        <p:nvPicPr>
          <p:cNvPr id="33" name="Imagen 27">
            <a:hlinkClick r:id="" action="ppaction://hlinkshowjump?jump=next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Imagen 28">
            <a:hlinkClick r:id="" action="ppaction://hlinkshowjump?jump=previous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prstClr val="black">
                    <a:tint val="75000"/>
                  </a:prstClr>
                </a:solidFill>
              </a:rPr>
              <a:pPr fontAlgn="auto">
                <a:spcBef>
                  <a:spcPts val="0"/>
                </a:spcBef>
                <a:spcAft>
                  <a:spcPts val="0"/>
                </a:spcAft>
                <a:buFontTx/>
                <a:buNone/>
              </a:pPr>
              <a:t>192</a:t>
            </a:fld>
            <a:endParaRPr lang="zh-CN" altLang="en-US" dirty="0">
              <a:solidFill>
                <a:prstClr val="black">
                  <a:tint val="75000"/>
                </a:prstClr>
              </a:solidFill>
            </a:endParaRPr>
          </a:p>
        </p:txBody>
      </p:sp>
    </p:spTree>
    <p:extLst>
      <p:ext uri="{BB962C8B-B14F-4D97-AF65-F5344CB8AC3E}">
        <p14:creationId xmlns:p14="http://schemas.microsoft.com/office/powerpoint/2010/main" val="3497052238"/>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26" name="文本框 6"/>
          <p:cNvSpPr txBox="1"/>
          <p:nvPr/>
        </p:nvSpPr>
        <p:spPr>
          <a:xfrm>
            <a:off x="607500" y="177284"/>
            <a:ext cx="1192634" cy="323165"/>
          </a:xfrm>
          <a:prstGeom prst="rect">
            <a:avLst/>
          </a:prstGeom>
          <a:noFill/>
        </p:spPr>
        <p:txBody>
          <a:bodyPr wrap="none" lIns="0" tIns="0" rIns="0" bIns="0" rtlCol="0">
            <a:spAutoFit/>
          </a:bodyPr>
          <a:lstStyle/>
          <a:p>
            <a:pPr fontAlgn="auto">
              <a:spcBef>
                <a:spcPts val="0"/>
              </a:spcBef>
              <a:spcAft>
                <a:spcPts val="0"/>
              </a:spcAft>
              <a:buFontTx/>
              <a:buNone/>
            </a:pPr>
            <a:r>
              <a:rPr lang="zh-CN" altLang="en-US" sz="2100" b="1" spc="225" dirty="0" smtClean="0">
                <a:solidFill>
                  <a:prstClr val="white"/>
                </a:solidFill>
                <a:latin typeface="微软雅黑"/>
                <a:ea typeface="微软雅黑"/>
              </a:rPr>
              <a:t>预测模型</a:t>
            </a:r>
            <a:endParaRPr lang="zh-CN" altLang="en-US" sz="2100" b="1" spc="225" dirty="0">
              <a:solidFill>
                <a:prstClr val="white"/>
              </a:solidFill>
              <a:latin typeface="微软雅黑"/>
              <a:ea typeface="微软雅黑"/>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6" name="矩形 45"/>
          <p:cNvSpPr/>
          <p:nvPr/>
        </p:nvSpPr>
        <p:spPr>
          <a:xfrm>
            <a:off x="259814" y="874479"/>
            <a:ext cx="1800493" cy="369332"/>
          </a:xfrm>
          <a:prstGeom prst="rect">
            <a:avLst/>
          </a:prstGeom>
        </p:spPr>
        <p:txBody>
          <a:bodyPr wrap="none">
            <a:spAutoFit/>
          </a:bodyPr>
          <a:lstStyle/>
          <a:p>
            <a:pPr fontAlgn="auto">
              <a:spcBef>
                <a:spcPts val="0"/>
              </a:spcBef>
              <a:spcAft>
                <a:spcPts val="0"/>
              </a:spcAft>
              <a:buFontTx/>
              <a:buNone/>
            </a:pPr>
            <a:r>
              <a:rPr lang="zh-CN" altLang="zh-CN" dirty="0" smtClean="0">
                <a:solidFill>
                  <a:prstClr val="black"/>
                </a:solidFill>
                <a:latin typeface="微软雅黑"/>
                <a:ea typeface="微软雅黑"/>
              </a:rPr>
              <a:t>案例</a:t>
            </a:r>
            <a:r>
              <a:rPr lang="zh-CN" altLang="zh-CN" dirty="0">
                <a:solidFill>
                  <a:prstClr val="black"/>
                </a:solidFill>
                <a:latin typeface="微软雅黑"/>
                <a:ea typeface="微软雅黑"/>
              </a:rPr>
              <a:t>：地震预警</a:t>
            </a:r>
          </a:p>
        </p:txBody>
      </p:sp>
      <p:sp>
        <p:nvSpPr>
          <p:cNvPr id="45" name="矩形 44"/>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7"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9"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7"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0" name="矩形 29"/>
          <p:cNvSpPr/>
          <p:nvPr/>
        </p:nvSpPr>
        <p:spPr>
          <a:xfrm>
            <a:off x="524727" y="1286142"/>
            <a:ext cx="3183885" cy="338554"/>
          </a:xfrm>
          <a:prstGeom prst="rect">
            <a:avLst/>
          </a:prstGeom>
        </p:spPr>
        <p:txBody>
          <a:bodyPr wrap="none">
            <a:spAutoFit/>
          </a:bodyPr>
          <a:lstStyle/>
          <a:p>
            <a:pPr fontAlgn="auto">
              <a:spcBef>
                <a:spcPts val="0"/>
              </a:spcBef>
              <a:spcAft>
                <a:spcPts val="0"/>
              </a:spcAft>
              <a:buFontTx/>
              <a:buNone/>
            </a:pPr>
            <a:r>
              <a:rPr lang="en-US" altLang="zh-CN" sz="1600" b="1" dirty="0" smtClean="0">
                <a:solidFill>
                  <a:prstClr val="black"/>
                </a:solidFill>
                <a:latin typeface="微软雅黑"/>
                <a:ea typeface="微软雅黑"/>
              </a:rPr>
              <a:t>1</a:t>
            </a:r>
            <a:r>
              <a:rPr lang="zh-CN" altLang="zh-CN" sz="1600" b="1" dirty="0" smtClean="0">
                <a:solidFill>
                  <a:prstClr val="black"/>
                </a:solidFill>
                <a:latin typeface="微软雅黑"/>
                <a:ea typeface="微软雅黑"/>
              </a:rPr>
              <a:t>．</a:t>
            </a:r>
            <a:r>
              <a:rPr lang="zh-CN" altLang="zh-CN" sz="1600" b="1" dirty="0">
                <a:solidFill>
                  <a:prstClr val="black"/>
                </a:solidFill>
                <a:latin typeface="微软雅黑"/>
                <a:ea typeface="微软雅黑"/>
              </a:rPr>
              <a:t>地震波形数据存储和计算平台</a:t>
            </a:r>
          </a:p>
        </p:txBody>
      </p:sp>
      <p:sp>
        <p:nvSpPr>
          <p:cNvPr id="31" name="矩形 30"/>
          <p:cNvSpPr/>
          <p:nvPr/>
        </p:nvSpPr>
        <p:spPr>
          <a:xfrm>
            <a:off x="508958" y="1656784"/>
            <a:ext cx="7915326" cy="738664"/>
          </a:xfrm>
          <a:prstGeom prst="rect">
            <a:avLst/>
          </a:prstGeom>
        </p:spPr>
        <p:txBody>
          <a:bodyPr wrap="square">
            <a:spAutoFit/>
          </a:bodyPr>
          <a:lstStyle/>
          <a:p>
            <a:pPr fontAlgn="auto">
              <a:spcBef>
                <a:spcPts val="0"/>
              </a:spcBef>
              <a:spcAft>
                <a:spcPts val="0"/>
              </a:spcAft>
              <a:buFontTx/>
              <a:buNone/>
            </a:pPr>
            <a:r>
              <a:rPr lang="zh-CN" altLang="zh-CN" sz="1400" dirty="0" smtClean="0">
                <a:solidFill>
                  <a:prstClr val="black"/>
                </a:solidFill>
                <a:latin typeface="微软雅黑"/>
                <a:ea typeface="微软雅黑"/>
              </a:rPr>
              <a:t>山东省地震局套可以处理海量数据</a:t>
            </a:r>
            <a:r>
              <a:rPr lang="zh-CN" altLang="zh-CN" sz="1400" dirty="0">
                <a:solidFill>
                  <a:prstClr val="black"/>
                </a:solidFill>
                <a:latin typeface="微软雅黑"/>
                <a:ea typeface="微软雅黑"/>
              </a:rPr>
              <a:t>的高性能地震波形数据存储和计算平台，将从现有的光盘中导入地震波形数据并加以管理，以提供集中式的地震波形数据分析与地震预测功能，为开展各种地震波形数据应用提供海量数据存储管理和计算服务能力。</a:t>
            </a:r>
          </a:p>
        </p:txBody>
      </p:sp>
      <p:pic>
        <p:nvPicPr>
          <p:cNvPr id="3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343" y="2734001"/>
            <a:ext cx="6438900" cy="3079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矩形 32"/>
          <p:cNvSpPr/>
          <p:nvPr/>
        </p:nvSpPr>
        <p:spPr>
          <a:xfrm>
            <a:off x="2180621" y="5785344"/>
            <a:ext cx="4572000" cy="307777"/>
          </a:xfrm>
          <a:prstGeom prst="rect">
            <a:avLst/>
          </a:prstGeom>
        </p:spPr>
        <p:txBody>
          <a:bodyPr>
            <a:spAutoFit/>
          </a:bodyPr>
          <a:lstStyle/>
          <a:p>
            <a:pPr fontAlgn="auto">
              <a:spcBef>
                <a:spcPts val="0"/>
              </a:spcBef>
              <a:spcAft>
                <a:spcPts val="0"/>
              </a:spcAft>
              <a:buFontTx/>
              <a:buNone/>
            </a:pPr>
            <a:r>
              <a:rPr lang="zh-CN" altLang="zh-CN" sz="1400" dirty="0">
                <a:solidFill>
                  <a:prstClr val="black"/>
                </a:solidFill>
                <a:latin typeface="微软雅黑"/>
                <a:ea typeface="微软雅黑"/>
              </a:rPr>
              <a:t>图</a:t>
            </a:r>
            <a:r>
              <a:rPr lang="en-US" altLang="zh-CN" sz="1400" dirty="0">
                <a:solidFill>
                  <a:prstClr val="black"/>
                </a:solidFill>
                <a:latin typeface="微软雅黑"/>
                <a:ea typeface="微软雅黑"/>
              </a:rPr>
              <a:t>3-12</a:t>
            </a:r>
            <a:r>
              <a:rPr lang="zh-CN" altLang="zh-CN" sz="1400" dirty="0">
                <a:solidFill>
                  <a:prstClr val="black"/>
                </a:solidFill>
                <a:latin typeface="微软雅黑"/>
                <a:ea typeface="微软雅黑"/>
              </a:rPr>
              <a:t>山东省地震波测数据云平台的显示界面</a:t>
            </a:r>
          </a:p>
        </p:txBody>
      </p:sp>
      <p:pic>
        <p:nvPicPr>
          <p:cNvPr id="24" name="27 Imagen"/>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prstClr val="white">
                    <a:lumMod val="65000"/>
                  </a:prstClr>
                </a:solidFill>
                <a:latin typeface="微软雅黑"/>
                <a:ea typeface="微软雅黑"/>
              </a:rPr>
              <a:t>of</a:t>
            </a:r>
            <a:endParaRPr lang="es-ES" sz="1200" b="1" i="1" dirty="0">
              <a:solidFill>
                <a:prstClr val="white">
                  <a:lumMod val="65000"/>
                </a:prstClr>
              </a:solidFill>
              <a:latin typeface="微软雅黑"/>
              <a:ea typeface="微软雅黑"/>
            </a:endParaRPr>
          </a:p>
        </p:txBody>
      </p:sp>
      <p:sp>
        <p:nvSpPr>
          <p:cNvPr id="35"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sz="1200" b="1" dirty="0" smtClean="0">
                <a:solidFill>
                  <a:prstClr val="white">
                    <a:lumMod val="50000"/>
                  </a:prstClr>
                </a:solidFill>
                <a:latin typeface="微软雅黑"/>
                <a:ea typeface="微软雅黑"/>
              </a:rPr>
              <a:t>65</a:t>
            </a:r>
            <a:endParaRPr lang="es-ES" sz="1200" b="1" dirty="0">
              <a:solidFill>
                <a:prstClr val="white">
                  <a:lumMod val="50000"/>
                </a:prstClr>
              </a:solidFill>
              <a:latin typeface="微软雅黑"/>
              <a:ea typeface="微软雅黑"/>
            </a:endParaRPr>
          </a:p>
        </p:txBody>
      </p:sp>
      <p:pic>
        <p:nvPicPr>
          <p:cNvPr id="36" name="Imagen 27">
            <a:hlinkClick r:id="" action="ppaction://hlinkshowjump?jump=nextslide"/>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Imagen 28">
            <a:hlinkClick r:id="" action="ppaction://hlinkshowjump?jump=previousslide"/>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prstClr val="black">
                    <a:tint val="75000"/>
                  </a:prstClr>
                </a:solidFill>
              </a:rPr>
              <a:pPr fontAlgn="auto">
                <a:spcBef>
                  <a:spcPts val="0"/>
                </a:spcBef>
                <a:spcAft>
                  <a:spcPts val="0"/>
                </a:spcAft>
                <a:buFontTx/>
                <a:buNone/>
              </a:pPr>
              <a:t>193</a:t>
            </a:fld>
            <a:endParaRPr lang="zh-CN" altLang="en-US" dirty="0">
              <a:solidFill>
                <a:prstClr val="black">
                  <a:tint val="75000"/>
                </a:prstClr>
              </a:solidFill>
            </a:endParaRPr>
          </a:p>
        </p:txBody>
      </p:sp>
    </p:spTree>
    <p:extLst>
      <p:ext uri="{BB962C8B-B14F-4D97-AF65-F5344CB8AC3E}">
        <p14:creationId xmlns:p14="http://schemas.microsoft.com/office/powerpoint/2010/main" val="1680288517"/>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623554" y="2172770"/>
            <a:ext cx="5929895" cy="87415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36" name="矩形 35"/>
          <p:cNvSpPr/>
          <p:nvPr/>
        </p:nvSpPr>
        <p:spPr>
          <a:xfrm>
            <a:off x="2623554" y="3387207"/>
            <a:ext cx="5929895" cy="87415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37" name="矩形 36"/>
          <p:cNvSpPr/>
          <p:nvPr/>
        </p:nvSpPr>
        <p:spPr>
          <a:xfrm>
            <a:off x="2623554" y="4511157"/>
            <a:ext cx="5929895" cy="87415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38" name="矩形 37"/>
          <p:cNvSpPr/>
          <p:nvPr/>
        </p:nvSpPr>
        <p:spPr>
          <a:xfrm>
            <a:off x="700308" y="2172770"/>
            <a:ext cx="1705761" cy="8741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b="1">
              <a:solidFill>
                <a:prstClr val="white"/>
              </a:solidFill>
            </a:endParaRPr>
          </a:p>
        </p:txBody>
      </p:sp>
      <p:sp>
        <p:nvSpPr>
          <p:cNvPr id="39" name="矩形 38"/>
          <p:cNvSpPr/>
          <p:nvPr/>
        </p:nvSpPr>
        <p:spPr>
          <a:xfrm>
            <a:off x="700308" y="3387207"/>
            <a:ext cx="1705761" cy="8741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b="1">
              <a:solidFill>
                <a:prstClr val="white"/>
              </a:solidFill>
            </a:endParaRPr>
          </a:p>
        </p:txBody>
      </p:sp>
      <p:sp>
        <p:nvSpPr>
          <p:cNvPr id="40" name="矩形 39"/>
          <p:cNvSpPr/>
          <p:nvPr/>
        </p:nvSpPr>
        <p:spPr>
          <a:xfrm>
            <a:off x="700308" y="4511157"/>
            <a:ext cx="1705761" cy="8741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b="1">
              <a:solidFill>
                <a:prstClr val="white"/>
              </a:solidFill>
            </a:endParaRPr>
          </a:p>
        </p:txBody>
      </p:sp>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26" name="文本框 6"/>
          <p:cNvSpPr txBox="1"/>
          <p:nvPr/>
        </p:nvSpPr>
        <p:spPr>
          <a:xfrm>
            <a:off x="607500" y="177284"/>
            <a:ext cx="1192634" cy="323165"/>
          </a:xfrm>
          <a:prstGeom prst="rect">
            <a:avLst/>
          </a:prstGeom>
          <a:noFill/>
        </p:spPr>
        <p:txBody>
          <a:bodyPr wrap="none" lIns="0" tIns="0" rIns="0" bIns="0" rtlCol="0">
            <a:spAutoFit/>
          </a:bodyPr>
          <a:lstStyle/>
          <a:p>
            <a:pPr fontAlgn="auto">
              <a:spcBef>
                <a:spcPts val="0"/>
              </a:spcBef>
              <a:spcAft>
                <a:spcPts val="0"/>
              </a:spcAft>
              <a:buFontTx/>
              <a:buNone/>
            </a:pPr>
            <a:r>
              <a:rPr lang="zh-CN" altLang="en-US" sz="2100" b="1" spc="225" dirty="0" smtClean="0">
                <a:solidFill>
                  <a:prstClr val="white"/>
                </a:solidFill>
                <a:latin typeface="微软雅黑"/>
                <a:ea typeface="微软雅黑"/>
              </a:rPr>
              <a:t>预测模型</a:t>
            </a:r>
            <a:endParaRPr lang="zh-CN" altLang="en-US" sz="2100" b="1" spc="225" dirty="0">
              <a:solidFill>
                <a:prstClr val="white"/>
              </a:solidFill>
              <a:latin typeface="微软雅黑"/>
              <a:ea typeface="微软雅黑"/>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6" name="矩形 45"/>
          <p:cNvSpPr/>
          <p:nvPr/>
        </p:nvSpPr>
        <p:spPr>
          <a:xfrm>
            <a:off x="259814" y="874479"/>
            <a:ext cx="1800493" cy="369332"/>
          </a:xfrm>
          <a:prstGeom prst="rect">
            <a:avLst/>
          </a:prstGeom>
        </p:spPr>
        <p:txBody>
          <a:bodyPr wrap="none">
            <a:spAutoFit/>
          </a:bodyPr>
          <a:lstStyle/>
          <a:p>
            <a:pPr fontAlgn="auto">
              <a:spcBef>
                <a:spcPts val="0"/>
              </a:spcBef>
              <a:spcAft>
                <a:spcPts val="0"/>
              </a:spcAft>
              <a:buFontTx/>
              <a:buNone/>
            </a:pPr>
            <a:r>
              <a:rPr lang="zh-CN" altLang="zh-CN" dirty="0" smtClean="0">
                <a:solidFill>
                  <a:prstClr val="black"/>
                </a:solidFill>
                <a:latin typeface="微软雅黑"/>
                <a:ea typeface="微软雅黑"/>
              </a:rPr>
              <a:t>案例</a:t>
            </a:r>
            <a:r>
              <a:rPr lang="zh-CN" altLang="zh-CN" dirty="0">
                <a:solidFill>
                  <a:prstClr val="black"/>
                </a:solidFill>
                <a:latin typeface="微软雅黑"/>
                <a:ea typeface="微软雅黑"/>
              </a:rPr>
              <a:t>：地震预警</a:t>
            </a:r>
          </a:p>
        </p:txBody>
      </p:sp>
      <p:sp>
        <p:nvSpPr>
          <p:cNvPr id="45" name="矩形 44"/>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7"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9"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7"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0" name="矩形 29"/>
          <p:cNvSpPr/>
          <p:nvPr/>
        </p:nvSpPr>
        <p:spPr>
          <a:xfrm>
            <a:off x="524727" y="1286142"/>
            <a:ext cx="4620176" cy="338554"/>
          </a:xfrm>
          <a:prstGeom prst="rect">
            <a:avLst/>
          </a:prstGeom>
        </p:spPr>
        <p:txBody>
          <a:bodyPr wrap="none">
            <a:spAutoFit/>
          </a:bodyPr>
          <a:lstStyle/>
          <a:p>
            <a:pPr fontAlgn="auto">
              <a:spcBef>
                <a:spcPts val="0"/>
              </a:spcBef>
              <a:spcAft>
                <a:spcPts val="0"/>
              </a:spcAft>
              <a:buFontTx/>
              <a:buNone/>
            </a:pPr>
            <a:r>
              <a:rPr lang="en-US" altLang="zh-CN" sz="1600" b="1" dirty="0" smtClean="0">
                <a:solidFill>
                  <a:prstClr val="black"/>
                </a:solidFill>
                <a:latin typeface="微软雅黑"/>
                <a:ea typeface="微软雅黑"/>
              </a:rPr>
              <a:t>2</a:t>
            </a:r>
            <a:r>
              <a:rPr lang="zh-CN" altLang="zh-CN" sz="1600" b="1" dirty="0">
                <a:solidFill>
                  <a:prstClr val="black"/>
                </a:solidFill>
                <a:latin typeface="微软雅黑"/>
                <a:ea typeface="微软雅黑"/>
              </a:rPr>
              <a:t>．地震波形数据存储和计算平台的主要性能指标</a:t>
            </a:r>
          </a:p>
        </p:txBody>
      </p:sp>
      <p:sp>
        <p:nvSpPr>
          <p:cNvPr id="2" name="矩形 1"/>
          <p:cNvSpPr/>
          <p:nvPr/>
        </p:nvSpPr>
        <p:spPr>
          <a:xfrm>
            <a:off x="800099" y="2319337"/>
            <a:ext cx="1510719" cy="581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r>
              <a:rPr lang="zh-CN" altLang="zh-CN" sz="1600" b="1" dirty="0">
                <a:solidFill>
                  <a:prstClr val="white"/>
                </a:solidFill>
              </a:rPr>
              <a:t>数据存储和处理指标</a:t>
            </a:r>
            <a:endParaRPr lang="zh-CN" altLang="en-US" sz="1600" b="1" dirty="0">
              <a:solidFill>
                <a:prstClr val="white"/>
              </a:solidFill>
            </a:endParaRPr>
          </a:p>
        </p:txBody>
      </p:sp>
      <p:sp>
        <p:nvSpPr>
          <p:cNvPr id="34" name="矩形 33"/>
          <p:cNvSpPr/>
          <p:nvPr/>
        </p:nvSpPr>
        <p:spPr>
          <a:xfrm>
            <a:off x="800100" y="3533774"/>
            <a:ext cx="1510719" cy="581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r>
              <a:rPr lang="zh-CN" altLang="zh-CN" sz="1600" b="1" dirty="0">
                <a:solidFill>
                  <a:prstClr val="white"/>
                </a:solidFill>
              </a:rPr>
              <a:t>系统响应时间指标</a:t>
            </a:r>
            <a:endParaRPr lang="zh-CN" altLang="en-US" sz="1600" b="1" dirty="0">
              <a:solidFill>
                <a:prstClr val="white"/>
              </a:solidFill>
            </a:endParaRPr>
          </a:p>
        </p:txBody>
      </p:sp>
      <p:sp>
        <p:nvSpPr>
          <p:cNvPr id="35" name="矩形 34"/>
          <p:cNvSpPr/>
          <p:nvPr/>
        </p:nvSpPr>
        <p:spPr>
          <a:xfrm>
            <a:off x="800100" y="4657724"/>
            <a:ext cx="1510719" cy="581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r>
              <a:rPr lang="zh-CN" altLang="zh-CN" sz="1600" b="1" dirty="0">
                <a:solidFill>
                  <a:prstClr val="white"/>
                </a:solidFill>
              </a:rPr>
              <a:t>地震波形数据存储性能指标</a:t>
            </a:r>
            <a:endParaRPr lang="zh-CN" altLang="en-US" sz="1600" b="1" dirty="0">
              <a:solidFill>
                <a:prstClr val="white"/>
              </a:solidFill>
            </a:endParaRPr>
          </a:p>
        </p:txBody>
      </p:sp>
      <p:sp>
        <p:nvSpPr>
          <p:cNvPr id="5" name="矩形 4"/>
          <p:cNvSpPr/>
          <p:nvPr/>
        </p:nvSpPr>
        <p:spPr>
          <a:xfrm>
            <a:off x="2623555" y="2240517"/>
            <a:ext cx="5800725" cy="738664"/>
          </a:xfrm>
          <a:prstGeom prst="rect">
            <a:avLst/>
          </a:prstGeom>
        </p:spPr>
        <p:txBody>
          <a:bodyPr wrap="square">
            <a:spAutoFit/>
          </a:bodyPr>
          <a:lstStyle/>
          <a:p>
            <a:pPr fontAlgn="auto">
              <a:spcBef>
                <a:spcPts val="0"/>
              </a:spcBef>
              <a:spcAft>
                <a:spcPts val="0"/>
              </a:spcAft>
              <a:buFontTx/>
              <a:buNone/>
            </a:pPr>
            <a:r>
              <a:rPr lang="zh-CN" altLang="zh-CN" sz="1400" dirty="0">
                <a:solidFill>
                  <a:prstClr val="white"/>
                </a:solidFill>
                <a:latin typeface="微软雅黑"/>
                <a:ea typeface="微软雅黑"/>
              </a:rPr>
              <a:t>每年的原始地震波形数据及相关辅助信息约为</a:t>
            </a:r>
            <a:r>
              <a:rPr lang="en-US" altLang="zh-CN" sz="1400" dirty="0">
                <a:solidFill>
                  <a:prstClr val="white"/>
                </a:solidFill>
                <a:latin typeface="微软雅黑"/>
                <a:ea typeface="微软雅黑"/>
              </a:rPr>
              <a:t>15TB</a:t>
            </a:r>
            <a:r>
              <a:rPr lang="zh-CN" altLang="zh-CN" sz="1400" dirty="0">
                <a:solidFill>
                  <a:prstClr val="white"/>
                </a:solidFill>
                <a:latin typeface="微软雅黑"/>
                <a:ea typeface="微软雅黑"/>
              </a:rPr>
              <a:t>，为保证数据存储的可靠性，要求采用</a:t>
            </a:r>
            <a:r>
              <a:rPr lang="en-US" altLang="zh-CN" sz="1400" dirty="0">
                <a:solidFill>
                  <a:prstClr val="white"/>
                </a:solidFill>
                <a:latin typeface="微软雅黑"/>
                <a:ea typeface="微软雅黑"/>
              </a:rPr>
              <a:t>3</a:t>
            </a:r>
            <a:r>
              <a:rPr lang="zh-CN" altLang="zh-CN" sz="1400" dirty="0">
                <a:solidFill>
                  <a:prstClr val="white"/>
                </a:solidFill>
                <a:latin typeface="微软雅黑"/>
                <a:ea typeface="微软雅黑"/>
              </a:rPr>
              <a:t>倍副本方式保存数据，云平台每年需要提供约</a:t>
            </a:r>
            <a:r>
              <a:rPr lang="en-US" altLang="zh-CN" sz="1400" dirty="0">
                <a:solidFill>
                  <a:prstClr val="white"/>
                </a:solidFill>
                <a:latin typeface="微软雅黑"/>
                <a:ea typeface="微软雅黑"/>
              </a:rPr>
              <a:t>45TB</a:t>
            </a:r>
            <a:r>
              <a:rPr lang="zh-CN" altLang="zh-CN" sz="1400" dirty="0">
                <a:solidFill>
                  <a:prstClr val="white"/>
                </a:solidFill>
                <a:latin typeface="微软雅黑"/>
                <a:ea typeface="微软雅黑"/>
              </a:rPr>
              <a:t>的总存储量，同时系统必须能实时接收和处理高达</a:t>
            </a:r>
            <a:r>
              <a:rPr lang="en-US" altLang="zh-CN" sz="1400" dirty="0">
                <a:solidFill>
                  <a:prstClr val="white"/>
                </a:solidFill>
                <a:latin typeface="微软雅黑"/>
                <a:ea typeface="微软雅黑"/>
              </a:rPr>
              <a:t>10MB/s</a:t>
            </a:r>
            <a:r>
              <a:rPr lang="zh-CN" altLang="zh-CN" sz="1400" dirty="0">
                <a:solidFill>
                  <a:prstClr val="white"/>
                </a:solidFill>
                <a:latin typeface="微软雅黑"/>
                <a:ea typeface="微软雅黑"/>
              </a:rPr>
              <a:t>的入库数据</a:t>
            </a:r>
            <a:endParaRPr lang="zh-CN" altLang="en-US" sz="1400" dirty="0">
              <a:solidFill>
                <a:prstClr val="white"/>
              </a:solidFill>
              <a:latin typeface="微软雅黑"/>
              <a:ea typeface="微软雅黑"/>
            </a:endParaRPr>
          </a:p>
        </p:txBody>
      </p:sp>
      <p:sp>
        <p:nvSpPr>
          <p:cNvPr id="7" name="矩形 6"/>
          <p:cNvSpPr/>
          <p:nvPr/>
        </p:nvSpPr>
        <p:spPr>
          <a:xfrm>
            <a:off x="2645403" y="3562676"/>
            <a:ext cx="5778880" cy="523220"/>
          </a:xfrm>
          <a:prstGeom prst="rect">
            <a:avLst/>
          </a:prstGeom>
        </p:spPr>
        <p:txBody>
          <a:bodyPr wrap="square">
            <a:spAutoFit/>
          </a:bodyPr>
          <a:lstStyle/>
          <a:p>
            <a:pPr fontAlgn="auto">
              <a:spcBef>
                <a:spcPts val="0"/>
              </a:spcBef>
              <a:spcAft>
                <a:spcPts val="0"/>
              </a:spcAft>
              <a:buFontTx/>
              <a:buNone/>
            </a:pPr>
            <a:r>
              <a:rPr lang="zh-CN" altLang="zh-CN" sz="1400" dirty="0">
                <a:solidFill>
                  <a:prstClr val="white"/>
                </a:solidFill>
                <a:latin typeface="微软雅黑"/>
                <a:ea typeface="微软雅黑"/>
              </a:rPr>
              <a:t>千兆网络环境下，局域网客户端从分布式文件存储系统中读取</a:t>
            </a:r>
            <a:r>
              <a:rPr lang="en-US" altLang="zh-CN" sz="1400" dirty="0">
                <a:solidFill>
                  <a:prstClr val="white"/>
                </a:solidFill>
                <a:latin typeface="微软雅黑"/>
                <a:ea typeface="微软雅黑"/>
              </a:rPr>
              <a:t>4096B</a:t>
            </a:r>
            <a:r>
              <a:rPr lang="zh-CN" altLang="zh-CN" sz="1400" dirty="0">
                <a:solidFill>
                  <a:prstClr val="white"/>
                </a:solidFill>
                <a:latin typeface="微软雅黑"/>
                <a:ea typeface="微软雅黑"/>
              </a:rPr>
              <a:t>存储内容的响应时间不高于</a:t>
            </a:r>
            <a:r>
              <a:rPr lang="en-US" altLang="zh-CN" sz="1400" dirty="0">
                <a:solidFill>
                  <a:prstClr val="white"/>
                </a:solidFill>
                <a:latin typeface="微软雅黑"/>
                <a:ea typeface="微软雅黑"/>
              </a:rPr>
              <a:t>50</a:t>
            </a:r>
            <a:r>
              <a:rPr lang="zh-CN" altLang="zh-CN" sz="1400" dirty="0" smtClean="0">
                <a:solidFill>
                  <a:prstClr val="white"/>
                </a:solidFill>
                <a:latin typeface="微软雅黑"/>
                <a:ea typeface="微软雅黑"/>
              </a:rPr>
              <a:t>毫秒</a:t>
            </a:r>
            <a:endParaRPr lang="zh-CN" altLang="en-US" sz="1400" dirty="0">
              <a:solidFill>
                <a:prstClr val="white"/>
              </a:solidFill>
              <a:latin typeface="微软雅黑"/>
              <a:ea typeface="微软雅黑"/>
            </a:endParaRPr>
          </a:p>
        </p:txBody>
      </p:sp>
      <p:sp>
        <p:nvSpPr>
          <p:cNvPr id="10" name="矩形 9"/>
          <p:cNvSpPr/>
          <p:nvPr/>
        </p:nvSpPr>
        <p:spPr>
          <a:xfrm>
            <a:off x="2623556" y="4578904"/>
            <a:ext cx="5800725" cy="738664"/>
          </a:xfrm>
          <a:prstGeom prst="rect">
            <a:avLst/>
          </a:prstGeom>
        </p:spPr>
        <p:txBody>
          <a:bodyPr wrap="square">
            <a:spAutoFit/>
          </a:bodyPr>
          <a:lstStyle/>
          <a:p>
            <a:pPr fontAlgn="auto">
              <a:spcBef>
                <a:spcPts val="0"/>
              </a:spcBef>
              <a:spcAft>
                <a:spcPts val="0"/>
              </a:spcAft>
              <a:buFontTx/>
              <a:buNone/>
            </a:pPr>
            <a:r>
              <a:rPr lang="zh-CN" altLang="zh-CN" sz="1400" dirty="0">
                <a:solidFill>
                  <a:prstClr val="white"/>
                </a:solidFill>
                <a:latin typeface="微软雅黑"/>
                <a:ea typeface="微软雅黑"/>
              </a:rPr>
              <a:t>采用</a:t>
            </a:r>
            <a:r>
              <a:rPr lang="en-US" altLang="zh-CN" sz="1400" dirty="0">
                <a:solidFill>
                  <a:prstClr val="white"/>
                </a:solidFill>
                <a:latin typeface="微软雅黑"/>
                <a:ea typeface="微软雅黑"/>
              </a:rPr>
              <a:t>HDFS</a:t>
            </a:r>
            <a:r>
              <a:rPr lang="zh-CN" altLang="zh-CN" sz="1400" dirty="0">
                <a:solidFill>
                  <a:prstClr val="white"/>
                </a:solidFill>
                <a:latin typeface="微软雅黑"/>
                <a:ea typeface="微软雅黑"/>
              </a:rPr>
              <a:t>格式进行数据读取，读取性能为</a:t>
            </a:r>
            <a:r>
              <a:rPr lang="en-US" altLang="zh-CN" sz="1400" dirty="0">
                <a:solidFill>
                  <a:prstClr val="white"/>
                </a:solidFill>
                <a:latin typeface="微软雅黑"/>
                <a:ea typeface="微软雅黑"/>
              </a:rPr>
              <a:t>40</a:t>
            </a:r>
            <a:r>
              <a:rPr lang="zh-CN" altLang="zh-CN" sz="1400" dirty="0">
                <a:solidFill>
                  <a:prstClr val="white"/>
                </a:solidFill>
                <a:latin typeface="微软雅黑"/>
                <a:ea typeface="微软雅黑"/>
              </a:rPr>
              <a:t>～</a:t>
            </a:r>
            <a:r>
              <a:rPr lang="en-US" altLang="zh-CN" sz="1400" dirty="0">
                <a:solidFill>
                  <a:prstClr val="white"/>
                </a:solidFill>
                <a:latin typeface="微软雅黑"/>
                <a:ea typeface="微软雅黑"/>
              </a:rPr>
              <a:t>80MB/s</a:t>
            </a:r>
            <a:r>
              <a:rPr lang="zh-CN" altLang="zh-CN" sz="1400" dirty="0">
                <a:solidFill>
                  <a:prstClr val="white"/>
                </a:solidFill>
                <a:latin typeface="微软雅黑"/>
                <a:ea typeface="微软雅黑"/>
              </a:rPr>
              <a:t>节点，数据规模</a:t>
            </a:r>
            <a:r>
              <a:rPr lang="en-US" altLang="zh-CN" sz="1400" dirty="0">
                <a:solidFill>
                  <a:prstClr val="white"/>
                </a:solidFill>
                <a:latin typeface="微软雅黑"/>
                <a:ea typeface="微软雅黑"/>
              </a:rPr>
              <a:t>10PB</a:t>
            </a:r>
            <a:r>
              <a:rPr lang="zh-CN" altLang="zh-CN" sz="1400" dirty="0">
                <a:solidFill>
                  <a:prstClr val="white"/>
                </a:solidFill>
                <a:latin typeface="微软雅黑"/>
                <a:ea typeface="微软雅黑"/>
              </a:rPr>
              <a:t>，数据负载均衡时间可依据流量配置而确定，集群重新启动时间按</a:t>
            </a:r>
            <a:r>
              <a:rPr lang="en-US" altLang="zh-CN" sz="1400" dirty="0">
                <a:solidFill>
                  <a:prstClr val="white"/>
                </a:solidFill>
                <a:latin typeface="微软雅黑"/>
                <a:ea typeface="微软雅黑"/>
              </a:rPr>
              <a:t>10PB</a:t>
            </a:r>
            <a:r>
              <a:rPr lang="zh-CN" altLang="zh-CN" sz="1400" dirty="0">
                <a:solidFill>
                  <a:prstClr val="white"/>
                </a:solidFill>
                <a:latin typeface="微软雅黑"/>
                <a:ea typeface="微软雅黑"/>
              </a:rPr>
              <a:t>规模计算达到分钟级别</a:t>
            </a:r>
            <a:endParaRPr lang="zh-CN" altLang="en-US" sz="1400" dirty="0">
              <a:solidFill>
                <a:prstClr val="white"/>
              </a:solidFill>
              <a:latin typeface="微软雅黑"/>
              <a:ea typeface="微软雅黑"/>
            </a:endParaRPr>
          </a:p>
        </p:txBody>
      </p:sp>
      <p:pic>
        <p:nvPicPr>
          <p:cNvPr id="32" name="27 Image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prstClr val="white">
                    <a:lumMod val="65000"/>
                  </a:prstClr>
                </a:solidFill>
                <a:latin typeface="微软雅黑"/>
                <a:ea typeface="微软雅黑"/>
              </a:rPr>
              <a:t>of</a:t>
            </a:r>
            <a:endParaRPr lang="es-ES" sz="1200" b="1" i="1" dirty="0">
              <a:solidFill>
                <a:prstClr val="white">
                  <a:lumMod val="65000"/>
                </a:prstClr>
              </a:solidFill>
              <a:latin typeface="微软雅黑"/>
              <a:ea typeface="微软雅黑"/>
            </a:endParaRPr>
          </a:p>
        </p:txBody>
      </p:sp>
      <p:sp>
        <p:nvSpPr>
          <p:cNvPr id="41"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sz="1200" b="1" dirty="0" smtClean="0">
                <a:solidFill>
                  <a:prstClr val="white">
                    <a:lumMod val="50000"/>
                  </a:prstClr>
                </a:solidFill>
                <a:latin typeface="微软雅黑"/>
                <a:ea typeface="微软雅黑"/>
              </a:rPr>
              <a:t>65</a:t>
            </a:r>
            <a:endParaRPr lang="es-ES" sz="1200" b="1" dirty="0">
              <a:solidFill>
                <a:prstClr val="white">
                  <a:lumMod val="50000"/>
                </a:prstClr>
              </a:solidFill>
              <a:latin typeface="微软雅黑"/>
              <a:ea typeface="微软雅黑"/>
            </a:endParaRPr>
          </a:p>
        </p:txBody>
      </p:sp>
      <p:pic>
        <p:nvPicPr>
          <p:cNvPr id="42" name="Imagen 27">
            <a:hlinkClick r:id="" action="ppaction://hlinkshowjump?jump=next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Imagen 28">
            <a:hlinkClick r:id="" action="ppaction://hlinkshowjump?jump=previous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prstClr val="black">
                    <a:tint val="75000"/>
                  </a:prstClr>
                </a:solidFill>
              </a:rPr>
              <a:pPr fontAlgn="auto">
                <a:spcBef>
                  <a:spcPts val="0"/>
                </a:spcBef>
                <a:spcAft>
                  <a:spcPts val="0"/>
                </a:spcAft>
                <a:buFontTx/>
                <a:buNone/>
              </a:pPr>
              <a:t>194</a:t>
            </a:fld>
            <a:endParaRPr lang="zh-CN" altLang="en-US" dirty="0">
              <a:solidFill>
                <a:prstClr val="black">
                  <a:tint val="75000"/>
                </a:prstClr>
              </a:solidFill>
            </a:endParaRPr>
          </a:p>
        </p:txBody>
      </p:sp>
    </p:spTree>
    <p:extLst>
      <p:ext uri="{BB962C8B-B14F-4D97-AF65-F5344CB8AC3E}">
        <p14:creationId xmlns:p14="http://schemas.microsoft.com/office/powerpoint/2010/main" val="1916795771"/>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26" name="文本框 6"/>
          <p:cNvSpPr txBox="1"/>
          <p:nvPr/>
        </p:nvSpPr>
        <p:spPr>
          <a:xfrm>
            <a:off x="607500" y="177284"/>
            <a:ext cx="1192634" cy="323165"/>
          </a:xfrm>
          <a:prstGeom prst="rect">
            <a:avLst/>
          </a:prstGeom>
          <a:noFill/>
        </p:spPr>
        <p:txBody>
          <a:bodyPr wrap="none" lIns="0" tIns="0" rIns="0" bIns="0" rtlCol="0">
            <a:spAutoFit/>
          </a:bodyPr>
          <a:lstStyle/>
          <a:p>
            <a:pPr fontAlgn="auto">
              <a:spcBef>
                <a:spcPts val="0"/>
              </a:spcBef>
              <a:spcAft>
                <a:spcPts val="0"/>
              </a:spcAft>
              <a:buFontTx/>
              <a:buNone/>
            </a:pPr>
            <a:r>
              <a:rPr lang="zh-CN" altLang="en-US" sz="2100" b="1" spc="225" dirty="0" smtClean="0">
                <a:solidFill>
                  <a:prstClr val="white"/>
                </a:solidFill>
                <a:latin typeface="微软雅黑"/>
                <a:ea typeface="微软雅黑"/>
              </a:rPr>
              <a:t>预测模型</a:t>
            </a:r>
            <a:endParaRPr lang="zh-CN" altLang="en-US" sz="2100" b="1" spc="225" dirty="0">
              <a:solidFill>
                <a:prstClr val="white"/>
              </a:solidFill>
              <a:latin typeface="微软雅黑"/>
              <a:ea typeface="微软雅黑"/>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6" name="矩形 45"/>
          <p:cNvSpPr/>
          <p:nvPr/>
        </p:nvSpPr>
        <p:spPr>
          <a:xfrm>
            <a:off x="259814" y="874479"/>
            <a:ext cx="1800493" cy="369332"/>
          </a:xfrm>
          <a:prstGeom prst="rect">
            <a:avLst/>
          </a:prstGeom>
        </p:spPr>
        <p:txBody>
          <a:bodyPr wrap="none">
            <a:spAutoFit/>
          </a:bodyPr>
          <a:lstStyle/>
          <a:p>
            <a:pPr fontAlgn="auto">
              <a:spcBef>
                <a:spcPts val="0"/>
              </a:spcBef>
              <a:spcAft>
                <a:spcPts val="0"/>
              </a:spcAft>
              <a:buFontTx/>
              <a:buNone/>
            </a:pPr>
            <a:r>
              <a:rPr lang="zh-CN" altLang="zh-CN" dirty="0" smtClean="0">
                <a:solidFill>
                  <a:prstClr val="black"/>
                </a:solidFill>
                <a:latin typeface="微软雅黑"/>
                <a:ea typeface="微软雅黑"/>
              </a:rPr>
              <a:t>案例</a:t>
            </a:r>
            <a:r>
              <a:rPr lang="zh-CN" altLang="zh-CN" dirty="0">
                <a:solidFill>
                  <a:prstClr val="black"/>
                </a:solidFill>
                <a:latin typeface="微软雅黑"/>
                <a:ea typeface="微软雅黑"/>
              </a:rPr>
              <a:t>：地震预警</a:t>
            </a:r>
          </a:p>
        </p:txBody>
      </p:sp>
      <p:sp>
        <p:nvSpPr>
          <p:cNvPr id="45" name="矩形 44"/>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7"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9"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7"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0" name="矩形 29"/>
          <p:cNvSpPr/>
          <p:nvPr/>
        </p:nvSpPr>
        <p:spPr>
          <a:xfrm>
            <a:off x="524727" y="1286142"/>
            <a:ext cx="4336444" cy="338554"/>
          </a:xfrm>
          <a:prstGeom prst="rect">
            <a:avLst/>
          </a:prstGeom>
        </p:spPr>
        <p:txBody>
          <a:bodyPr wrap="none">
            <a:spAutoFit/>
          </a:bodyPr>
          <a:lstStyle/>
          <a:p>
            <a:pPr fontAlgn="auto">
              <a:spcBef>
                <a:spcPts val="0"/>
              </a:spcBef>
              <a:spcAft>
                <a:spcPts val="0"/>
              </a:spcAft>
              <a:buFontTx/>
              <a:buNone/>
            </a:pPr>
            <a:r>
              <a:rPr lang="en-US" altLang="zh-CN" sz="1600" b="1" dirty="0" smtClean="0">
                <a:solidFill>
                  <a:prstClr val="black"/>
                </a:solidFill>
                <a:latin typeface="微软雅黑"/>
                <a:ea typeface="微软雅黑"/>
              </a:rPr>
              <a:t>3</a:t>
            </a:r>
            <a:r>
              <a:rPr lang="zh-CN" altLang="zh-CN" sz="1600" b="1" dirty="0">
                <a:solidFill>
                  <a:prstClr val="black"/>
                </a:solidFill>
                <a:latin typeface="微软雅黑"/>
                <a:ea typeface="微软雅黑"/>
              </a:rPr>
              <a:t>．地震波形数据存储和计算平台的功能设计</a:t>
            </a:r>
          </a:p>
        </p:txBody>
      </p:sp>
      <p:grpSp>
        <p:nvGrpSpPr>
          <p:cNvPr id="32" name="组合 31"/>
          <p:cNvGrpSpPr/>
          <p:nvPr/>
        </p:nvGrpSpPr>
        <p:grpSpPr>
          <a:xfrm>
            <a:off x="2790790" y="2037689"/>
            <a:ext cx="2887506" cy="2924946"/>
            <a:chOff x="2733721" y="2323774"/>
            <a:chExt cx="2432903" cy="2464449"/>
          </a:xfrm>
        </p:grpSpPr>
        <p:grpSp>
          <p:nvGrpSpPr>
            <p:cNvPr id="33" name="组合 32"/>
            <p:cNvGrpSpPr/>
            <p:nvPr/>
          </p:nvGrpSpPr>
          <p:grpSpPr>
            <a:xfrm>
              <a:off x="2823169" y="2323774"/>
              <a:ext cx="2310303" cy="2200289"/>
              <a:chOff x="2823169" y="2323774"/>
              <a:chExt cx="2310303" cy="2200289"/>
            </a:xfrm>
          </p:grpSpPr>
          <p:sp>
            <p:nvSpPr>
              <p:cNvPr id="48" name="正五边形 47"/>
              <p:cNvSpPr/>
              <p:nvPr/>
            </p:nvSpPr>
            <p:spPr>
              <a:xfrm>
                <a:off x="2823169" y="2323774"/>
                <a:ext cx="2310303" cy="2200289"/>
              </a:xfrm>
              <a:prstGeom prst="pentagon">
                <a:avLst/>
              </a:prstGeom>
              <a:solidFill>
                <a:schemeClr val="bg1">
                  <a:lumMod val="95000"/>
                </a:schemeClr>
              </a:solidFill>
              <a:ln w="28575">
                <a:solidFill>
                  <a:schemeClr val="accent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49" name="正五边形 48"/>
              <p:cNvSpPr/>
              <p:nvPr/>
            </p:nvSpPr>
            <p:spPr>
              <a:xfrm>
                <a:off x="3160441" y="2644986"/>
                <a:ext cx="1635760" cy="1557867"/>
              </a:xfrm>
              <a:prstGeom prst="pentagon">
                <a:avLst/>
              </a:prstGeom>
              <a:solidFill>
                <a:srgbClr val="3D89BC"/>
              </a:solidFill>
              <a:ln w="285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grpSp>
        <p:sp>
          <p:nvSpPr>
            <p:cNvPr id="41" name="椭圆 40"/>
            <p:cNvSpPr/>
            <p:nvPr/>
          </p:nvSpPr>
          <p:spPr>
            <a:xfrm>
              <a:off x="4307840" y="2429802"/>
              <a:ext cx="528320" cy="528320"/>
            </a:xfrm>
            <a:prstGeom prst="ellipse">
              <a:avLst/>
            </a:prstGeom>
            <a:solidFill>
              <a:schemeClr val="bg1">
                <a:lumMod val="95000"/>
              </a:schemeClr>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r>
                <a:rPr lang="en-US" altLang="zh-CN" sz="2400" b="1" dirty="0">
                  <a:solidFill>
                    <a:srgbClr val="3D89BC"/>
                  </a:solidFill>
                  <a:effectLst>
                    <a:outerShdw blurRad="38100" dist="38100" dir="2700000" algn="tl">
                      <a:srgbClr val="000000">
                        <a:alpha val="43137"/>
                      </a:srgbClr>
                    </a:outerShdw>
                  </a:effectLst>
                </a:rPr>
                <a:t>2</a:t>
              </a:r>
              <a:endParaRPr lang="zh-CN" altLang="en-US" sz="2400" b="1" dirty="0">
                <a:solidFill>
                  <a:srgbClr val="3D89BC"/>
                </a:solidFill>
                <a:effectLst>
                  <a:outerShdw blurRad="38100" dist="38100" dir="2700000" algn="tl">
                    <a:srgbClr val="000000">
                      <a:alpha val="43137"/>
                    </a:srgbClr>
                  </a:outerShdw>
                </a:effectLst>
              </a:endParaRPr>
            </a:p>
          </p:txBody>
        </p:sp>
        <p:sp>
          <p:nvSpPr>
            <p:cNvPr id="42" name="椭圆 41"/>
            <p:cNvSpPr/>
            <p:nvPr/>
          </p:nvSpPr>
          <p:spPr>
            <a:xfrm>
              <a:off x="3107112" y="2429802"/>
              <a:ext cx="528320" cy="528320"/>
            </a:xfrm>
            <a:prstGeom prst="ellipse">
              <a:avLst/>
            </a:prstGeom>
            <a:solidFill>
              <a:schemeClr val="bg1">
                <a:lumMod val="95000"/>
              </a:schemeClr>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r>
                <a:rPr lang="en-US" altLang="zh-CN" sz="2400" b="1" dirty="0" smtClean="0">
                  <a:solidFill>
                    <a:srgbClr val="3D89BC"/>
                  </a:solidFill>
                  <a:effectLst>
                    <a:outerShdw blurRad="38100" dist="38100" dir="2700000" algn="tl">
                      <a:srgbClr val="000000">
                        <a:alpha val="43137"/>
                      </a:srgbClr>
                    </a:outerShdw>
                  </a:effectLst>
                </a:rPr>
                <a:t>1</a:t>
              </a:r>
              <a:endParaRPr lang="zh-CN" altLang="en-US" sz="2400" b="1" dirty="0">
                <a:solidFill>
                  <a:srgbClr val="3D89BC"/>
                </a:solidFill>
                <a:effectLst>
                  <a:outerShdw blurRad="38100" dist="38100" dir="2700000" algn="tl">
                    <a:srgbClr val="000000">
                      <a:alpha val="43137"/>
                    </a:srgbClr>
                  </a:outerShdw>
                </a:effectLst>
              </a:endParaRPr>
            </a:p>
          </p:txBody>
        </p:sp>
        <p:sp>
          <p:nvSpPr>
            <p:cNvPr id="43" name="椭圆 42"/>
            <p:cNvSpPr/>
            <p:nvPr/>
          </p:nvSpPr>
          <p:spPr>
            <a:xfrm>
              <a:off x="2733721" y="3631027"/>
              <a:ext cx="528320" cy="528320"/>
            </a:xfrm>
            <a:prstGeom prst="ellipse">
              <a:avLst/>
            </a:prstGeom>
            <a:solidFill>
              <a:schemeClr val="bg1">
                <a:lumMod val="95000"/>
              </a:schemeClr>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r>
                <a:rPr lang="en-US" altLang="zh-CN" sz="2400" b="1" dirty="0">
                  <a:solidFill>
                    <a:srgbClr val="3D89BC"/>
                  </a:solidFill>
                  <a:effectLst>
                    <a:outerShdw blurRad="38100" dist="38100" dir="2700000" algn="tl">
                      <a:srgbClr val="000000">
                        <a:alpha val="43137"/>
                      </a:srgbClr>
                    </a:outerShdw>
                  </a:effectLst>
                </a:rPr>
                <a:t>3</a:t>
              </a:r>
              <a:endParaRPr lang="zh-CN" altLang="en-US" sz="2400" b="1" dirty="0">
                <a:solidFill>
                  <a:srgbClr val="3D89BC"/>
                </a:solidFill>
                <a:effectLst>
                  <a:outerShdw blurRad="38100" dist="38100" dir="2700000" algn="tl">
                    <a:srgbClr val="000000">
                      <a:alpha val="43137"/>
                    </a:srgbClr>
                  </a:outerShdw>
                </a:effectLst>
              </a:endParaRPr>
            </a:p>
          </p:txBody>
        </p:sp>
        <p:sp>
          <p:nvSpPr>
            <p:cNvPr id="44" name="椭圆 43"/>
            <p:cNvSpPr/>
            <p:nvPr/>
          </p:nvSpPr>
          <p:spPr>
            <a:xfrm>
              <a:off x="4638304" y="3631027"/>
              <a:ext cx="528320" cy="528320"/>
            </a:xfrm>
            <a:prstGeom prst="ellipse">
              <a:avLst/>
            </a:prstGeom>
            <a:solidFill>
              <a:schemeClr val="bg1">
                <a:lumMod val="95000"/>
              </a:schemeClr>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r>
                <a:rPr lang="en-US" altLang="zh-CN" sz="2400" b="1" dirty="0">
                  <a:solidFill>
                    <a:srgbClr val="3D89BC"/>
                  </a:solidFill>
                  <a:effectLst>
                    <a:outerShdw blurRad="38100" dist="38100" dir="2700000" algn="tl">
                      <a:srgbClr val="000000">
                        <a:alpha val="43137"/>
                      </a:srgbClr>
                    </a:outerShdw>
                  </a:effectLst>
                </a:rPr>
                <a:t>4</a:t>
              </a:r>
              <a:endParaRPr lang="zh-CN" altLang="en-US" sz="2400" b="1" dirty="0">
                <a:solidFill>
                  <a:srgbClr val="3D89BC"/>
                </a:solidFill>
                <a:effectLst>
                  <a:outerShdw blurRad="38100" dist="38100" dir="2700000" algn="tl">
                    <a:srgbClr val="000000">
                      <a:alpha val="43137"/>
                    </a:srgbClr>
                  </a:outerShdw>
                </a:effectLst>
              </a:endParaRPr>
            </a:p>
          </p:txBody>
        </p:sp>
        <p:sp>
          <p:nvSpPr>
            <p:cNvPr id="47" name="椭圆 46"/>
            <p:cNvSpPr/>
            <p:nvPr/>
          </p:nvSpPr>
          <p:spPr>
            <a:xfrm>
              <a:off x="3714160" y="4259903"/>
              <a:ext cx="528320" cy="528320"/>
            </a:xfrm>
            <a:prstGeom prst="ellipse">
              <a:avLst/>
            </a:prstGeom>
            <a:solidFill>
              <a:schemeClr val="bg1">
                <a:lumMod val="95000"/>
              </a:schemeClr>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r>
                <a:rPr lang="en-US" altLang="zh-CN" sz="2400" b="1" dirty="0">
                  <a:solidFill>
                    <a:srgbClr val="3D89BC"/>
                  </a:solidFill>
                  <a:effectLst>
                    <a:outerShdw blurRad="38100" dist="38100" dir="2700000" algn="tl">
                      <a:srgbClr val="000000">
                        <a:alpha val="43137"/>
                      </a:srgbClr>
                    </a:outerShdw>
                  </a:effectLst>
                </a:rPr>
                <a:t>5</a:t>
              </a:r>
              <a:endParaRPr lang="zh-CN" altLang="en-US" sz="2400" b="1" dirty="0">
                <a:solidFill>
                  <a:srgbClr val="3D89BC"/>
                </a:solidFill>
                <a:effectLst>
                  <a:outerShdw blurRad="38100" dist="38100" dir="2700000" algn="tl">
                    <a:srgbClr val="000000">
                      <a:alpha val="43137"/>
                    </a:srgbClr>
                  </a:outerShdw>
                </a:effectLst>
              </a:endParaRPr>
            </a:p>
          </p:txBody>
        </p:sp>
      </p:grpSp>
      <p:sp>
        <p:nvSpPr>
          <p:cNvPr id="50" name="矩形 49"/>
          <p:cNvSpPr/>
          <p:nvPr/>
        </p:nvSpPr>
        <p:spPr>
          <a:xfrm>
            <a:off x="790148" y="2294285"/>
            <a:ext cx="2184400" cy="400110"/>
          </a:xfrm>
          <a:prstGeom prst="rect">
            <a:avLst/>
          </a:prstGeom>
        </p:spPr>
        <p:txBody>
          <a:bodyPr wrap="square">
            <a:spAutoFit/>
          </a:bodyPr>
          <a:lstStyle/>
          <a:p>
            <a:pPr fontAlgn="auto">
              <a:spcBef>
                <a:spcPts val="0"/>
              </a:spcBef>
              <a:spcAft>
                <a:spcPts val="0"/>
              </a:spcAft>
              <a:buFontTx/>
              <a:buNone/>
            </a:pPr>
            <a:r>
              <a:rPr lang="zh-CN" altLang="zh-CN" sz="2000" b="1" dirty="0">
                <a:solidFill>
                  <a:srgbClr val="5B9BD5"/>
                </a:solidFill>
                <a:latin typeface="微软雅黑"/>
                <a:ea typeface="微软雅黑"/>
              </a:rPr>
              <a:t>数据解析</a:t>
            </a:r>
            <a:endParaRPr lang="zh-CN" altLang="en-US" sz="2000" b="1" dirty="0">
              <a:solidFill>
                <a:srgbClr val="5B9BD5"/>
              </a:solidFill>
              <a:latin typeface="微软雅黑"/>
              <a:ea typeface="微软雅黑"/>
            </a:endParaRPr>
          </a:p>
        </p:txBody>
      </p:sp>
      <p:sp>
        <p:nvSpPr>
          <p:cNvPr id="51" name="矩形 50"/>
          <p:cNvSpPr/>
          <p:nvPr/>
        </p:nvSpPr>
        <p:spPr>
          <a:xfrm>
            <a:off x="6114660" y="2312594"/>
            <a:ext cx="2184400" cy="400110"/>
          </a:xfrm>
          <a:prstGeom prst="rect">
            <a:avLst/>
          </a:prstGeom>
        </p:spPr>
        <p:txBody>
          <a:bodyPr wrap="square">
            <a:spAutoFit/>
          </a:bodyPr>
          <a:lstStyle/>
          <a:p>
            <a:pPr fontAlgn="auto">
              <a:spcBef>
                <a:spcPts val="0"/>
              </a:spcBef>
              <a:spcAft>
                <a:spcPts val="0"/>
              </a:spcAft>
              <a:buFontTx/>
              <a:buNone/>
            </a:pPr>
            <a:r>
              <a:rPr lang="zh-CN" altLang="zh-CN" sz="2000" b="1" dirty="0">
                <a:solidFill>
                  <a:srgbClr val="5B9BD5"/>
                </a:solidFill>
                <a:latin typeface="微软雅黑"/>
                <a:ea typeface="微软雅黑"/>
              </a:rPr>
              <a:t>数据入库</a:t>
            </a:r>
            <a:endParaRPr lang="zh-CN" altLang="en-US" sz="2000" b="1" dirty="0">
              <a:solidFill>
                <a:srgbClr val="5B9BD5"/>
              </a:solidFill>
              <a:latin typeface="微软雅黑"/>
              <a:ea typeface="微软雅黑"/>
            </a:endParaRPr>
          </a:p>
        </p:txBody>
      </p:sp>
      <p:sp>
        <p:nvSpPr>
          <p:cNvPr id="52" name="矩形 51"/>
          <p:cNvSpPr/>
          <p:nvPr/>
        </p:nvSpPr>
        <p:spPr>
          <a:xfrm>
            <a:off x="712552" y="3922255"/>
            <a:ext cx="2184400" cy="400110"/>
          </a:xfrm>
          <a:prstGeom prst="rect">
            <a:avLst/>
          </a:prstGeom>
        </p:spPr>
        <p:txBody>
          <a:bodyPr wrap="square">
            <a:spAutoFit/>
          </a:bodyPr>
          <a:lstStyle/>
          <a:p>
            <a:pPr fontAlgn="auto">
              <a:spcBef>
                <a:spcPts val="0"/>
              </a:spcBef>
              <a:spcAft>
                <a:spcPts val="0"/>
              </a:spcAft>
              <a:buFontTx/>
              <a:buNone/>
            </a:pPr>
            <a:r>
              <a:rPr lang="zh-CN" altLang="zh-CN" sz="2000" b="1" dirty="0">
                <a:solidFill>
                  <a:srgbClr val="5B9BD5"/>
                </a:solidFill>
                <a:latin typeface="微软雅黑"/>
                <a:ea typeface="微软雅黑"/>
              </a:rPr>
              <a:t>数据存储管理</a:t>
            </a:r>
            <a:endParaRPr lang="zh-CN" altLang="en-US" sz="2000" b="1" dirty="0">
              <a:solidFill>
                <a:srgbClr val="5B9BD5"/>
              </a:solidFill>
              <a:latin typeface="微软雅黑"/>
              <a:ea typeface="微软雅黑"/>
            </a:endParaRPr>
          </a:p>
        </p:txBody>
      </p:sp>
      <p:sp>
        <p:nvSpPr>
          <p:cNvPr id="53" name="矩形 52"/>
          <p:cNvSpPr/>
          <p:nvPr/>
        </p:nvSpPr>
        <p:spPr>
          <a:xfrm>
            <a:off x="6116320" y="3693030"/>
            <a:ext cx="2374230" cy="707886"/>
          </a:xfrm>
          <a:prstGeom prst="rect">
            <a:avLst/>
          </a:prstGeom>
        </p:spPr>
        <p:txBody>
          <a:bodyPr wrap="square">
            <a:spAutoFit/>
          </a:bodyPr>
          <a:lstStyle/>
          <a:p>
            <a:pPr fontAlgn="auto">
              <a:spcBef>
                <a:spcPts val="0"/>
              </a:spcBef>
              <a:spcAft>
                <a:spcPts val="0"/>
              </a:spcAft>
              <a:buFontTx/>
              <a:buNone/>
            </a:pPr>
            <a:r>
              <a:rPr lang="zh-CN" altLang="zh-CN" sz="2000" b="1" dirty="0">
                <a:solidFill>
                  <a:srgbClr val="5B9BD5"/>
                </a:solidFill>
                <a:latin typeface="微软雅黑"/>
                <a:ea typeface="微软雅黑"/>
              </a:rPr>
              <a:t>云计算平台的数据应用接口</a:t>
            </a:r>
            <a:endParaRPr lang="zh-CN" altLang="en-US" sz="2000" b="1" dirty="0">
              <a:solidFill>
                <a:srgbClr val="5B9BD5"/>
              </a:solidFill>
              <a:latin typeface="微软雅黑"/>
              <a:ea typeface="微软雅黑"/>
            </a:endParaRPr>
          </a:p>
        </p:txBody>
      </p:sp>
      <p:sp>
        <p:nvSpPr>
          <p:cNvPr id="54" name="矩形 53"/>
          <p:cNvSpPr/>
          <p:nvPr/>
        </p:nvSpPr>
        <p:spPr>
          <a:xfrm>
            <a:off x="4445803" y="5323638"/>
            <a:ext cx="2184400" cy="400110"/>
          </a:xfrm>
          <a:prstGeom prst="rect">
            <a:avLst/>
          </a:prstGeom>
        </p:spPr>
        <p:txBody>
          <a:bodyPr wrap="square">
            <a:spAutoFit/>
          </a:bodyPr>
          <a:lstStyle/>
          <a:p>
            <a:pPr fontAlgn="auto">
              <a:spcBef>
                <a:spcPts val="0"/>
              </a:spcBef>
              <a:spcAft>
                <a:spcPts val="0"/>
              </a:spcAft>
              <a:buFontTx/>
              <a:buNone/>
            </a:pPr>
            <a:r>
              <a:rPr lang="zh-CN" altLang="zh-CN" sz="2000" b="1" dirty="0">
                <a:solidFill>
                  <a:srgbClr val="5B9BD5"/>
                </a:solidFill>
                <a:latin typeface="微软雅黑"/>
                <a:ea typeface="微软雅黑"/>
              </a:rPr>
              <a:t>数据异地修复</a:t>
            </a:r>
            <a:endParaRPr lang="zh-CN" altLang="en-US" sz="2000" b="1" dirty="0">
              <a:solidFill>
                <a:srgbClr val="5B9BD5"/>
              </a:solidFill>
              <a:latin typeface="微软雅黑"/>
              <a:ea typeface="微软雅黑"/>
            </a:endParaRPr>
          </a:p>
        </p:txBody>
      </p:sp>
      <p:cxnSp>
        <p:nvCxnSpPr>
          <p:cNvPr id="55" name="直接连接符 54"/>
          <p:cNvCxnSpPr/>
          <p:nvPr/>
        </p:nvCxnSpPr>
        <p:spPr>
          <a:xfrm>
            <a:off x="530745" y="2774269"/>
            <a:ext cx="2184400" cy="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56" name="椭圆 55"/>
          <p:cNvSpPr/>
          <p:nvPr/>
        </p:nvSpPr>
        <p:spPr>
          <a:xfrm>
            <a:off x="456370" y="2704419"/>
            <a:ext cx="160020" cy="1600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cxnSp>
        <p:nvCxnSpPr>
          <p:cNvPr id="57" name="直接连接符 56"/>
          <p:cNvCxnSpPr>
            <a:stCxn id="42" idx="2"/>
          </p:cNvCxnSpPr>
          <p:nvPr/>
        </p:nvCxnSpPr>
        <p:spPr>
          <a:xfrm flipH="1">
            <a:off x="2715145" y="2477049"/>
            <a:ext cx="518806" cy="29722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58" name="椭圆 57"/>
          <p:cNvSpPr/>
          <p:nvPr/>
        </p:nvSpPr>
        <p:spPr>
          <a:xfrm>
            <a:off x="446650" y="4335595"/>
            <a:ext cx="160020" cy="1600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cxnSp>
        <p:nvCxnSpPr>
          <p:cNvPr id="59" name="直接连接符 58"/>
          <p:cNvCxnSpPr/>
          <p:nvPr/>
        </p:nvCxnSpPr>
        <p:spPr>
          <a:xfrm>
            <a:off x="530745" y="4415605"/>
            <a:ext cx="1887335" cy="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60" name="椭圆 59"/>
          <p:cNvSpPr/>
          <p:nvPr/>
        </p:nvSpPr>
        <p:spPr>
          <a:xfrm>
            <a:off x="8308780" y="2703103"/>
            <a:ext cx="160020" cy="1600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61" name="椭圆 60"/>
          <p:cNvSpPr/>
          <p:nvPr/>
        </p:nvSpPr>
        <p:spPr>
          <a:xfrm>
            <a:off x="8268140" y="4319489"/>
            <a:ext cx="160020" cy="1600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cxnSp>
        <p:nvCxnSpPr>
          <p:cNvPr id="62" name="直接连接符 61"/>
          <p:cNvCxnSpPr/>
          <p:nvPr/>
        </p:nvCxnSpPr>
        <p:spPr>
          <a:xfrm>
            <a:off x="6155300" y="2784429"/>
            <a:ext cx="2184400" cy="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6124380" y="4400815"/>
            <a:ext cx="2184400" cy="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64" name="直接连接符 63"/>
          <p:cNvCxnSpPr>
            <a:stCxn id="43" idx="3"/>
          </p:cNvCxnSpPr>
          <p:nvPr/>
        </p:nvCxnSpPr>
        <p:spPr>
          <a:xfrm flipH="1">
            <a:off x="2448560" y="4124422"/>
            <a:ext cx="434058" cy="275493"/>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65" name="直接连接符 64"/>
          <p:cNvCxnSpPr>
            <a:endCxn id="41" idx="6"/>
          </p:cNvCxnSpPr>
          <p:nvPr/>
        </p:nvCxnSpPr>
        <p:spPr>
          <a:xfrm flipH="1" flipV="1">
            <a:off x="5286083" y="2477049"/>
            <a:ext cx="838297" cy="30738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66" name="直接连接符 65"/>
          <p:cNvCxnSpPr>
            <a:endCxn id="44" idx="5"/>
          </p:cNvCxnSpPr>
          <p:nvPr/>
        </p:nvCxnSpPr>
        <p:spPr>
          <a:xfrm flipH="1" flipV="1">
            <a:off x="5586468" y="4124422"/>
            <a:ext cx="529852" cy="275493"/>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67" name="椭圆 66"/>
          <p:cNvSpPr/>
          <p:nvPr/>
        </p:nvSpPr>
        <p:spPr>
          <a:xfrm>
            <a:off x="6290217" y="5723748"/>
            <a:ext cx="160020" cy="1600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cxnSp>
        <p:nvCxnSpPr>
          <p:cNvPr id="68" name="直接连接符 67"/>
          <p:cNvCxnSpPr/>
          <p:nvPr/>
        </p:nvCxnSpPr>
        <p:spPr>
          <a:xfrm>
            <a:off x="4232390" y="5805074"/>
            <a:ext cx="2098467" cy="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V="1">
            <a:off x="4232390" y="4962636"/>
            <a:ext cx="0" cy="841122"/>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70" name="矩形 69"/>
          <p:cNvSpPr/>
          <p:nvPr/>
        </p:nvSpPr>
        <p:spPr>
          <a:xfrm>
            <a:off x="3175750" y="3229259"/>
            <a:ext cx="2184400" cy="461665"/>
          </a:xfrm>
          <a:prstGeom prst="rect">
            <a:avLst/>
          </a:prstGeom>
        </p:spPr>
        <p:txBody>
          <a:bodyPr wrap="square">
            <a:spAutoFit/>
          </a:bodyPr>
          <a:lstStyle/>
          <a:p>
            <a:pPr algn="ctr" fontAlgn="auto">
              <a:spcBef>
                <a:spcPts val="0"/>
              </a:spcBef>
              <a:spcAft>
                <a:spcPts val="0"/>
              </a:spcAft>
              <a:buFontTx/>
              <a:buNone/>
            </a:pPr>
            <a:r>
              <a:rPr lang="zh-CN" altLang="en-US" sz="2400" b="1" dirty="0" smtClean="0">
                <a:solidFill>
                  <a:prstClr val="white"/>
                </a:solidFill>
                <a:effectLst>
                  <a:outerShdw blurRad="38100" dist="38100" dir="2700000" algn="tl">
                    <a:srgbClr val="000000">
                      <a:alpha val="43137"/>
                    </a:srgbClr>
                  </a:outerShdw>
                </a:effectLst>
                <a:latin typeface="微软雅黑"/>
                <a:ea typeface="微软雅黑"/>
              </a:rPr>
              <a:t>功能设计</a:t>
            </a:r>
            <a:endParaRPr lang="zh-CN" altLang="en-US" sz="2400" b="1" dirty="0">
              <a:solidFill>
                <a:prstClr val="white"/>
              </a:solidFill>
              <a:effectLst>
                <a:outerShdw blurRad="38100" dist="38100" dir="2700000" algn="tl">
                  <a:srgbClr val="000000">
                    <a:alpha val="43137"/>
                  </a:srgbClr>
                </a:outerShdw>
              </a:effectLst>
              <a:latin typeface="微软雅黑"/>
              <a:ea typeface="微软雅黑"/>
            </a:endParaRPr>
          </a:p>
        </p:txBody>
      </p:sp>
      <p:pic>
        <p:nvPicPr>
          <p:cNvPr id="71" name="27 Image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prstClr val="white">
                    <a:lumMod val="65000"/>
                  </a:prstClr>
                </a:solidFill>
                <a:latin typeface="微软雅黑"/>
                <a:ea typeface="微软雅黑"/>
              </a:rPr>
              <a:t>of</a:t>
            </a:r>
            <a:endParaRPr lang="es-ES" sz="1200" b="1" i="1" dirty="0">
              <a:solidFill>
                <a:prstClr val="white">
                  <a:lumMod val="65000"/>
                </a:prstClr>
              </a:solidFill>
              <a:latin typeface="微软雅黑"/>
              <a:ea typeface="微软雅黑"/>
            </a:endParaRPr>
          </a:p>
        </p:txBody>
      </p:sp>
      <p:sp>
        <p:nvSpPr>
          <p:cNvPr id="73"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sz="1200" b="1" dirty="0" smtClean="0">
                <a:solidFill>
                  <a:prstClr val="white">
                    <a:lumMod val="50000"/>
                  </a:prstClr>
                </a:solidFill>
                <a:latin typeface="微软雅黑"/>
                <a:ea typeface="微软雅黑"/>
              </a:rPr>
              <a:t>65</a:t>
            </a:r>
            <a:endParaRPr lang="es-ES" sz="1200" b="1" dirty="0">
              <a:solidFill>
                <a:prstClr val="white">
                  <a:lumMod val="50000"/>
                </a:prstClr>
              </a:solidFill>
              <a:latin typeface="微软雅黑"/>
              <a:ea typeface="微软雅黑"/>
            </a:endParaRPr>
          </a:p>
        </p:txBody>
      </p:sp>
      <p:pic>
        <p:nvPicPr>
          <p:cNvPr id="74" name="Imagen 27">
            <a:hlinkClick r:id="" action="ppaction://hlinkshowjump?jump=next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Imagen 28">
            <a:hlinkClick r:id="" action="ppaction://hlinkshowjump?jump=previous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prstClr val="black">
                    <a:tint val="75000"/>
                  </a:prstClr>
                </a:solidFill>
              </a:rPr>
              <a:pPr fontAlgn="auto">
                <a:spcBef>
                  <a:spcPts val="0"/>
                </a:spcBef>
                <a:spcAft>
                  <a:spcPts val="0"/>
                </a:spcAft>
                <a:buFontTx/>
                <a:buNone/>
              </a:pPr>
              <a:t>195</a:t>
            </a:fld>
            <a:endParaRPr lang="zh-CN" altLang="en-US" dirty="0">
              <a:solidFill>
                <a:prstClr val="black">
                  <a:tint val="75000"/>
                </a:prstClr>
              </a:solidFill>
            </a:endParaRPr>
          </a:p>
        </p:txBody>
      </p:sp>
    </p:spTree>
    <p:extLst>
      <p:ext uri="{BB962C8B-B14F-4D97-AF65-F5344CB8AC3E}">
        <p14:creationId xmlns:p14="http://schemas.microsoft.com/office/powerpoint/2010/main" val="567604317"/>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26" name="文本框 6"/>
          <p:cNvSpPr txBox="1"/>
          <p:nvPr/>
        </p:nvSpPr>
        <p:spPr>
          <a:xfrm>
            <a:off x="607500" y="177284"/>
            <a:ext cx="1192634" cy="323165"/>
          </a:xfrm>
          <a:prstGeom prst="rect">
            <a:avLst/>
          </a:prstGeom>
          <a:noFill/>
        </p:spPr>
        <p:txBody>
          <a:bodyPr wrap="none" lIns="0" tIns="0" rIns="0" bIns="0" rtlCol="0">
            <a:spAutoFit/>
          </a:bodyPr>
          <a:lstStyle/>
          <a:p>
            <a:pPr fontAlgn="auto">
              <a:spcBef>
                <a:spcPts val="0"/>
              </a:spcBef>
              <a:spcAft>
                <a:spcPts val="0"/>
              </a:spcAft>
              <a:buFontTx/>
              <a:buNone/>
            </a:pPr>
            <a:r>
              <a:rPr lang="zh-CN" altLang="en-US" sz="2100" b="1" spc="225" dirty="0" smtClean="0">
                <a:solidFill>
                  <a:prstClr val="white"/>
                </a:solidFill>
                <a:latin typeface="微软雅黑"/>
                <a:ea typeface="微软雅黑"/>
              </a:rPr>
              <a:t>预测模型</a:t>
            </a:r>
            <a:endParaRPr lang="zh-CN" altLang="en-US" sz="2100" b="1" spc="225" dirty="0">
              <a:solidFill>
                <a:prstClr val="white"/>
              </a:solidFill>
              <a:latin typeface="微软雅黑"/>
              <a:ea typeface="微软雅黑"/>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6" name="矩形 45"/>
          <p:cNvSpPr/>
          <p:nvPr/>
        </p:nvSpPr>
        <p:spPr>
          <a:xfrm>
            <a:off x="259814" y="874479"/>
            <a:ext cx="1800493" cy="369332"/>
          </a:xfrm>
          <a:prstGeom prst="rect">
            <a:avLst/>
          </a:prstGeom>
        </p:spPr>
        <p:txBody>
          <a:bodyPr wrap="none">
            <a:spAutoFit/>
          </a:bodyPr>
          <a:lstStyle/>
          <a:p>
            <a:pPr fontAlgn="auto">
              <a:spcBef>
                <a:spcPts val="0"/>
              </a:spcBef>
              <a:spcAft>
                <a:spcPts val="0"/>
              </a:spcAft>
              <a:buFontTx/>
              <a:buNone/>
            </a:pPr>
            <a:r>
              <a:rPr lang="zh-CN" altLang="zh-CN" dirty="0" smtClean="0">
                <a:solidFill>
                  <a:prstClr val="black"/>
                </a:solidFill>
                <a:latin typeface="微软雅黑"/>
                <a:ea typeface="微软雅黑"/>
              </a:rPr>
              <a:t>案例</a:t>
            </a:r>
            <a:r>
              <a:rPr lang="zh-CN" altLang="zh-CN" dirty="0">
                <a:solidFill>
                  <a:prstClr val="black"/>
                </a:solidFill>
                <a:latin typeface="微软雅黑"/>
                <a:ea typeface="微软雅黑"/>
              </a:rPr>
              <a:t>：地震预警</a:t>
            </a:r>
          </a:p>
        </p:txBody>
      </p:sp>
      <p:sp>
        <p:nvSpPr>
          <p:cNvPr id="45" name="矩形 44"/>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7"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9"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7"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0" name="矩形 29"/>
          <p:cNvSpPr/>
          <p:nvPr/>
        </p:nvSpPr>
        <p:spPr>
          <a:xfrm>
            <a:off x="524727" y="1286142"/>
            <a:ext cx="3594254" cy="338554"/>
          </a:xfrm>
          <a:prstGeom prst="rect">
            <a:avLst/>
          </a:prstGeom>
        </p:spPr>
        <p:txBody>
          <a:bodyPr wrap="none">
            <a:spAutoFit/>
          </a:bodyPr>
          <a:lstStyle/>
          <a:p>
            <a:pPr fontAlgn="auto">
              <a:spcBef>
                <a:spcPts val="0"/>
              </a:spcBef>
              <a:spcAft>
                <a:spcPts val="0"/>
              </a:spcAft>
              <a:buFontTx/>
              <a:buNone/>
            </a:pPr>
            <a:r>
              <a:rPr lang="en-US" altLang="zh-CN" sz="1600" b="1" dirty="0">
                <a:solidFill>
                  <a:prstClr val="black"/>
                </a:solidFill>
                <a:latin typeface="微软雅黑"/>
                <a:ea typeface="微软雅黑"/>
              </a:rPr>
              <a:t>4</a:t>
            </a:r>
            <a:r>
              <a:rPr lang="zh-CN" altLang="zh-CN" sz="1600" b="1" dirty="0">
                <a:solidFill>
                  <a:prstClr val="black"/>
                </a:solidFill>
                <a:latin typeface="微软雅黑"/>
                <a:ea typeface="微软雅黑"/>
              </a:rPr>
              <a:t>．平台的组成、总体构架与功能模块</a:t>
            </a:r>
          </a:p>
        </p:txBody>
      </p:sp>
      <p:pic>
        <p:nvPicPr>
          <p:cNvPr id="23554" name="Picture 2" descr="t714"/>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l="1031" t="1332" r="1126" b="2040"/>
          <a:stretch>
            <a:fillRect/>
          </a:stretch>
        </p:blipFill>
        <p:spPr bwMode="auto">
          <a:xfrm>
            <a:off x="1971674" y="1624696"/>
            <a:ext cx="4553753" cy="4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1791100" y="5825292"/>
            <a:ext cx="4914900" cy="338554"/>
          </a:xfrm>
          <a:prstGeom prst="rect">
            <a:avLst/>
          </a:prstGeom>
        </p:spPr>
        <p:txBody>
          <a:bodyPr wrap="square">
            <a:spAutoFit/>
          </a:bodyPr>
          <a:lstStyle/>
          <a:p>
            <a:pPr fontAlgn="auto">
              <a:spcBef>
                <a:spcPts val="0"/>
              </a:spcBef>
              <a:spcAft>
                <a:spcPts val="0"/>
              </a:spcAft>
              <a:buFontTx/>
              <a:buNone/>
            </a:pPr>
            <a:r>
              <a:rPr lang="zh-CN" altLang="zh-CN" sz="1600" dirty="0">
                <a:solidFill>
                  <a:prstClr val="black"/>
                </a:solidFill>
                <a:latin typeface="微软雅黑"/>
                <a:ea typeface="微软雅黑"/>
              </a:rPr>
              <a:t>图</a:t>
            </a:r>
            <a:r>
              <a:rPr lang="en-US" altLang="zh-CN" sz="1600" dirty="0">
                <a:solidFill>
                  <a:prstClr val="black"/>
                </a:solidFill>
                <a:latin typeface="微软雅黑"/>
                <a:ea typeface="微软雅黑"/>
              </a:rPr>
              <a:t>3-13  </a:t>
            </a:r>
            <a:r>
              <a:rPr lang="zh-CN" altLang="zh-CN" sz="1600" dirty="0">
                <a:solidFill>
                  <a:prstClr val="black"/>
                </a:solidFill>
                <a:latin typeface="微软雅黑"/>
                <a:ea typeface="微软雅黑"/>
              </a:rPr>
              <a:t>地震波形数据云平台总体构架与功能模块</a:t>
            </a:r>
          </a:p>
        </p:txBody>
      </p:sp>
      <p:pic>
        <p:nvPicPr>
          <p:cNvPr id="24" name="27 Imagen"/>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prstClr val="white">
                    <a:lumMod val="65000"/>
                  </a:prstClr>
                </a:solidFill>
                <a:latin typeface="微软雅黑"/>
                <a:ea typeface="微软雅黑"/>
              </a:rPr>
              <a:t>of</a:t>
            </a:r>
            <a:endParaRPr lang="es-ES" sz="1200" b="1" i="1" dirty="0">
              <a:solidFill>
                <a:prstClr val="white">
                  <a:lumMod val="65000"/>
                </a:prstClr>
              </a:solidFill>
              <a:latin typeface="微软雅黑"/>
              <a:ea typeface="微软雅黑"/>
            </a:endParaRPr>
          </a:p>
        </p:txBody>
      </p:sp>
      <p:sp>
        <p:nvSpPr>
          <p:cNvPr id="32"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sz="1200" b="1" dirty="0" smtClean="0">
                <a:solidFill>
                  <a:prstClr val="white">
                    <a:lumMod val="50000"/>
                  </a:prstClr>
                </a:solidFill>
                <a:latin typeface="微软雅黑"/>
                <a:ea typeface="微软雅黑"/>
              </a:rPr>
              <a:t>65</a:t>
            </a:r>
            <a:endParaRPr lang="es-ES" sz="1200" b="1" dirty="0">
              <a:solidFill>
                <a:prstClr val="white">
                  <a:lumMod val="50000"/>
                </a:prstClr>
              </a:solidFill>
              <a:latin typeface="微软雅黑"/>
              <a:ea typeface="微软雅黑"/>
            </a:endParaRPr>
          </a:p>
        </p:txBody>
      </p:sp>
      <p:pic>
        <p:nvPicPr>
          <p:cNvPr id="33" name="Imagen 27">
            <a:hlinkClick r:id="" action="ppaction://hlinkshowjump?jump=nextslide"/>
          </p:cNvP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Imagen 28">
            <a:hlinkClick r:id="" action="ppaction://hlinkshowjump?jump=previousslide"/>
          </p:cNvP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prstClr val="black">
                    <a:tint val="75000"/>
                  </a:prstClr>
                </a:solidFill>
              </a:rPr>
              <a:pPr fontAlgn="auto">
                <a:spcBef>
                  <a:spcPts val="0"/>
                </a:spcBef>
                <a:spcAft>
                  <a:spcPts val="0"/>
                </a:spcAft>
                <a:buFontTx/>
                <a:buNone/>
              </a:pPr>
              <a:t>196</a:t>
            </a:fld>
            <a:endParaRPr lang="zh-CN" altLang="en-US" dirty="0">
              <a:solidFill>
                <a:prstClr val="black">
                  <a:tint val="75000"/>
                </a:prstClr>
              </a:solidFill>
            </a:endParaRPr>
          </a:p>
        </p:txBody>
      </p:sp>
    </p:spTree>
    <p:extLst>
      <p:ext uri="{BB962C8B-B14F-4D97-AF65-F5344CB8AC3E}">
        <p14:creationId xmlns:p14="http://schemas.microsoft.com/office/powerpoint/2010/main" val="2608052998"/>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26" name="文本框 6"/>
          <p:cNvSpPr txBox="1"/>
          <p:nvPr/>
        </p:nvSpPr>
        <p:spPr>
          <a:xfrm>
            <a:off x="607500" y="177284"/>
            <a:ext cx="1192634" cy="323165"/>
          </a:xfrm>
          <a:prstGeom prst="rect">
            <a:avLst/>
          </a:prstGeom>
          <a:noFill/>
        </p:spPr>
        <p:txBody>
          <a:bodyPr wrap="none" lIns="0" tIns="0" rIns="0" bIns="0" rtlCol="0">
            <a:spAutoFit/>
          </a:bodyPr>
          <a:lstStyle/>
          <a:p>
            <a:pPr fontAlgn="auto">
              <a:spcBef>
                <a:spcPts val="0"/>
              </a:spcBef>
              <a:spcAft>
                <a:spcPts val="0"/>
              </a:spcAft>
              <a:buFontTx/>
              <a:buNone/>
            </a:pPr>
            <a:r>
              <a:rPr lang="zh-CN" altLang="en-US" sz="2100" b="1" spc="225" dirty="0" smtClean="0">
                <a:solidFill>
                  <a:prstClr val="white"/>
                </a:solidFill>
                <a:latin typeface="微软雅黑"/>
                <a:ea typeface="微软雅黑"/>
              </a:rPr>
              <a:t>预测模型</a:t>
            </a:r>
            <a:endParaRPr lang="zh-CN" altLang="en-US" sz="2100" b="1" spc="225" dirty="0">
              <a:solidFill>
                <a:prstClr val="white"/>
              </a:solidFill>
              <a:latin typeface="微软雅黑"/>
              <a:ea typeface="微软雅黑"/>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6" name="矩形 45"/>
          <p:cNvSpPr/>
          <p:nvPr/>
        </p:nvSpPr>
        <p:spPr>
          <a:xfrm>
            <a:off x="259814" y="874479"/>
            <a:ext cx="1800493" cy="369332"/>
          </a:xfrm>
          <a:prstGeom prst="rect">
            <a:avLst/>
          </a:prstGeom>
        </p:spPr>
        <p:txBody>
          <a:bodyPr wrap="none">
            <a:spAutoFit/>
          </a:bodyPr>
          <a:lstStyle/>
          <a:p>
            <a:pPr fontAlgn="auto">
              <a:spcBef>
                <a:spcPts val="0"/>
              </a:spcBef>
              <a:spcAft>
                <a:spcPts val="0"/>
              </a:spcAft>
              <a:buFontTx/>
              <a:buNone/>
            </a:pPr>
            <a:r>
              <a:rPr lang="zh-CN" altLang="zh-CN" dirty="0" smtClean="0">
                <a:solidFill>
                  <a:prstClr val="black"/>
                </a:solidFill>
                <a:latin typeface="微软雅黑"/>
                <a:ea typeface="微软雅黑"/>
              </a:rPr>
              <a:t>案例</a:t>
            </a:r>
            <a:r>
              <a:rPr lang="zh-CN" altLang="zh-CN" dirty="0">
                <a:solidFill>
                  <a:prstClr val="black"/>
                </a:solidFill>
                <a:latin typeface="微软雅黑"/>
                <a:ea typeface="微软雅黑"/>
              </a:rPr>
              <a:t>：地震预警</a:t>
            </a:r>
          </a:p>
        </p:txBody>
      </p:sp>
      <p:sp>
        <p:nvSpPr>
          <p:cNvPr id="45" name="矩形 44"/>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7"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19"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27"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30" name="矩形 29"/>
          <p:cNvSpPr/>
          <p:nvPr/>
        </p:nvSpPr>
        <p:spPr>
          <a:xfrm>
            <a:off x="524727" y="1286142"/>
            <a:ext cx="2568332" cy="338554"/>
          </a:xfrm>
          <a:prstGeom prst="rect">
            <a:avLst/>
          </a:prstGeom>
        </p:spPr>
        <p:txBody>
          <a:bodyPr wrap="none">
            <a:spAutoFit/>
          </a:bodyPr>
          <a:lstStyle/>
          <a:p>
            <a:pPr fontAlgn="auto">
              <a:spcBef>
                <a:spcPts val="0"/>
              </a:spcBef>
              <a:spcAft>
                <a:spcPts val="0"/>
              </a:spcAft>
              <a:buFontTx/>
              <a:buNone/>
            </a:pPr>
            <a:r>
              <a:rPr lang="en-US" altLang="zh-CN" sz="1600" b="1" dirty="0">
                <a:solidFill>
                  <a:prstClr val="black"/>
                </a:solidFill>
                <a:latin typeface="微软雅黑"/>
                <a:ea typeface="微软雅黑"/>
              </a:rPr>
              <a:t>5</a:t>
            </a:r>
            <a:r>
              <a:rPr lang="zh-CN" altLang="zh-CN" sz="1600" b="1" dirty="0">
                <a:solidFill>
                  <a:prstClr val="black"/>
                </a:solidFill>
                <a:latin typeface="微软雅黑"/>
                <a:ea typeface="微软雅黑"/>
              </a:rPr>
              <a:t>．地震中的时间序列预测</a:t>
            </a:r>
          </a:p>
        </p:txBody>
      </p:sp>
      <p:sp>
        <p:nvSpPr>
          <p:cNvPr id="3" name="矩形 2"/>
          <p:cNvSpPr/>
          <p:nvPr/>
        </p:nvSpPr>
        <p:spPr>
          <a:xfrm>
            <a:off x="508958" y="1681877"/>
            <a:ext cx="7915326" cy="738664"/>
          </a:xfrm>
          <a:prstGeom prst="rect">
            <a:avLst/>
          </a:prstGeom>
        </p:spPr>
        <p:txBody>
          <a:bodyPr wrap="square">
            <a:spAutoFit/>
          </a:bodyPr>
          <a:lstStyle/>
          <a:p>
            <a:pPr fontAlgn="auto">
              <a:spcBef>
                <a:spcPts val="0"/>
              </a:spcBef>
              <a:spcAft>
                <a:spcPts val="0"/>
              </a:spcAft>
              <a:buFontTx/>
              <a:buNone/>
            </a:pPr>
            <a:r>
              <a:rPr lang="zh-CN" altLang="zh-CN" sz="1400" dirty="0">
                <a:solidFill>
                  <a:prstClr val="black"/>
                </a:solidFill>
                <a:latin typeface="微软雅黑"/>
                <a:ea typeface="微软雅黑"/>
              </a:rPr>
              <a:t>地震预测的主要手段也就是对地震序列进行特征研究。通过对地震序列的特征研究，可以帮助判断某大地震发生后地质活动的规律，掌握一定区域内地震前后震级次序间的某种内在关联性，有利于判断次地震发生后，震区地质活动的客观趋势</a:t>
            </a:r>
            <a:endParaRPr lang="zh-CN" altLang="en-US" sz="1400" dirty="0">
              <a:solidFill>
                <a:prstClr val="black"/>
              </a:solidFill>
              <a:latin typeface="微软雅黑"/>
              <a:ea typeface="微软雅黑"/>
            </a:endParaRPr>
          </a:p>
        </p:txBody>
      </p:sp>
      <p:sp>
        <p:nvSpPr>
          <p:cNvPr id="5" name="矩形 4"/>
          <p:cNvSpPr/>
          <p:nvPr/>
        </p:nvSpPr>
        <p:spPr>
          <a:xfrm>
            <a:off x="508958" y="2568059"/>
            <a:ext cx="2568332" cy="338554"/>
          </a:xfrm>
          <a:prstGeom prst="rect">
            <a:avLst/>
          </a:prstGeom>
        </p:spPr>
        <p:txBody>
          <a:bodyPr wrap="none">
            <a:spAutoFit/>
          </a:bodyPr>
          <a:lstStyle/>
          <a:p>
            <a:pPr fontAlgn="auto">
              <a:spcBef>
                <a:spcPts val="0"/>
              </a:spcBef>
              <a:spcAft>
                <a:spcPts val="0"/>
              </a:spcAft>
              <a:buFontTx/>
              <a:buNone/>
            </a:pPr>
            <a:r>
              <a:rPr lang="en-US" altLang="zh-CN" sz="1600" b="1" dirty="0">
                <a:solidFill>
                  <a:prstClr val="black"/>
                </a:solidFill>
                <a:latin typeface="微软雅黑"/>
                <a:ea typeface="微软雅黑"/>
              </a:rPr>
              <a:t>1</a:t>
            </a:r>
            <a:r>
              <a:rPr lang="zh-CN" altLang="zh-CN" sz="1600" b="1" dirty="0">
                <a:solidFill>
                  <a:prstClr val="black"/>
                </a:solidFill>
                <a:latin typeface="微软雅黑"/>
                <a:ea typeface="微软雅黑"/>
              </a:rPr>
              <a:t>）地震数据收集和预处理</a:t>
            </a:r>
          </a:p>
        </p:txBody>
      </p:sp>
      <p:sp>
        <p:nvSpPr>
          <p:cNvPr id="7" name="矩形 6"/>
          <p:cNvSpPr/>
          <p:nvPr/>
        </p:nvSpPr>
        <p:spPr>
          <a:xfrm>
            <a:off x="508958" y="2998112"/>
            <a:ext cx="4540025" cy="338554"/>
          </a:xfrm>
          <a:prstGeom prst="rect">
            <a:avLst/>
          </a:prstGeom>
        </p:spPr>
        <p:txBody>
          <a:bodyPr wrap="none">
            <a:spAutoFit/>
          </a:bodyPr>
          <a:lstStyle/>
          <a:p>
            <a:pPr fontAlgn="auto">
              <a:spcBef>
                <a:spcPts val="0"/>
              </a:spcBef>
              <a:spcAft>
                <a:spcPts val="0"/>
              </a:spcAft>
              <a:buFontTx/>
              <a:buNone/>
            </a:pPr>
            <a:r>
              <a:rPr lang="zh-CN" altLang="en-US" sz="1600" dirty="0" smtClean="0">
                <a:solidFill>
                  <a:prstClr val="black"/>
                </a:solidFill>
                <a:latin typeface="微软雅黑"/>
                <a:ea typeface="微软雅黑"/>
              </a:rPr>
              <a:t>采用</a:t>
            </a:r>
            <a:r>
              <a:rPr lang="en-US" altLang="zh-CN" sz="1600" dirty="0" smtClean="0">
                <a:solidFill>
                  <a:prstClr val="black"/>
                </a:solidFill>
                <a:latin typeface="微软雅黑"/>
                <a:ea typeface="微软雅黑"/>
              </a:rPr>
              <a:t>SPBGC</a:t>
            </a:r>
            <a:r>
              <a:rPr lang="zh-CN" altLang="zh-CN" sz="1600" dirty="0" smtClean="0">
                <a:solidFill>
                  <a:prstClr val="black"/>
                </a:solidFill>
                <a:latin typeface="微软雅黑"/>
                <a:ea typeface="微软雅黑"/>
              </a:rPr>
              <a:t>算法</a:t>
            </a:r>
            <a:r>
              <a:rPr lang="zh-CN" altLang="en-US" sz="1600" dirty="0" smtClean="0">
                <a:solidFill>
                  <a:prstClr val="black"/>
                </a:solidFill>
                <a:latin typeface="微软雅黑"/>
                <a:ea typeface="微软雅黑"/>
              </a:rPr>
              <a:t>，</a:t>
            </a:r>
            <a:r>
              <a:rPr lang="zh-CN" altLang="zh-CN" sz="1600" dirty="0">
                <a:solidFill>
                  <a:prstClr val="black"/>
                </a:solidFill>
                <a:latin typeface="微软雅黑"/>
                <a:ea typeface="微软雅黑"/>
              </a:rPr>
              <a:t>预处理的流程步骤具体</a:t>
            </a:r>
            <a:r>
              <a:rPr lang="zh-CN" altLang="zh-CN" sz="1600" dirty="0" smtClean="0">
                <a:solidFill>
                  <a:prstClr val="black"/>
                </a:solidFill>
                <a:latin typeface="微软雅黑"/>
                <a:ea typeface="微软雅黑"/>
              </a:rPr>
              <a:t>如下</a:t>
            </a:r>
            <a:r>
              <a:rPr lang="zh-CN" altLang="en-US" sz="1600" dirty="0" smtClean="0">
                <a:solidFill>
                  <a:prstClr val="black"/>
                </a:solidFill>
                <a:latin typeface="微软雅黑"/>
                <a:ea typeface="微软雅黑"/>
              </a:rPr>
              <a:t>：</a:t>
            </a:r>
            <a:endParaRPr lang="zh-CN" altLang="en-US" sz="1600" dirty="0">
              <a:solidFill>
                <a:prstClr val="black"/>
              </a:solidFill>
              <a:latin typeface="微软雅黑"/>
              <a:ea typeface="微软雅黑"/>
            </a:endParaRPr>
          </a:p>
        </p:txBody>
      </p:sp>
      <p:sp>
        <p:nvSpPr>
          <p:cNvPr id="10" name="矩形 9"/>
          <p:cNvSpPr/>
          <p:nvPr/>
        </p:nvSpPr>
        <p:spPr>
          <a:xfrm>
            <a:off x="798000" y="3415516"/>
            <a:ext cx="7626284" cy="307777"/>
          </a:xfrm>
          <a:prstGeom prst="rect">
            <a:avLst/>
          </a:prstGeom>
          <a:solidFill>
            <a:schemeClr val="accent1"/>
          </a:solidFill>
        </p:spPr>
        <p:txBody>
          <a:bodyPr wrap="square">
            <a:spAutoFit/>
          </a:bodyPr>
          <a:lstStyle/>
          <a:p>
            <a:pPr fontAlgn="auto">
              <a:spcBef>
                <a:spcPts val="0"/>
              </a:spcBef>
              <a:spcAft>
                <a:spcPts val="0"/>
              </a:spcAft>
              <a:buFontTx/>
              <a:buNone/>
            </a:pPr>
            <a:r>
              <a:rPr lang="zh-CN" altLang="zh-CN" sz="1400" dirty="0" smtClean="0">
                <a:solidFill>
                  <a:prstClr val="white"/>
                </a:solidFill>
                <a:latin typeface="微软雅黑"/>
                <a:ea typeface="微软雅黑"/>
              </a:rPr>
              <a:t>设定</a:t>
            </a:r>
            <a:r>
              <a:rPr lang="zh-CN" altLang="zh-CN" sz="1400" dirty="0">
                <a:solidFill>
                  <a:prstClr val="white"/>
                </a:solidFill>
                <a:latin typeface="微软雅黑"/>
                <a:ea typeface="微软雅黑"/>
              </a:rPr>
              <a:t>地震序列的空间跨度，并划分震级标准</a:t>
            </a:r>
            <a:r>
              <a:rPr lang="en-US" altLang="zh-CN" sz="1400" dirty="0" smtClean="0">
                <a:solidFill>
                  <a:prstClr val="white"/>
                </a:solidFill>
                <a:latin typeface="微软雅黑"/>
                <a:ea typeface="微软雅黑"/>
              </a:rPr>
              <a:t>M</a:t>
            </a:r>
          </a:p>
        </p:txBody>
      </p:sp>
      <p:sp>
        <p:nvSpPr>
          <p:cNvPr id="11" name="矩形 10"/>
          <p:cNvSpPr/>
          <p:nvPr/>
        </p:nvSpPr>
        <p:spPr>
          <a:xfrm>
            <a:off x="798000" y="3859346"/>
            <a:ext cx="7626284" cy="307777"/>
          </a:xfrm>
          <a:prstGeom prst="rect">
            <a:avLst/>
          </a:prstGeom>
          <a:solidFill>
            <a:schemeClr val="accent1"/>
          </a:solidFill>
        </p:spPr>
        <p:txBody>
          <a:bodyPr wrap="square">
            <a:spAutoFit/>
          </a:bodyPr>
          <a:lstStyle/>
          <a:p>
            <a:pPr fontAlgn="auto">
              <a:spcBef>
                <a:spcPts val="0"/>
              </a:spcBef>
              <a:spcAft>
                <a:spcPts val="0"/>
              </a:spcAft>
              <a:buFontTx/>
              <a:buNone/>
            </a:pPr>
            <a:r>
              <a:rPr lang="zh-CN" altLang="zh-CN" sz="1400" dirty="0" smtClean="0">
                <a:solidFill>
                  <a:prstClr val="white"/>
                </a:solidFill>
                <a:latin typeface="微软雅黑"/>
                <a:ea typeface="微软雅黑"/>
              </a:rPr>
              <a:t>依据</a:t>
            </a:r>
            <a:r>
              <a:rPr lang="zh-CN" altLang="zh-CN" sz="1400" dirty="0">
                <a:solidFill>
                  <a:prstClr val="white"/>
                </a:solidFill>
                <a:latin typeface="微软雅黑"/>
                <a:ea typeface="微软雅黑"/>
              </a:rPr>
              <a:t>地震目录数据库，将震级大于或等于震级标准</a:t>
            </a:r>
            <a:r>
              <a:rPr lang="en-US" altLang="zh-CN" sz="1400" dirty="0">
                <a:solidFill>
                  <a:prstClr val="white"/>
                </a:solidFill>
                <a:latin typeface="微软雅黑"/>
                <a:ea typeface="微软雅黑"/>
              </a:rPr>
              <a:t>M</a:t>
            </a:r>
            <a:r>
              <a:rPr lang="zh-CN" altLang="zh-CN" sz="1400" dirty="0">
                <a:solidFill>
                  <a:prstClr val="white"/>
                </a:solidFill>
                <a:latin typeface="微软雅黑"/>
                <a:ea typeface="微软雅黑"/>
              </a:rPr>
              <a:t>的地震信息存入大地震</a:t>
            </a:r>
            <a:r>
              <a:rPr lang="zh-CN" altLang="zh-CN" sz="1400" dirty="0" smtClean="0">
                <a:solidFill>
                  <a:prstClr val="white"/>
                </a:solidFill>
                <a:latin typeface="微软雅黑"/>
                <a:ea typeface="微软雅黑"/>
              </a:rPr>
              <a:t>文件</a:t>
            </a:r>
            <a:endParaRPr lang="en-US" altLang="zh-CN" sz="1400" dirty="0" smtClean="0">
              <a:solidFill>
                <a:prstClr val="white"/>
              </a:solidFill>
              <a:latin typeface="微软雅黑"/>
              <a:ea typeface="微软雅黑"/>
            </a:endParaRPr>
          </a:p>
        </p:txBody>
      </p:sp>
      <p:sp>
        <p:nvSpPr>
          <p:cNvPr id="12" name="矩形 11"/>
          <p:cNvSpPr/>
          <p:nvPr/>
        </p:nvSpPr>
        <p:spPr>
          <a:xfrm>
            <a:off x="813573" y="4303176"/>
            <a:ext cx="7611091" cy="307777"/>
          </a:xfrm>
          <a:prstGeom prst="rect">
            <a:avLst/>
          </a:prstGeom>
          <a:solidFill>
            <a:schemeClr val="accent1"/>
          </a:solidFill>
        </p:spPr>
        <p:txBody>
          <a:bodyPr wrap="square">
            <a:spAutoFit/>
          </a:bodyPr>
          <a:lstStyle/>
          <a:p>
            <a:pPr fontAlgn="auto">
              <a:spcBef>
                <a:spcPts val="0"/>
              </a:spcBef>
              <a:spcAft>
                <a:spcPts val="0"/>
              </a:spcAft>
              <a:buFontTx/>
              <a:buNone/>
            </a:pPr>
            <a:r>
              <a:rPr lang="zh-CN" altLang="zh-CN" sz="1400" dirty="0">
                <a:solidFill>
                  <a:prstClr val="white"/>
                </a:solidFill>
                <a:latin typeface="微软雅黑"/>
                <a:ea typeface="微软雅黑"/>
              </a:rPr>
              <a:t>获取大地震文件中的每一条记录</a:t>
            </a:r>
            <a:r>
              <a:rPr lang="en-US" altLang="zh-CN" sz="1400" dirty="0">
                <a:solidFill>
                  <a:prstClr val="white"/>
                </a:solidFill>
                <a:latin typeface="微软雅黑"/>
                <a:ea typeface="微软雅黑"/>
              </a:rPr>
              <a:t>E</a:t>
            </a:r>
            <a:r>
              <a:rPr lang="zh-CN" altLang="zh-CN" sz="1400" dirty="0">
                <a:solidFill>
                  <a:prstClr val="white"/>
                </a:solidFill>
                <a:latin typeface="微软雅黑"/>
                <a:ea typeface="微软雅黑"/>
              </a:rPr>
              <a:t>，并取得震级</a:t>
            </a:r>
            <a:r>
              <a:rPr lang="en-US" altLang="zh-CN" sz="1400" dirty="0">
                <a:solidFill>
                  <a:prstClr val="white"/>
                </a:solidFill>
                <a:latin typeface="微软雅黑"/>
                <a:ea typeface="微软雅黑"/>
              </a:rPr>
              <a:t>M</a:t>
            </a:r>
            <a:r>
              <a:rPr lang="zh-CN" altLang="zh-CN" sz="1400" dirty="0">
                <a:solidFill>
                  <a:prstClr val="white"/>
                </a:solidFill>
                <a:latin typeface="微软雅黑"/>
                <a:ea typeface="微软雅黑"/>
              </a:rPr>
              <a:t>与震中所在位置</a:t>
            </a:r>
            <a:r>
              <a:rPr lang="en-US" altLang="zh-CN" sz="1400" dirty="0" smtClean="0">
                <a:solidFill>
                  <a:prstClr val="white"/>
                </a:solidFill>
                <a:latin typeface="微软雅黑"/>
                <a:ea typeface="微软雅黑"/>
              </a:rPr>
              <a:t>G</a:t>
            </a:r>
            <a:endParaRPr lang="zh-CN" altLang="zh-CN" sz="1400" dirty="0">
              <a:solidFill>
                <a:prstClr val="white"/>
              </a:solidFill>
              <a:latin typeface="微软雅黑"/>
              <a:ea typeface="微软雅黑"/>
            </a:endParaRPr>
          </a:p>
        </p:txBody>
      </p:sp>
      <p:sp>
        <p:nvSpPr>
          <p:cNvPr id="13" name="矩形 12"/>
          <p:cNvSpPr/>
          <p:nvPr/>
        </p:nvSpPr>
        <p:spPr>
          <a:xfrm>
            <a:off x="798000" y="4747006"/>
            <a:ext cx="7626284" cy="738664"/>
          </a:xfrm>
          <a:prstGeom prst="rect">
            <a:avLst/>
          </a:prstGeom>
          <a:solidFill>
            <a:schemeClr val="accent1"/>
          </a:solidFill>
        </p:spPr>
        <p:txBody>
          <a:bodyPr wrap="square">
            <a:spAutoFit/>
          </a:bodyPr>
          <a:lstStyle/>
          <a:p>
            <a:pPr fontAlgn="auto">
              <a:spcBef>
                <a:spcPts val="0"/>
              </a:spcBef>
              <a:spcAft>
                <a:spcPts val="0"/>
              </a:spcAft>
              <a:buFontTx/>
              <a:buNone/>
            </a:pPr>
            <a:r>
              <a:rPr lang="zh-CN" altLang="zh-CN" sz="1400" dirty="0" smtClean="0">
                <a:solidFill>
                  <a:prstClr val="white"/>
                </a:solidFill>
                <a:latin typeface="微软雅黑"/>
                <a:ea typeface="微软雅黑"/>
              </a:rPr>
              <a:t>扫描</a:t>
            </a:r>
            <a:r>
              <a:rPr lang="zh-CN" altLang="zh-CN" sz="1400" dirty="0">
                <a:solidFill>
                  <a:prstClr val="white"/>
                </a:solidFill>
                <a:latin typeface="微软雅黑"/>
                <a:ea typeface="微软雅黑"/>
              </a:rPr>
              <a:t>地震目录数据，对每一地震记录</a:t>
            </a:r>
            <a:r>
              <a:rPr lang="en-US" altLang="zh-CN" sz="1400" dirty="0">
                <a:solidFill>
                  <a:prstClr val="white"/>
                </a:solidFill>
                <a:latin typeface="微软雅黑"/>
                <a:ea typeface="微软雅黑"/>
              </a:rPr>
              <a:t>E</a:t>
            </a:r>
            <a:r>
              <a:rPr lang="zh-CN" altLang="zh-CN" sz="1400" dirty="0">
                <a:solidFill>
                  <a:prstClr val="white"/>
                </a:solidFill>
                <a:latin typeface="微软雅黑"/>
                <a:ea typeface="微软雅黑"/>
              </a:rPr>
              <a:t>，均判断当前地震位置与震中</a:t>
            </a:r>
            <a:r>
              <a:rPr lang="en-US" altLang="zh-CN" sz="1400" dirty="0">
                <a:solidFill>
                  <a:prstClr val="white"/>
                </a:solidFill>
                <a:latin typeface="微软雅黑"/>
                <a:ea typeface="微软雅黑"/>
              </a:rPr>
              <a:t>G</a:t>
            </a:r>
            <a:r>
              <a:rPr lang="zh-CN" altLang="zh-CN" sz="1400" dirty="0">
                <a:solidFill>
                  <a:prstClr val="white"/>
                </a:solidFill>
                <a:latin typeface="微软雅黑"/>
                <a:ea typeface="微软雅黑"/>
              </a:rPr>
              <a:t>的距离是否满足设定的空间跨度。如果满足空间跨度，则将该记录标注为与震中等同的序列号，同时将震中为圆心的区域范围内地震的次数加</a:t>
            </a:r>
            <a:r>
              <a:rPr lang="en-US" altLang="zh-CN" sz="1400" dirty="0">
                <a:solidFill>
                  <a:prstClr val="white"/>
                </a:solidFill>
                <a:latin typeface="微软雅黑"/>
                <a:ea typeface="微软雅黑"/>
              </a:rPr>
              <a:t>l</a:t>
            </a:r>
            <a:r>
              <a:rPr lang="zh-CN" altLang="zh-CN" sz="1400" dirty="0">
                <a:solidFill>
                  <a:prstClr val="white"/>
                </a:solidFill>
                <a:latin typeface="微软雅黑"/>
                <a:ea typeface="微软雅黑"/>
              </a:rPr>
              <a:t>；否则继续处理下一条地震</a:t>
            </a:r>
            <a:r>
              <a:rPr lang="zh-CN" altLang="zh-CN" sz="1400" dirty="0" smtClean="0">
                <a:solidFill>
                  <a:prstClr val="white"/>
                </a:solidFill>
                <a:latin typeface="微软雅黑"/>
                <a:ea typeface="微软雅黑"/>
              </a:rPr>
              <a:t>记录</a:t>
            </a:r>
            <a:endParaRPr lang="zh-CN" altLang="zh-CN" sz="1400" dirty="0">
              <a:solidFill>
                <a:prstClr val="white"/>
              </a:solidFill>
              <a:latin typeface="微软雅黑"/>
              <a:ea typeface="微软雅黑"/>
            </a:endParaRPr>
          </a:p>
        </p:txBody>
      </p:sp>
      <p:sp>
        <p:nvSpPr>
          <p:cNvPr id="14" name="矩形 13"/>
          <p:cNvSpPr/>
          <p:nvPr/>
        </p:nvSpPr>
        <p:spPr>
          <a:xfrm>
            <a:off x="798000" y="5617291"/>
            <a:ext cx="7626284" cy="307777"/>
          </a:xfrm>
          <a:prstGeom prst="rect">
            <a:avLst/>
          </a:prstGeom>
          <a:solidFill>
            <a:schemeClr val="accent1"/>
          </a:solidFill>
        </p:spPr>
        <p:txBody>
          <a:bodyPr wrap="square">
            <a:spAutoFit/>
          </a:bodyPr>
          <a:lstStyle/>
          <a:p>
            <a:pPr fontAlgn="auto">
              <a:spcBef>
                <a:spcPts val="0"/>
              </a:spcBef>
              <a:spcAft>
                <a:spcPts val="0"/>
              </a:spcAft>
              <a:buFontTx/>
              <a:buNone/>
            </a:pPr>
            <a:r>
              <a:rPr lang="zh-CN" altLang="zh-CN" sz="1400" dirty="0">
                <a:solidFill>
                  <a:prstClr val="white"/>
                </a:solidFill>
                <a:latin typeface="微软雅黑"/>
                <a:ea typeface="微软雅黑"/>
              </a:rPr>
              <a:t>大地震文件处理完毕后，该阶段地震数据收集和预处理阶段</a:t>
            </a:r>
            <a:r>
              <a:rPr lang="zh-CN" altLang="zh-CN" sz="1400" dirty="0" smtClean="0">
                <a:solidFill>
                  <a:prstClr val="white"/>
                </a:solidFill>
                <a:latin typeface="微软雅黑"/>
                <a:ea typeface="微软雅黑"/>
              </a:rPr>
              <a:t>结束</a:t>
            </a:r>
            <a:endParaRPr lang="zh-CN" altLang="zh-CN" sz="1400" dirty="0">
              <a:solidFill>
                <a:prstClr val="white"/>
              </a:solidFill>
              <a:latin typeface="微软雅黑"/>
              <a:ea typeface="微软雅黑"/>
            </a:endParaRPr>
          </a:p>
        </p:txBody>
      </p:sp>
      <p:sp>
        <p:nvSpPr>
          <p:cNvPr id="31" name="矩形 30"/>
          <p:cNvSpPr/>
          <p:nvPr/>
        </p:nvSpPr>
        <p:spPr>
          <a:xfrm>
            <a:off x="593746" y="3415516"/>
            <a:ext cx="105711" cy="338554"/>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400">
              <a:solidFill>
                <a:prstClr val="white"/>
              </a:solidFill>
            </a:endParaRPr>
          </a:p>
        </p:txBody>
      </p:sp>
      <p:sp>
        <p:nvSpPr>
          <p:cNvPr id="32" name="矩形 31"/>
          <p:cNvSpPr/>
          <p:nvPr/>
        </p:nvSpPr>
        <p:spPr>
          <a:xfrm>
            <a:off x="593746" y="3859346"/>
            <a:ext cx="105711" cy="338554"/>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400">
              <a:solidFill>
                <a:prstClr val="white"/>
              </a:solidFill>
            </a:endParaRPr>
          </a:p>
        </p:txBody>
      </p:sp>
      <p:sp>
        <p:nvSpPr>
          <p:cNvPr id="33" name="矩形 32"/>
          <p:cNvSpPr/>
          <p:nvPr/>
        </p:nvSpPr>
        <p:spPr>
          <a:xfrm>
            <a:off x="593746" y="4303176"/>
            <a:ext cx="105711" cy="338554"/>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400">
              <a:solidFill>
                <a:prstClr val="white"/>
              </a:solidFill>
            </a:endParaRPr>
          </a:p>
        </p:txBody>
      </p:sp>
      <p:sp>
        <p:nvSpPr>
          <p:cNvPr id="34" name="矩形 33"/>
          <p:cNvSpPr/>
          <p:nvPr/>
        </p:nvSpPr>
        <p:spPr>
          <a:xfrm>
            <a:off x="593746" y="4747005"/>
            <a:ext cx="105711" cy="738665"/>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400">
              <a:solidFill>
                <a:prstClr val="white"/>
              </a:solidFill>
            </a:endParaRPr>
          </a:p>
        </p:txBody>
      </p:sp>
      <p:sp>
        <p:nvSpPr>
          <p:cNvPr id="35" name="矩形 34"/>
          <p:cNvSpPr/>
          <p:nvPr/>
        </p:nvSpPr>
        <p:spPr>
          <a:xfrm>
            <a:off x="593746" y="5617291"/>
            <a:ext cx="105711" cy="338554"/>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400">
              <a:solidFill>
                <a:prstClr val="white"/>
              </a:solidFill>
            </a:endParaRPr>
          </a:p>
        </p:txBody>
      </p:sp>
      <p:pic>
        <p:nvPicPr>
          <p:cNvPr id="36" name="27 Image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prstClr val="white">
                    <a:lumMod val="65000"/>
                  </a:prstClr>
                </a:solidFill>
                <a:latin typeface="微软雅黑"/>
                <a:ea typeface="微软雅黑"/>
              </a:rPr>
              <a:t>of</a:t>
            </a:r>
            <a:endParaRPr lang="es-ES" sz="1200" b="1" i="1" dirty="0">
              <a:solidFill>
                <a:prstClr val="white">
                  <a:lumMod val="65000"/>
                </a:prstClr>
              </a:solidFill>
              <a:latin typeface="微软雅黑"/>
              <a:ea typeface="微软雅黑"/>
            </a:endParaRPr>
          </a:p>
        </p:txBody>
      </p:sp>
      <p:sp>
        <p:nvSpPr>
          <p:cNvPr id="38"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sz="1200" b="1" dirty="0" smtClean="0">
                <a:solidFill>
                  <a:prstClr val="white">
                    <a:lumMod val="50000"/>
                  </a:prstClr>
                </a:solidFill>
                <a:latin typeface="微软雅黑"/>
                <a:ea typeface="微软雅黑"/>
              </a:rPr>
              <a:t>65</a:t>
            </a:r>
            <a:endParaRPr lang="es-ES" sz="1200" b="1" dirty="0">
              <a:solidFill>
                <a:prstClr val="white">
                  <a:lumMod val="50000"/>
                </a:prstClr>
              </a:solidFill>
              <a:latin typeface="微软雅黑"/>
              <a:ea typeface="微软雅黑"/>
            </a:endParaRPr>
          </a:p>
        </p:txBody>
      </p:sp>
      <p:pic>
        <p:nvPicPr>
          <p:cNvPr id="39" name="Imagen 27">
            <a:hlinkClick r:id="" action="ppaction://hlinkshowjump?jump=next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Imagen 28">
            <a:hlinkClick r:id="" action="ppaction://hlinkshowjump?jump=previous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prstClr val="black">
                    <a:tint val="75000"/>
                  </a:prstClr>
                </a:solidFill>
              </a:rPr>
              <a:pPr fontAlgn="auto">
                <a:spcBef>
                  <a:spcPts val="0"/>
                </a:spcBef>
                <a:spcAft>
                  <a:spcPts val="0"/>
                </a:spcAft>
                <a:buFontTx/>
                <a:buNone/>
              </a:pPr>
              <a:t>197</a:t>
            </a:fld>
            <a:endParaRPr lang="zh-CN" altLang="en-US" dirty="0">
              <a:solidFill>
                <a:prstClr val="black">
                  <a:tint val="75000"/>
                </a:prstClr>
              </a:solidFill>
            </a:endParaRPr>
          </a:p>
        </p:txBody>
      </p:sp>
    </p:spTree>
    <p:extLst>
      <p:ext uri="{BB962C8B-B14F-4D97-AF65-F5344CB8AC3E}">
        <p14:creationId xmlns:p14="http://schemas.microsoft.com/office/powerpoint/2010/main" val="634162526"/>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463662" y="2562492"/>
            <a:ext cx="5708788" cy="6778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b="1">
              <a:solidFill>
                <a:prstClr val="white"/>
              </a:solidFill>
            </a:endParaRPr>
          </a:p>
        </p:txBody>
      </p:sp>
      <p:sp>
        <p:nvSpPr>
          <p:cNvPr id="24" name="矩形 23"/>
          <p:cNvSpPr/>
          <p:nvPr/>
        </p:nvSpPr>
        <p:spPr>
          <a:xfrm>
            <a:off x="2463662" y="3467143"/>
            <a:ext cx="5708788" cy="6778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b="1">
              <a:solidFill>
                <a:prstClr val="white"/>
              </a:solidFill>
            </a:endParaRPr>
          </a:p>
        </p:txBody>
      </p:sp>
      <p:sp>
        <p:nvSpPr>
          <p:cNvPr id="27" name="矩形 26"/>
          <p:cNvSpPr/>
          <p:nvPr/>
        </p:nvSpPr>
        <p:spPr>
          <a:xfrm>
            <a:off x="2463662" y="4341732"/>
            <a:ext cx="5708788" cy="6778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b="1">
              <a:solidFill>
                <a:prstClr val="white"/>
              </a:solidFill>
            </a:endParaRPr>
          </a:p>
        </p:txBody>
      </p:sp>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26" name="文本框 6"/>
          <p:cNvSpPr txBox="1"/>
          <p:nvPr/>
        </p:nvSpPr>
        <p:spPr>
          <a:xfrm>
            <a:off x="607500" y="177284"/>
            <a:ext cx="2981585" cy="323165"/>
          </a:xfrm>
          <a:prstGeom prst="rect">
            <a:avLst/>
          </a:prstGeom>
          <a:noFill/>
        </p:spPr>
        <p:txBody>
          <a:bodyPr wrap="none" lIns="0" tIns="0" rIns="0" bIns="0" rtlCol="0">
            <a:spAutoFit/>
          </a:bodyPr>
          <a:lstStyle/>
          <a:p>
            <a:pPr fontAlgn="auto">
              <a:spcBef>
                <a:spcPts val="0"/>
              </a:spcBef>
              <a:spcAft>
                <a:spcPts val="0"/>
              </a:spcAft>
              <a:buFontTx/>
              <a:buNone/>
            </a:pPr>
            <a:r>
              <a:rPr lang="zh-CN" altLang="zh-CN" sz="2100" b="1" spc="225" dirty="0" smtClean="0">
                <a:solidFill>
                  <a:prstClr val="white"/>
                </a:solidFill>
                <a:latin typeface="微软雅黑"/>
                <a:ea typeface="微软雅黑"/>
              </a:rPr>
              <a:t>数据</a:t>
            </a:r>
            <a:r>
              <a:rPr lang="zh-CN" altLang="zh-CN" sz="2100" b="1" spc="225" dirty="0">
                <a:solidFill>
                  <a:prstClr val="white"/>
                </a:solidFill>
                <a:latin typeface="微软雅黑"/>
                <a:ea typeface="微软雅黑"/>
              </a:rPr>
              <a:t>挖掘算法综合应用</a:t>
            </a:r>
            <a:endParaRPr lang="zh-CN" altLang="en-US" sz="2100" b="1" spc="225" dirty="0">
              <a:solidFill>
                <a:prstClr val="white"/>
              </a:solidFill>
              <a:latin typeface="微软雅黑"/>
              <a:ea typeface="微软雅黑"/>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6" name="矩形 45"/>
          <p:cNvSpPr/>
          <p:nvPr/>
        </p:nvSpPr>
        <p:spPr>
          <a:xfrm>
            <a:off x="259814" y="874479"/>
            <a:ext cx="4108817" cy="369332"/>
          </a:xfrm>
          <a:prstGeom prst="rect">
            <a:avLst/>
          </a:prstGeom>
        </p:spPr>
        <p:txBody>
          <a:bodyPr wrap="none">
            <a:spAutoFit/>
          </a:bodyPr>
          <a:lstStyle/>
          <a:p>
            <a:pPr fontAlgn="auto">
              <a:spcBef>
                <a:spcPts val="0"/>
              </a:spcBef>
              <a:spcAft>
                <a:spcPts val="0"/>
              </a:spcAft>
              <a:buFontTx/>
              <a:buNone/>
            </a:pPr>
            <a:r>
              <a:rPr lang="zh-CN" altLang="zh-CN" dirty="0" smtClean="0">
                <a:solidFill>
                  <a:prstClr val="black"/>
                </a:solidFill>
                <a:latin typeface="微软雅黑"/>
                <a:ea typeface="微软雅黑"/>
              </a:rPr>
              <a:t>案例</a:t>
            </a:r>
            <a:r>
              <a:rPr lang="zh-CN" altLang="zh-CN" dirty="0">
                <a:solidFill>
                  <a:prstClr val="black"/>
                </a:solidFill>
                <a:latin typeface="微软雅黑"/>
                <a:ea typeface="微软雅黑"/>
              </a:rPr>
              <a:t>分析：精确营销中的关联规则应用</a:t>
            </a:r>
          </a:p>
        </p:txBody>
      </p:sp>
      <p:sp>
        <p:nvSpPr>
          <p:cNvPr id="45" name="矩形 44"/>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sp>
        <p:nvSpPr>
          <p:cNvPr id="2" name="矩形 1"/>
          <p:cNvSpPr/>
          <p:nvPr/>
        </p:nvSpPr>
        <p:spPr>
          <a:xfrm>
            <a:off x="508957" y="1361212"/>
            <a:ext cx="8075577" cy="738664"/>
          </a:xfrm>
          <a:prstGeom prst="rect">
            <a:avLst/>
          </a:prstGeom>
        </p:spPr>
        <p:txBody>
          <a:bodyPr wrap="square">
            <a:spAutoFit/>
          </a:bodyPr>
          <a:lstStyle/>
          <a:p>
            <a:pPr fontAlgn="auto">
              <a:spcBef>
                <a:spcPts val="0"/>
              </a:spcBef>
              <a:spcAft>
                <a:spcPts val="0"/>
              </a:spcAft>
              <a:buFontTx/>
              <a:buNone/>
            </a:pPr>
            <a:r>
              <a:rPr lang="zh-CN" altLang="zh-CN" sz="1400" dirty="0">
                <a:solidFill>
                  <a:prstClr val="black"/>
                </a:solidFill>
                <a:latin typeface="微软雅黑"/>
                <a:ea typeface="微软雅黑"/>
              </a:rPr>
              <a:t>数据挖掘在各领域的应用非常广泛，只要该产业拥有具备分析价值与需求的数据仓储或数据库，都可以利用挖掘工具进行有目的的挖掘分析。一般较常见的应用案例多发生在零售业、制造业、财务金融保险、通信业及医疗服务等。</a:t>
            </a:r>
          </a:p>
        </p:txBody>
      </p:sp>
      <p:sp>
        <p:nvSpPr>
          <p:cNvPr id="3" name="TextBox 2"/>
          <p:cNvSpPr txBox="1"/>
          <p:nvPr/>
        </p:nvSpPr>
        <p:spPr>
          <a:xfrm>
            <a:off x="508958" y="2981325"/>
            <a:ext cx="1659429" cy="1862048"/>
          </a:xfrm>
          <a:prstGeom prst="rect">
            <a:avLst/>
          </a:prstGeom>
          <a:noFill/>
        </p:spPr>
        <p:txBody>
          <a:bodyPr wrap="none" rtlCol="0">
            <a:spAutoFit/>
          </a:bodyPr>
          <a:lstStyle/>
          <a:p>
            <a:pPr fontAlgn="auto">
              <a:spcBef>
                <a:spcPts val="0"/>
              </a:spcBef>
              <a:spcAft>
                <a:spcPts val="0"/>
              </a:spcAft>
              <a:buFontTx/>
              <a:buNone/>
            </a:pPr>
            <a:r>
              <a:rPr lang="zh-CN" altLang="en-US" sz="11500" dirty="0" smtClean="0">
                <a:solidFill>
                  <a:srgbClr val="5B9BD5"/>
                </a:solidFill>
                <a:latin typeface="微软雅黑"/>
                <a:ea typeface="微软雅黑"/>
              </a:rPr>
              <a:t>？</a:t>
            </a:r>
            <a:endParaRPr lang="zh-CN" altLang="en-US" sz="11500" dirty="0">
              <a:solidFill>
                <a:srgbClr val="5B9BD5"/>
              </a:solidFill>
              <a:latin typeface="微软雅黑"/>
              <a:ea typeface="微软雅黑"/>
            </a:endParaRPr>
          </a:p>
        </p:txBody>
      </p:sp>
      <p:sp>
        <p:nvSpPr>
          <p:cNvPr id="4" name="矩形 3"/>
          <p:cNvSpPr/>
          <p:nvPr/>
        </p:nvSpPr>
        <p:spPr>
          <a:xfrm>
            <a:off x="2463662" y="2732127"/>
            <a:ext cx="4689612" cy="338554"/>
          </a:xfrm>
          <a:prstGeom prst="rect">
            <a:avLst/>
          </a:prstGeom>
        </p:spPr>
        <p:txBody>
          <a:bodyPr wrap="square">
            <a:spAutoFit/>
          </a:bodyPr>
          <a:lstStyle/>
          <a:p>
            <a:pPr fontAlgn="auto">
              <a:spcBef>
                <a:spcPts val="0"/>
              </a:spcBef>
              <a:spcAft>
                <a:spcPts val="0"/>
              </a:spcAft>
              <a:buFontTx/>
              <a:buNone/>
            </a:pPr>
            <a:r>
              <a:rPr lang="zh-CN" altLang="zh-CN" sz="1600" b="1" dirty="0">
                <a:solidFill>
                  <a:prstClr val="white"/>
                </a:solidFill>
                <a:latin typeface="微软雅黑"/>
                <a:ea typeface="微软雅黑"/>
              </a:rPr>
              <a:t>如何通过交叉销售，得到更大的收入？</a:t>
            </a:r>
            <a:endParaRPr lang="zh-CN" altLang="en-US" sz="1600" b="1" dirty="0">
              <a:solidFill>
                <a:prstClr val="white"/>
              </a:solidFill>
              <a:latin typeface="微软雅黑"/>
              <a:ea typeface="微软雅黑"/>
            </a:endParaRPr>
          </a:p>
        </p:txBody>
      </p:sp>
      <p:sp>
        <p:nvSpPr>
          <p:cNvPr id="5" name="矩形 4"/>
          <p:cNvSpPr/>
          <p:nvPr/>
        </p:nvSpPr>
        <p:spPr>
          <a:xfrm>
            <a:off x="2463662" y="3513668"/>
            <a:ext cx="5310394" cy="584775"/>
          </a:xfrm>
          <a:prstGeom prst="rect">
            <a:avLst/>
          </a:prstGeom>
        </p:spPr>
        <p:txBody>
          <a:bodyPr wrap="square">
            <a:spAutoFit/>
          </a:bodyPr>
          <a:lstStyle/>
          <a:p>
            <a:pPr fontAlgn="auto">
              <a:spcBef>
                <a:spcPts val="0"/>
              </a:spcBef>
              <a:spcAft>
                <a:spcPts val="0"/>
              </a:spcAft>
              <a:buFontTx/>
              <a:buNone/>
            </a:pPr>
            <a:r>
              <a:rPr lang="zh-CN" altLang="zh-CN" sz="1600" b="1" dirty="0">
                <a:solidFill>
                  <a:prstClr val="white"/>
                </a:solidFill>
                <a:latin typeface="微软雅黑"/>
                <a:ea typeface="微软雅黑"/>
              </a:rPr>
              <a:t>如何在销售数据中发掘顾客的消费习性，并由交易记录找出顾客偏好的产品组合？</a:t>
            </a:r>
            <a:endParaRPr lang="zh-CN" altLang="en-US" sz="1600" b="1" dirty="0">
              <a:solidFill>
                <a:prstClr val="white"/>
              </a:solidFill>
              <a:latin typeface="微软雅黑"/>
              <a:ea typeface="微软雅黑"/>
            </a:endParaRPr>
          </a:p>
        </p:txBody>
      </p:sp>
      <p:sp>
        <p:nvSpPr>
          <p:cNvPr id="6" name="矩形 5"/>
          <p:cNvSpPr/>
          <p:nvPr/>
        </p:nvSpPr>
        <p:spPr>
          <a:xfrm>
            <a:off x="2463662" y="4511367"/>
            <a:ext cx="5310394" cy="338554"/>
          </a:xfrm>
          <a:prstGeom prst="rect">
            <a:avLst/>
          </a:prstGeom>
        </p:spPr>
        <p:txBody>
          <a:bodyPr wrap="square">
            <a:spAutoFit/>
          </a:bodyPr>
          <a:lstStyle/>
          <a:p>
            <a:pPr fontAlgn="auto">
              <a:spcBef>
                <a:spcPts val="0"/>
              </a:spcBef>
              <a:spcAft>
                <a:spcPts val="0"/>
              </a:spcAft>
              <a:buFontTx/>
              <a:buNone/>
            </a:pPr>
            <a:r>
              <a:rPr lang="zh-CN" altLang="zh-CN" sz="1600" b="1" dirty="0">
                <a:solidFill>
                  <a:prstClr val="white"/>
                </a:solidFill>
                <a:latin typeface="微软雅黑"/>
                <a:ea typeface="微软雅黑"/>
              </a:rPr>
              <a:t>如何找出流失顾客的特征与推出新产品的时机</a:t>
            </a:r>
            <a:r>
              <a:rPr lang="zh-CN" altLang="zh-CN" sz="1600" b="1" dirty="0" smtClean="0">
                <a:solidFill>
                  <a:prstClr val="white"/>
                </a:solidFill>
                <a:latin typeface="微软雅黑"/>
                <a:ea typeface="微软雅黑"/>
              </a:rPr>
              <a:t>点</a:t>
            </a:r>
            <a:r>
              <a:rPr lang="zh-CN" altLang="en-US" sz="1600" b="1" dirty="0" smtClean="0">
                <a:solidFill>
                  <a:prstClr val="white"/>
                </a:solidFill>
                <a:latin typeface="微软雅黑"/>
                <a:ea typeface="微软雅黑"/>
              </a:rPr>
              <a:t>？</a:t>
            </a:r>
            <a:endParaRPr lang="zh-CN" altLang="en-US" sz="1600" b="1" dirty="0">
              <a:solidFill>
                <a:prstClr val="white"/>
              </a:solidFill>
              <a:latin typeface="微软雅黑"/>
              <a:ea typeface="微软雅黑"/>
            </a:endParaRPr>
          </a:p>
        </p:txBody>
      </p:sp>
      <p:sp>
        <p:nvSpPr>
          <p:cNvPr id="7" name="矩形 6"/>
          <p:cNvSpPr/>
          <p:nvPr/>
        </p:nvSpPr>
        <p:spPr>
          <a:xfrm>
            <a:off x="508956" y="5391835"/>
            <a:ext cx="8075577" cy="338554"/>
          </a:xfrm>
          <a:prstGeom prst="rect">
            <a:avLst/>
          </a:prstGeom>
        </p:spPr>
        <p:txBody>
          <a:bodyPr wrap="square">
            <a:spAutoFit/>
          </a:bodyPr>
          <a:lstStyle/>
          <a:p>
            <a:pPr fontAlgn="auto">
              <a:spcBef>
                <a:spcPts val="0"/>
              </a:spcBef>
              <a:spcAft>
                <a:spcPts val="0"/>
              </a:spcAft>
              <a:buFontTx/>
              <a:buNone/>
            </a:pPr>
            <a:r>
              <a:rPr lang="zh-CN" altLang="zh-CN" sz="1600" dirty="0">
                <a:solidFill>
                  <a:prstClr val="black"/>
                </a:solidFill>
                <a:latin typeface="微软雅黑"/>
                <a:ea typeface="微软雅黑"/>
              </a:rPr>
              <a:t>通过关联规则挖掘来发现和捕捉数据间隐藏的重要关联，从而为产品营销提供技术支撑。</a:t>
            </a:r>
          </a:p>
        </p:txBody>
      </p:sp>
      <p:pic>
        <p:nvPicPr>
          <p:cNvPr id="30" name="27 Image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prstClr val="white">
                    <a:lumMod val="65000"/>
                  </a:prstClr>
                </a:solidFill>
                <a:latin typeface="微软雅黑"/>
                <a:ea typeface="微软雅黑"/>
              </a:rPr>
              <a:t>of</a:t>
            </a:r>
            <a:endParaRPr lang="es-ES" sz="1200" b="1" i="1" dirty="0">
              <a:solidFill>
                <a:prstClr val="white">
                  <a:lumMod val="65000"/>
                </a:prstClr>
              </a:solidFill>
              <a:latin typeface="微软雅黑"/>
              <a:ea typeface="微软雅黑"/>
            </a:endParaRPr>
          </a:p>
        </p:txBody>
      </p:sp>
      <p:sp>
        <p:nvSpPr>
          <p:cNvPr id="32"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sz="1200" b="1" dirty="0" smtClean="0">
                <a:solidFill>
                  <a:prstClr val="white">
                    <a:lumMod val="50000"/>
                  </a:prstClr>
                </a:solidFill>
                <a:latin typeface="微软雅黑"/>
                <a:ea typeface="微软雅黑"/>
              </a:rPr>
              <a:t>65</a:t>
            </a:r>
            <a:endParaRPr lang="es-ES" sz="1200" b="1" dirty="0">
              <a:solidFill>
                <a:prstClr val="white">
                  <a:lumMod val="50000"/>
                </a:prstClr>
              </a:solidFill>
              <a:latin typeface="微软雅黑"/>
              <a:ea typeface="微软雅黑"/>
            </a:endParaRPr>
          </a:p>
        </p:txBody>
      </p:sp>
      <p:pic>
        <p:nvPicPr>
          <p:cNvPr id="33" name="Imagen 27">
            <a:hlinkClick r:id="" action="ppaction://hlinkshowjump?jump=next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Imagen 28">
            <a:hlinkClick r:id="" action="ppaction://hlinkshowjump?jump=previous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prstClr val="black">
                    <a:tint val="75000"/>
                  </a:prstClr>
                </a:solidFill>
              </a:rPr>
              <a:pPr fontAlgn="auto">
                <a:spcBef>
                  <a:spcPts val="0"/>
                </a:spcBef>
                <a:spcAft>
                  <a:spcPts val="0"/>
                </a:spcAft>
                <a:buFontTx/>
                <a:buNone/>
              </a:pPr>
              <a:t>198</a:t>
            </a:fld>
            <a:endParaRPr lang="zh-CN" altLang="en-US" dirty="0">
              <a:solidFill>
                <a:prstClr val="black">
                  <a:tint val="75000"/>
                </a:prstClr>
              </a:solidFill>
            </a:endParaRPr>
          </a:p>
        </p:txBody>
      </p:sp>
    </p:spTree>
    <p:extLst>
      <p:ext uri="{BB962C8B-B14F-4D97-AF65-F5344CB8AC3E}">
        <p14:creationId xmlns:p14="http://schemas.microsoft.com/office/powerpoint/2010/main" val="2734216941"/>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26" name="文本框 6"/>
          <p:cNvSpPr txBox="1"/>
          <p:nvPr/>
        </p:nvSpPr>
        <p:spPr>
          <a:xfrm>
            <a:off x="607500" y="177284"/>
            <a:ext cx="2981585" cy="323165"/>
          </a:xfrm>
          <a:prstGeom prst="rect">
            <a:avLst/>
          </a:prstGeom>
          <a:noFill/>
        </p:spPr>
        <p:txBody>
          <a:bodyPr wrap="none" lIns="0" tIns="0" rIns="0" bIns="0" rtlCol="0">
            <a:spAutoFit/>
          </a:bodyPr>
          <a:lstStyle/>
          <a:p>
            <a:pPr fontAlgn="auto">
              <a:spcBef>
                <a:spcPts val="0"/>
              </a:spcBef>
              <a:spcAft>
                <a:spcPts val="0"/>
              </a:spcAft>
              <a:buFontTx/>
              <a:buNone/>
            </a:pPr>
            <a:r>
              <a:rPr lang="zh-CN" altLang="zh-CN" sz="2100" b="1" spc="225" dirty="0" smtClean="0">
                <a:solidFill>
                  <a:prstClr val="white"/>
                </a:solidFill>
                <a:latin typeface="微软雅黑"/>
                <a:ea typeface="微软雅黑"/>
              </a:rPr>
              <a:t>数据</a:t>
            </a:r>
            <a:r>
              <a:rPr lang="zh-CN" altLang="zh-CN" sz="2100" b="1" spc="225" dirty="0">
                <a:solidFill>
                  <a:prstClr val="white"/>
                </a:solidFill>
                <a:latin typeface="微软雅黑"/>
                <a:ea typeface="微软雅黑"/>
              </a:rPr>
              <a:t>挖掘算法综合应用</a:t>
            </a:r>
            <a:endParaRPr lang="zh-CN" altLang="en-US" sz="2100" b="1" spc="225" dirty="0">
              <a:solidFill>
                <a:prstClr val="white"/>
              </a:solidFill>
              <a:latin typeface="微软雅黑"/>
              <a:ea typeface="微软雅黑"/>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6" name="矩形 45"/>
          <p:cNvSpPr/>
          <p:nvPr/>
        </p:nvSpPr>
        <p:spPr>
          <a:xfrm>
            <a:off x="259814" y="874479"/>
            <a:ext cx="1800493" cy="369332"/>
          </a:xfrm>
          <a:prstGeom prst="rect">
            <a:avLst/>
          </a:prstGeom>
        </p:spPr>
        <p:txBody>
          <a:bodyPr wrap="none">
            <a:spAutoFit/>
          </a:bodyPr>
          <a:lstStyle/>
          <a:p>
            <a:pPr fontAlgn="auto">
              <a:spcBef>
                <a:spcPts val="0"/>
              </a:spcBef>
              <a:spcAft>
                <a:spcPts val="0"/>
              </a:spcAft>
              <a:buFontTx/>
              <a:buNone/>
            </a:pPr>
            <a:r>
              <a:rPr lang="zh-CN" altLang="zh-CN" dirty="0" smtClean="0">
                <a:solidFill>
                  <a:prstClr val="black"/>
                </a:solidFill>
                <a:latin typeface="微软雅黑"/>
                <a:ea typeface="微软雅黑"/>
              </a:rPr>
              <a:t>挖掘</a:t>
            </a:r>
            <a:r>
              <a:rPr lang="zh-CN" altLang="zh-CN" dirty="0">
                <a:solidFill>
                  <a:prstClr val="black"/>
                </a:solidFill>
                <a:latin typeface="微软雅黑"/>
                <a:ea typeface="微软雅黑"/>
              </a:rPr>
              <a:t>目标的提出</a:t>
            </a:r>
          </a:p>
        </p:txBody>
      </p:sp>
      <p:sp>
        <p:nvSpPr>
          <p:cNvPr id="45" name="矩形 44"/>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sp>
        <p:nvSpPr>
          <p:cNvPr id="2" name="矩形 1"/>
          <p:cNvSpPr/>
          <p:nvPr/>
        </p:nvSpPr>
        <p:spPr>
          <a:xfrm>
            <a:off x="508958" y="1297543"/>
            <a:ext cx="3057247" cy="338554"/>
          </a:xfrm>
          <a:prstGeom prst="rect">
            <a:avLst/>
          </a:prstGeom>
        </p:spPr>
        <p:txBody>
          <a:bodyPr wrap="none">
            <a:spAutoFit/>
          </a:bodyPr>
          <a:lstStyle/>
          <a:p>
            <a:pPr fontAlgn="auto">
              <a:spcBef>
                <a:spcPts val="0"/>
              </a:spcBef>
              <a:spcAft>
                <a:spcPts val="0"/>
              </a:spcAft>
              <a:buFontTx/>
              <a:buNone/>
            </a:pPr>
            <a:r>
              <a:rPr lang="zh-CN" altLang="zh-CN" sz="1600" dirty="0">
                <a:solidFill>
                  <a:prstClr val="black"/>
                </a:solidFill>
                <a:latin typeface="微软雅黑"/>
                <a:ea typeface="微软雅黑"/>
              </a:rPr>
              <a:t>电子商务网站中的商品</a:t>
            </a:r>
            <a:r>
              <a:rPr lang="zh-CN" altLang="zh-CN" sz="1600" dirty="0" smtClean="0">
                <a:solidFill>
                  <a:prstClr val="black"/>
                </a:solidFill>
                <a:latin typeface="微软雅黑"/>
                <a:ea typeface="微软雅黑"/>
              </a:rPr>
              <a:t>推荐</a:t>
            </a:r>
            <a:r>
              <a:rPr lang="zh-CN" altLang="en-US" sz="1600" dirty="0" smtClean="0">
                <a:solidFill>
                  <a:prstClr val="black"/>
                </a:solidFill>
                <a:latin typeface="微软雅黑"/>
                <a:ea typeface="微软雅黑"/>
              </a:rPr>
              <a:t>为例</a:t>
            </a:r>
            <a:endParaRPr lang="zh-CN" altLang="en-US" sz="1600" dirty="0">
              <a:solidFill>
                <a:prstClr val="black"/>
              </a:solidFill>
              <a:latin typeface="微软雅黑"/>
              <a:ea typeface="微软雅黑"/>
            </a:endParaRPr>
          </a:p>
        </p:txBody>
      </p:sp>
      <p:sp>
        <p:nvSpPr>
          <p:cNvPr id="3" name="矩形 2"/>
          <p:cNvSpPr/>
          <p:nvPr/>
        </p:nvSpPr>
        <p:spPr>
          <a:xfrm>
            <a:off x="3017325" y="1949755"/>
            <a:ext cx="2318296" cy="523220"/>
          </a:xfrm>
          <a:prstGeom prst="rect">
            <a:avLst/>
          </a:prstGeom>
          <a:solidFill>
            <a:schemeClr val="accent1"/>
          </a:solidFill>
        </p:spPr>
        <p:txBody>
          <a:bodyPr wrap="square">
            <a:spAutoFit/>
          </a:bodyPr>
          <a:lstStyle/>
          <a:p>
            <a:pPr algn="ctr" fontAlgn="auto">
              <a:spcBef>
                <a:spcPts val="0"/>
              </a:spcBef>
              <a:spcAft>
                <a:spcPts val="0"/>
              </a:spcAft>
              <a:buFontTx/>
              <a:buNone/>
            </a:pPr>
            <a:r>
              <a:rPr lang="zh-CN" altLang="zh-CN" sz="2800" b="1" dirty="0">
                <a:solidFill>
                  <a:prstClr val="white"/>
                </a:solidFill>
                <a:latin typeface="微软雅黑"/>
                <a:ea typeface="微软雅黑"/>
              </a:rPr>
              <a:t>客户忠诚度</a:t>
            </a:r>
            <a:endParaRPr lang="zh-CN" altLang="en-US" sz="2800" b="1" dirty="0">
              <a:solidFill>
                <a:prstClr val="white"/>
              </a:solidFill>
              <a:latin typeface="微软雅黑"/>
              <a:ea typeface="微软雅黑"/>
            </a:endParaRPr>
          </a:p>
        </p:txBody>
      </p:sp>
      <p:sp>
        <p:nvSpPr>
          <p:cNvPr id="4" name="矩形 3"/>
          <p:cNvSpPr/>
          <p:nvPr/>
        </p:nvSpPr>
        <p:spPr>
          <a:xfrm>
            <a:off x="1766648" y="3159446"/>
            <a:ext cx="516449" cy="1200329"/>
          </a:xfrm>
          <a:prstGeom prst="rect">
            <a:avLst/>
          </a:prstGeom>
          <a:solidFill>
            <a:schemeClr val="accent1"/>
          </a:solidFill>
        </p:spPr>
        <p:txBody>
          <a:bodyPr wrap="square">
            <a:spAutoFit/>
          </a:bodyPr>
          <a:lstStyle/>
          <a:p>
            <a:pPr algn="ctr" fontAlgn="auto">
              <a:spcBef>
                <a:spcPts val="0"/>
              </a:spcBef>
              <a:spcAft>
                <a:spcPts val="0"/>
              </a:spcAft>
              <a:buFontTx/>
              <a:buNone/>
            </a:pPr>
            <a:r>
              <a:rPr lang="zh-CN" altLang="zh-CN" b="1" dirty="0" smtClean="0">
                <a:solidFill>
                  <a:prstClr val="white"/>
                </a:solidFill>
                <a:latin typeface="微软雅黑"/>
                <a:ea typeface="微软雅黑"/>
              </a:rPr>
              <a:t>影响因素</a:t>
            </a:r>
            <a:endParaRPr lang="zh-CN" altLang="en-US" b="1" dirty="0">
              <a:solidFill>
                <a:prstClr val="white"/>
              </a:solidFill>
              <a:latin typeface="微软雅黑"/>
              <a:ea typeface="微软雅黑"/>
            </a:endParaRPr>
          </a:p>
        </p:txBody>
      </p:sp>
      <p:sp>
        <p:nvSpPr>
          <p:cNvPr id="5" name="矩形 4"/>
          <p:cNvSpPr/>
          <p:nvPr/>
        </p:nvSpPr>
        <p:spPr>
          <a:xfrm>
            <a:off x="3113127" y="4005590"/>
            <a:ext cx="3517076" cy="338554"/>
          </a:xfrm>
          <a:prstGeom prst="rect">
            <a:avLst/>
          </a:prstGeom>
          <a:solidFill>
            <a:schemeClr val="accent1"/>
          </a:solidFill>
          <a:ln>
            <a:noFill/>
          </a:ln>
        </p:spPr>
        <p:txBody>
          <a:bodyPr wrap="square">
            <a:spAutoFit/>
          </a:bodyPr>
          <a:lstStyle/>
          <a:p>
            <a:pPr fontAlgn="auto">
              <a:spcBef>
                <a:spcPts val="0"/>
              </a:spcBef>
              <a:spcAft>
                <a:spcPts val="0"/>
              </a:spcAft>
              <a:buFontTx/>
              <a:buNone/>
            </a:pPr>
            <a:r>
              <a:rPr lang="zh-CN" altLang="zh-CN" sz="1600" b="1" dirty="0" smtClean="0">
                <a:solidFill>
                  <a:prstClr val="white"/>
                </a:solidFill>
                <a:latin typeface="微软雅黑"/>
                <a:ea typeface="微软雅黑"/>
              </a:rPr>
              <a:t>其他因素</a:t>
            </a:r>
            <a:r>
              <a:rPr lang="zh-CN" altLang="en-US" sz="1600" b="1" dirty="0" smtClean="0">
                <a:solidFill>
                  <a:prstClr val="white"/>
                </a:solidFill>
                <a:latin typeface="微软雅黑"/>
                <a:ea typeface="微软雅黑"/>
              </a:rPr>
              <a:t>：</a:t>
            </a:r>
            <a:r>
              <a:rPr lang="zh-CN" altLang="zh-CN" sz="1600" b="1" dirty="0" smtClean="0">
                <a:solidFill>
                  <a:prstClr val="white"/>
                </a:solidFill>
                <a:latin typeface="微软雅黑"/>
                <a:ea typeface="微软雅黑"/>
              </a:rPr>
              <a:t>如</a:t>
            </a:r>
            <a:r>
              <a:rPr lang="zh-CN" altLang="zh-CN" sz="1600" b="1" dirty="0">
                <a:solidFill>
                  <a:prstClr val="white"/>
                </a:solidFill>
                <a:latin typeface="微软雅黑"/>
                <a:ea typeface="微软雅黑"/>
              </a:rPr>
              <a:t>社会文化、国家政策等</a:t>
            </a:r>
            <a:endParaRPr lang="zh-CN" altLang="en-US" sz="1600" b="1" dirty="0">
              <a:solidFill>
                <a:prstClr val="white"/>
              </a:solidFill>
              <a:latin typeface="微软雅黑"/>
              <a:ea typeface="微软雅黑"/>
            </a:endParaRPr>
          </a:p>
        </p:txBody>
      </p:sp>
      <p:sp>
        <p:nvSpPr>
          <p:cNvPr id="6" name="矩形 5"/>
          <p:cNvSpPr/>
          <p:nvPr/>
        </p:nvSpPr>
        <p:spPr>
          <a:xfrm>
            <a:off x="3113126" y="3155084"/>
            <a:ext cx="3517077" cy="338554"/>
          </a:xfrm>
          <a:prstGeom prst="rect">
            <a:avLst/>
          </a:prstGeom>
          <a:solidFill>
            <a:schemeClr val="accent1"/>
          </a:solidFill>
          <a:ln>
            <a:noFill/>
          </a:ln>
        </p:spPr>
        <p:txBody>
          <a:bodyPr wrap="square">
            <a:spAutoFit/>
          </a:bodyPr>
          <a:lstStyle/>
          <a:p>
            <a:pPr fontAlgn="auto">
              <a:spcBef>
                <a:spcPts val="0"/>
              </a:spcBef>
              <a:spcAft>
                <a:spcPts val="0"/>
              </a:spcAft>
              <a:buFontTx/>
              <a:buNone/>
            </a:pPr>
            <a:r>
              <a:rPr lang="zh-CN" altLang="zh-CN" sz="1600" b="1" dirty="0">
                <a:solidFill>
                  <a:prstClr val="white"/>
                </a:solidFill>
                <a:latin typeface="微软雅黑"/>
                <a:ea typeface="微软雅黑"/>
              </a:rPr>
              <a:t>客户自身原因</a:t>
            </a:r>
            <a:endParaRPr lang="zh-CN" altLang="en-US" sz="1600" b="1" dirty="0">
              <a:solidFill>
                <a:prstClr val="white"/>
              </a:solidFill>
              <a:latin typeface="微软雅黑"/>
              <a:ea typeface="微软雅黑"/>
            </a:endParaRPr>
          </a:p>
        </p:txBody>
      </p:sp>
      <p:sp>
        <p:nvSpPr>
          <p:cNvPr id="7" name="矩形 6"/>
          <p:cNvSpPr/>
          <p:nvPr/>
        </p:nvSpPr>
        <p:spPr>
          <a:xfrm>
            <a:off x="3113127" y="3580337"/>
            <a:ext cx="3517076" cy="338554"/>
          </a:xfrm>
          <a:prstGeom prst="rect">
            <a:avLst/>
          </a:prstGeom>
          <a:solidFill>
            <a:schemeClr val="accent1"/>
          </a:solidFill>
          <a:ln>
            <a:noFill/>
          </a:ln>
        </p:spPr>
        <p:txBody>
          <a:bodyPr wrap="square">
            <a:spAutoFit/>
          </a:bodyPr>
          <a:lstStyle/>
          <a:p>
            <a:pPr fontAlgn="auto">
              <a:spcBef>
                <a:spcPts val="0"/>
              </a:spcBef>
              <a:spcAft>
                <a:spcPts val="0"/>
              </a:spcAft>
              <a:buFontTx/>
              <a:buNone/>
            </a:pPr>
            <a:r>
              <a:rPr lang="zh-CN" altLang="zh-CN" sz="1600" b="1" dirty="0">
                <a:solidFill>
                  <a:prstClr val="white"/>
                </a:solidFill>
                <a:latin typeface="微软雅黑"/>
                <a:ea typeface="微软雅黑"/>
              </a:rPr>
              <a:t>企业原因</a:t>
            </a:r>
            <a:endParaRPr lang="zh-CN" altLang="en-US" sz="1600" b="1" dirty="0">
              <a:solidFill>
                <a:prstClr val="white"/>
              </a:solidFill>
              <a:latin typeface="微软雅黑"/>
              <a:ea typeface="微软雅黑"/>
            </a:endParaRPr>
          </a:p>
        </p:txBody>
      </p:sp>
      <p:sp>
        <p:nvSpPr>
          <p:cNvPr id="9" name="左大括号 8"/>
          <p:cNvSpPr/>
          <p:nvPr/>
        </p:nvSpPr>
        <p:spPr>
          <a:xfrm>
            <a:off x="2643997" y="3277680"/>
            <a:ext cx="177023" cy="963862"/>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buFontTx/>
              <a:buNone/>
            </a:pPr>
            <a:endParaRPr lang="zh-CN" altLang="en-US">
              <a:solidFill>
                <a:prstClr val="black"/>
              </a:solidFill>
            </a:endParaRPr>
          </a:p>
        </p:txBody>
      </p:sp>
      <p:sp>
        <p:nvSpPr>
          <p:cNvPr id="10" name="矩形 9"/>
          <p:cNvSpPr/>
          <p:nvPr/>
        </p:nvSpPr>
        <p:spPr>
          <a:xfrm>
            <a:off x="508958" y="4743361"/>
            <a:ext cx="7915326" cy="523220"/>
          </a:xfrm>
          <a:prstGeom prst="rect">
            <a:avLst/>
          </a:prstGeom>
        </p:spPr>
        <p:txBody>
          <a:bodyPr wrap="square">
            <a:spAutoFit/>
          </a:bodyPr>
          <a:lstStyle/>
          <a:p>
            <a:pPr fontAlgn="auto">
              <a:spcBef>
                <a:spcPts val="0"/>
              </a:spcBef>
              <a:spcAft>
                <a:spcPts val="0"/>
              </a:spcAft>
              <a:buFontTx/>
              <a:buNone/>
            </a:pPr>
            <a:r>
              <a:rPr lang="zh-CN" altLang="zh-CN" sz="1400" dirty="0">
                <a:solidFill>
                  <a:prstClr val="black"/>
                </a:solidFill>
                <a:latin typeface="微软雅黑"/>
                <a:ea typeface="微软雅黑"/>
              </a:rPr>
              <a:t>数据挖掘技术可以建立客户忠诚度分析模型，了解哪些因素对客户的忠诚度有较大的影响，从而采取相应措施。因此，基于数据挖掘技术的客户忠诚度分析具有重要的应用价值。</a:t>
            </a:r>
            <a:endParaRPr lang="zh-CN" altLang="en-US" sz="1400" dirty="0">
              <a:solidFill>
                <a:prstClr val="black"/>
              </a:solidFill>
              <a:latin typeface="微软雅黑"/>
              <a:ea typeface="微软雅黑"/>
            </a:endParaRPr>
          </a:p>
        </p:txBody>
      </p:sp>
      <p:pic>
        <p:nvPicPr>
          <p:cNvPr id="24" name="27 Image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prstClr val="white">
                    <a:lumMod val="65000"/>
                  </a:prstClr>
                </a:solidFill>
                <a:latin typeface="微软雅黑"/>
                <a:ea typeface="微软雅黑"/>
              </a:rPr>
              <a:t>of</a:t>
            </a:r>
            <a:endParaRPr lang="es-ES" sz="1200" b="1" i="1" dirty="0">
              <a:solidFill>
                <a:prstClr val="white">
                  <a:lumMod val="65000"/>
                </a:prstClr>
              </a:solidFill>
              <a:latin typeface="微软雅黑"/>
              <a:ea typeface="微软雅黑"/>
            </a:endParaRPr>
          </a:p>
        </p:txBody>
      </p:sp>
      <p:sp>
        <p:nvSpPr>
          <p:cNvPr id="28"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sz="1200" b="1" dirty="0" smtClean="0">
                <a:solidFill>
                  <a:prstClr val="white">
                    <a:lumMod val="50000"/>
                  </a:prstClr>
                </a:solidFill>
                <a:latin typeface="微软雅黑"/>
                <a:ea typeface="微软雅黑"/>
              </a:rPr>
              <a:t>65</a:t>
            </a:r>
            <a:endParaRPr lang="es-ES" sz="1200" b="1" dirty="0">
              <a:solidFill>
                <a:prstClr val="white">
                  <a:lumMod val="50000"/>
                </a:prstClr>
              </a:solidFill>
              <a:latin typeface="微软雅黑"/>
              <a:ea typeface="微软雅黑"/>
            </a:endParaRPr>
          </a:p>
        </p:txBody>
      </p:sp>
      <p:pic>
        <p:nvPicPr>
          <p:cNvPr id="30" name="Imagen 27">
            <a:hlinkClick r:id="" action="ppaction://hlinkshowjump?jump=next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Imagen 28">
            <a:hlinkClick r:id="" action="ppaction://hlinkshowjump?jump=previous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prstClr val="black">
                    <a:tint val="75000"/>
                  </a:prstClr>
                </a:solidFill>
              </a:rPr>
              <a:pPr fontAlgn="auto">
                <a:spcBef>
                  <a:spcPts val="0"/>
                </a:spcBef>
                <a:spcAft>
                  <a:spcPts val="0"/>
                </a:spcAft>
                <a:buFontTx/>
                <a:buNone/>
              </a:pPr>
              <a:t>199</a:t>
            </a:fld>
            <a:endParaRPr lang="zh-CN" altLang="en-US" dirty="0">
              <a:solidFill>
                <a:prstClr val="black">
                  <a:tint val="75000"/>
                </a:prstClr>
              </a:solidFill>
            </a:endParaRPr>
          </a:p>
        </p:txBody>
      </p:sp>
    </p:spTree>
    <p:extLst>
      <p:ext uri="{BB962C8B-B14F-4D97-AF65-F5344CB8AC3E}">
        <p14:creationId xmlns:p14="http://schemas.microsoft.com/office/powerpoint/2010/main" val="16750563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reeform 3"/>
          <p:cNvSpPr>
            <a:spLocks noChangeArrowheads="1"/>
          </p:cNvSpPr>
          <p:nvPr/>
        </p:nvSpPr>
        <p:spPr bwMode="auto">
          <a:xfrm>
            <a:off x="0" y="0"/>
            <a:ext cx="9144000" cy="6858000"/>
          </a:xfrm>
          <a:custGeom>
            <a:avLst/>
            <a:gdLst>
              <a:gd name="T0" fmla="*/ 0 w 9144000"/>
              <a:gd name="T1" fmla="*/ 6858000 h 6858000"/>
              <a:gd name="T2" fmla="*/ 9144000 w 9144000"/>
              <a:gd name="T3" fmla="*/ 6858000 h 6858000"/>
              <a:gd name="T4" fmla="*/ 9144000 w 9144000"/>
              <a:gd name="T5" fmla="*/ 0 h 6858000"/>
              <a:gd name="T6" fmla="*/ 0 w 9144000"/>
              <a:gd name="T7" fmla="*/ 0 h 6858000"/>
              <a:gd name="T8" fmla="*/ 0 w 9144000"/>
              <a:gd name="T9" fmla="*/ 6858000 h 6858000"/>
              <a:gd name="T10" fmla="*/ 0 60000 65536"/>
              <a:gd name="T11" fmla="*/ 0 60000 65536"/>
              <a:gd name="T12" fmla="*/ 0 60000 65536"/>
              <a:gd name="T13" fmla="*/ 0 60000 65536"/>
              <a:gd name="T14" fmla="*/ 0 60000 65536"/>
              <a:gd name="T15" fmla="*/ 0 w 9144000"/>
              <a:gd name="T16" fmla="*/ 0 h 6858000"/>
              <a:gd name="T17" fmla="*/ 9144000 w 9144000"/>
              <a:gd name="T18" fmla="*/ 6858000 h 6858000"/>
            </a:gdLst>
            <a:ahLst/>
            <a:cxnLst>
              <a:cxn ang="T10">
                <a:pos x="T0" y="T1"/>
              </a:cxn>
              <a:cxn ang="T11">
                <a:pos x="T2" y="T3"/>
              </a:cxn>
              <a:cxn ang="T12">
                <a:pos x="T4" y="T5"/>
              </a:cxn>
              <a:cxn ang="T13">
                <a:pos x="T6" y="T7"/>
              </a:cxn>
              <a:cxn ang="T14">
                <a:pos x="T8" y="T9"/>
              </a:cxn>
            </a:cxnLst>
            <a:rect l="T15" t="T16" r="T17" b="T18"/>
            <a:pathLst>
              <a:path w="9144000" h="6858000">
                <a:moveTo>
                  <a:pt x="0" y="6858000"/>
                </a:moveTo>
                <a:lnTo>
                  <a:pt x="9144000" y="6858000"/>
                </a:lnTo>
                <a:lnTo>
                  <a:pt x="9144000" y="0"/>
                </a:lnTo>
                <a:lnTo>
                  <a:pt x="0" y="0"/>
                </a:lnTo>
                <a:lnTo>
                  <a:pt x="0" y="6858000"/>
                </a:lnTo>
              </a:path>
            </a:pathLst>
          </a:custGeom>
          <a:solidFill>
            <a:srgbClr val="FFFFFF"/>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4099" name="Freeform 3"/>
          <p:cNvSpPr>
            <a:spLocks noChangeArrowheads="1"/>
          </p:cNvSpPr>
          <p:nvPr/>
        </p:nvSpPr>
        <p:spPr bwMode="auto">
          <a:xfrm>
            <a:off x="0" y="0"/>
            <a:ext cx="9144000" cy="1066800"/>
          </a:xfrm>
          <a:custGeom>
            <a:avLst/>
            <a:gdLst>
              <a:gd name="T0" fmla="*/ 0 w 9144000"/>
              <a:gd name="T1" fmla="*/ 1066800 h 1066800"/>
              <a:gd name="T2" fmla="*/ 9144000 w 9144000"/>
              <a:gd name="T3" fmla="*/ 1066800 h 1066800"/>
              <a:gd name="T4" fmla="*/ 9144000 w 9144000"/>
              <a:gd name="T5" fmla="*/ 0 h 1066800"/>
              <a:gd name="T6" fmla="*/ 0 w 9144000"/>
              <a:gd name="T7" fmla="*/ 0 h 1066800"/>
              <a:gd name="T8" fmla="*/ 0 w 9144000"/>
              <a:gd name="T9" fmla="*/ 1066800 h 1066800"/>
              <a:gd name="T10" fmla="*/ 0 60000 65536"/>
              <a:gd name="T11" fmla="*/ 0 60000 65536"/>
              <a:gd name="T12" fmla="*/ 0 60000 65536"/>
              <a:gd name="T13" fmla="*/ 0 60000 65536"/>
              <a:gd name="T14" fmla="*/ 0 60000 65536"/>
              <a:gd name="T15" fmla="*/ 0 w 9144000"/>
              <a:gd name="T16" fmla="*/ 0 h 1066800"/>
              <a:gd name="T17" fmla="*/ 9144000 w 9144000"/>
              <a:gd name="T18" fmla="*/ 1066800 h 1066800"/>
            </a:gdLst>
            <a:ahLst/>
            <a:cxnLst>
              <a:cxn ang="T10">
                <a:pos x="T0" y="T1"/>
              </a:cxn>
              <a:cxn ang="T11">
                <a:pos x="T2" y="T3"/>
              </a:cxn>
              <a:cxn ang="T12">
                <a:pos x="T4" y="T5"/>
              </a:cxn>
              <a:cxn ang="T13">
                <a:pos x="T6" y="T7"/>
              </a:cxn>
              <a:cxn ang="T14">
                <a:pos x="T8" y="T9"/>
              </a:cxn>
            </a:cxnLst>
            <a:rect l="T15" t="T16" r="T17" b="T18"/>
            <a:pathLst>
              <a:path w="9144000" h="1066800">
                <a:moveTo>
                  <a:pt x="0" y="1066800"/>
                </a:moveTo>
                <a:lnTo>
                  <a:pt x="9144000" y="1066800"/>
                </a:lnTo>
                <a:lnTo>
                  <a:pt x="9144000" y="0"/>
                </a:lnTo>
                <a:lnTo>
                  <a:pt x="0" y="0"/>
                </a:lnTo>
                <a:lnTo>
                  <a:pt x="0" y="1066800"/>
                </a:lnTo>
              </a:path>
            </a:pathLst>
          </a:custGeom>
          <a:solidFill>
            <a:srgbClr val="0056AC"/>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4100" name="Freeform 3"/>
          <p:cNvSpPr>
            <a:spLocks noChangeArrowheads="1"/>
          </p:cNvSpPr>
          <p:nvPr/>
        </p:nvSpPr>
        <p:spPr bwMode="auto">
          <a:xfrm>
            <a:off x="-3175" y="-3175"/>
            <a:ext cx="9153525" cy="1076325"/>
          </a:xfrm>
          <a:custGeom>
            <a:avLst/>
            <a:gdLst>
              <a:gd name="T0" fmla="*/ 6350 w 9156700"/>
              <a:gd name="T1" fmla="*/ 1073150 h 1079500"/>
              <a:gd name="T2" fmla="*/ 9150350 w 9156700"/>
              <a:gd name="T3" fmla="*/ 1073150 h 1079500"/>
              <a:gd name="T4" fmla="*/ 9150350 w 9156700"/>
              <a:gd name="T5" fmla="*/ 6350 h 1079500"/>
              <a:gd name="T6" fmla="*/ 6350 w 9156700"/>
              <a:gd name="T7" fmla="*/ 6350 h 1079500"/>
              <a:gd name="T8" fmla="*/ 6350 w 9156700"/>
              <a:gd name="T9" fmla="*/ 1073150 h 1079500"/>
              <a:gd name="T10" fmla="*/ 0 60000 65536"/>
              <a:gd name="T11" fmla="*/ 0 60000 65536"/>
              <a:gd name="T12" fmla="*/ 0 60000 65536"/>
              <a:gd name="T13" fmla="*/ 0 60000 65536"/>
              <a:gd name="T14" fmla="*/ 0 60000 65536"/>
              <a:gd name="T15" fmla="*/ 0 w 9156700"/>
              <a:gd name="T16" fmla="*/ 0 h 1079500"/>
              <a:gd name="T17" fmla="*/ 9156700 w 9156700"/>
              <a:gd name="T18" fmla="*/ 1079500 h 1079500"/>
            </a:gdLst>
            <a:ahLst/>
            <a:cxnLst>
              <a:cxn ang="T10">
                <a:pos x="T0" y="T1"/>
              </a:cxn>
              <a:cxn ang="T11">
                <a:pos x="T2" y="T3"/>
              </a:cxn>
              <a:cxn ang="T12">
                <a:pos x="T4" y="T5"/>
              </a:cxn>
              <a:cxn ang="T13">
                <a:pos x="T6" y="T7"/>
              </a:cxn>
              <a:cxn ang="T14">
                <a:pos x="T8" y="T9"/>
              </a:cxn>
            </a:cxnLst>
            <a:rect l="T15" t="T16" r="T17" b="T18"/>
            <a:pathLst>
              <a:path w="9156700" h="1079500">
                <a:moveTo>
                  <a:pt x="6350" y="1073150"/>
                </a:moveTo>
                <a:lnTo>
                  <a:pt x="9150350" y="1073150"/>
                </a:lnTo>
                <a:lnTo>
                  <a:pt x="9150350" y="6350"/>
                </a:lnTo>
                <a:lnTo>
                  <a:pt x="6350" y="6350"/>
                </a:lnTo>
                <a:lnTo>
                  <a:pt x="6350" y="1073150"/>
                </a:lnTo>
              </a:path>
            </a:pathLst>
          </a:custGeom>
          <a:solidFill>
            <a:srgbClr val="000000">
              <a:alpha val="0"/>
            </a:srgbClr>
          </a:solidFill>
          <a:ln w="12700" cap="flat" cmpd="sng">
            <a:solidFill>
              <a:srgbClr val="000000"/>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4101" name="Freeform 3"/>
          <p:cNvSpPr>
            <a:spLocks noChangeArrowheads="1"/>
          </p:cNvSpPr>
          <p:nvPr/>
        </p:nvSpPr>
        <p:spPr bwMode="auto">
          <a:xfrm>
            <a:off x="533400" y="1752600"/>
            <a:ext cx="3683000" cy="400050"/>
          </a:xfrm>
          <a:custGeom>
            <a:avLst/>
            <a:gdLst>
              <a:gd name="T0" fmla="*/ 0 w 3683000"/>
              <a:gd name="T1" fmla="*/ 400050 h 400050"/>
              <a:gd name="T2" fmla="*/ 3683000 w 3683000"/>
              <a:gd name="T3" fmla="*/ 400050 h 400050"/>
              <a:gd name="T4" fmla="*/ 3683000 w 3683000"/>
              <a:gd name="T5" fmla="*/ 0 h 400050"/>
              <a:gd name="T6" fmla="*/ 0 w 3683000"/>
              <a:gd name="T7" fmla="*/ 0 h 400050"/>
              <a:gd name="T8" fmla="*/ 0 w 3683000"/>
              <a:gd name="T9" fmla="*/ 400050 h 400050"/>
              <a:gd name="T10" fmla="*/ 0 60000 65536"/>
              <a:gd name="T11" fmla="*/ 0 60000 65536"/>
              <a:gd name="T12" fmla="*/ 0 60000 65536"/>
              <a:gd name="T13" fmla="*/ 0 60000 65536"/>
              <a:gd name="T14" fmla="*/ 0 60000 65536"/>
              <a:gd name="T15" fmla="*/ 0 w 3683000"/>
              <a:gd name="T16" fmla="*/ 0 h 400050"/>
              <a:gd name="T17" fmla="*/ 3683000 w 3683000"/>
              <a:gd name="T18" fmla="*/ 400050 h 400050"/>
            </a:gdLst>
            <a:ahLst/>
            <a:cxnLst>
              <a:cxn ang="T10">
                <a:pos x="T0" y="T1"/>
              </a:cxn>
              <a:cxn ang="T11">
                <a:pos x="T2" y="T3"/>
              </a:cxn>
              <a:cxn ang="T12">
                <a:pos x="T4" y="T5"/>
              </a:cxn>
              <a:cxn ang="T13">
                <a:pos x="T6" y="T7"/>
              </a:cxn>
              <a:cxn ang="T14">
                <a:pos x="T8" y="T9"/>
              </a:cxn>
            </a:cxnLst>
            <a:rect l="T15" t="T16" r="T17" b="T18"/>
            <a:pathLst>
              <a:path w="3683000" h="400050">
                <a:moveTo>
                  <a:pt x="0" y="400050"/>
                </a:moveTo>
                <a:lnTo>
                  <a:pt x="3683000" y="400050"/>
                </a:lnTo>
                <a:lnTo>
                  <a:pt x="3683000" y="0"/>
                </a:lnTo>
                <a:lnTo>
                  <a:pt x="0" y="0"/>
                </a:lnTo>
                <a:lnTo>
                  <a:pt x="0" y="400050"/>
                </a:lnTo>
              </a:path>
            </a:pathLst>
          </a:custGeom>
          <a:solidFill>
            <a:srgbClr val="FFCC99"/>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4102" name="Freeform 3"/>
          <p:cNvSpPr>
            <a:spLocks noChangeArrowheads="1"/>
          </p:cNvSpPr>
          <p:nvPr/>
        </p:nvSpPr>
        <p:spPr bwMode="auto">
          <a:xfrm>
            <a:off x="1785938" y="5913438"/>
            <a:ext cx="3384550" cy="11112"/>
          </a:xfrm>
          <a:custGeom>
            <a:avLst/>
            <a:gdLst>
              <a:gd name="T0" fmla="*/ 0 w 3384804"/>
              <a:gd name="T1" fmla="*/ 5334 h 10667"/>
              <a:gd name="T2" fmla="*/ 3384804 w 3384804"/>
              <a:gd name="T3" fmla="*/ 5334 h 10667"/>
              <a:gd name="T4" fmla="*/ 0 60000 65536"/>
              <a:gd name="T5" fmla="*/ 0 60000 65536"/>
              <a:gd name="T6" fmla="*/ 0 w 3384804"/>
              <a:gd name="T7" fmla="*/ 0 h 10667"/>
              <a:gd name="T8" fmla="*/ 3384804 w 3384804"/>
              <a:gd name="T9" fmla="*/ 10667 h 10667"/>
            </a:gdLst>
            <a:ahLst/>
            <a:cxnLst>
              <a:cxn ang="T4">
                <a:pos x="T0" y="T1"/>
              </a:cxn>
              <a:cxn ang="T5">
                <a:pos x="T2" y="T3"/>
              </a:cxn>
            </a:cxnLst>
            <a:rect l="T6" t="T7" r="T8" b="T9"/>
            <a:pathLst>
              <a:path w="3384804" h="10667">
                <a:moveTo>
                  <a:pt x="0" y="5334"/>
                </a:moveTo>
                <a:lnTo>
                  <a:pt x="3384804" y="5334"/>
                </a:lnTo>
              </a:path>
            </a:pathLst>
          </a:custGeom>
          <a:noFill/>
          <a:ln w="38100" cap="flat" cmpd="sng">
            <a:solidFill>
              <a:srgbClr val="009999"/>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latin typeface="宋体" pitchFamily="2" charset="-122"/>
              <a:sym typeface="宋体" pitchFamily="2" charset="-122"/>
            </a:endParaRPr>
          </a:p>
        </p:txBody>
      </p:sp>
      <p:pic>
        <p:nvPicPr>
          <p:cNvPr id="41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54100"/>
            <a:ext cx="9144000" cy="580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 name="TextBox 1"/>
          <p:cNvSpPr>
            <a:spLocks noChangeArrowheads="1"/>
          </p:cNvSpPr>
          <p:nvPr/>
        </p:nvSpPr>
        <p:spPr bwMode="auto">
          <a:xfrm>
            <a:off x="584200" y="6667500"/>
            <a:ext cx="13716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200"/>
              </a:lnSpc>
            </a:pPr>
            <a:r>
              <a:rPr lang="en-US" altLang="zh-CN" sz="1200">
                <a:solidFill>
                  <a:srgbClr val="FFFFFF"/>
                </a:solidFill>
                <a:latin typeface="Times New Roman" pitchFamily="18" charset="0"/>
                <a:sym typeface="Times New Roman" pitchFamily="18" charset="0"/>
              </a:rPr>
              <a:t>《大数据技术基础》</a:t>
            </a:r>
            <a:endParaRPr lang="zh-CN" altLang="en-US"/>
          </a:p>
        </p:txBody>
      </p:sp>
      <p:sp>
        <p:nvSpPr>
          <p:cNvPr id="4105" name="TextBox 1"/>
          <p:cNvSpPr>
            <a:spLocks noChangeArrowheads="1"/>
          </p:cNvSpPr>
          <p:nvPr/>
        </p:nvSpPr>
        <p:spPr bwMode="auto">
          <a:xfrm>
            <a:off x="635000" y="533400"/>
            <a:ext cx="3224213" cy="451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139700" algn="l"/>
                <a:tab pos="596900" algn="l"/>
              </a:tabLst>
              <a:defRPr>
                <a:solidFill>
                  <a:schemeClr val="tx1"/>
                </a:solidFill>
                <a:latin typeface="Arial" pitchFamily="34" charset="0"/>
              </a:defRPr>
            </a:lvl1pPr>
            <a:lvl2pPr>
              <a:tabLst>
                <a:tab pos="139700" algn="l"/>
                <a:tab pos="596900" algn="l"/>
              </a:tabLst>
              <a:defRPr>
                <a:solidFill>
                  <a:schemeClr val="tx1"/>
                </a:solidFill>
                <a:latin typeface="Arial" pitchFamily="34" charset="0"/>
              </a:defRPr>
            </a:lvl2pPr>
            <a:lvl3pPr>
              <a:tabLst>
                <a:tab pos="139700" algn="l"/>
                <a:tab pos="596900" algn="l"/>
              </a:tabLst>
              <a:defRPr>
                <a:solidFill>
                  <a:schemeClr val="tx1"/>
                </a:solidFill>
                <a:latin typeface="Arial" pitchFamily="34" charset="0"/>
              </a:defRPr>
            </a:lvl3pPr>
            <a:lvl4pPr>
              <a:tabLst>
                <a:tab pos="139700" algn="l"/>
                <a:tab pos="596900" algn="l"/>
              </a:tabLst>
              <a:defRPr>
                <a:solidFill>
                  <a:schemeClr val="tx1"/>
                </a:solidFill>
                <a:latin typeface="Arial" pitchFamily="34" charset="0"/>
              </a:defRPr>
            </a:lvl4pPr>
            <a:lvl5pPr>
              <a:tabLst>
                <a:tab pos="139700" algn="l"/>
                <a:tab pos="596900" algn="l"/>
              </a:tabLst>
              <a:defRPr>
                <a:solidFill>
                  <a:schemeClr val="tx1"/>
                </a:solidFill>
                <a:latin typeface="Arial" pitchFamily="34" charset="0"/>
              </a:defRPr>
            </a:lvl5pPr>
            <a:lvl6pPr fontAlgn="base">
              <a:spcBef>
                <a:spcPct val="0"/>
              </a:spcBef>
              <a:spcAft>
                <a:spcPct val="0"/>
              </a:spcAft>
              <a:buFont typeface="Arial" pitchFamily="34" charset="0"/>
              <a:tabLst>
                <a:tab pos="139700" algn="l"/>
                <a:tab pos="596900" algn="l"/>
              </a:tabLst>
              <a:defRPr>
                <a:solidFill>
                  <a:schemeClr val="tx1"/>
                </a:solidFill>
                <a:latin typeface="Arial" pitchFamily="34" charset="0"/>
              </a:defRPr>
            </a:lvl6pPr>
            <a:lvl7pPr fontAlgn="base">
              <a:spcBef>
                <a:spcPct val="0"/>
              </a:spcBef>
              <a:spcAft>
                <a:spcPct val="0"/>
              </a:spcAft>
              <a:buFont typeface="Arial" pitchFamily="34" charset="0"/>
              <a:tabLst>
                <a:tab pos="139700" algn="l"/>
                <a:tab pos="596900" algn="l"/>
              </a:tabLst>
              <a:defRPr>
                <a:solidFill>
                  <a:schemeClr val="tx1"/>
                </a:solidFill>
                <a:latin typeface="Arial" pitchFamily="34" charset="0"/>
              </a:defRPr>
            </a:lvl7pPr>
            <a:lvl8pPr fontAlgn="base">
              <a:spcBef>
                <a:spcPct val="0"/>
              </a:spcBef>
              <a:spcAft>
                <a:spcPct val="0"/>
              </a:spcAft>
              <a:buFont typeface="Arial" pitchFamily="34" charset="0"/>
              <a:tabLst>
                <a:tab pos="139700" algn="l"/>
                <a:tab pos="596900" algn="l"/>
              </a:tabLst>
              <a:defRPr>
                <a:solidFill>
                  <a:schemeClr val="tx1"/>
                </a:solidFill>
                <a:latin typeface="Arial" pitchFamily="34" charset="0"/>
              </a:defRPr>
            </a:lvl8pPr>
            <a:lvl9pPr fontAlgn="base">
              <a:spcBef>
                <a:spcPct val="0"/>
              </a:spcBef>
              <a:spcAft>
                <a:spcPct val="0"/>
              </a:spcAft>
              <a:buFont typeface="Arial" pitchFamily="34" charset="0"/>
              <a:tabLst>
                <a:tab pos="139700" algn="l"/>
                <a:tab pos="596900" algn="l"/>
              </a:tabLst>
              <a:defRPr>
                <a:solidFill>
                  <a:schemeClr val="tx1"/>
                </a:solidFill>
                <a:latin typeface="Arial" pitchFamily="34" charset="0"/>
              </a:defRPr>
            </a:lvl9pPr>
          </a:lstStyle>
          <a:p>
            <a:pPr>
              <a:lnSpc>
                <a:spcPts val="32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3200">
                <a:solidFill>
                  <a:srgbClr val="FFFFFF"/>
                </a:solidFill>
                <a:latin typeface="黑体" pitchFamily="49" charset="-122"/>
                <a:sym typeface="黑体" pitchFamily="49" charset="-122"/>
              </a:rPr>
              <a:t>提纲</a:t>
            </a:r>
            <a:endParaRPr lang="zh-CN" altLang="en-US" sz="3200">
              <a:solidFill>
                <a:srgbClr val="FFFFFF"/>
              </a:solidFill>
              <a:latin typeface="黑体" pitchFamily="49" charset="-122"/>
              <a:sym typeface="黑体" pitchFamily="49" charset="-122"/>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27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2000">
                <a:solidFill>
                  <a:srgbClr val="FF6600"/>
                </a:solidFill>
                <a:latin typeface="Wingdings" pitchFamily="2" charset="2"/>
                <a:sym typeface="Wingdings" pitchFamily="2" charset="2"/>
              </a:rPr>
              <a:t></a:t>
            </a:r>
            <a:r>
              <a:rPr lang="en-US" altLang="zh-CN" sz="2000">
                <a:solidFill>
                  <a:srgbClr val="000000"/>
                </a:solidFill>
                <a:latin typeface="Times New Roman" pitchFamily="18" charset="0"/>
                <a:sym typeface="Times New Roman" pitchFamily="18" charset="0"/>
              </a:rPr>
              <a:t> </a:t>
            </a:r>
            <a:r>
              <a:rPr lang="en-US" altLang="zh-CN" sz="2000">
                <a:solidFill>
                  <a:srgbClr val="000000"/>
                </a:solidFill>
                <a:latin typeface="黑体" pitchFamily="49" charset="-122"/>
                <a:sym typeface="黑体" pitchFamily="49" charset="-122"/>
              </a:rPr>
              <a:t>大数据处理的基本流程</a:t>
            </a:r>
            <a:endParaRPr lang="zh-CN" altLang="en-US" sz="2000">
              <a:solidFill>
                <a:srgbClr val="000000"/>
              </a:solidFill>
              <a:latin typeface="黑体" pitchFamily="49" charset="-122"/>
              <a:sym typeface="黑体" pitchFamily="49" charset="-122"/>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26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2000">
                <a:solidFill>
                  <a:srgbClr val="FF6600"/>
                </a:solidFill>
                <a:latin typeface="Wingdings" pitchFamily="2" charset="2"/>
                <a:sym typeface="Wingdings" pitchFamily="2" charset="2"/>
              </a:rPr>
              <a:t></a:t>
            </a:r>
            <a:r>
              <a:rPr lang="en-US" altLang="zh-CN" sz="2000">
                <a:solidFill>
                  <a:srgbClr val="000000"/>
                </a:solidFill>
                <a:latin typeface="Times New Roman" pitchFamily="18" charset="0"/>
                <a:sym typeface="Times New Roman" pitchFamily="18" charset="0"/>
              </a:rPr>
              <a:t> </a:t>
            </a:r>
            <a:r>
              <a:rPr lang="en-US" altLang="zh-CN" sz="2000">
                <a:solidFill>
                  <a:srgbClr val="000000"/>
                </a:solidFill>
                <a:latin typeface="黑体" pitchFamily="49" charset="-122"/>
                <a:sym typeface="黑体" pitchFamily="49" charset="-122"/>
              </a:rPr>
              <a:t>大数据处理模型</a:t>
            </a:r>
            <a:endParaRPr lang="zh-CN" altLang="en-US" sz="2000">
              <a:solidFill>
                <a:srgbClr val="000000"/>
              </a:solidFill>
              <a:latin typeface="黑体" pitchFamily="49" charset="-122"/>
              <a:sym typeface="黑体" pitchFamily="49" charset="-122"/>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25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2000">
                <a:solidFill>
                  <a:srgbClr val="FF6600"/>
                </a:solidFill>
                <a:latin typeface="Wingdings" pitchFamily="2" charset="2"/>
                <a:sym typeface="Wingdings" pitchFamily="2" charset="2"/>
              </a:rPr>
              <a:t></a:t>
            </a:r>
            <a:r>
              <a:rPr lang="en-US" altLang="zh-CN" sz="2000">
                <a:solidFill>
                  <a:srgbClr val="000000"/>
                </a:solidFill>
                <a:latin typeface="Times New Roman" pitchFamily="18" charset="0"/>
                <a:sym typeface="Times New Roman" pitchFamily="18" charset="0"/>
              </a:rPr>
              <a:t> </a:t>
            </a:r>
            <a:r>
              <a:rPr lang="en-US" altLang="zh-CN" sz="2000">
                <a:solidFill>
                  <a:srgbClr val="000000"/>
                </a:solidFill>
                <a:latin typeface="黑体" pitchFamily="49" charset="-122"/>
                <a:sym typeface="黑体" pitchFamily="49" charset="-122"/>
              </a:rPr>
              <a:t>大数据关键技术</a:t>
            </a:r>
            <a:endParaRPr lang="zh-CN" altLang="en-US" sz="2000">
              <a:solidFill>
                <a:srgbClr val="000000"/>
              </a:solidFill>
              <a:latin typeface="黑体" pitchFamily="49" charset="-122"/>
              <a:sym typeface="黑体" pitchFamily="49" charset="-122"/>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26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2000">
                <a:solidFill>
                  <a:srgbClr val="FF6600"/>
                </a:solidFill>
                <a:latin typeface="Wingdings" pitchFamily="2" charset="2"/>
                <a:sym typeface="Wingdings" pitchFamily="2" charset="2"/>
              </a:rPr>
              <a:t></a:t>
            </a:r>
            <a:r>
              <a:rPr lang="en-US" altLang="zh-CN" sz="2000">
                <a:solidFill>
                  <a:srgbClr val="000000"/>
                </a:solidFill>
                <a:latin typeface="Times New Roman" pitchFamily="18" charset="0"/>
                <a:sym typeface="Times New Roman" pitchFamily="18" charset="0"/>
              </a:rPr>
              <a:t> </a:t>
            </a:r>
            <a:r>
              <a:rPr lang="en-US" altLang="zh-CN" sz="2000">
                <a:solidFill>
                  <a:srgbClr val="000000"/>
                </a:solidFill>
                <a:latin typeface="黑体" pitchFamily="49" charset="-122"/>
                <a:sym typeface="黑体" pitchFamily="49" charset="-122"/>
              </a:rPr>
              <a:t>大数据处理工具</a:t>
            </a:r>
            <a:endParaRPr lang="zh-CN" altLang="en-US" sz="2000">
              <a:solidFill>
                <a:srgbClr val="000000"/>
              </a:solidFill>
              <a:latin typeface="黑体" pitchFamily="49" charset="-122"/>
              <a:sym typeface="黑体" pitchFamily="49" charset="-122"/>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26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2000">
                <a:solidFill>
                  <a:srgbClr val="FF6600"/>
                </a:solidFill>
                <a:latin typeface="Wingdings" pitchFamily="2" charset="2"/>
                <a:sym typeface="Wingdings" pitchFamily="2" charset="2"/>
              </a:rPr>
              <a:t></a:t>
            </a:r>
            <a:r>
              <a:rPr lang="en-US" altLang="zh-CN" sz="2000">
                <a:solidFill>
                  <a:srgbClr val="000000"/>
                </a:solidFill>
                <a:latin typeface="Times New Roman" pitchFamily="18" charset="0"/>
                <a:sym typeface="Times New Roman" pitchFamily="18" charset="0"/>
              </a:rPr>
              <a:t> </a:t>
            </a:r>
            <a:r>
              <a:rPr lang="en-US" altLang="zh-CN" sz="2000">
                <a:solidFill>
                  <a:srgbClr val="000000"/>
                </a:solidFill>
                <a:latin typeface="黑体" pitchFamily="49" charset="-122"/>
                <a:sym typeface="黑体" pitchFamily="49" charset="-122"/>
              </a:rPr>
              <a:t>大数据时代面临的新挑战</a:t>
            </a:r>
            <a:endParaRPr lang="zh-CN" altLang="en-US" sz="2000">
              <a:solidFill>
                <a:srgbClr val="000000"/>
              </a:solidFill>
              <a:latin typeface="黑体" pitchFamily="49" charset="-122"/>
              <a:sym typeface="黑体" pitchFamily="49" charset="-122"/>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Freeform 3"/>
          <p:cNvSpPr>
            <a:spLocks noChangeArrowheads="1"/>
          </p:cNvSpPr>
          <p:nvPr/>
        </p:nvSpPr>
        <p:spPr bwMode="auto">
          <a:xfrm>
            <a:off x="0" y="0"/>
            <a:ext cx="9144000" cy="6858000"/>
          </a:xfrm>
          <a:custGeom>
            <a:avLst/>
            <a:gdLst>
              <a:gd name="T0" fmla="*/ 0 w 9144000"/>
              <a:gd name="T1" fmla="*/ 6858000 h 6858000"/>
              <a:gd name="T2" fmla="*/ 9144000 w 9144000"/>
              <a:gd name="T3" fmla="*/ 6858000 h 6858000"/>
              <a:gd name="T4" fmla="*/ 9144000 w 9144000"/>
              <a:gd name="T5" fmla="*/ 0 h 6858000"/>
              <a:gd name="T6" fmla="*/ 0 w 9144000"/>
              <a:gd name="T7" fmla="*/ 0 h 6858000"/>
              <a:gd name="T8" fmla="*/ 0 w 9144000"/>
              <a:gd name="T9" fmla="*/ 6858000 h 6858000"/>
              <a:gd name="T10" fmla="*/ 0 60000 65536"/>
              <a:gd name="T11" fmla="*/ 0 60000 65536"/>
              <a:gd name="T12" fmla="*/ 0 60000 65536"/>
              <a:gd name="T13" fmla="*/ 0 60000 65536"/>
              <a:gd name="T14" fmla="*/ 0 60000 65536"/>
              <a:gd name="T15" fmla="*/ 0 w 9144000"/>
              <a:gd name="T16" fmla="*/ 0 h 6858000"/>
              <a:gd name="T17" fmla="*/ 9144000 w 9144000"/>
              <a:gd name="T18" fmla="*/ 6858000 h 6858000"/>
            </a:gdLst>
            <a:ahLst/>
            <a:cxnLst>
              <a:cxn ang="T10">
                <a:pos x="T0" y="T1"/>
              </a:cxn>
              <a:cxn ang="T11">
                <a:pos x="T2" y="T3"/>
              </a:cxn>
              <a:cxn ang="T12">
                <a:pos x="T4" y="T5"/>
              </a:cxn>
              <a:cxn ang="T13">
                <a:pos x="T6" y="T7"/>
              </a:cxn>
              <a:cxn ang="T14">
                <a:pos x="T8" y="T9"/>
              </a:cxn>
            </a:cxnLst>
            <a:rect l="T15" t="T16" r="T17" b="T18"/>
            <a:pathLst>
              <a:path w="9144000" h="6858000">
                <a:moveTo>
                  <a:pt x="0" y="6858000"/>
                </a:moveTo>
                <a:lnTo>
                  <a:pt x="9144000" y="6858000"/>
                </a:lnTo>
                <a:lnTo>
                  <a:pt x="9144000" y="0"/>
                </a:lnTo>
                <a:lnTo>
                  <a:pt x="0" y="0"/>
                </a:lnTo>
                <a:lnTo>
                  <a:pt x="0" y="6858000"/>
                </a:lnTo>
              </a:path>
            </a:pathLst>
          </a:custGeom>
          <a:solidFill>
            <a:srgbClr val="FFFFFF"/>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3315" name="Freeform 3"/>
          <p:cNvSpPr>
            <a:spLocks noChangeArrowheads="1"/>
          </p:cNvSpPr>
          <p:nvPr/>
        </p:nvSpPr>
        <p:spPr bwMode="auto">
          <a:xfrm>
            <a:off x="0" y="0"/>
            <a:ext cx="9144000" cy="1066800"/>
          </a:xfrm>
          <a:custGeom>
            <a:avLst/>
            <a:gdLst>
              <a:gd name="T0" fmla="*/ 0 w 9144000"/>
              <a:gd name="T1" fmla="*/ 1066800 h 1066800"/>
              <a:gd name="T2" fmla="*/ 9144000 w 9144000"/>
              <a:gd name="T3" fmla="*/ 1066800 h 1066800"/>
              <a:gd name="T4" fmla="*/ 9144000 w 9144000"/>
              <a:gd name="T5" fmla="*/ 0 h 1066800"/>
              <a:gd name="T6" fmla="*/ 0 w 9144000"/>
              <a:gd name="T7" fmla="*/ 0 h 1066800"/>
              <a:gd name="T8" fmla="*/ 0 w 9144000"/>
              <a:gd name="T9" fmla="*/ 1066800 h 1066800"/>
              <a:gd name="T10" fmla="*/ 0 60000 65536"/>
              <a:gd name="T11" fmla="*/ 0 60000 65536"/>
              <a:gd name="T12" fmla="*/ 0 60000 65536"/>
              <a:gd name="T13" fmla="*/ 0 60000 65536"/>
              <a:gd name="T14" fmla="*/ 0 60000 65536"/>
              <a:gd name="T15" fmla="*/ 0 w 9144000"/>
              <a:gd name="T16" fmla="*/ 0 h 1066800"/>
              <a:gd name="T17" fmla="*/ 9144000 w 9144000"/>
              <a:gd name="T18" fmla="*/ 1066800 h 1066800"/>
            </a:gdLst>
            <a:ahLst/>
            <a:cxnLst>
              <a:cxn ang="T10">
                <a:pos x="T0" y="T1"/>
              </a:cxn>
              <a:cxn ang="T11">
                <a:pos x="T2" y="T3"/>
              </a:cxn>
              <a:cxn ang="T12">
                <a:pos x="T4" y="T5"/>
              </a:cxn>
              <a:cxn ang="T13">
                <a:pos x="T6" y="T7"/>
              </a:cxn>
              <a:cxn ang="T14">
                <a:pos x="T8" y="T9"/>
              </a:cxn>
            </a:cxnLst>
            <a:rect l="T15" t="T16" r="T17" b="T18"/>
            <a:pathLst>
              <a:path w="9144000" h="1066800">
                <a:moveTo>
                  <a:pt x="0" y="1066800"/>
                </a:moveTo>
                <a:lnTo>
                  <a:pt x="9144000" y="1066800"/>
                </a:lnTo>
                <a:lnTo>
                  <a:pt x="9144000" y="0"/>
                </a:lnTo>
                <a:lnTo>
                  <a:pt x="0" y="0"/>
                </a:lnTo>
                <a:lnTo>
                  <a:pt x="0" y="1066800"/>
                </a:lnTo>
              </a:path>
            </a:pathLst>
          </a:custGeom>
          <a:solidFill>
            <a:srgbClr val="0056AC"/>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3316" name="Freeform 3"/>
          <p:cNvSpPr>
            <a:spLocks noChangeArrowheads="1"/>
          </p:cNvSpPr>
          <p:nvPr/>
        </p:nvSpPr>
        <p:spPr bwMode="auto">
          <a:xfrm>
            <a:off x="-3175" y="-3175"/>
            <a:ext cx="9153525" cy="1076325"/>
          </a:xfrm>
          <a:custGeom>
            <a:avLst/>
            <a:gdLst>
              <a:gd name="T0" fmla="*/ 6350 w 9156700"/>
              <a:gd name="T1" fmla="*/ 1073150 h 1079500"/>
              <a:gd name="T2" fmla="*/ 9150350 w 9156700"/>
              <a:gd name="T3" fmla="*/ 1073150 h 1079500"/>
              <a:gd name="T4" fmla="*/ 9150350 w 9156700"/>
              <a:gd name="T5" fmla="*/ 6350 h 1079500"/>
              <a:gd name="T6" fmla="*/ 6350 w 9156700"/>
              <a:gd name="T7" fmla="*/ 6350 h 1079500"/>
              <a:gd name="T8" fmla="*/ 6350 w 9156700"/>
              <a:gd name="T9" fmla="*/ 1073150 h 1079500"/>
              <a:gd name="T10" fmla="*/ 0 60000 65536"/>
              <a:gd name="T11" fmla="*/ 0 60000 65536"/>
              <a:gd name="T12" fmla="*/ 0 60000 65536"/>
              <a:gd name="T13" fmla="*/ 0 60000 65536"/>
              <a:gd name="T14" fmla="*/ 0 60000 65536"/>
              <a:gd name="T15" fmla="*/ 0 w 9156700"/>
              <a:gd name="T16" fmla="*/ 0 h 1079500"/>
              <a:gd name="T17" fmla="*/ 9156700 w 9156700"/>
              <a:gd name="T18" fmla="*/ 1079500 h 1079500"/>
            </a:gdLst>
            <a:ahLst/>
            <a:cxnLst>
              <a:cxn ang="T10">
                <a:pos x="T0" y="T1"/>
              </a:cxn>
              <a:cxn ang="T11">
                <a:pos x="T2" y="T3"/>
              </a:cxn>
              <a:cxn ang="T12">
                <a:pos x="T4" y="T5"/>
              </a:cxn>
              <a:cxn ang="T13">
                <a:pos x="T6" y="T7"/>
              </a:cxn>
              <a:cxn ang="T14">
                <a:pos x="T8" y="T9"/>
              </a:cxn>
            </a:cxnLst>
            <a:rect l="T15" t="T16" r="T17" b="T18"/>
            <a:pathLst>
              <a:path w="9156700" h="1079500">
                <a:moveTo>
                  <a:pt x="6350" y="1073150"/>
                </a:moveTo>
                <a:lnTo>
                  <a:pt x="9150350" y="1073150"/>
                </a:lnTo>
                <a:lnTo>
                  <a:pt x="9150350" y="6350"/>
                </a:lnTo>
                <a:lnTo>
                  <a:pt x="6350" y="6350"/>
                </a:lnTo>
                <a:lnTo>
                  <a:pt x="6350" y="1073150"/>
                </a:lnTo>
              </a:path>
            </a:pathLst>
          </a:custGeom>
          <a:solidFill>
            <a:srgbClr val="000000">
              <a:alpha val="0"/>
            </a:srgbClr>
          </a:solidFill>
          <a:ln w="12700" cap="flat" cmpd="sng">
            <a:solidFill>
              <a:srgbClr val="000000"/>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1331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629400"/>
            <a:ext cx="91440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8" name="TextBox 1"/>
          <p:cNvSpPr>
            <a:spLocks noChangeArrowheads="1"/>
          </p:cNvSpPr>
          <p:nvPr/>
        </p:nvSpPr>
        <p:spPr bwMode="auto">
          <a:xfrm>
            <a:off x="520700" y="6667500"/>
            <a:ext cx="13716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200"/>
              </a:lnSpc>
            </a:pPr>
            <a:r>
              <a:rPr lang="en-US" altLang="zh-CN" sz="1200">
                <a:solidFill>
                  <a:srgbClr val="FFFFFF"/>
                </a:solidFill>
                <a:latin typeface="Times New Roman" panose="02020603050405020304" pitchFamily="18" charset="0"/>
                <a:sym typeface="Times New Roman" panose="02020603050405020304" pitchFamily="18" charset="0"/>
              </a:rPr>
              <a:t>《大数据技术基础》</a:t>
            </a:r>
            <a:endParaRPr lang="zh-CN" altLang="en-US">
              <a:solidFill>
                <a:srgbClr val="000000"/>
              </a:solidFill>
            </a:endParaRPr>
          </a:p>
        </p:txBody>
      </p:sp>
      <p:sp>
        <p:nvSpPr>
          <p:cNvPr id="13319" name="TextBox 1"/>
          <p:cNvSpPr>
            <a:spLocks noChangeArrowheads="1"/>
          </p:cNvSpPr>
          <p:nvPr/>
        </p:nvSpPr>
        <p:spPr bwMode="auto">
          <a:xfrm>
            <a:off x="558800" y="419100"/>
            <a:ext cx="7988300" cy="257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342900" algn="l"/>
                <a:tab pos="673100" algn="l"/>
              </a:tabLst>
              <a:defRPr>
                <a:solidFill>
                  <a:schemeClr val="tx1"/>
                </a:solidFill>
                <a:latin typeface="Arial" panose="020B0604020202020204" pitchFamily="34" charset="0"/>
              </a:defRPr>
            </a:lvl1pPr>
            <a:lvl2pPr>
              <a:tabLst>
                <a:tab pos="342900" algn="l"/>
                <a:tab pos="673100" algn="l"/>
              </a:tabLst>
              <a:defRPr>
                <a:solidFill>
                  <a:schemeClr val="tx1"/>
                </a:solidFill>
                <a:latin typeface="Arial" panose="020B0604020202020204" pitchFamily="34" charset="0"/>
              </a:defRPr>
            </a:lvl2pPr>
            <a:lvl3pPr>
              <a:tabLst>
                <a:tab pos="342900" algn="l"/>
                <a:tab pos="673100" algn="l"/>
              </a:tabLst>
              <a:defRPr>
                <a:solidFill>
                  <a:schemeClr val="tx1"/>
                </a:solidFill>
                <a:latin typeface="Arial" panose="020B0604020202020204" pitchFamily="34" charset="0"/>
              </a:defRPr>
            </a:lvl3pPr>
            <a:lvl4pPr>
              <a:tabLst>
                <a:tab pos="342900" algn="l"/>
                <a:tab pos="673100" algn="l"/>
              </a:tabLst>
              <a:defRPr>
                <a:solidFill>
                  <a:schemeClr val="tx1"/>
                </a:solidFill>
                <a:latin typeface="Arial" panose="020B0604020202020204" pitchFamily="34" charset="0"/>
              </a:defRPr>
            </a:lvl4pPr>
            <a:lvl5pPr>
              <a:tabLst>
                <a:tab pos="342900" algn="l"/>
                <a:tab pos="673100" algn="l"/>
              </a:tabLst>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9pPr>
          </a:lstStyle>
          <a:p>
            <a:pPr>
              <a:lnSpc>
                <a:spcPts val="34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3200">
                <a:solidFill>
                  <a:srgbClr val="FFFFFF"/>
                </a:solidFill>
                <a:latin typeface="Times New Roman" panose="02020603050405020304" pitchFamily="18" charset="0"/>
                <a:sym typeface="Times New Roman" panose="02020603050405020304" pitchFamily="18" charset="0"/>
              </a:rPr>
              <a:t>Map</a:t>
            </a:r>
            <a:r>
              <a:rPr lang="en-US" altLang="zh-CN" sz="3200">
                <a:solidFill>
                  <a:srgbClr val="FFFFFF"/>
                </a:solidFill>
                <a:latin typeface="黑体" panose="02010609060101010101" pitchFamily="49" charset="-122"/>
                <a:sym typeface="黑体" panose="02010609060101010101" pitchFamily="49" charset="-122"/>
              </a:rPr>
              <a:t>和</a:t>
            </a:r>
            <a:r>
              <a:rPr lang="en-US" altLang="zh-CN" sz="3200">
                <a:solidFill>
                  <a:srgbClr val="FFFFFF"/>
                </a:solidFill>
                <a:latin typeface="Times New Roman" panose="02020603050405020304" pitchFamily="18" charset="0"/>
                <a:sym typeface="Times New Roman" panose="02020603050405020304" pitchFamily="18" charset="0"/>
              </a:rPr>
              <a:t>Reduce</a:t>
            </a:r>
            <a:r>
              <a:rPr lang="en-US" altLang="zh-CN" sz="3200">
                <a:solidFill>
                  <a:srgbClr val="FFFFFF"/>
                </a:solidFill>
                <a:latin typeface="黑体" panose="02010609060101010101" pitchFamily="49" charset="-122"/>
                <a:sym typeface="黑体" panose="02010609060101010101" pitchFamily="49" charset="-122"/>
              </a:rPr>
              <a:t>函数</a:t>
            </a:r>
            <a:endParaRPr lang="zh-CN" altLang="en-US" sz="3200">
              <a:solidFill>
                <a:srgbClr val="FFFFFF"/>
              </a:solidFill>
              <a:latin typeface="黑体" panose="02010609060101010101" pitchFamily="49" charset="-122"/>
              <a:sym typeface="黑体" panose="02010609060101010101" pitchFamily="49" charset="-122"/>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2400"/>
              </a:lnSpc>
            </a:pPr>
            <a:r>
              <a:rPr lang="en-US" altLang="zh-CN" sz="2000">
                <a:solidFill>
                  <a:srgbClr val="000000"/>
                </a:solidFill>
                <a:latin typeface="Times New Roman" panose="02020603050405020304" pitchFamily="18" charset="0"/>
                <a:sym typeface="Times New Roman" panose="02020603050405020304" pitchFamily="18" charset="0"/>
              </a:rPr>
              <a:t>•    基于MapReduce计算模型编写分布式并行程序非常简单，程序员的</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3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主要编码工作就是实现Map和Reduce函数，其它的并行编程中的种</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3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种复杂问题，如分布式存储、工作调度、负载平衡、容错处理、网络</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4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通信等，均由MapReduce框架(比如 Hadoop )负责处理，程序员完全</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2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不用操心。</a:t>
            </a:r>
            <a:endParaRPr lang="zh-CN" altLang="en-US">
              <a:solidFill>
                <a:srgbClr val="000000"/>
              </a:solidFill>
            </a:endParaRPr>
          </a:p>
        </p:txBody>
      </p:sp>
    </p:spTree>
    <p:extLst>
      <p:ext uri="{BB962C8B-B14F-4D97-AF65-F5344CB8AC3E}">
        <p14:creationId xmlns:p14="http://schemas.microsoft.com/office/powerpoint/2010/main" val="1193235863"/>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26" name="文本框 6"/>
          <p:cNvSpPr txBox="1"/>
          <p:nvPr/>
        </p:nvSpPr>
        <p:spPr>
          <a:xfrm>
            <a:off x="607500" y="177284"/>
            <a:ext cx="2981585" cy="323165"/>
          </a:xfrm>
          <a:prstGeom prst="rect">
            <a:avLst/>
          </a:prstGeom>
          <a:noFill/>
        </p:spPr>
        <p:txBody>
          <a:bodyPr wrap="none" lIns="0" tIns="0" rIns="0" bIns="0" rtlCol="0">
            <a:spAutoFit/>
          </a:bodyPr>
          <a:lstStyle/>
          <a:p>
            <a:pPr fontAlgn="auto">
              <a:spcBef>
                <a:spcPts val="0"/>
              </a:spcBef>
              <a:spcAft>
                <a:spcPts val="0"/>
              </a:spcAft>
              <a:buFontTx/>
              <a:buNone/>
            </a:pPr>
            <a:r>
              <a:rPr lang="zh-CN" altLang="zh-CN" sz="2100" b="1" spc="225" dirty="0" smtClean="0">
                <a:solidFill>
                  <a:prstClr val="white"/>
                </a:solidFill>
                <a:latin typeface="微软雅黑"/>
                <a:ea typeface="微软雅黑"/>
              </a:rPr>
              <a:t>数据</a:t>
            </a:r>
            <a:r>
              <a:rPr lang="zh-CN" altLang="zh-CN" sz="2100" b="1" spc="225" dirty="0">
                <a:solidFill>
                  <a:prstClr val="white"/>
                </a:solidFill>
                <a:latin typeface="微软雅黑"/>
                <a:ea typeface="微软雅黑"/>
              </a:rPr>
              <a:t>挖掘算法综合应用</a:t>
            </a:r>
            <a:endParaRPr lang="zh-CN" altLang="en-US" sz="2100" b="1" spc="225" dirty="0">
              <a:solidFill>
                <a:prstClr val="white"/>
              </a:solidFill>
              <a:latin typeface="微软雅黑"/>
              <a:ea typeface="微软雅黑"/>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6" name="矩形 45"/>
          <p:cNvSpPr/>
          <p:nvPr/>
        </p:nvSpPr>
        <p:spPr>
          <a:xfrm>
            <a:off x="259814" y="874479"/>
            <a:ext cx="1800493" cy="369332"/>
          </a:xfrm>
          <a:prstGeom prst="rect">
            <a:avLst/>
          </a:prstGeom>
        </p:spPr>
        <p:txBody>
          <a:bodyPr wrap="none">
            <a:spAutoFit/>
          </a:bodyPr>
          <a:lstStyle/>
          <a:p>
            <a:pPr fontAlgn="auto">
              <a:spcBef>
                <a:spcPts val="0"/>
              </a:spcBef>
              <a:spcAft>
                <a:spcPts val="0"/>
              </a:spcAft>
              <a:buFontTx/>
              <a:buNone/>
            </a:pPr>
            <a:r>
              <a:rPr lang="zh-CN" altLang="zh-CN" dirty="0" smtClean="0">
                <a:solidFill>
                  <a:prstClr val="black"/>
                </a:solidFill>
                <a:latin typeface="微软雅黑"/>
                <a:ea typeface="微软雅黑"/>
              </a:rPr>
              <a:t>分析</a:t>
            </a:r>
            <a:r>
              <a:rPr lang="zh-CN" altLang="zh-CN" dirty="0">
                <a:solidFill>
                  <a:prstClr val="black"/>
                </a:solidFill>
                <a:latin typeface="微软雅黑"/>
                <a:ea typeface="微软雅黑"/>
              </a:rPr>
              <a:t>方法与过程</a:t>
            </a:r>
          </a:p>
        </p:txBody>
      </p:sp>
      <p:sp>
        <p:nvSpPr>
          <p:cNvPr id="45" name="矩形 44"/>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pic>
        <p:nvPicPr>
          <p:cNvPr id="17410" name="图片 255" descr="说明: 7-13"/>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t="1779" b="1100"/>
          <a:stretch>
            <a:fillRect/>
          </a:stretch>
        </p:blipFill>
        <p:spPr bwMode="auto">
          <a:xfrm>
            <a:off x="1877228" y="1243811"/>
            <a:ext cx="4752975" cy="4411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p:nvSpPr>
        <p:spPr>
          <a:xfrm>
            <a:off x="3119008" y="5670614"/>
            <a:ext cx="3012363" cy="338554"/>
          </a:xfrm>
          <a:prstGeom prst="rect">
            <a:avLst/>
          </a:prstGeom>
        </p:spPr>
        <p:txBody>
          <a:bodyPr wrap="none">
            <a:spAutoFit/>
          </a:bodyPr>
          <a:lstStyle/>
          <a:p>
            <a:pPr fontAlgn="auto">
              <a:spcBef>
                <a:spcPts val="0"/>
              </a:spcBef>
              <a:spcAft>
                <a:spcPts val="0"/>
              </a:spcAft>
              <a:buFontTx/>
              <a:buNone/>
            </a:pPr>
            <a:r>
              <a:rPr lang="zh-CN" altLang="zh-CN" sz="1600" dirty="0">
                <a:solidFill>
                  <a:prstClr val="black"/>
                </a:solidFill>
                <a:latin typeface="微软雅黑"/>
                <a:ea typeface="微软雅黑"/>
              </a:rPr>
              <a:t>图</a:t>
            </a:r>
            <a:r>
              <a:rPr lang="en-US" altLang="zh-CN" sz="1600" dirty="0">
                <a:solidFill>
                  <a:prstClr val="black"/>
                </a:solidFill>
                <a:latin typeface="微软雅黑"/>
                <a:ea typeface="微软雅黑"/>
              </a:rPr>
              <a:t>3-14  </a:t>
            </a:r>
            <a:r>
              <a:rPr lang="zh-CN" altLang="zh-CN" sz="1600" dirty="0">
                <a:solidFill>
                  <a:prstClr val="black"/>
                </a:solidFill>
                <a:latin typeface="微软雅黑"/>
                <a:ea typeface="微软雅黑"/>
              </a:rPr>
              <a:t>电子商务网站操作流程</a:t>
            </a:r>
          </a:p>
        </p:txBody>
      </p:sp>
      <p:pic>
        <p:nvPicPr>
          <p:cNvPr id="15" name="27 Imagen"/>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prstClr val="white">
                    <a:lumMod val="65000"/>
                  </a:prstClr>
                </a:solidFill>
                <a:latin typeface="微软雅黑"/>
                <a:ea typeface="微软雅黑"/>
              </a:rPr>
              <a:t>of</a:t>
            </a:r>
            <a:endParaRPr lang="es-ES" sz="1200" b="1" i="1" dirty="0">
              <a:solidFill>
                <a:prstClr val="white">
                  <a:lumMod val="65000"/>
                </a:prstClr>
              </a:solidFill>
              <a:latin typeface="微软雅黑"/>
              <a:ea typeface="微软雅黑"/>
            </a:endParaRPr>
          </a:p>
        </p:txBody>
      </p:sp>
      <p:sp>
        <p:nvSpPr>
          <p:cNvPr id="17"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sz="1200" b="1" dirty="0" smtClean="0">
                <a:solidFill>
                  <a:prstClr val="white">
                    <a:lumMod val="50000"/>
                  </a:prstClr>
                </a:solidFill>
                <a:latin typeface="微软雅黑"/>
                <a:ea typeface="微软雅黑"/>
              </a:rPr>
              <a:t>65</a:t>
            </a:r>
            <a:endParaRPr lang="es-ES" sz="1200" b="1" dirty="0">
              <a:solidFill>
                <a:prstClr val="white">
                  <a:lumMod val="50000"/>
                </a:prstClr>
              </a:solidFill>
              <a:latin typeface="微软雅黑"/>
              <a:ea typeface="微软雅黑"/>
            </a:endParaRPr>
          </a:p>
        </p:txBody>
      </p:sp>
      <p:pic>
        <p:nvPicPr>
          <p:cNvPr id="18" name="Imagen 27">
            <a:hlinkClick r:id="" action="ppaction://hlinkshowjump?jump=nextslide"/>
          </p:cNvP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Imagen 28">
            <a:hlinkClick r:id="" action="ppaction://hlinkshowjump?jump=previousslide"/>
          </p:cNvP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prstClr val="black">
                    <a:tint val="75000"/>
                  </a:prstClr>
                </a:solidFill>
              </a:rPr>
              <a:pPr fontAlgn="auto">
                <a:spcBef>
                  <a:spcPts val="0"/>
                </a:spcBef>
                <a:spcAft>
                  <a:spcPts val="0"/>
                </a:spcAft>
                <a:buFontTx/>
                <a:buNone/>
              </a:pPr>
              <a:t>200</a:t>
            </a:fld>
            <a:endParaRPr lang="zh-CN" altLang="en-US" dirty="0">
              <a:solidFill>
                <a:prstClr val="black">
                  <a:tint val="75000"/>
                </a:prstClr>
              </a:solidFill>
            </a:endParaRPr>
          </a:p>
        </p:txBody>
      </p:sp>
    </p:spTree>
    <p:extLst>
      <p:ext uri="{BB962C8B-B14F-4D97-AF65-F5344CB8AC3E}">
        <p14:creationId xmlns:p14="http://schemas.microsoft.com/office/powerpoint/2010/main" val="4265843021"/>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26" name="文本框 6"/>
          <p:cNvSpPr txBox="1"/>
          <p:nvPr/>
        </p:nvSpPr>
        <p:spPr>
          <a:xfrm>
            <a:off x="607500" y="177284"/>
            <a:ext cx="2981585" cy="323165"/>
          </a:xfrm>
          <a:prstGeom prst="rect">
            <a:avLst/>
          </a:prstGeom>
          <a:noFill/>
        </p:spPr>
        <p:txBody>
          <a:bodyPr wrap="none" lIns="0" tIns="0" rIns="0" bIns="0" rtlCol="0">
            <a:spAutoFit/>
          </a:bodyPr>
          <a:lstStyle/>
          <a:p>
            <a:pPr fontAlgn="auto">
              <a:spcBef>
                <a:spcPts val="0"/>
              </a:spcBef>
              <a:spcAft>
                <a:spcPts val="0"/>
              </a:spcAft>
              <a:buFontTx/>
              <a:buNone/>
            </a:pPr>
            <a:r>
              <a:rPr lang="zh-CN" altLang="zh-CN" sz="2100" b="1" spc="225" dirty="0" smtClean="0">
                <a:solidFill>
                  <a:prstClr val="white"/>
                </a:solidFill>
                <a:latin typeface="微软雅黑"/>
                <a:ea typeface="微软雅黑"/>
              </a:rPr>
              <a:t>数据</a:t>
            </a:r>
            <a:r>
              <a:rPr lang="zh-CN" altLang="zh-CN" sz="2100" b="1" spc="225" dirty="0">
                <a:solidFill>
                  <a:prstClr val="white"/>
                </a:solidFill>
                <a:latin typeface="微软雅黑"/>
                <a:ea typeface="微软雅黑"/>
              </a:rPr>
              <a:t>挖掘算法综合应用</a:t>
            </a:r>
            <a:endParaRPr lang="zh-CN" altLang="en-US" sz="2100" b="1" spc="225" dirty="0">
              <a:solidFill>
                <a:prstClr val="white"/>
              </a:solidFill>
              <a:latin typeface="微软雅黑"/>
              <a:ea typeface="微软雅黑"/>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6" name="矩形 45"/>
          <p:cNvSpPr/>
          <p:nvPr/>
        </p:nvSpPr>
        <p:spPr>
          <a:xfrm>
            <a:off x="259814" y="874479"/>
            <a:ext cx="1800493" cy="369332"/>
          </a:xfrm>
          <a:prstGeom prst="rect">
            <a:avLst/>
          </a:prstGeom>
        </p:spPr>
        <p:txBody>
          <a:bodyPr wrap="none">
            <a:spAutoFit/>
          </a:bodyPr>
          <a:lstStyle/>
          <a:p>
            <a:pPr fontAlgn="auto">
              <a:spcBef>
                <a:spcPts val="0"/>
              </a:spcBef>
              <a:spcAft>
                <a:spcPts val="0"/>
              </a:spcAft>
              <a:buFontTx/>
              <a:buNone/>
            </a:pPr>
            <a:r>
              <a:rPr lang="zh-CN" altLang="zh-CN" dirty="0" smtClean="0">
                <a:solidFill>
                  <a:prstClr val="black"/>
                </a:solidFill>
                <a:latin typeface="微软雅黑"/>
                <a:ea typeface="微软雅黑"/>
              </a:rPr>
              <a:t>分析</a:t>
            </a:r>
            <a:r>
              <a:rPr lang="zh-CN" altLang="zh-CN" dirty="0">
                <a:solidFill>
                  <a:prstClr val="black"/>
                </a:solidFill>
                <a:latin typeface="微软雅黑"/>
                <a:ea typeface="微软雅黑"/>
              </a:rPr>
              <a:t>方法与过程</a:t>
            </a:r>
          </a:p>
        </p:txBody>
      </p:sp>
      <p:sp>
        <p:nvSpPr>
          <p:cNvPr id="45" name="矩形 44"/>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sp>
        <p:nvSpPr>
          <p:cNvPr id="15" name="矩形 14"/>
          <p:cNvSpPr/>
          <p:nvPr/>
        </p:nvSpPr>
        <p:spPr>
          <a:xfrm>
            <a:off x="508958" y="1348085"/>
            <a:ext cx="7915326" cy="523220"/>
          </a:xfrm>
          <a:prstGeom prst="rect">
            <a:avLst/>
          </a:prstGeom>
        </p:spPr>
        <p:txBody>
          <a:bodyPr wrap="square">
            <a:spAutoFit/>
          </a:bodyPr>
          <a:lstStyle/>
          <a:p>
            <a:pPr fontAlgn="auto">
              <a:spcBef>
                <a:spcPts val="0"/>
              </a:spcBef>
              <a:spcAft>
                <a:spcPts val="0"/>
              </a:spcAft>
              <a:buFontTx/>
              <a:buNone/>
            </a:pPr>
            <a:r>
              <a:rPr lang="zh-CN" altLang="zh-CN" sz="1400" dirty="0">
                <a:solidFill>
                  <a:prstClr val="black"/>
                </a:solidFill>
                <a:latin typeface="微软雅黑"/>
                <a:ea typeface="微软雅黑"/>
              </a:rPr>
              <a:t>在电子商务系统中，忠诚度分析所需要的客户信息和交易信息分别存放在网站数据库的客户表、订单表及订单明细表中。</a:t>
            </a:r>
            <a:endParaRPr lang="zh-CN" altLang="en-US" sz="1400" dirty="0">
              <a:solidFill>
                <a:prstClr val="black"/>
              </a:solidFill>
              <a:latin typeface="微软雅黑"/>
              <a:ea typeface="微软雅黑"/>
            </a:endParaRPr>
          </a:p>
        </p:txBody>
      </p:sp>
      <p:sp>
        <p:nvSpPr>
          <p:cNvPr id="16" name="矩形 15"/>
          <p:cNvSpPr/>
          <p:nvPr/>
        </p:nvSpPr>
        <p:spPr>
          <a:xfrm>
            <a:off x="508956" y="1956970"/>
            <a:ext cx="7844467" cy="523220"/>
          </a:xfrm>
          <a:prstGeom prst="rect">
            <a:avLst/>
          </a:prstGeom>
        </p:spPr>
        <p:txBody>
          <a:bodyPr wrap="square">
            <a:spAutoFit/>
          </a:bodyPr>
          <a:lstStyle/>
          <a:p>
            <a:pPr fontAlgn="auto">
              <a:spcBef>
                <a:spcPts val="0"/>
              </a:spcBef>
              <a:spcAft>
                <a:spcPts val="0"/>
              </a:spcAft>
              <a:buFontTx/>
              <a:buNone/>
            </a:pPr>
            <a:r>
              <a:rPr lang="zh-CN" altLang="zh-CN" sz="1400" dirty="0">
                <a:solidFill>
                  <a:prstClr val="black"/>
                </a:solidFill>
                <a:latin typeface="微软雅黑"/>
                <a:ea typeface="微软雅黑"/>
              </a:rPr>
              <a:t>将客户的忠诚度分为</a:t>
            </a:r>
            <a:r>
              <a:rPr lang="en-US" altLang="zh-CN" sz="1400" dirty="0">
                <a:solidFill>
                  <a:prstClr val="black"/>
                </a:solidFill>
                <a:latin typeface="微软雅黑"/>
                <a:ea typeface="微软雅黑"/>
              </a:rPr>
              <a:t>4</a:t>
            </a:r>
            <a:r>
              <a:rPr lang="zh-CN" altLang="zh-CN" sz="1400" dirty="0">
                <a:solidFill>
                  <a:prstClr val="black"/>
                </a:solidFill>
                <a:latin typeface="微软雅黑"/>
                <a:ea typeface="微软雅黑"/>
              </a:rPr>
              <a:t>个等级：</a:t>
            </a:r>
            <a:r>
              <a:rPr lang="en-US" altLang="zh-CN" sz="1400" dirty="0">
                <a:solidFill>
                  <a:prstClr val="black"/>
                </a:solidFill>
                <a:latin typeface="微软雅黑"/>
                <a:ea typeface="微软雅黑"/>
              </a:rPr>
              <a:t>0</a:t>
            </a:r>
            <a:r>
              <a:rPr lang="zh-CN" altLang="zh-CN" sz="1400" dirty="0">
                <a:solidFill>
                  <a:prstClr val="black"/>
                </a:solidFill>
                <a:latin typeface="微软雅黑"/>
                <a:ea typeface="微软雅黑"/>
              </a:rPr>
              <a:t>——忠诚；</a:t>
            </a:r>
            <a:r>
              <a:rPr lang="en-US" altLang="zh-CN" sz="1400" dirty="0">
                <a:solidFill>
                  <a:prstClr val="black"/>
                </a:solidFill>
                <a:latin typeface="微软雅黑"/>
                <a:ea typeface="微软雅黑"/>
              </a:rPr>
              <a:t>1</a:t>
            </a:r>
            <a:r>
              <a:rPr lang="zh-CN" altLang="zh-CN" sz="1400" dirty="0">
                <a:solidFill>
                  <a:prstClr val="black"/>
                </a:solidFill>
                <a:latin typeface="微软雅黑"/>
                <a:ea typeface="微软雅黑"/>
              </a:rPr>
              <a:t>——由忠诚变为不忠诚；</a:t>
            </a:r>
            <a:r>
              <a:rPr lang="en-US" altLang="zh-CN" sz="1400" dirty="0">
                <a:solidFill>
                  <a:prstClr val="black"/>
                </a:solidFill>
                <a:latin typeface="微软雅黑"/>
                <a:ea typeface="微软雅黑"/>
              </a:rPr>
              <a:t>2</a:t>
            </a:r>
            <a:r>
              <a:rPr lang="zh-CN" altLang="zh-CN" sz="1400" dirty="0">
                <a:solidFill>
                  <a:prstClr val="black"/>
                </a:solidFill>
                <a:latin typeface="微软雅黑"/>
                <a:ea typeface="微软雅黑"/>
              </a:rPr>
              <a:t>——由不忠诚变为忠诚；</a:t>
            </a:r>
            <a:r>
              <a:rPr lang="en-US" altLang="zh-CN" sz="1400" dirty="0">
                <a:solidFill>
                  <a:prstClr val="black"/>
                </a:solidFill>
                <a:latin typeface="微软雅黑"/>
                <a:ea typeface="微软雅黑"/>
              </a:rPr>
              <a:t>3</a:t>
            </a:r>
            <a:r>
              <a:rPr lang="zh-CN" altLang="zh-CN" sz="1400" dirty="0">
                <a:solidFill>
                  <a:prstClr val="black"/>
                </a:solidFill>
                <a:latin typeface="微软雅黑"/>
                <a:ea typeface="微软雅黑"/>
              </a:rPr>
              <a:t>——不忠诚。</a:t>
            </a:r>
            <a:endParaRPr lang="zh-CN" altLang="en-US" sz="1400" dirty="0">
              <a:solidFill>
                <a:prstClr val="black"/>
              </a:solidFill>
              <a:latin typeface="微软雅黑"/>
              <a:ea typeface="微软雅黑"/>
            </a:endParaRPr>
          </a:p>
        </p:txBody>
      </p:sp>
      <p:graphicFrame>
        <p:nvGraphicFramePr>
          <p:cNvPr id="17" name="表格 16"/>
          <p:cNvGraphicFramePr>
            <a:graphicFrameLocks noGrp="1"/>
          </p:cNvGraphicFramePr>
          <p:nvPr/>
        </p:nvGraphicFramePr>
        <p:xfrm>
          <a:off x="593660" y="2693194"/>
          <a:ext cx="7745921" cy="1657349"/>
        </p:xfrm>
        <a:graphic>
          <a:graphicData uri="http://schemas.openxmlformats.org/drawingml/2006/table">
            <a:tbl>
              <a:tblPr firstRow="1" firstCol="1" bandRow="1">
                <a:tableStyleId>{5C22544A-7EE6-4342-B048-85BDC9FD1C3A}</a:tableStyleId>
              </a:tblPr>
              <a:tblGrid>
                <a:gridCol w="971649"/>
                <a:gridCol w="672610"/>
                <a:gridCol w="644433"/>
                <a:gridCol w="773501"/>
                <a:gridCol w="772593"/>
                <a:gridCol w="1444293"/>
                <a:gridCol w="836218"/>
                <a:gridCol w="836218"/>
                <a:gridCol w="794406"/>
              </a:tblGrid>
              <a:tr h="592931">
                <a:tc>
                  <a:txBody>
                    <a:bodyPr/>
                    <a:lstStyle/>
                    <a:p>
                      <a:pPr indent="0" algn="ctr">
                        <a:lnSpc>
                          <a:spcPts val="1400"/>
                        </a:lnSpc>
                        <a:spcAft>
                          <a:spcPts val="0"/>
                        </a:spcAft>
                        <a:tabLst>
                          <a:tab pos="2628265" algn="ctr"/>
                          <a:tab pos="5292725" algn="r"/>
                        </a:tabLst>
                      </a:pPr>
                      <a:r>
                        <a:rPr lang="zh-CN" sz="1200" kern="1200" dirty="0">
                          <a:solidFill>
                            <a:schemeClr val="bg1"/>
                          </a:solidFill>
                          <a:latin typeface="+mn-lt"/>
                          <a:ea typeface="+mn-ea"/>
                          <a:cs typeface="+mn-cs"/>
                        </a:rPr>
                        <a:t>客户编号</a:t>
                      </a:r>
                    </a:p>
                  </a:txBody>
                  <a:tcPr marL="68580" marR="68580" marT="0" marB="0" anchor="ctr"/>
                </a:tc>
                <a:tc>
                  <a:txBody>
                    <a:bodyPr/>
                    <a:lstStyle/>
                    <a:p>
                      <a:pPr indent="0" algn="ctr">
                        <a:lnSpc>
                          <a:spcPts val="1400"/>
                        </a:lnSpc>
                        <a:spcAft>
                          <a:spcPts val="0"/>
                        </a:spcAft>
                        <a:tabLst>
                          <a:tab pos="2628265" algn="ctr"/>
                          <a:tab pos="5292725" algn="r"/>
                        </a:tabLst>
                      </a:pPr>
                      <a:r>
                        <a:rPr lang="zh-CN" sz="1200" kern="1200" dirty="0">
                          <a:solidFill>
                            <a:schemeClr val="bg1"/>
                          </a:solidFill>
                          <a:latin typeface="+mn-lt"/>
                          <a:ea typeface="+mn-ea"/>
                          <a:cs typeface="+mn-cs"/>
                        </a:rPr>
                        <a:t>性别</a:t>
                      </a:r>
                    </a:p>
                  </a:txBody>
                  <a:tcPr marL="68580" marR="68580" marT="0" marB="0" anchor="ctr"/>
                </a:tc>
                <a:tc>
                  <a:txBody>
                    <a:bodyPr/>
                    <a:lstStyle/>
                    <a:p>
                      <a:pPr indent="0" algn="ctr">
                        <a:lnSpc>
                          <a:spcPts val="1400"/>
                        </a:lnSpc>
                        <a:spcAft>
                          <a:spcPts val="0"/>
                        </a:spcAft>
                        <a:tabLst>
                          <a:tab pos="2628265" algn="ctr"/>
                          <a:tab pos="5292725" algn="r"/>
                        </a:tabLst>
                      </a:pPr>
                      <a:r>
                        <a:rPr lang="zh-CN" sz="1200" kern="1200" dirty="0">
                          <a:solidFill>
                            <a:schemeClr val="bg1"/>
                          </a:solidFill>
                          <a:latin typeface="+mn-lt"/>
                          <a:ea typeface="+mn-ea"/>
                          <a:cs typeface="+mn-cs"/>
                        </a:rPr>
                        <a:t>年龄（岁）</a:t>
                      </a:r>
                    </a:p>
                  </a:txBody>
                  <a:tcPr marL="68580" marR="68580" marT="0" marB="0" anchor="ctr"/>
                </a:tc>
                <a:tc>
                  <a:txBody>
                    <a:bodyPr/>
                    <a:lstStyle/>
                    <a:p>
                      <a:pPr indent="0" algn="ctr">
                        <a:lnSpc>
                          <a:spcPts val="1400"/>
                        </a:lnSpc>
                        <a:spcAft>
                          <a:spcPts val="0"/>
                        </a:spcAft>
                        <a:tabLst>
                          <a:tab pos="2628265" algn="ctr"/>
                          <a:tab pos="5292725" algn="r"/>
                        </a:tabLst>
                      </a:pPr>
                      <a:r>
                        <a:rPr lang="zh-CN" sz="1200" kern="1200" dirty="0">
                          <a:solidFill>
                            <a:schemeClr val="bg1"/>
                          </a:solidFill>
                          <a:latin typeface="+mn-lt"/>
                          <a:ea typeface="+mn-ea"/>
                          <a:cs typeface="+mn-cs"/>
                        </a:rPr>
                        <a:t>教育</a:t>
                      </a:r>
                    </a:p>
                    <a:p>
                      <a:pPr indent="0" algn="ctr">
                        <a:lnSpc>
                          <a:spcPts val="1400"/>
                        </a:lnSpc>
                        <a:spcAft>
                          <a:spcPts val="0"/>
                        </a:spcAft>
                        <a:tabLst>
                          <a:tab pos="2628265" algn="ctr"/>
                          <a:tab pos="5292725" algn="r"/>
                        </a:tabLst>
                      </a:pPr>
                      <a:r>
                        <a:rPr lang="zh-CN" sz="1200" kern="1200" dirty="0">
                          <a:solidFill>
                            <a:schemeClr val="bg1"/>
                          </a:solidFill>
                          <a:latin typeface="+mn-lt"/>
                          <a:ea typeface="+mn-ea"/>
                          <a:cs typeface="+mn-cs"/>
                        </a:rPr>
                        <a:t>程度</a:t>
                      </a:r>
                    </a:p>
                  </a:txBody>
                  <a:tcPr marL="68580" marR="68580" marT="0" marB="0" anchor="ctr"/>
                </a:tc>
                <a:tc>
                  <a:txBody>
                    <a:bodyPr/>
                    <a:lstStyle/>
                    <a:p>
                      <a:pPr indent="0" algn="ctr">
                        <a:lnSpc>
                          <a:spcPts val="1400"/>
                        </a:lnSpc>
                        <a:spcAft>
                          <a:spcPts val="0"/>
                        </a:spcAft>
                        <a:tabLst>
                          <a:tab pos="2628265" algn="ctr"/>
                          <a:tab pos="5292725" algn="r"/>
                        </a:tabLst>
                      </a:pPr>
                      <a:r>
                        <a:rPr lang="en-US" sz="1200" kern="1200" dirty="0">
                          <a:solidFill>
                            <a:schemeClr val="bg1"/>
                          </a:solidFill>
                          <a:latin typeface="+mn-lt"/>
                          <a:ea typeface="+mn-ea"/>
                          <a:cs typeface="+mn-cs"/>
                        </a:rPr>
                        <a:t>……</a:t>
                      </a:r>
                      <a:endParaRPr lang="zh-CN" sz="1200" kern="1200" dirty="0">
                        <a:solidFill>
                          <a:schemeClr val="bg1"/>
                        </a:solidFill>
                        <a:latin typeface="+mn-lt"/>
                        <a:ea typeface="+mn-ea"/>
                        <a:cs typeface="+mn-cs"/>
                      </a:endParaRPr>
                    </a:p>
                  </a:txBody>
                  <a:tcPr marL="68580" marR="68580" marT="0" marB="0" anchor="ctr"/>
                </a:tc>
                <a:tc>
                  <a:txBody>
                    <a:bodyPr/>
                    <a:lstStyle/>
                    <a:p>
                      <a:pPr indent="0" algn="ctr">
                        <a:lnSpc>
                          <a:spcPts val="1400"/>
                        </a:lnSpc>
                        <a:spcAft>
                          <a:spcPts val="0"/>
                        </a:spcAft>
                        <a:tabLst>
                          <a:tab pos="2628265" algn="ctr"/>
                          <a:tab pos="5292725" algn="r"/>
                        </a:tabLst>
                      </a:pPr>
                      <a:r>
                        <a:rPr lang="zh-CN" sz="1200" kern="1200" dirty="0">
                          <a:solidFill>
                            <a:schemeClr val="bg1"/>
                          </a:solidFill>
                          <a:latin typeface="+mn-lt"/>
                          <a:ea typeface="+mn-ea"/>
                          <a:cs typeface="+mn-cs"/>
                        </a:rPr>
                        <a:t>距最近一次购买</a:t>
                      </a:r>
                      <a:r>
                        <a:rPr lang="en-US" sz="1200" kern="1200" dirty="0">
                          <a:solidFill>
                            <a:schemeClr val="bg1"/>
                          </a:solidFill>
                          <a:latin typeface="+mn-lt"/>
                          <a:ea typeface="+mn-ea"/>
                          <a:cs typeface="+mn-cs"/>
                        </a:rPr>
                        <a:t/>
                      </a:r>
                      <a:br>
                        <a:rPr lang="en-US" sz="1200" kern="1200" dirty="0">
                          <a:solidFill>
                            <a:schemeClr val="bg1"/>
                          </a:solidFill>
                          <a:latin typeface="+mn-lt"/>
                          <a:ea typeface="+mn-ea"/>
                          <a:cs typeface="+mn-cs"/>
                        </a:rPr>
                      </a:br>
                      <a:r>
                        <a:rPr lang="zh-CN" sz="1200" kern="1200" dirty="0">
                          <a:solidFill>
                            <a:schemeClr val="bg1"/>
                          </a:solidFill>
                          <a:latin typeface="+mn-lt"/>
                          <a:ea typeface="+mn-ea"/>
                          <a:cs typeface="+mn-cs"/>
                        </a:rPr>
                        <a:t>时间（天）</a:t>
                      </a:r>
                    </a:p>
                  </a:txBody>
                  <a:tcPr marL="68580" marR="68580" marT="0" marB="0" anchor="ctr"/>
                </a:tc>
                <a:tc>
                  <a:txBody>
                    <a:bodyPr/>
                    <a:lstStyle/>
                    <a:p>
                      <a:pPr indent="0" algn="ctr">
                        <a:lnSpc>
                          <a:spcPts val="1400"/>
                        </a:lnSpc>
                        <a:spcAft>
                          <a:spcPts val="0"/>
                        </a:spcAft>
                        <a:tabLst>
                          <a:tab pos="2628265" algn="ctr"/>
                          <a:tab pos="5292725" algn="r"/>
                        </a:tabLst>
                      </a:pPr>
                      <a:r>
                        <a:rPr lang="zh-CN" sz="1200" kern="1200" dirty="0">
                          <a:solidFill>
                            <a:schemeClr val="bg1"/>
                          </a:solidFill>
                          <a:latin typeface="+mn-lt"/>
                          <a:ea typeface="+mn-ea"/>
                          <a:cs typeface="+mn-cs"/>
                        </a:rPr>
                        <a:t>月均</a:t>
                      </a:r>
                      <a:r>
                        <a:rPr lang="zh-CN" sz="1200" kern="1200" dirty="0" smtClean="0">
                          <a:solidFill>
                            <a:schemeClr val="bg1"/>
                          </a:solidFill>
                          <a:latin typeface="+mn-lt"/>
                          <a:ea typeface="+mn-ea"/>
                          <a:cs typeface="+mn-cs"/>
                        </a:rPr>
                        <a:t>购买频率</a:t>
                      </a:r>
                      <a:endParaRPr lang="zh-CN" sz="1200" kern="1200" dirty="0">
                        <a:solidFill>
                          <a:schemeClr val="bg1"/>
                        </a:solidFill>
                        <a:latin typeface="+mn-lt"/>
                        <a:ea typeface="+mn-ea"/>
                        <a:cs typeface="+mn-cs"/>
                      </a:endParaRPr>
                    </a:p>
                  </a:txBody>
                  <a:tcPr marL="68580" marR="68580" marT="0" marB="0" anchor="ctr"/>
                </a:tc>
                <a:tc>
                  <a:txBody>
                    <a:bodyPr/>
                    <a:lstStyle/>
                    <a:p>
                      <a:pPr indent="0" algn="ctr">
                        <a:lnSpc>
                          <a:spcPts val="1400"/>
                        </a:lnSpc>
                        <a:spcAft>
                          <a:spcPts val="0"/>
                        </a:spcAft>
                        <a:tabLst>
                          <a:tab pos="2628265" algn="ctr"/>
                          <a:tab pos="5292725" algn="r"/>
                        </a:tabLst>
                      </a:pPr>
                      <a:r>
                        <a:rPr lang="zh-CN" sz="1200" kern="1200" dirty="0">
                          <a:solidFill>
                            <a:schemeClr val="bg1"/>
                          </a:solidFill>
                          <a:latin typeface="+mn-lt"/>
                          <a:ea typeface="+mn-ea"/>
                          <a:cs typeface="+mn-cs"/>
                        </a:rPr>
                        <a:t>已消费</a:t>
                      </a:r>
                      <a:r>
                        <a:rPr lang="en-US" sz="1200" kern="1200" dirty="0">
                          <a:solidFill>
                            <a:schemeClr val="bg1"/>
                          </a:solidFill>
                          <a:latin typeface="+mn-lt"/>
                          <a:ea typeface="+mn-ea"/>
                          <a:cs typeface="+mn-cs"/>
                        </a:rPr>
                        <a:t/>
                      </a:r>
                      <a:br>
                        <a:rPr lang="en-US" sz="1200" kern="1200" dirty="0">
                          <a:solidFill>
                            <a:schemeClr val="bg1"/>
                          </a:solidFill>
                          <a:latin typeface="+mn-lt"/>
                          <a:ea typeface="+mn-ea"/>
                          <a:cs typeface="+mn-cs"/>
                        </a:rPr>
                      </a:br>
                      <a:r>
                        <a:rPr lang="zh-CN" sz="1200" kern="1200" dirty="0">
                          <a:solidFill>
                            <a:schemeClr val="bg1"/>
                          </a:solidFill>
                          <a:latin typeface="+mn-lt"/>
                          <a:ea typeface="+mn-ea"/>
                          <a:cs typeface="+mn-cs"/>
                        </a:rPr>
                        <a:t>金额</a:t>
                      </a:r>
                    </a:p>
                  </a:txBody>
                  <a:tcPr marL="68580" marR="68580" marT="0" marB="0" anchor="ctr"/>
                </a:tc>
                <a:tc>
                  <a:txBody>
                    <a:bodyPr/>
                    <a:lstStyle/>
                    <a:p>
                      <a:pPr indent="0" algn="ctr">
                        <a:lnSpc>
                          <a:spcPts val="1400"/>
                        </a:lnSpc>
                        <a:spcAft>
                          <a:spcPts val="0"/>
                        </a:spcAft>
                        <a:tabLst>
                          <a:tab pos="2628265" algn="ctr"/>
                          <a:tab pos="5292725" algn="r"/>
                        </a:tabLst>
                      </a:pPr>
                      <a:r>
                        <a:rPr lang="zh-CN" sz="1200" kern="1200" dirty="0">
                          <a:solidFill>
                            <a:schemeClr val="bg1"/>
                          </a:solidFill>
                          <a:latin typeface="+mn-lt"/>
                          <a:ea typeface="+mn-ea"/>
                          <a:cs typeface="+mn-cs"/>
                        </a:rPr>
                        <a:t>忠诚度级别</a:t>
                      </a:r>
                    </a:p>
                  </a:txBody>
                  <a:tcPr marL="68580" marR="68580" marT="0" marB="0" anchor="ctr"/>
                </a:tc>
              </a:tr>
              <a:tr h="354806">
                <a:tc>
                  <a:txBody>
                    <a:bodyPr/>
                    <a:lstStyle/>
                    <a:p>
                      <a:pPr indent="0" algn="ctr">
                        <a:lnSpc>
                          <a:spcPts val="1400"/>
                        </a:lnSpc>
                        <a:spcAft>
                          <a:spcPts val="0"/>
                        </a:spcAft>
                        <a:tabLst>
                          <a:tab pos="2628265" algn="ctr"/>
                          <a:tab pos="5292725" algn="r"/>
                        </a:tabLst>
                      </a:pPr>
                      <a:r>
                        <a:rPr lang="en-US" sz="1200" kern="1200" dirty="0">
                          <a:solidFill>
                            <a:schemeClr val="bg1"/>
                          </a:solidFill>
                          <a:latin typeface="+mn-lt"/>
                          <a:ea typeface="+mn-ea"/>
                          <a:cs typeface="+mn-cs"/>
                        </a:rPr>
                        <a:t>20120001</a:t>
                      </a:r>
                      <a:endParaRPr lang="zh-CN" sz="1200" kern="1200" dirty="0">
                        <a:solidFill>
                          <a:schemeClr val="bg1"/>
                        </a:solidFill>
                        <a:latin typeface="+mn-lt"/>
                        <a:ea typeface="+mn-ea"/>
                        <a:cs typeface="+mn-cs"/>
                      </a:endParaRPr>
                    </a:p>
                  </a:txBody>
                  <a:tcPr marL="68580" marR="68580" marT="0" marB="0" anchor="ctr"/>
                </a:tc>
                <a:tc>
                  <a:txBody>
                    <a:bodyPr/>
                    <a:lstStyle/>
                    <a:p>
                      <a:pPr indent="0" algn="ctr">
                        <a:lnSpc>
                          <a:spcPts val="1400"/>
                        </a:lnSpc>
                        <a:spcAft>
                          <a:spcPts val="0"/>
                        </a:spcAft>
                        <a:tabLst>
                          <a:tab pos="2628265" algn="ctr"/>
                          <a:tab pos="5292725" algn="r"/>
                        </a:tabLst>
                      </a:pPr>
                      <a:r>
                        <a:rPr lang="zh-CN" sz="1200" b="1" kern="1200" dirty="0">
                          <a:solidFill>
                            <a:schemeClr val="accent1"/>
                          </a:solidFill>
                          <a:latin typeface="+mn-lt"/>
                          <a:ea typeface="+mn-ea"/>
                          <a:cs typeface="+mn-cs"/>
                        </a:rPr>
                        <a:t>男</a:t>
                      </a:r>
                    </a:p>
                  </a:txBody>
                  <a:tcPr marL="68580" marR="68580" marT="0" marB="0" anchor="ctr"/>
                </a:tc>
                <a:tc>
                  <a:txBody>
                    <a:bodyPr/>
                    <a:lstStyle/>
                    <a:p>
                      <a:pPr indent="0" algn="ctr">
                        <a:lnSpc>
                          <a:spcPts val="1400"/>
                        </a:lnSpc>
                        <a:spcAft>
                          <a:spcPts val="0"/>
                        </a:spcAft>
                        <a:tabLst>
                          <a:tab pos="2628265" algn="ctr"/>
                          <a:tab pos="5292725" algn="r"/>
                        </a:tabLst>
                      </a:pPr>
                      <a:r>
                        <a:rPr lang="en-US" sz="1200" b="1" kern="1200" dirty="0">
                          <a:solidFill>
                            <a:schemeClr val="accent1"/>
                          </a:solidFill>
                          <a:latin typeface="+mn-lt"/>
                          <a:ea typeface="+mn-ea"/>
                          <a:cs typeface="+mn-cs"/>
                        </a:rPr>
                        <a:t>40</a:t>
                      </a:r>
                      <a:endParaRPr lang="zh-CN" sz="1200" b="1" kern="1200" dirty="0">
                        <a:solidFill>
                          <a:schemeClr val="accent1"/>
                        </a:solidFill>
                        <a:latin typeface="+mn-lt"/>
                        <a:ea typeface="+mn-ea"/>
                        <a:cs typeface="+mn-cs"/>
                      </a:endParaRPr>
                    </a:p>
                  </a:txBody>
                  <a:tcPr marL="68580" marR="68580" marT="0" marB="0" anchor="ctr"/>
                </a:tc>
                <a:tc>
                  <a:txBody>
                    <a:bodyPr/>
                    <a:lstStyle/>
                    <a:p>
                      <a:pPr indent="0" algn="ctr">
                        <a:lnSpc>
                          <a:spcPts val="1400"/>
                        </a:lnSpc>
                        <a:spcAft>
                          <a:spcPts val="0"/>
                        </a:spcAft>
                        <a:tabLst>
                          <a:tab pos="2628265" algn="ctr"/>
                          <a:tab pos="5292725" algn="r"/>
                        </a:tabLst>
                      </a:pPr>
                      <a:r>
                        <a:rPr lang="zh-CN" sz="1200" b="1" kern="1200" dirty="0">
                          <a:solidFill>
                            <a:schemeClr val="accent1"/>
                          </a:solidFill>
                          <a:latin typeface="+mn-lt"/>
                          <a:ea typeface="+mn-ea"/>
                          <a:cs typeface="+mn-cs"/>
                        </a:rPr>
                        <a:t>大专</a:t>
                      </a:r>
                    </a:p>
                  </a:txBody>
                  <a:tcPr marL="68580" marR="68580" marT="0" marB="0" anchor="ctr"/>
                </a:tc>
                <a:tc>
                  <a:txBody>
                    <a:bodyPr/>
                    <a:lstStyle/>
                    <a:p>
                      <a:pPr indent="0" algn="ctr">
                        <a:lnSpc>
                          <a:spcPts val="1400"/>
                        </a:lnSpc>
                        <a:spcAft>
                          <a:spcPts val="0"/>
                        </a:spcAft>
                        <a:tabLst>
                          <a:tab pos="2628265" algn="ctr"/>
                          <a:tab pos="5292725" algn="r"/>
                        </a:tabLst>
                      </a:pPr>
                      <a:r>
                        <a:rPr lang="en-US" sz="1200" b="1" kern="1200" dirty="0">
                          <a:solidFill>
                            <a:schemeClr val="accent1"/>
                          </a:solidFill>
                          <a:latin typeface="+mn-lt"/>
                          <a:ea typeface="+mn-ea"/>
                          <a:cs typeface="+mn-cs"/>
                        </a:rPr>
                        <a:t>……</a:t>
                      </a:r>
                      <a:endParaRPr lang="zh-CN" sz="1200" b="1" kern="1200" dirty="0">
                        <a:solidFill>
                          <a:schemeClr val="accent1"/>
                        </a:solidFill>
                        <a:latin typeface="+mn-lt"/>
                        <a:ea typeface="+mn-ea"/>
                        <a:cs typeface="+mn-cs"/>
                      </a:endParaRPr>
                    </a:p>
                  </a:txBody>
                  <a:tcPr marL="68580" marR="68580" marT="0" marB="0" anchor="ctr"/>
                </a:tc>
                <a:tc>
                  <a:txBody>
                    <a:bodyPr/>
                    <a:lstStyle/>
                    <a:p>
                      <a:pPr indent="0" algn="ctr">
                        <a:lnSpc>
                          <a:spcPts val="1400"/>
                        </a:lnSpc>
                        <a:spcAft>
                          <a:spcPts val="0"/>
                        </a:spcAft>
                        <a:tabLst>
                          <a:tab pos="2628265" algn="ctr"/>
                          <a:tab pos="5292725" algn="r"/>
                        </a:tabLst>
                      </a:pPr>
                      <a:r>
                        <a:rPr lang="en-US" sz="1200" b="1" kern="1200" dirty="0">
                          <a:solidFill>
                            <a:schemeClr val="accent1"/>
                          </a:solidFill>
                          <a:latin typeface="+mn-lt"/>
                          <a:ea typeface="+mn-ea"/>
                          <a:cs typeface="+mn-cs"/>
                        </a:rPr>
                        <a:t>5</a:t>
                      </a:r>
                      <a:endParaRPr lang="zh-CN" sz="1200" b="1" kern="1200" dirty="0">
                        <a:solidFill>
                          <a:schemeClr val="accent1"/>
                        </a:solidFill>
                        <a:latin typeface="+mn-lt"/>
                        <a:ea typeface="+mn-ea"/>
                        <a:cs typeface="+mn-cs"/>
                      </a:endParaRPr>
                    </a:p>
                  </a:txBody>
                  <a:tcPr marL="68580" marR="68580" marT="0" marB="0" anchor="ctr"/>
                </a:tc>
                <a:tc>
                  <a:txBody>
                    <a:bodyPr/>
                    <a:lstStyle/>
                    <a:p>
                      <a:pPr indent="0" algn="ctr">
                        <a:lnSpc>
                          <a:spcPts val="1400"/>
                        </a:lnSpc>
                        <a:spcAft>
                          <a:spcPts val="0"/>
                        </a:spcAft>
                        <a:tabLst>
                          <a:tab pos="2628265" algn="ctr"/>
                          <a:tab pos="5292725" algn="r"/>
                        </a:tabLst>
                      </a:pPr>
                      <a:r>
                        <a:rPr lang="en-US" sz="1200" b="1" kern="1200" dirty="0">
                          <a:solidFill>
                            <a:schemeClr val="accent1"/>
                          </a:solidFill>
                          <a:latin typeface="+mn-lt"/>
                          <a:ea typeface="+mn-ea"/>
                          <a:cs typeface="+mn-cs"/>
                        </a:rPr>
                        <a:t>3.4</a:t>
                      </a:r>
                      <a:endParaRPr lang="zh-CN" sz="1200" b="1" kern="1200" dirty="0">
                        <a:solidFill>
                          <a:schemeClr val="accent1"/>
                        </a:solidFill>
                        <a:latin typeface="+mn-lt"/>
                        <a:ea typeface="+mn-ea"/>
                        <a:cs typeface="+mn-cs"/>
                      </a:endParaRPr>
                    </a:p>
                  </a:txBody>
                  <a:tcPr marL="68580" marR="68580" marT="0" marB="0" anchor="ctr"/>
                </a:tc>
                <a:tc>
                  <a:txBody>
                    <a:bodyPr/>
                    <a:lstStyle/>
                    <a:p>
                      <a:pPr indent="0" algn="ctr">
                        <a:lnSpc>
                          <a:spcPts val="1400"/>
                        </a:lnSpc>
                        <a:spcAft>
                          <a:spcPts val="0"/>
                        </a:spcAft>
                        <a:tabLst>
                          <a:tab pos="2628265" algn="ctr"/>
                          <a:tab pos="5292725" algn="r"/>
                        </a:tabLst>
                      </a:pPr>
                      <a:r>
                        <a:rPr lang="en-US" sz="1200" b="1" kern="1200" dirty="0">
                          <a:solidFill>
                            <a:schemeClr val="accent1"/>
                          </a:solidFill>
                          <a:latin typeface="+mn-lt"/>
                          <a:ea typeface="+mn-ea"/>
                          <a:cs typeface="+mn-cs"/>
                        </a:rPr>
                        <a:t>801.6</a:t>
                      </a:r>
                      <a:endParaRPr lang="zh-CN" sz="1200" b="1" kern="1200" dirty="0">
                        <a:solidFill>
                          <a:schemeClr val="accent1"/>
                        </a:solidFill>
                        <a:latin typeface="+mn-lt"/>
                        <a:ea typeface="+mn-ea"/>
                        <a:cs typeface="+mn-cs"/>
                      </a:endParaRPr>
                    </a:p>
                  </a:txBody>
                  <a:tcPr marL="68580" marR="68580" marT="0" marB="0" anchor="ctr"/>
                </a:tc>
                <a:tc>
                  <a:txBody>
                    <a:bodyPr/>
                    <a:lstStyle/>
                    <a:p>
                      <a:pPr indent="0" algn="ctr">
                        <a:lnSpc>
                          <a:spcPts val="1400"/>
                        </a:lnSpc>
                        <a:spcAft>
                          <a:spcPts val="0"/>
                        </a:spcAft>
                        <a:tabLst>
                          <a:tab pos="2628265" algn="ctr"/>
                          <a:tab pos="5292725" algn="r"/>
                        </a:tabLst>
                      </a:pPr>
                      <a:r>
                        <a:rPr lang="en-US" sz="1200" b="1" kern="1200" dirty="0">
                          <a:solidFill>
                            <a:schemeClr val="accent1"/>
                          </a:solidFill>
                          <a:latin typeface="+mn-lt"/>
                          <a:ea typeface="+mn-ea"/>
                          <a:cs typeface="+mn-cs"/>
                        </a:rPr>
                        <a:t>0</a:t>
                      </a:r>
                      <a:endParaRPr lang="zh-CN" sz="1200" b="1" kern="1200" dirty="0">
                        <a:solidFill>
                          <a:schemeClr val="accent1"/>
                        </a:solidFill>
                        <a:latin typeface="+mn-lt"/>
                        <a:ea typeface="+mn-ea"/>
                        <a:cs typeface="+mn-cs"/>
                      </a:endParaRPr>
                    </a:p>
                  </a:txBody>
                  <a:tcPr marL="68580" marR="68580" marT="0" marB="0" anchor="ctr"/>
                </a:tc>
              </a:tr>
              <a:tr h="354806">
                <a:tc>
                  <a:txBody>
                    <a:bodyPr/>
                    <a:lstStyle/>
                    <a:p>
                      <a:pPr indent="0" algn="ctr">
                        <a:lnSpc>
                          <a:spcPts val="1400"/>
                        </a:lnSpc>
                        <a:spcAft>
                          <a:spcPts val="0"/>
                        </a:spcAft>
                        <a:tabLst>
                          <a:tab pos="2628265" algn="ctr"/>
                          <a:tab pos="5292725" algn="r"/>
                        </a:tabLst>
                      </a:pPr>
                      <a:r>
                        <a:rPr lang="en-US" sz="1200" kern="1200">
                          <a:solidFill>
                            <a:schemeClr val="bg1"/>
                          </a:solidFill>
                          <a:latin typeface="+mn-lt"/>
                          <a:ea typeface="+mn-ea"/>
                          <a:cs typeface="+mn-cs"/>
                        </a:rPr>
                        <a:t>20120002</a:t>
                      </a:r>
                      <a:endParaRPr lang="zh-CN" sz="1200" kern="1200">
                        <a:solidFill>
                          <a:schemeClr val="bg1"/>
                        </a:solidFill>
                        <a:latin typeface="+mn-lt"/>
                        <a:ea typeface="+mn-ea"/>
                        <a:cs typeface="+mn-cs"/>
                      </a:endParaRPr>
                    </a:p>
                  </a:txBody>
                  <a:tcPr marL="68580" marR="68580" marT="0" marB="0" anchor="ctr"/>
                </a:tc>
                <a:tc>
                  <a:txBody>
                    <a:bodyPr/>
                    <a:lstStyle/>
                    <a:p>
                      <a:pPr indent="0" algn="ctr">
                        <a:lnSpc>
                          <a:spcPts val="1400"/>
                        </a:lnSpc>
                        <a:spcAft>
                          <a:spcPts val="0"/>
                        </a:spcAft>
                        <a:tabLst>
                          <a:tab pos="2628265" algn="ctr"/>
                          <a:tab pos="5292725" algn="r"/>
                        </a:tabLst>
                      </a:pPr>
                      <a:r>
                        <a:rPr lang="zh-CN" sz="1200" b="1" kern="1200" dirty="0">
                          <a:solidFill>
                            <a:schemeClr val="accent1"/>
                          </a:solidFill>
                          <a:latin typeface="+mn-lt"/>
                          <a:ea typeface="+mn-ea"/>
                          <a:cs typeface="+mn-cs"/>
                        </a:rPr>
                        <a:t>女</a:t>
                      </a:r>
                    </a:p>
                  </a:txBody>
                  <a:tcPr marL="68580" marR="68580" marT="0" marB="0" anchor="ctr"/>
                </a:tc>
                <a:tc>
                  <a:txBody>
                    <a:bodyPr/>
                    <a:lstStyle/>
                    <a:p>
                      <a:pPr indent="0" algn="ctr">
                        <a:lnSpc>
                          <a:spcPts val="1400"/>
                        </a:lnSpc>
                        <a:spcAft>
                          <a:spcPts val="0"/>
                        </a:spcAft>
                        <a:tabLst>
                          <a:tab pos="2628265" algn="ctr"/>
                          <a:tab pos="5292725" algn="r"/>
                        </a:tabLst>
                      </a:pPr>
                      <a:r>
                        <a:rPr lang="en-US" sz="1200" b="1" kern="1200" dirty="0">
                          <a:solidFill>
                            <a:schemeClr val="accent1"/>
                          </a:solidFill>
                          <a:latin typeface="+mn-lt"/>
                          <a:ea typeface="+mn-ea"/>
                          <a:cs typeface="+mn-cs"/>
                        </a:rPr>
                        <a:t>28</a:t>
                      </a:r>
                      <a:endParaRPr lang="zh-CN" sz="1200" b="1" kern="1200" dirty="0">
                        <a:solidFill>
                          <a:schemeClr val="accent1"/>
                        </a:solidFill>
                        <a:latin typeface="+mn-lt"/>
                        <a:ea typeface="+mn-ea"/>
                        <a:cs typeface="+mn-cs"/>
                      </a:endParaRPr>
                    </a:p>
                  </a:txBody>
                  <a:tcPr marL="68580" marR="68580" marT="0" marB="0" anchor="ctr"/>
                </a:tc>
                <a:tc>
                  <a:txBody>
                    <a:bodyPr/>
                    <a:lstStyle/>
                    <a:p>
                      <a:pPr indent="0" algn="ctr">
                        <a:lnSpc>
                          <a:spcPts val="1400"/>
                        </a:lnSpc>
                        <a:spcAft>
                          <a:spcPts val="0"/>
                        </a:spcAft>
                        <a:tabLst>
                          <a:tab pos="2628265" algn="ctr"/>
                          <a:tab pos="5292725" algn="r"/>
                        </a:tabLst>
                      </a:pPr>
                      <a:r>
                        <a:rPr lang="zh-CN" sz="1200" b="1" kern="1200" dirty="0">
                          <a:solidFill>
                            <a:schemeClr val="accent1"/>
                          </a:solidFill>
                          <a:latin typeface="+mn-lt"/>
                          <a:ea typeface="+mn-ea"/>
                          <a:cs typeface="+mn-cs"/>
                        </a:rPr>
                        <a:t>本科</a:t>
                      </a:r>
                    </a:p>
                  </a:txBody>
                  <a:tcPr marL="68580" marR="68580" marT="0" marB="0" anchor="ctr"/>
                </a:tc>
                <a:tc>
                  <a:txBody>
                    <a:bodyPr/>
                    <a:lstStyle/>
                    <a:p>
                      <a:pPr indent="0" algn="ctr">
                        <a:lnSpc>
                          <a:spcPts val="1400"/>
                        </a:lnSpc>
                        <a:spcAft>
                          <a:spcPts val="0"/>
                        </a:spcAft>
                        <a:tabLst>
                          <a:tab pos="2628265" algn="ctr"/>
                          <a:tab pos="5292725" algn="r"/>
                        </a:tabLst>
                      </a:pPr>
                      <a:r>
                        <a:rPr lang="en-US" sz="1200" b="1" kern="1200" dirty="0">
                          <a:solidFill>
                            <a:schemeClr val="accent1"/>
                          </a:solidFill>
                          <a:latin typeface="+mn-lt"/>
                          <a:ea typeface="+mn-ea"/>
                          <a:cs typeface="+mn-cs"/>
                        </a:rPr>
                        <a:t>……</a:t>
                      </a:r>
                      <a:endParaRPr lang="zh-CN" sz="1200" b="1" kern="1200" dirty="0">
                        <a:solidFill>
                          <a:schemeClr val="accent1"/>
                        </a:solidFill>
                        <a:latin typeface="+mn-lt"/>
                        <a:ea typeface="+mn-ea"/>
                        <a:cs typeface="+mn-cs"/>
                      </a:endParaRPr>
                    </a:p>
                  </a:txBody>
                  <a:tcPr marL="68580" marR="68580" marT="0" marB="0" anchor="ctr"/>
                </a:tc>
                <a:tc>
                  <a:txBody>
                    <a:bodyPr/>
                    <a:lstStyle/>
                    <a:p>
                      <a:pPr indent="0" algn="ctr">
                        <a:lnSpc>
                          <a:spcPts val="1400"/>
                        </a:lnSpc>
                        <a:spcAft>
                          <a:spcPts val="0"/>
                        </a:spcAft>
                        <a:tabLst>
                          <a:tab pos="2628265" algn="ctr"/>
                          <a:tab pos="5292725" algn="r"/>
                        </a:tabLst>
                      </a:pPr>
                      <a:r>
                        <a:rPr lang="en-US" sz="1200" b="1" kern="1200" dirty="0">
                          <a:solidFill>
                            <a:schemeClr val="accent1"/>
                          </a:solidFill>
                          <a:latin typeface="+mn-lt"/>
                          <a:ea typeface="+mn-ea"/>
                          <a:cs typeface="+mn-cs"/>
                        </a:rPr>
                        <a:t>11</a:t>
                      </a:r>
                      <a:endParaRPr lang="zh-CN" sz="1200" b="1" kern="1200" dirty="0">
                        <a:solidFill>
                          <a:schemeClr val="accent1"/>
                        </a:solidFill>
                        <a:latin typeface="+mn-lt"/>
                        <a:ea typeface="+mn-ea"/>
                        <a:cs typeface="+mn-cs"/>
                      </a:endParaRPr>
                    </a:p>
                  </a:txBody>
                  <a:tcPr marL="68580" marR="68580" marT="0" marB="0" anchor="ctr"/>
                </a:tc>
                <a:tc>
                  <a:txBody>
                    <a:bodyPr/>
                    <a:lstStyle/>
                    <a:p>
                      <a:pPr indent="0" algn="ctr">
                        <a:lnSpc>
                          <a:spcPts val="1400"/>
                        </a:lnSpc>
                        <a:spcAft>
                          <a:spcPts val="0"/>
                        </a:spcAft>
                        <a:tabLst>
                          <a:tab pos="2628265" algn="ctr"/>
                          <a:tab pos="5292725" algn="r"/>
                        </a:tabLst>
                      </a:pPr>
                      <a:r>
                        <a:rPr lang="en-US" sz="1200" b="1" kern="1200" dirty="0">
                          <a:solidFill>
                            <a:schemeClr val="accent1"/>
                          </a:solidFill>
                          <a:latin typeface="+mn-lt"/>
                          <a:ea typeface="+mn-ea"/>
                          <a:cs typeface="+mn-cs"/>
                        </a:rPr>
                        <a:t>1.9</a:t>
                      </a:r>
                      <a:endParaRPr lang="zh-CN" sz="1200" b="1" kern="1200" dirty="0">
                        <a:solidFill>
                          <a:schemeClr val="accent1"/>
                        </a:solidFill>
                        <a:latin typeface="+mn-lt"/>
                        <a:ea typeface="+mn-ea"/>
                        <a:cs typeface="+mn-cs"/>
                      </a:endParaRPr>
                    </a:p>
                  </a:txBody>
                  <a:tcPr marL="68580" marR="68580" marT="0" marB="0" anchor="ctr"/>
                </a:tc>
                <a:tc>
                  <a:txBody>
                    <a:bodyPr/>
                    <a:lstStyle/>
                    <a:p>
                      <a:pPr indent="0" algn="ctr">
                        <a:lnSpc>
                          <a:spcPts val="1400"/>
                        </a:lnSpc>
                        <a:spcAft>
                          <a:spcPts val="0"/>
                        </a:spcAft>
                        <a:tabLst>
                          <a:tab pos="2628265" algn="ctr"/>
                          <a:tab pos="5292725" algn="r"/>
                        </a:tabLst>
                      </a:pPr>
                      <a:r>
                        <a:rPr lang="en-US" sz="1200" b="1" kern="1200" dirty="0">
                          <a:solidFill>
                            <a:schemeClr val="accent1"/>
                          </a:solidFill>
                          <a:latin typeface="+mn-lt"/>
                          <a:ea typeface="+mn-ea"/>
                          <a:cs typeface="+mn-cs"/>
                        </a:rPr>
                        <a:t>246.3</a:t>
                      </a:r>
                      <a:endParaRPr lang="zh-CN" sz="1200" b="1" kern="1200" dirty="0">
                        <a:solidFill>
                          <a:schemeClr val="accent1"/>
                        </a:solidFill>
                        <a:latin typeface="+mn-lt"/>
                        <a:ea typeface="+mn-ea"/>
                        <a:cs typeface="+mn-cs"/>
                      </a:endParaRPr>
                    </a:p>
                  </a:txBody>
                  <a:tcPr marL="68580" marR="68580" marT="0" marB="0" anchor="ctr"/>
                </a:tc>
                <a:tc>
                  <a:txBody>
                    <a:bodyPr/>
                    <a:lstStyle/>
                    <a:p>
                      <a:pPr indent="0" algn="ctr">
                        <a:lnSpc>
                          <a:spcPts val="1400"/>
                        </a:lnSpc>
                        <a:spcAft>
                          <a:spcPts val="0"/>
                        </a:spcAft>
                        <a:tabLst>
                          <a:tab pos="2628265" algn="ctr"/>
                          <a:tab pos="5292725" algn="r"/>
                        </a:tabLst>
                      </a:pPr>
                      <a:r>
                        <a:rPr lang="en-US" sz="1200" b="1" kern="1200" dirty="0">
                          <a:solidFill>
                            <a:schemeClr val="accent1"/>
                          </a:solidFill>
                          <a:latin typeface="+mn-lt"/>
                          <a:ea typeface="+mn-ea"/>
                          <a:cs typeface="+mn-cs"/>
                        </a:rPr>
                        <a:t>1</a:t>
                      </a:r>
                      <a:endParaRPr lang="zh-CN" sz="1200" b="1" kern="1200" dirty="0">
                        <a:solidFill>
                          <a:schemeClr val="accent1"/>
                        </a:solidFill>
                        <a:latin typeface="+mn-lt"/>
                        <a:ea typeface="+mn-ea"/>
                        <a:cs typeface="+mn-cs"/>
                      </a:endParaRPr>
                    </a:p>
                  </a:txBody>
                  <a:tcPr marL="68580" marR="68580" marT="0" marB="0" anchor="ctr"/>
                </a:tc>
              </a:tr>
              <a:tr h="354806">
                <a:tc>
                  <a:txBody>
                    <a:bodyPr/>
                    <a:lstStyle/>
                    <a:p>
                      <a:pPr indent="0" algn="ctr">
                        <a:lnSpc>
                          <a:spcPts val="1400"/>
                        </a:lnSpc>
                        <a:spcAft>
                          <a:spcPts val="0"/>
                        </a:spcAft>
                        <a:tabLst>
                          <a:tab pos="2628265" algn="ctr"/>
                          <a:tab pos="5292725" algn="r"/>
                        </a:tabLst>
                      </a:pPr>
                      <a:r>
                        <a:rPr lang="en-US" sz="1200" kern="1200">
                          <a:solidFill>
                            <a:schemeClr val="bg1"/>
                          </a:solidFill>
                          <a:latin typeface="+mn-lt"/>
                          <a:ea typeface="+mn-ea"/>
                          <a:cs typeface="+mn-cs"/>
                        </a:rPr>
                        <a:t>……</a:t>
                      </a:r>
                      <a:endParaRPr lang="zh-CN" sz="1200" kern="1200">
                        <a:solidFill>
                          <a:schemeClr val="bg1"/>
                        </a:solidFill>
                        <a:latin typeface="+mn-lt"/>
                        <a:ea typeface="+mn-ea"/>
                        <a:cs typeface="+mn-cs"/>
                      </a:endParaRPr>
                    </a:p>
                  </a:txBody>
                  <a:tcPr marL="68580" marR="68580" marT="0" marB="0" anchor="ctr"/>
                </a:tc>
                <a:tc>
                  <a:txBody>
                    <a:bodyPr/>
                    <a:lstStyle/>
                    <a:p>
                      <a:pPr indent="0" algn="ctr">
                        <a:lnSpc>
                          <a:spcPts val="1400"/>
                        </a:lnSpc>
                        <a:spcAft>
                          <a:spcPts val="0"/>
                        </a:spcAft>
                        <a:tabLst>
                          <a:tab pos="2628265" algn="ctr"/>
                          <a:tab pos="5292725" algn="r"/>
                        </a:tabLst>
                      </a:pPr>
                      <a:r>
                        <a:rPr lang="en-US" sz="1200" b="1" kern="1200">
                          <a:solidFill>
                            <a:schemeClr val="accent1"/>
                          </a:solidFill>
                          <a:latin typeface="+mn-lt"/>
                          <a:ea typeface="+mn-ea"/>
                          <a:cs typeface="+mn-cs"/>
                        </a:rPr>
                        <a:t>……</a:t>
                      </a:r>
                      <a:endParaRPr lang="zh-CN" sz="1200" b="1" kern="1200">
                        <a:solidFill>
                          <a:schemeClr val="accent1"/>
                        </a:solidFill>
                        <a:latin typeface="+mn-lt"/>
                        <a:ea typeface="+mn-ea"/>
                        <a:cs typeface="+mn-cs"/>
                      </a:endParaRPr>
                    </a:p>
                  </a:txBody>
                  <a:tcPr marL="68580" marR="68580" marT="0" marB="0" anchor="ctr"/>
                </a:tc>
                <a:tc>
                  <a:txBody>
                    <a:bodyPr/>
                    <a:lstStyle/>
                    <a:p>
                      <a:pPr indent="0" algn="ctr">
                        <a:lnSpc>
                          <a:spcPts val="1400"/>
                        </a:lnSpc>
                        <a:spcAft>
                          <a:spcPts val="0"/>
                        </a:spcAft>
                        <a:tabLst>
                          <a:tab pos="2628265" algn="ctr"/>
                          <a:tab pos="5292725" algn="r"/>
                        </a:tabLst>
                      </a:pPr>
                      <a:r>
                        <a:rPr lang="en-US" sz="1200" b="1" kern="1200">
                          <a:solidFill>
                            <a:schemeClr val="accent1"/>
                          </a:solidFill>
                          <a:latin typeface="+mn-lt"/>
                          <a:ea typeface="+mn-ea"/>
                          <a:cs typeface="+mn-cs"/>
                        </a:rPr>
                        <a:t>……</a:t>
                      </a:r>
                      <a:endParaRPr lang="zh-CN" sz="1200" b="1" kern="1200">
                        <a:solidFill>
                          <a:schemeClr val="accent1"/>
                        </a:solidFill>
                        <a:latin typeface="+mn-lt"/>
                        <a:ea typeface="+mn-ea"/>
                        <a:cs typeface="+mn-cs"/>
                      </a:endParaRPr>
                    </a:p>
                  </a:txBody>
                  <a:tcPr marL="68580" marR="68580" marT="0" marB="0" anchor="ctr"/>
                </a:tc>
                <a:tc>
                  <a:txBody>
                    <a:bodyPr/>
                    <a:lstStyle/>
                    <a:p>
                      <a:pPr indent="0" algn="ctr">
                        <a:lnSpc>
                          <a:spcPts val="1400"/>
                        </a:lnSpc>
                        <a:spcAft>
                          <a:spcPts val="0"/>
                        </a:spcAft>
                        <a:tabLst>
                          <a:tab pos="2628265" algn="ctr"/>
                          <a:tab pos="5292725" algn="r"/>
                        </a:tabLst>
                      </a:pPr>
                      <a:r>
                        <a:rPr lang="en-US" sz="1200" b="1" kern="1200" dirty="0">
                          <a:solidFill>
                            <a:schemeClr val="accent1"/>
                          </a:solidFill>
                          <a:latin typeface="+mn-lt"/>
                          <a:ea typeface="+mn-ea"/>
                          <a:cs typeface="+mn-cs"/>
                        </a:rPr>
                        <a:t>……</a:t>
                      </a:r>
                      <a:endParaRPr lang="zh-CN" sz="1200" b="1" kern="1200" dirty="0">
                        <a:solidFill>
                          <a:schemeClr val="accent1"/>
                        </a:solidFill>
                        <a:latin typeface="+mn-lt"/>
                        <a:ea typeface="+mn-ea"/>
                        <a:cs typeface="+mn-cs"/>
                      </a:endParaRPr>
                    </a:p>
                  </a:txBody>
                  <a:tcPr marL="68580" marR="68580" marT="0" marB="0" anchor="ctr"/>
                </a:tc>
                <a:tc>
                  <a:txBody>
                    <a:bodyPr/>
                    <a:lstStyle/>
                    <a:p>
                      <a:pPr indent="0" algn="ctr">
                        <a:lnSpc>
                          <a:spcPts val="1400"/>
                        </a:lnSpc>
                        <a:spcAft>
                          <a:spcPts val="0"/>
                        </a:spcAft>
                        <a:tabLst>
                          <a:tab pos="2628265" algn="ctr"/>
                          <a:tab pos="5292725" algn="r"/>
                        </a:tabLst>
                      </a:pPr>
                      <a:r>
                        <a:rPr lang="en-US" sz="1200" b="1" kern="1200" dirty="0">
                          <a:solidFill>
                            <a:schemeClr val="accent1"/>
                          </a:solidFill>
                          <a:latin typeface="+mn-lt"/>
                          <a:ea typeface="+mn-ea"/>
                          <a:cs typeface="+mn-cs"/>
                        </a:rPr>
                        <a:t>……</a:t>
                      </a:r>
                      <a:endParaRPr lang="zh-CN" sz="1200" b="1" kern="1200" dirty="0">
                        <a:solidFill>
                          <a:schemeClr val="accent1"/>
                        </a:solidFill>
                        <a:latin typeface="+mn-lt"/>
                        <a:ea typeface="+mn-ea"/>
                        <a:cs typeface="+mn-cs"/>
                      </a:endParaRPr>
                    </a:p>
                  </a:txBody>
                  <a:tcPr marL="68580" marR="68580" marT="0" marB="0" anchor="ctr"/>
                </a:tc>
                <a:tc>
                  <a:txBody>
                    <a:bodyPr/>
                    <a:lstStyle/>
                    <a:p>
                      <a:pPr indent="0" algn="ctr">
                        <a:lnSpc>
                          <a:spcPts val="1400"/>
                        </a:lnSpc>
                        <a:spcAft>
                          <a:spcPts val="0"/>
                        </a:spcAft>
                        <a:tabLst>
                          <a:tab pos="2628265" algn="ctr"/>
                          <a:tab pos="5292725" algn="r"/>
                        </a:tabLst>
                      </a:pPr>
                      <a:r>
                        <a:rPr lang="en-US" sz="1200" b="1" kern="1200" dirty="0">
                          <a:solidFill>
                            <a:schemeClr val="accent1"/>
                          </a:solidFill>
                          <a:latin typeface="+mn-lt"/>
                          <a:ea typeface="+mn-ea"/>
                          <a:cs typeface="+mn-cs"/>
                        </a:rPr>
                        <a:t>……</a:t>
                      </a:r>
                      <a:endParaRPr lang="zh-CN" sz="1200" b="1" kern="1200" dirty="0">
                        <a:solidFill>
                          <a:schemeClr val="accent1"/>
                        </a:solidFill>
                        <a:latin typeface="+mn-lt"/>
                        <a:ea typeface="+mn-ea"/>
                        <a:cs typeface="+mn-cs"/>
                      </a:endParaRPr>
                    </a:p>
                  </a:txBody>
                  <a:tcPr marL="68580" marR="68580" marT="0" marB="0" anchor="ctr"/>
                </a:tc>
                <a:tc>
                  <a:txBody>
                    <a:bodyPr/>
                    <a:lstStyle/>
                    <a:p>
                      <a:pPr indent="0" algn="ctr">
                        <a:lnSpc>
                          <a:spcPts val="1400"/>
                        </a:lnSpc>
                        <a:spcAft>
                          <a:spcPts val="0"/>
                        </a:spcAft>
                        <a:tabLst>
                          <a:tab pos="2628265" algn="ctr"/>
                          <a:tab pos="5292725" algn="r"/>
                        </a:tabLst>
                      </a:pPr>
                      <a:r>
                        <a:rPr lang="en-US" sz="1200" b="1" kern="1200" dirty="0">
                          <a:solidFill>
                            <a:schemeClr val="accent1"/>
                          </a:solidFill>
                          <a:latin typeface="+mn-lt"/>
                          <a:ea typeface="+mn-ea"/>
                          <a:cs typeface="+mn-cs"/>
                        </a:rPr>
                        <a:t>……</a:t>
                      </a:r>
                      <a:endParaRPr lang="zh-CN" sz="1200" b="1" kern="1200" dirty="0">
                        <a:solidFill>
                          <a:schemeClr val="accent1"/>
                        </a:solidFill>
                        <a:latin typeface="+mn-lt"/>
                        <a:ea typeface="+mn-ea"/>
                        <a:cs typeface="+mn-cs"/>
                      </a:endParaRPr>
                    </a:p>
                  </a:txBody>
                  <a:tcPr marL="68580" marR="68580" marT="0" marB="0" anchor="ctr"/>
                </a:tc>
                <a:tc>
                  <a:txBody>
                    <a:bodyPr/>
                    <a:lstStyle/>
                    <a:p>
                      <a:pPr indent="0" algn="ctr">
                        <a:lnSpc>
                          <a:spcPts val="1400"/>
                        </a:lnSpc>
                        <a:spcAft>
                          <a:spcPts val="0"/>
                        </a:spcAft>
                        <a:tabLst>
                          <a:tab pos="2628265" algn="ctr"/>
                          <a:tab pos="5292725" algn="r"/>
                        </a:tabLst>
                      </a:pPr>
                      <a:r>
                        <a:rPr lang="en-US" sz="1200" b="1" kern="1200" dirty="0">
                          <a:solidFill>
                            <a:schemeClr val="accent1"/>
                          </a:solidFill>
                          <a:latin typeface="+mn-lt"/>
                          <a:ea typeface="+mn-ea"/>
                          <a:cs typeface="+mn-cs"/>
                        </a:rPr>
                        <a:t>……</a:t>
                      </a:r>
                      <a:endParaRPr lang="zh-CN" sz="1200" b="1" kern="1200" dirty="0">
                        <a:solidFill>
                          <a:schemeClr val="accent1"/>
                        </a:solidFill>
                        <a:latin typeface="+mn-lt"/>
                        <a:ea typeface="+mn-ea"/>
                        <a:cs typeface="+mn-cs"/>
                      </a:endParaRPr>
                    </a:p>
                  </a:txBody>
                  <a:tcPr marL="68580" marR="68580" marT="0" marB="0" anchor="ctr"/>
                </a:tc>
                <a:tc>
                  <a:txBody>
                    <a:bodyPr/>
                    <a:lstStyle/>
                    <a:p>
                      <a:pPr indent="0" algn="ctr">
                        <a:lnSpc>
                          <a:spcPts val="1400"/>
                        </a:lnSpc>
                        <a:spcAft>
                          <a:spcPts val="0"/>
                        </a:spcAft>
                        <a:tabLst>
                          <a:tab pos="2628265" algn="ctr"/>
                          <a:tab pos="5292725" algn="r"/>
                        </a:tabLst>
                      </a:pPr>
                      <a:r>
                        <a:rPr lang="en-US" sz="1200" b="1" kern="1200" dirty="0">
                          <a:solidFill>
                            <a:schemeClr val="accent1"/>
                          </a:solidFill>
                          <a:latin typeface="+mn-lt"/>
                          <a:ea typeface="+mn-ea"/>
                          <a:cs typeface="+mn-cs"/>
                        </a:rPr>
                        <a:t>……</a:t>
                      </a:r>
                      <a:endParaRPr lang="zh-CN" sz="1200" b="1" kern="1200" dirty="0">
                        <a:solidFill>
                          <a:schemeClr val="accent1"/>
                        </a:solidFill>
                        <a:latin typeface="+mn-lt"/>
                        <a:ea typeface="+mn-ea"/>
                        <a:cs typeface="+mn-cs"/>
                      </a:endParaRPr>
                    </a:p>
                  </a:txBody>
                  <a:tcPr marL="68580" marR="68580" marT="0" marB="0" anchor="ctr"/>
                </a:tc>
              </a:tr>
            </a:tbl>
          </a:graphicData>
        </a:graphic>
      </p:graphicFrame>
      <p:sp>
        <p:nvSpPr>
          <p:cNvPr id="2" name="矩形 1"/>
          <p:cNvSpPr/>
          <p:nvPr/>
        </p:nvSpPr>
        <p:spPr>
          <a:xfrm>
            <a:off x="2841397" y="4454009"/>
            <a:ext cx="2733441" cy="307777"/>
          </a:xfrm>
          <a:prstGeom prst="rect">
            <a:avLst/>
          </a:prstGeom>
        </p:spPr>
        <p:txBody>
          <a:bodyPr wrap="none">
            <a:spAutoFit/>
          </a:bodyPr>
          <a:lstStyle/>
          <a:p>
            <a:pPr fontAlgn="auto">
              <a:spcBef>
                <a:spcPts val="0"/>
              </a:spcBef>
              <a:spcAft>
                <a:spcPts val="0"/>
              </a:spcAft>
              <a:buFontTx/>
              <a:buNone/>
            </a:pPr>
            <a:r>
              <a:rPr lang="zh-CN" altLang="zh-CN" sz="1400" dirty="0">
                <a:solidFill>
                  <a:prstClr val="black"/>
                </a:solidFill>
                <a:latin typeface="微软雅黑"/>
                <a:ea typeface="微软雅黑"/>
              </a:rPr>
              <a:t>表</a:t>
            </a:r>
            <a:r>
              <a:rPr lang="en-US" altLang="zh-CN" sz="1400" dirty="0">
                <a:solidFill>
                  <a:prstClr val="black"/>
                </a:solidFill>
                <a:latin typeface="微软雅黑"/>
                <a:ea typeface="微软雅黑"/>
              </a:rPr>
              <a:t>3-9  </a:t>
            </a:r>
            <a:r>
              <a:rPr lang="zh-CN" altLang="zh-CN" sz="1400" dirty="0">
                <a:solidFill>
                  <a:prstClr val="black"/>
                </a:solidFill>
                <a:latin typeface="微软雅黑"/>
                <a:ea typeface="微软雅黑"/>
              </a:rPr>
              <a:t>经抽取而成的客户信息表</a:t>
            </a:r>
          </a:p>
        </p:txBody>
      </p:sp>
      <p:sp>
        <p:nvSpPr>
          <p:cNvPr id="3" name="矩形 2"/>
          <p:cNvSpPr/>
          <p:nvPr/>
        </p:nvSpPr>
        <p:spPr>
          <a:xfrm>
            <a:off x="508956" y="4983063"/>
            <a:ext cx="7915328" cy="738664"/>
          </a:xfrm>
          <a:prstGeom prst="rect">
            <a:avLst/>
          </a:prstGeom>
        </p:spPr>
        <p:txBody>
          <a:bodyPr wrap="square">
            <a:spAutoFit/>
          </a:bodyPr>
          <a:lstStyle/>
          <a:p>
            <a:pPr fontAlgn="auto">
              <a:spcBef>
                <a:spcPts val="0"/>
              </a:spcBef>
              <a:spcAft>
                <a:spcPts val="0"/>
              </a:spcAft>
              <a:buFontTx/>
              <a:buNone/>
            </a:pPr>
            <a:r>
              <a:rPr lang="zh-CN" altLang="zh-CN" sz="1400" dirty="0">
                <a:solidFill>
                  <a:prstClr val="black"/>
                </a:solidFill>
                <a:latin typeface="微软雅黑"/>
                <a:ea typeface="微软雅黑"/>
              </a:rPr>
              <a:t>所得到的用户数据很难做到完整全面，用户在注册时可能选择不填注册信息的几项，造成数据项空缺。对于空缺的数据项，要视情况排除或填入默认值</a:t>
            </a:r>
            <a:r>
              <a:rPr lang="zh-CN" altLang="zh-CN" sz="1400" dirty="0" smtClean="0">
                <a:solidFill>
                  <a:prstClr val="black"/>
                </a:solidFill>
                <a:latin typeface="微软雅黑"/>
                <a:ea typeface="微软雅黑"/>
              </a:rPr>
              <a:t>。</a:t>
            </a:r>
            <a:endParaRPr lang="en-US" altLang="zh-CN" sz="1400" dirty="0" smtClean="0">
              <a:solidFill>
                <a:prstClr val="black"/>
              </a:solidFill>
              <a:latin typeface="微软雅黑"/>
              <a:ea typeface="微软雅黑"/>
            </a:endParaRPr>
          </a:p>
          <a:p>
            <a:pPr fontAlgn="auto">
              <a:spcBef>
                <a:spcPts val="0"/>
              </a:spcBef>
              <a:spcAft>
                <a:spcPts val="0"/>
              </a:spcAft>
              <a:buFontTx/>
              <a:buNone/>
            </a:pPr>
            <a:r>
              <a:rPr lang="zh-CN" altLang="zh-CN" sz="1400" dirty="0">
                <a:solidFill>
                  <a:prstClr val="black"/>
                </a:solidFill>
                <a:latin typeface="微软雅黑"/>
                <a:ea typeface="微软雅黑"/>
              </a:rPr>
              <a:t>按照一般的统计划分经验来对属性值进行分段，实现离散化。</a:t>
            </a:r>
            <a:endParaRPr lang="zh-CN" altLang="en-US" sz="1400" dirty="0">
              <a:solidFill>
                <a:prstClr val="black"/>
              </a:solidFill>
              <a:latin typeface="微软雅黑"/>
              <a:ea typeface="微软雅黑"/>
            </a:endParaRPr>
          </a:p>
        </p:txBody>
      </p:sp>
      <p:pic>
        <p:nvPicPr>
          <p:cNvPr id="18" name="27 Image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prstClr val="white">
                    <a:lumMod val="65000"/>
                  </a:prstClr>
                </a:solidFill>
                <a:latin typeface="微软雅黑"/>
                <a:ea typeface="微软雅黑"/>
              </a:rPr>
              <a:t>of</a:t>
            </a:r>
            <a:endParaRPr lang="es-ES" sz="1200" b="1" i="1" dirty="0">
              <a:solidFill>
                <a:prstClr val="white">
                  <a:lumMod val="65000"/>
                </a:prstClr>
              </a:solidFill>
              <a:latin typeface="微软雅黑"/>
              <a:ea typeface="微软雅黑"/>
            </a:endParaRPr>
          </a:p>
        </p:txBody>
      </p:sp>
      <p:sp>
        <p:nvSpPr>
          <p:cNvPr id="24"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sz="1200" b="1" dirty="0" smtClean="0">
                <a:solidFill>
                  <a:prstClr val="white">
                    <a:lumMod val="50000"/>
                  </a:prstClr>
                </a:solidFill>
                <a:latin typeface="微软雅黑"/>
                <a:ea typeface="微软雅黑"/>
              </a:rPr>
              <a:t>65</a:t>
            </a:r>
            <a:endParaRPr lang="es-ES" sz="1200" b="1" dirty="0">
              <a:solidFill>
                <a:prstClr val="white">
                  <a:lumMod val="50000"/>
                </a:prstClr>
              </a:solidFill>
              <a:latin typeface="微软雅黑"/>
              <a:ea typeface="微软雅黑"/>
            </a:endParaRPr>
          </a:p>
        </p:txBody>
      </p:sp>
      <p:pic>
        <p:nvPicPr>
          <p:cNvPr id="27" name="Imagen 27">
            <a:hlinkClick r:id="" action="ppaction://hlinkshowjump?jump=next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Imagen 28">
            <a:hlinkClick r:id="" action="ppaction://hlinkshowjump?jump=previous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prstClr val="black">
                    <a:tint val="75000"/>
                  </a:prstClr>
                </a:solidFill>
              </a:rPr>
              <a:pPr fontAlgn="auto">
                <a:spcBef>
                  <a:spcPts val="0"/>
                </a:spcBef>
                <a:spcAft>
                  <a:spcPts val="0"/>
                </a:spcAft>
                <a:buFontTx/>
                <a:buNone/>
              </a:pPr>
              <a:t>201</a:t>
            </a:fld>
            <a:endParaRPr lang="zh-CN" altLang="en-US" dirty="0">
              <a:solidFill>
                <a:prstClr val="black">
                  <a:tint val="75000"/>
                </a:prstClr>
              </a:solidFill>
            </a:endParaRPr>
          </a:p>
        </p:txBody>
      </p:sp>
    </p:spTree>
    <p:extLst>
      <p:ext uri="{BB962C8B-B14F-4D97-AF65-F5344CB8AC3E}">
        <p14:creationId xmlns:p14="http://schemas.microsoft.com/office/powerpoint/2010/main" val="2224838571"/>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26" name="文本框 6"/>
          <p:cNvSpPr txBox="1"/>
          <p:nvPr/>
        </p:nvSpPr>
        <p:spPr>
          <a:xfrm>
            <a:off x="607500" y="177284"/>
            <a:ext cx="2981585" cy="323165"/>
          </a:xfrm>
          <a:prstGeom prst="rect">
            <a:avLst/>
          </a:prstGeom>
          <a:noFill/>
        </p:spPr>
        <p:txBody>
          <a:bodyPr wrap="none" lIns="0" tIns="0" rIns="0" bIns="0" rtlCol="0">
            <a:spAutoFit/>
          </a:bodyPr>
          <a:lstStyle/>
          <a:p>
            <a:pPr fontAlgn="auto">
              <a:spcBef>
                <a:spcPts val="0"/>
              </a:spcBef>
              <a:spcAft>
                <a:spcPts val="0"/>
              </a:spcAft>
              <a:buFontTx/>
              <a:buNone/>
            </a:pPr>
            <a:r>
              <a:rPr lang="zh-CN" altLang="zh-CN" sz="2100" b="1" spc="225" dirty="0" smtClean="0">
                <a:solidFill>
                  <a:prstClr val="white"/>
                </a:solidFill>
                <a:latin typeface="微软雅黑"/>
                <a:ea typeface="微软雅黑"/>
              </a:rPr>
              <a:t>数据</a:t>
            </a:r>
            <a:r>
              <a:rPr lang="zh-CN" altLang="zh-CN" sz="2100" b="1" spc="225" dirty="0">
                <a:solidFill>
                  <a:prstClr val="white"/>
                </a:solidFill>
                <a:latin typeface="微软雅黑"/>
                <a:ea typeface="微软雅黑"/>
              </a:rPr>
              <a:t>挖掘算法综合应用</a:t>
            </a:r>
            <a:endParaRPr lang="zh-CN" altLang="en-US" sz="2100" b="1" spc="225" dirty="0">
              <a:solidFill>
                <a:prstClr val="white"/>
              </a:solidFill>
              <a:latin typeface="微软雅黑"/>
              <a:ea typeface="微软雅黑"/>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auto">
              <a:spcBef>
                <a:spcPts val="0"/>
              </a:spcBef>
              <a:spcAft>
                <a:spcPts val="0"/>
              </a:spcAft>
              <a:buFontTx/>
              <a:buNone/>
            </a:pPr>
            <a:endParaRPr lang="zh-CN" altLang="en-US">
              <a:solidFill>
                <a:prstClr val="black"/>
              </a:solidFill>
              <a:latin typeface="微软雅黑"/>
              <a:ea typeface="微软雅黑"/>
            </a:endParaRPr>
          </a:p>
        </p:txBody>
      </p:sp>
      <p:sp>
        <p:nvSpPr>
          <p:cNvPr id="46" name="矩形 45"/>
          <p:cNvSpPr/>
          <p:nvPr/>
        </p:nvSpPr>
        <p:spPr>
          <a:xfrm>
            <a:off x="259814" y="874479"/>
            <a:ext cx="1800493" cy="369332"/>
          </a:xfrm>
          <a:prstGeom prst="rect">
            <a:avLst/>
          </a:prstGeom>
        </p:spPr>
        <p:txBody>
          <a:bodyPr wrap="none">
            <a:spAutoFit/>
          </a:bodyPr>
          <a:lstStyle/>
          <a:p>
            <a:pPr fontAlgn="auto">
              <a:spcBef>
                <a:spcPts val="0"/>
              </a:spcBef>
              <a:spcAft>
                <a:spcPts val="0"/>
              </a:spcAft>
              <a:buFontTx/>
              <a:buNone/>
            </a:pPr>
            <a:r>
              <a:rPr lang="zh-CN" altLang="zh-CN" dirty="0" smtClean="0">
                <a:solidFill>
                  <a:prstClr val="black"/>
                </a:solidFill>
                <a:latin typeface="微软雅黑"/>
                <a:ea typeface="微软雅黑"/>
              </a:rPr>
              <a:t>分析</a:t>
            </a:r>
            <a:r>
              <a:rPr lang="zh-CN" altLang="zh-CN" dirty="0">
                <a:solidFill>
                  <a:prstClr val="black"/>
                </a:solidFill>
                <a:latin typeface="微软雅黑"/>
                <a:ea typeface="微软雅黑"/>
              </a:rPr>
              <a:t>方法与过程</a:t>
            </a:r>
          </a:p>
        </p:txBody>
      </p:sp>
      <p:sp>
        <p:nvSpPr>
          <p:cNvPr id="45" name="矩形 44"/>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graphicFrame>
        <p:nvGraphicFramePr>
          <p:cNvPr id="4" name="表格 3"/>
          <p:cNvGraphicFramePr>
            <a:graphicFrameLocks noGrp="1"/>
          </p:cNvGraphicFramePr>
          <p:nvPr/>
        </p:nvGraphicFramePr>
        <p:xfrm>
          <a:off x="508958" y="1388269"/>
          <a:ext cx="7834942" cy="1701164"/>
        </p:xfrm>
        <a:graphic>
          <a:graphicData uri="http://schemas.openxmlformats.org/drawingml/2006/table">
            <a:tbl>
              <a:tblPr firstRow="1" firstCol="1" bandRow="1">
                <a:tableStyleId>{5C22544A-7EE6-4342-B048-85BDC9FD1C3A}</a:tableStyleId>
              </a:tblPr>
              <a:tblGrid>
                <a:gridCol w="1011692"/>
                <a:gridCol w="691899"/>
                <a:gridCol w="795536"/>
                <a:gridCol w="666236"/>
                <a:gridCol w="781718"/>
                <a:gridCol w="1233771"/>
                <a:gridCol w="869563"/>
                <a:gridCol w="994913"/>
                <a:gridCol w="789614"/>
              </a:tblGrid>
              <a:tr h="659606">
                <a:tc>
                  <a:txBody>
                    <a:bodyPr/>
                    <a:lstStyle/>
                    <a:p>
                      <a:pPr indent="0" algn="ctr">
                        <a:lnSpc>
                          <a:spcPts val="1400"/>
                        </a:lnSpc>
                        <a:spcAft>
                          <a:spcPts val="0"/>
                        </a:spcAft>
                        <a:tabLst>
                          <a:tab pos="2628265" algn="ctr"/>
                          <a:tab pos="5292725" algn="r"/>
                        </a:tabLst>
                      </a:pPr>
                      <a:r>
                        <a:rPr lang="zh-CN" sz="1200" b="1" kern="1200" dirty="0">
                          <a:solidFill>
                            <a:schemeClr val="bg1"/>
                          </a:solidFill>
                          <a:latin typeface="+mn-lt"/>
                          <a:ea typeface="+mn-ea"/>
                          <a:cs typeface="+mn-cs"/>
                        </a:rPr>
                        <a:t>客户编号</a:t>
                      </a:r>
                    </a:p>
                  </a:txBody>
                  <a:tcPr marL="68580" marR="68580" marT="0" marB="0" anchor="ctr"/>
                </a:tc>
                <a:tc>
                  <a:txBody>
                    <a:bodyPr/>
                    <a:lstStyle/>
                    <a:p>
                      <a:pPr indent="0" algn="ctr">
                        <a:lnSpc>
                          <a:spcPts val="1400"/>
                        </a:lnSpc>
                        <a:spcAft>
                          <a:spcPts val="0"/>
                        </a:spcAft>
                        <a:tabLst>
                          <a:tab pos="2628265" algn="ctr"/>
                          <a:tab pos="5292725" algn="r"/>
                        </a:tabLst>
                      </a:pPr>
                      <a:r>
                        <a:rPr lang="zh-CN" sz="1200" b="1" kern="1200" dirty="0">
                          <a:solidFill>
                            <a:schemeClr val="bg1"/>
                          </a:solidFill>
                          <a:latin typeface="+mn-lt"/>
                          <a:ea typeface="+mn-ea"/>
                          <a:cs typeface="+mn-cs"/>
                        </a:rPr>
                        <a:t>性别</a:t>
                      </a:r>
                    </a:p>
                  </a:txBody>
                  <a:tcPr marL="68580" marR="68580" marT="0" marB="0" anchor="ctr"/>
                </a:tc>
                <a:tc>
                  <a:txBody>
                    <a:bodyPr/>
                    <a:lstStyle/>
                    <a:p>
                      <a:pPr indent="0" algn="ctr">
                        <a:lnSpc>
                          <a:spcPts val="1400"/>
                        </a:lnSpc>
                        <a:spcAft>
                          <a:spcPts val="0"/>
                        </a:spcAft>
                        <a:tabLst>
                          <a:tab pos="2628265" algn="ctr"/>
                          <a:tab pos="5292725" algn="r"/>
                        </a:tabLst>
                      </a:pPr>
                      <a:r>
                        <a:rPr lang="zh-CN" sz="1200" b="1" kern="1200" dirty="0">
                          <a:solidFill>
                            <a:schemeClr val="bg1"/>
                          </a:solidFill>
                          <a:latin typeface="+mn-lt"/>
                          <a:ea typeface="+mn-ea"/>
                          <a:cs typeface="+mn-cs"/>
                        </a:rPr>
                        <a:t>年龄（岁）</a:t>
                      </a:r>
                    </a:p>
                  </a:txBody>
                  <a:tcPr marL="68580" marR="68580" marT="0" marB="0" anchor="ctr"/>
                </a:tc>
                <a:tc>
                  <a:txBody>
                    <a:bodyPr/>
                    <a:lstStyle/>
                    <a:p>
                      <a:pPr indent="0" algn="ctr">
                        <a:lnSpc>
                          <a:spcPts val="1400"/>
                        </a:lnSpc>
                        <a:spcAft>
                          <a:spcPts val="0"/>
                        </a:spcAft>
                        <a:tabLst>
                          <a:tab pos="2628265" algn="ctr"/>
                          <a:tab pos="5292725" algn="r"/>
                        </a:tabLst>
                      </a:pPr>
                      <a:r>
                        <a:rPr lang="zh-CN" sz="1200" b="1" kern="1200" dirty="0">
                          <a:solidFill>
                            <a:schemeClr val="bg1"/>
                          </a:solidFill>
                          <a:latin typeface="+mn-lt"/>
                          <a:ea typeface="+mn-ea"/>
                          <a:cs typeface="+mn-cs"/>
                        </a:rPr>
                        <a:t>教育</a:t>
                      </a:r>
                    </a:p>
                    <a:p>
                      <a:pPr indent="0" algn="ctr">
                        <a:lnSpc>
                          <a:spcPts val="1400"/>
                        </a:lnSpc>
                        <a:spcAft>
                          <a:spcPts val="0"/>
                        </a:spcAft>
                        <a:tabLst>
                          <a:tab pos="2628265" algn="ctr"/>
                          <a:tab pos="5292725" algn="r"/>
                        </a:tabLst>
                      </a:pPr>
                      <a:r>
                        <a:rPr lang="zh-CN" sz="1200" b="1" kern="1200" dirty="0">
                          <a:solidFill>
                            <a:schemeClr val="bg1"/>
                          </a:solidFill>
                          <a:latin typeface="+mn-lt"/>
                          <a:ea typeface="+mn-ea"/>
                          <a:cs typeface="+mn-cs"/>
                        </a:rPr>
                        <a:t>程度</a:t>
                      </a:r>
                    </a:p>
                  </a:txBody>
                  <a:tcPr marL="68580" marR="68580" marT="0" marB="0" anchor="ctr"/>
                </a:tc>
                <a:tc>
                  <a:txBody>
                    <a:bodyPr/>
                    <a:lstStyle/>
                    <a:p>
                      <a:pPr indent="0" algn="ctr">
                        <a:lnSpc>
                          <a:spcPts val="1400"/>
                        </a:lnSpc>
                        <a:spcAft>
                          <a:spcPts val="0"/>
                        </a:spcAft>
                        <a:tabLst>
                          <a:tab pos="2628265" algn="ctr"/>
                          <a:tab pos="5292725" algn="r"/>
                        </a:tabLst>
                      </a:pPr>
                      <a:r>
                        <a:rPr lang="en-US" sz="1200" b="1" kern="1200">
                          <a:solidFill>
                            <a:schemeClr val="bg1"/>
                          </a:solidFill>
                          <a:latin typeface="+mn-lt"/>
                          <a:ea typeface="+mn-ea"/>
                          <a:cs typeface="+mn-cs"/>
                        </a:rPr>
                        <a:t>……</a:t>
                      </a:r>
                      <a:endParaRPr lang="zh-CN" sz="1200" b="1" kern="1200">
                        <a:solidFill>
                          <a:schemeClr val="bg1"/>
                        </a:solidFill>
                        <a:latin typeface="+mn-lt"/>
                        <a:ea typeface="+mn-ea"/>
                        <a:cs typeface="+mn-cs"/>
                      </a:endParaRPr>
                    </a:p>
                  </a:txBody>
                  <a:tcPr marL="68580" marR="68580" marT="0" marB="0" anchor="ctr"/>
                </a:tc>
                <a:tc>
                  <a:txBody>
                    <a:bodyPr/>
                    <a:lstStyle/>
                    <a:p>
                      <a:pPr indent="0" algn="ctr">
                        <a:lnSpc>
                          <a:spcPts val="1400"/>
                        </a:lnSpc>
                        <a:spcAft>
                          <a:spcPts val="0"/>
                        </a:spcAft>
                        <a:tabLst>
                          <a:tab pos="2628265" algn="ctr"/>
                          <a:tab pos="5292725" algn="r"/>
                        </a:tabLst>
                      </a:pPr>
                      <a:r>
                        <a:rPr lang="zh-CN" sz="1200" b="1" kern="1200">
                          <a:solidFill>
                            <a:schemeClr val="bg1"/>
                          </a:solidFill>
                          <a:latin typeface="+mn-lt"/>
                          <a:ea typeface="+mn-ea"/>
                          <a:cs typeface="+mn-cs"/>
                        </a:rPr>
                        <a:t>距最近一次购买时间（天）</a:t>
                      </a:r>
                    </a:p>
                  </a:txBody>
                  <a:tcPr marL="68580" marR="68580" marT="0" marB="0" anchor="ctr"/>
                </a:tc>
                <a:tc>
                  <a:txBody>
                    <a:bodyPr/>
                    <a:lstStyle/>
                    <a:p>
                      <a:pPr indent="0" algn="ctr">
                        <a:lnSpc>
                          <a:spcPts val="1400"/>
                        </a:lnSpc>
                        <a:spcAft>
                          <a:spcPts val="0"/>
                        </a:spcAft>
                        <a:tabLst>
                          <a:tab pos="2628265" algn="ctr"/>
                          <a:tab pos="5292725" algn="r"/>
                        </a:tabLst>
                      </a:pPr>
                      <a:r>
                        <a:rPr lang="zh-CN" sz="1200" b="1" kern="1200">
                          <a:solidFill>
                            <a:schemeClr val="bg1"/>
                          </a:solidFill>
                          <a:latin typeface="+mn-lt"/>
                          <a:ea typeface="+mn-ea"/>
                          <a:cs typeface="+mn-cs"/>
                        </a:rPr>
                        <a:t>月均购买频率</a:t>
                      </a:r>
                    </a:p>
                  </a:txBody>
                  <a:tcPr marL="68580" marR="68580" marT="0" marB="0" anchor="ctr"/>
                </a:tc>
                <a:tc>
                  <a:txBody>
                    <a:bodyPr/>
                    <a:lstStyle/>
                    <a:p>
                      <a:pPr indent="0" algn="ctr">
                        <a:lnSpc>
                          <a:spcPts val="1400"/>
                        </a:lnSpc>
                        <a:spcAft>
                          <a:spcPts val="0"/>
                        </a:spcAft>
                        <a:tabLst>
                          <a:tab pos="2628265" algn="ctr"/>
                          <a:tab pos="5292725" algn="r"/>
                        </a:tabLst>
                      </a:pPr>
                      <a:r>
                        <a:rPr lang="zh-CN" sz="1200" b="1" kern="1200">
                          <a:solidFill>
                            <a:schemeClr val="bg1"/>
                          </a:solidFill>
                          <a:latin typeface="+mn-lt"/>
                          <a:ea typeface="+mn-ea"/>
                          <a:cs typeface="+mn-cs"/>
                        </a:rPr>
                        <a:t>已消费金额（元）</a:t>
                      </a:r>
                    </a:p>
                  </a:txBody>
                  <a:tcPr marL="68580" marR="68580" marT="0" marB="0" anchor="ctr"/>
                </a:tc>
                <a:tc>
                  <a:txBody>
                    <a:bodyPr/>
                    <a:lstStyle/>
                    <a:p>
                      <a:pPr indent="0" algn="ctr">
                        <a:lnSpc>
                          <a:spcPts val="1400"/>
                        </a:lnSpc>
                        <a:spcAft>
                          <a:spcPts val="0"/>
                        </a:spcAft>
                        <a:tabLst>
                          <a:tab pos="2628265" algn="ctr"/>
                          <a:tab pos="5292725" algn="r"/>
                        </a:tabLst>
                      </a:pPr>
                      <a:r>
                        <a:rPr lang="zh-CN" sz="1200" b="1" kern="1200">
                          <a:solidFill>
                            <a:schemeClr val="bg1"/>
                          </a:solidFill>
                          <a:latin typeface="+mn-lt"/>
                          <a:ea typeface="+mn-ea"/>
                          <a:cs typeface="+mn-cs"/>
                        </a:rPr>
                        <a:t>忠诚度级别</a:t>
                      </a:r>
                    </a:p>
                  </a:txBody>
                  <a:tcPr marL="68580" marR="68580" marT="0" marB="0" anchor="ctr"/>
                </a:tc>
              </a:tr>
              <a:tr h="347186">
                <a:tc>
                  <a:txBody>
                    <a:bodyPr/>
                    <a:lstStyle/>
                    <a:p>
                      <a:pPr indent="0" algn="ctr">
                        <a:lnSpc>
                          <a:spcPts val="1400"/>
                        </a:lnSpc>
                        <a:spcAft>
                          <a:spcPts val="0"/>
                        </a:spcAft>
                        <a:tabLst>
                          <a:tab pos="2628265" algn="ctr"/>
                          <a:tab pos="5292725" algn="r"/>
                        </a:tabLst>
                      </a:pPr>
                      <a:r>
                        <a:rPr lang="en-US" sz="1200" b="1" kern="1200">
                          <a:solidFill>
                            <a:schemeClr val="bg1"/>
                          </a:solidFill>
                          <a:latin typeface="+mn-lt"/>
                          <a:ea typeface="+mn-ea"/>
                          <a:cs typeface="+mn-cs"/>
                        </a:rPr>
                        <a:t>20120001</a:t>
                      </a:r>
                      <a:endParaRPr lang="zh-CN" sz="1200" b="1" kern="1200">
                        <a:solidFill>
                          <a:schemeClr val="bg1"/>
                        </a:solidFill>
                        <a:latin typeface="+mn-lt"/>
                        <a:ea typeface="+mn-ea"/>
                        <a:cs typeface="+mn-cs"/>
                      </a:endParaRPr>
                    </a:p>
                  </a:txBody>
                  <a:tcPr marL="68580" marR="68580" marT="0" marB="0" anchor="ctr"/>
                </a:tc>
                <a:tc>
                  <a:txBody>
                    <a:bodyPr/>
                    <a:lstStyle/>
                    <a:p>
                      <a:pPr indent="0" algn="ctr">
                        <a:lnSpc>
                          <a:spcPts val="1400"/>
                        </a:lnSpc>
                        <a:spcAft>
                          <a:spcPts val="0"/>
                        </a:spcAft>
                        <a:tabLst>
                          <a:tab pos="2628265" algn="ctr"/>
                          <a:tab pos="5292725" algn="r"/>
                        </a:tabLst>
                      </a:pPr>
                      <a:r>
                        <a:rPr lang="zh-CN" sz="1200" b="1" kern="1200" dirty="0">
                          <a:solidFill>
                            <a:schemeClr val="accent1"/>
                          </a:solidFill>
                          <a:latin typeface="+mn-lt"/>
                          <a:ea typeface="+mn-ea"/>
                          <a:cs typeface="+mn-cs"/>
                        </a:rPr>
                        <a:t>男</a:t>
                      </a:r>
                    </a:p>
                  </a:txBody>
                  <a:tcPr marL="68580" marR="68580" marT="0" marB="0" anchor="ctr"/>
                </a:tc>
                <a:tc>
                  <a:txBody>
                    <a:bodyPr/>
                    <a:lstStyle/>
                    <a:p>
                      <a:pPr indent="0" algn="ctr">
                        <a:lnSpc>
                          <a:spcPts val="1400"/>
                        </a:lnSpc>
                        <a:spcAft>
                          <a:spcPts val="0"/>
                        </a:spcAft>
                        <a:tabLst>
                          <a:tab pos="2628265" algn="ctr"/>
                          <a:tab pos="5292725" algn="r"/>
                        </a:tabLst>
                      </a:pPr>
                      <a:r>
                        <a:rPr lang="en-US" sz="1200" b="1" kern="1200">
                          <a:solidFill>
                            <a:schemeClr val="accent1"/>
                          </a:solidFill>
                          <a:latin typeface="+mn-lt"/>
                          <a:ea typeface="+mn-ea"/>
                          <a:cs typeface="+mn-cs"/>
                        </a:rPr>
                        <a:t>30</a:t>
                      </a:r>
                      <a:r>
                        <a:rPr lang="zh-CN" sz="1200" b="1" kern="1200">
                          <a:solidFill>
                            <a:schemeClr val="accent1"/>
                          </a:solidFill>
                          <a:latin typeface="+mn-lt"/>
                          <a:ea typeface="+mn-ea"/>
                          <a:cs typeface="+mn-cs"/>
                        </a:rPr>
                        <a:t>～</a:t>
                      </a:r>
                      <a:r>
                        <a:rPr lang="en-US" sz="1200" b="1" kern="1200">
                          <a:solidFill>
                            <a:schemeClr val="accent1"/>
                          </a:solidFill>
                          <a:latin typeface="+mn-lt"/>
                          <a:ea typeface="+mn-ea"/>
                          <a:cs typeface="+mn-cs"/>
                        </a:rPr>
                        <a:t>40</a:t>
                      </a:r>
                      <a:endParaRPr lang="zh-CN" sz="1200" b="1" kern="1200">
                        <a:solidFill>
                          <a:schemeClr val="accent1"/>
                        </a:solidFill>
                        <a:latin typeface="+mn-lt"/>
                        <a:ea typeface="+mn-ea"/>
                        <a:cs typeface="+mn-cs"/>
                      </a:endParaRPr>
                    </a:p>
                  </a:txBody>
                  <a:tcPr marL="68580" marR="68580" marT="0" marB="0" anchor="ctr"/>
                </a:tc>
                <a:tc>
                  <a:txBody>
                    <a:bodyPr/>
                    <a:lstStyle/>
                    <a:p>
                      <a:pPr indent="0" algn="ctr">
                        <a:lnSpc>
                          <a:spcPts val="1400"/>
                        </a:lnSpc>
                        <a:spcAft>
                          <a:spcPts val="0"/>
                        </a:spcAft>
                        <a:tabLst>
                          <a:tab pos="2628265" algn="ctr"/>
                          <a:tab pos="5292725" algn="r"/>
                        </a:tabLst>
                      </a:pPr>
                      <a:r>
                        <a:rPr lang="zh-CN" sz="1200" b="1" kern="1200" dirty="0">
                          <a:solidFill>
                            <a:schemeClr val="accent1"/>
                          </a:solidFill>
                          <a:latin typeface="+mn-lt"/>
                          <a:ea typeface="+mn-ea"/>
                          <a:cs typeface="+mn-cs"/>
                        </a:rPr>
                        <a:t>大专</a:t>
                      </a:r>
                    </a:p>
                  </a:txBody>
                  <a:tcPr marL="68580" marR="68580" marT="0" marB="0" anchor="ctr"/>
                </a:tc>
                <a:tc>
                  <a:txBody>
                    <a:bodyPr/>
                    <a:lstStyle/>
                    <a:p>
                      <a:pPr indent="0" algn="ctr">
                        <a:lnSpc>
                          <a:spcPts val="1400"/>
                        </a:lnSpc>
                        <a:spcAft>
                          <a:spcPts val="0"/>
                        </a:spcAft>
                        <a:tabLst>
                          <a:tab pos="2628265" algn="ctr"/>
                          <a:tab pos="5292725" algn="r"/>
                        </a:tabLst>
                      </a:pPr>
                      <a:r>
                        <a:rPr lang="en-US" sz="1200" b="1" kern="1200" dirty="0">
                          <a:solidFill>
                            <a:schemeClr val="accent1"/>
                          </a:solidFill>
                          <a:latin typeface="+mn-lt"/>
                          <a:ea typeface="+mn-ea"/>
                          <a:cs typeface="+mn-cs"/>
                        </a:rPr>
                        <a:t>……</a:t>
                      </a:r>
                      <a:endParaRPr lang="zh-CN" sz="1200" b="1" kern="1200" dirty="0">
                        <a:solidFill>
                          <a:schemeClr val="accent1"/>
                        </a:solidFill>
                        <a:latin typeface="+mn-lt"/>
                        <a:ea typeface="+mn-ea"/>
                        <a:cs typeface="+mn-cs"/>
                      </a:endParaRPr>
                    </a:p>
                  </a:txBody>
                  <a:tcPr marL="68580" marR="68580" marT="0" marB="0" anchor="ctr"/>
                </a:tc>
                <a:tc>
                  <a:txBody>
                    <a:bodyPr/>
                    <a:lstStyle/>
                    <a:p>
                      <a:pPr indent="0" algn="ctr">
                        <a:lnSpc>
                          <a:spcPts val="1400"/>
                        </a:lnSpc>
                        <a:spcAft>
                          <a:spcPts val="0"/>
                        </a:spcAft>
                        <a:tabLst>
                          <a:tab pos="2628265" algn="ctr"/>
                          <a:tab pos="5292725" algn="r"/>
                        </a:tabLst>
                      </a:pPr>
                      <a:r>
                        <a:rPr lang="en-US" sz="1200" b="1" kern="1200" dirty="0">
                          <a:solidFill>
                            <a:schemeClr val="accent1"/>
                          </a:solidFill>
                          <a:latin typeface="+mn-lt"/>
                          <a:ea typeface="+mn-ea"/>
                          <a:cs typeface="+mn-cs"/>
                        </a:rPr>
                        <a:t>0</a:t>
                      </a:r>
                      <a:r>
                        <a:rPr lang="zh-CN" sz="1200" b="1" kern="1200" dirty="0">
                          <a:solidFill>
                            <a:schemeClr val="accent1"/>
                          </a:solidFill>
                          <a:latin typeface="+mn-lt"/>
                          <a:ea typeface="+mn-ea"/>
                          <a:cs typeface="+mn-cs"/>
                        </a:rPr>
                        <a:t>～</a:t>
                      </a:r>
                      <a:r>
                        <a:rPr lang="en-US" sz="1200" b="1" kern="1200" dirty="0">
                          <a:solidFill>
                            <a:schemeClr val="accent1"/>
                          </a:solidFill>
                          <a:latin typeface="+mn-lt"/>
                          <a:ea typeface="+mn-ea"/>
                          <a:cs typeface="+mn-cs"/>
                        </a:rPr>
                        <a:t>10</a:t>
                      </a:r>
                      <a:endParaRPr lang="zh-CN" sz="1200" b="1" kern="1200" dirty="0">
                        <a:solidFill>
                          <a:schemeClr val="accent1"/>
                        </a:solidFill>
                        <a:latin typeface="+mn-lt"/>
                        <a:ea typeface="+mn-ea"/>
                        <a:cs typeface="+mn-cs"/>
                      </a:endParaRPr>
                    </a:p>
                  </a:txBody>
                  <a:tcPr marL="68580" marR="68580" marT="0" marB="0" anchor="ctr"/>
                </a:tc>
                <a:tc>
                  <a:txBody>
                    <a:bodyPr/>
                    <a:lstStyle/>
                    <a:p>
                      <a:pPr indent="0" algn="ctr">
                        <a:lnSpc>
                          <a:spcPts val="1400"/>
                        </a:lnSpc>
                        <a:spcAft>
                          <a:spcPts val="0"/>
                        </a:spcAft>
                        <a:tabLst>
                          <a:tab pos="2628265" algn="ctr"/>
                          <a:tab pos="5292725" algn="r"/>
                        </a:tabLst>
                      </a:pPr>
                      <a:r>
                        <a:rPr lang="en-US" sz="1200" b="1" kern="1200" dirty="0">
                          <a:solidFill>
                            <a:schemeClr val="accent1"/>
                          </a:solidFill>
                          <a:latin typeface="+mn-lt"/>
                          <a:ea typeface="+mn-ea"/>
                          <a:cs typeface="+mn-cs"/>
                        </a:rPr>
                        <a:t>2</a:t>
                      </a:r>
                      <a:r>
                        <a:rPr lang="zh-CN" sz="1200" b="1" kern="1200" dirty="0">
                          <a:solidFill>
                            <a:schemeClr val="accent1"/>
                          </a:solidFill>
                          <a:latin typeface="+mn-lt"/>
                          <a:ea typeface="+mn-ea"/>
                          <a:cs typeface="+mn-cs"/>
                        </a:rPr>
                        <a:t>～</a:t>
                      </a:r>
                      <a:r>
                        <a:rPr lang="en-US" sz="1200" b="1" kern="1200" dirty="0">
                          <a:solidFill>
                            <a:schemeClr val="accent1"/>
                          </a:solidFill>
                          <a:latin typeface="+mn-lt"/>
                          <a:ea typeface="+mn-ea"/>
                          <a:cs typeface="+mn-cs"/>
                        </a:rPr>
                        <a:t>4</a:t>
                      </a:r>
                      <a:endParaRPr lang="zh-CN" sz="1200" b="1" kern="1200" dirty="0">
                        <a:solidFill>
                          <a:schemeClr val="accent1"/>
                        </a:solidFill>
                        <a:latin typeface="+mn-lt"/>
                        <a:ea typeface="+mn-ea"/>
                        <a:cs typeface="+mn-cs"/>
                      </a:endParaRPr>
                    </a:p>
                  </a:txBody>
                  <a:tcPr marL="68580" marR="68580" marT="0" marB="0" anchor="ctr"/>
                </a:tc>
                <a:tc>
                  <a:txBody>
                    <a:bodyPr/>
                    <a:lstStyle/>
                    <a:p>
                      <a:pPr indent="0" algn="ctr">
                        <a:lnSpc>
                          <a:spcPts val="1400"/>
                        </a:lnSpc>
                        <a:spcAft>
                          <a:spcPts val="0"/>
                        </a:spcAft>
                        <a:tabLst>
                          <a:tab pos="2628265" algn="ctr"/>
                          <a:tab pos="5292725" algn="r"/>
                        </a:tabLst>
                      </a:pPr>
                      <a:r>
                        <a:rPr lang="en-US" sz="1200" b="1" kern="1200" dirty="0">
                          <a:solidFill>
                            <a:schemeClr val="accent1"/>
                          </a:solidFill>
                          <a:latin typeface="+mn-lt"/>
                          <a:ea typeface="+mn-ea"/>
                          <a:cs typeface="+mn-cs"/>
                        </a:rPr>
                        <a:t>800</a:t>
                      </a:r>
                      <a:r>
                        <a:rPr lang="zh-CN" sz="1200" b="1" kern="1200" dirty="0">
                          <a:solidFill>
                            <a:schemeClr val="accent1"/>
                          </a:solidFill>
                          <a:latin typeface="+mn-lt"/>
                          <a:ea typeface="+mn-ea"/>
                          <a:cs typeface="+mn-cs"/>
                        </a:rPr>
                        <a:t>～</a:t>
                      </a:r>
                      <a:r>
                        <a:rPr lang="en-US" sz="1200" b="1" kern="1200" dirty="0">
                          <a:solidFill>
                            <a:schemeClr val="accent1"/>
                          </a:solidFill>
                          <a:latin typeface="+mn-lt"/>
                          <a:ea typeface="+mn-ea"/>
                          <a:cs typeface="+mn-cs"/>
                        </a:rPr>
                        <a:t>1000</a:t>
                      </a:r>
                      <a:endParaRPr lang="zh-CN" sz="1200" b="1" kern="1200" dirty="0">
                        <a:solidFill>
                          <a:schemeClr val="accent1"/>
                        </a:solidFill>
                        <a:latin typeface="+mn-lt"/>
                        <a:ea typeface="+mn-ea"/>
                        <a:cs typeface="+mn-cs"/>
                      </a:endParaRPr>
                    </a:p>
                  </a:txBody>
                  <a:tcPr marL="68580" marR="68580" marT="0" marB="0" anchor="ctr"/>
                </a:tc>
                <a:tc>
                  <a:txBody>
                    <a:bodyPr/>
                    <a:lstStyle/>
                    <a:p>
                      <a:pPr indent="0" algn="ctr">
                        <a:lnSpc>
                          <a:spcPts val="1400"/>
                        </a:lnSpc>
                        <a:spcAft>
                          <a:spcPts val="0"/>
                        </a:spcAft>
                        <a:tabLst>
                          <a:tab pos="2628265" algn="ctr"/>
                          <a:tab pos="5292725" algn="r"/>
                        </a:tabLst>
                      </a:pPr>
                      <a:r>
                        <a:rPr lang="en-US" sz="1200" b="1" kern="1200">
                          <a:solidFill>
                            <a:schemeClr val="accent1"/>
                          </a:solidFill>
                          <a:latin typeface="+mn-lt"/>
                          <a:ea typeface="+mn-ea"/>
                          <a:cs typeface="+mn-cs"/>
                        </a:rPr>
                        <a:t>0</a:t>
                      </a:r>
                      <a:endParaRPr lang="zh-CN" sz="1200" b="1" kern="1200">
                        <a:solidFill>
                          <a:schemeClr val="accent1"/>
                        </a:solidFill>
                        <a:latin typeface="+mn-lt"/>
                        <a:ea typeface="+mn-ea"/>
                        <a:cs typeface="+mn-cs"/>
                      </a:endParaRPr>
                    </a:p>
                  </a:txBody>
                  <a:tcPr marL="68580" marR="68580" marT="0" marB="0" anchor="ctr"/>
                </a:tc>
              </a:tr>
              <a:tr h="347186">
                <a:tc>
                  <a:txBody>
                    <a:bodyPr/>
                    <a:lstStyle/>
                    <a:p>
                      <a:pPr indent="0" algn="ctr">
                        <a:lnSpc>
                          <a:spcPts val="1400"/>
                        </a:lnSpc>
                        <a:spcAft>
                          <a:spcPts val="0"/>
                        </a:spcAft>
                        <a:tabLst>
                          <a:tab pos="2628265" algn="ctr"/>
                          <a:tab pos="5292725" algn="r"/>
                        </a:tabLst>
                      </a:pPr>
                      <a:r>
                        <a:rPr lang="en-US" sz="1200" b="1" kern="1200">
                          <a:solidFill>
                            <a:schemeClr val="bg1"/>
                          </a:solidFill>
                          <a:latin typeface="+mn-lt"/>
                          <a:ea typeface="+mn-ea"/>
                          <a:cs typeface="+mn-cs"/>
                        </a:rPr>
                        <a:t>20120002</a:t>
                      </a:r>
                      <a:endParaRPr lang="zh-CN" sz="1200" b="1" kern="1200">
                        <a:solidFill>
                          <a:schemeClr val="bg1"/>
                        </a:solidFill>
                        <a:latin typeface="+mn-lt"/>
                        <a:ea typeface="+mn-ea"/>
                        <a:cs typeface="+mn-cs"/>
                      </a:endParaRPr>
                    </a:p>
                  </a:txBody>
                  <a:tcPr marL="68580" marR="68580" marT="0" marB="0" anchor="ctr"/>
                </a:tc>
                <a:tc>
                  <a:txBody>
                    <a:bodyPr/>
                    <a:lstStyle/>
                    <a:p>
                      <a:pPr indent="0" algn="ctr">
                        <a:lnSpc>
                          <a:spcPts val="1400"/>
                        </a:lnSpc>
                        <a:spcAft>
                          <a:spcPts val="0"/>
                        </a:spcAft>
                        <a:tabLst>
                          <a:tab pos="2628265" algn="ctr"/>
                          <a:tab pos="5292725" algn="r"/>
                        </a:tabLst>
                      </a:pPr>
                      <a:r>
                        <a:rPr lang="zh-CN" sz="1200" b="1" kern="1200" dirty="0">
                          <a:solidFill>
                            <a:schemeClr val="accent1"/>
                          </a:solidFill>
                          <a:latin typeface="+mn-lt"/>
                          <a:ea typeface="+mn-ea"/>
                          <a:cs typeface="+mn-cs"/>
                        </a:rPr>
                        <a:t>女</a:t>
                      </a:r>
                    </a:p>
                  </a:txBody>
                  <a:tcPr marL="68580" marR="68580" marT="0" marB="0" anchor="ctr"/>
                </a:tc>
                <a:tc>
                  <a:txBody>
                    <a:bodyPr/>
                    <a:lstStyle/>
                    <a:p>
                      <a:pPr indent="0" algn="ctr">
                        <a:lnSpc>
                          <a:spcPts val="1400"/>
                        </a:lnSpc>
                        <a:spcAft>
                          <a:spcPts val="0"/>
                        </a:spcAft>
                        <a:tabLst>
                          <a:tab pos="2628265" algn="ctr"/>
                          <a:tab pos="5292725" algn="r"/>
                        </a:tabLst>
                      </a:pPr>
                      <a:r>
                        <a:rPr lang="en-US" sz="1200" b="1" kern="1200" dirty="0">
                          <a:solidFill>
                            <a:schemeClr val="accent1"/>
                          </a:solidFill>
                          <a:latin typeface="+mn-lt"/>
                          <a:ea typeface="+mn-ea"/>
                          <a:cs typeface="+mn-cs"/>
                        </a:rPr>
                        <a:t>20</a:t>
                      </a:r>
                      <a:r>
                        <a:rPr lang="zh-CN" sz="1200" b="1" kern="1200" dirty="0">
                          <a:solidFill>
                            <a:schemeClr val="accent1"/>
                          </a:solidFill>
                          <a:latin typeface="+mn-lt"/>
                          <a:ea typeface="+mn-ea"/>
                          <a:cs typeface="+mn-cs"/>
                        </a:rPr>
                        <a:t>～</a:t>
                      </a:r>
                      <a:r>
                        <a:rPr lang="en-US" sz="1200" b="1" kern="1200" dirty="0">
                          <a:solidFill>
                            <a:schemeClr val="accent1"/>
                          </a:solidFill>
                          <a:latin typeface="+mn-lt"/>
                          <a:ea typeface="+mn-ea"/>
                          <a:cs typeface="+mn-cs"/>
                        </a:rPr>
                        <a:t>30</a:t>
                      </a:r>
                      <a:endParaRPr lang="zh-CN" sz="1200" b="1" kern="1200" dirty="0">
                        <a:solidFill>
                          <a:schemeClr val="accent1"/>
                        </a:solidFill>
                        <a:latin typeface="+mn-lt"/>
                        <a:ea typeface="+mn-ea"/>
                        <a:cs typeface="+mn-cs"/>
                      </a:endParaRPr>
                    </a:p>
                  </a:txBody>
                  <a:tcPr marL="68580" marR="68580" marT="0" marB="0" anchor="ctr"/>
                </a:tc>
                <a:tc>
                  <a:txBody>
                    <a:bodyPr/>
                    <a:lstStyle/>
                    <a:p>
                      <a:pPr indent="0" algn="ctr">
                        <a:lnSpc>
                          <a:spcPts val="1400"/>
                        </a:lnSpc>
                        <a:spcAft>
                          <a:spcPts val="0"/>
                        </a:spcAft>
                        <a:tabLst>
                          <a:tab pos="2628265" algn="ctr"/>
                          <a:tab pos="5292725" algn="r"/>
                        </a:tabLst>
                      </a:pPr>
                      <a:r>
                        <a:rPr lang="zh-CN" sz="1200" b="1" kern="1200" dirty="0">
                          <a:solidFill>
                            <a:schemeClr val="accent1"/>
                          </a:solidFill>
                          <a:latin typeface="+mn-lt"/>
                          <a:ea typeface="+mn-ea"/>
                          <a:cs typeface="+mn-cs"/>
                        </a:rPr>
                        <a:t>本科</a:t>
                      </a:r>
                    </a:p>
                  </a:txBody>
                  <a:tcPr marL="68580" marR="68580" marT="0" marB="0" anchor="ctr"/>
                </a:tc>
                <a:tc>
                  <a:txBody>
                    <a:bodyPr/>
                    <a:lstStyle/>
                    <a:p>
                      <a:pPr indent="0" algn="ctr">
                        <a:lnSpc>
                          <a:spcPts val="1400"/>
                        </a:lnSpc>
                        <a:spcAft>
                          <a:spcPts val="0"/>
                        </a:spcAft>
                        <a:tabLst>
                          <a:tab pos="2628265" algn="ctr"/>
                          <a:tab pos="5292725" algn="r"/>
                        </a:tabLst>
                      </a:pPr>
                      <a:r>
                        <a:rPr lang="en-US" sz="1200" b="1" kern="1200" dirty="0">
                          <a:solidFill>
                            <a:schemeClr val="accent1"/>
                          </a:solidFill>
                          <a:latin typeface="+mn-lt"/>
                          <a:ea typeface="+mn-ea"/>
                          <a:cs typeface="+mn-cs"/>
                        </a:rPr>
                        <a:t>……</a:t>
                      </a:r>
                      <a:endParaRPr lang="zh-CN" sz="1200" b="1" kern="1200" dirty="0">
                        <a:solidFill>
                          <a:schemeClr val="accent1"/>
                        </a:solidFill>
                        <a:latin typeface="+mn-lt"/>
                        <a:ea typeface="+mn-ea"/>
                        <a:cs typeface="+mn-cs"/>
                      </a:endParaRPr>
                    </a:p>
                  </a:txBody>
                  <a:tcPr marL="68580" marR="68580" marT="0" marB="0" anchor="ctr"/>
                </a:tc>
                <a:tc>
                  <a:txBody>
                    <a:bodyPr/>
                    <a:lstStyle/>
                    <a:p>
                      <a:pPr indent="0" algn="ctr">
                        <a:lnSpc>
                          <a:spcPts val="1400"/>
                        </a:lnSpc>
                        <a:spcAft>
                          <a:spcPts val="0"/>
                        </a:spcAft>
                        <a:tabLst>
                          <a:tab pos="2628265" algn="ctr"/>
                          <a:tab pos="5292725" algn="r"/>
                        </a:tabLst>
                      </a:pPr>
                      <a:r>
                        <a:rPr lang="en-US" sz="1200" b="1" kern="1200" dirty="0">
                          <a:solidFill>
                            <a:schemeClr val="accent1"/>
                          </a:solidFill>
                          <a:latin typeface="+mn-lt"/>
                          <a:ea typeface="+mn-ea"/>
                          <a:cs typeface="+mn-cs"/>
                        </a:rPr>
                        <a:t>10</a:t>
                      </a:r>
                      <a:r>
                        <a:rPr lang="zh-CN" sz="1200" b="1" kern="1200" dirty="0">
                          <a:solidFill>
                            <a:schemeClr val="accent1"/>
                          </a:solidFill>
                          <a:latin typeface="+mn-lt"/>
                          <a:ea typeface="+mn-ea"/>
                          <a:cs typeface="+mn-cs"/>
                        </a:rPr>
                        <a:t>～</a:t>
                      </a:r>
                      <a:r>
                        <a:rPr lang="en-US" sz="1200" b="1" kern="1200" dirty="0">
                          <a:solidFill>
                            <a:schemeClr val="accent1"/>
                          </a:solidFill>
                          <a:latin typeface="+mn-lt"/>
                          <a:ea typeface="+mn-ea"/>
                          <a:cs typeface="+mn-cs"/>
                        </a:rPr>
                        <a:t>20</a:t>
                      </a:r>
                      <a:endParaRPr lang="zh-CN" sz="1200" b="1" kern="1200" dirty="0">
                        <a:solidFill>
                          <a:schemeClr val="accent1"/>
                        </a:solidFill>
                        <a:latin typeface="+mn-lt"/>
                        <a:ea typeface="+mn-ea"/>
                        <a:cs typeface="+mn-cs"/>
                      </a:endParaRPr>
                    </a:p>
                  </a:txBody>
                  <a:tcPr marL="68580" marR="68580" marT="0" marB="0" anchor="ctr"/>
                </a:tc>
                <a:tc>
                  <a:txBody>
                    <a:bodyPr/>
                    <a:lstStyle/>
                    <a:p>
                      <a:pPr indent="0" algn="ctr">
                        <a:lnSpc>
                          <a:spcPts val="1400"/>
                        </a:lnSpc>
                        <a:spcAft>
                          <a:spcPts val="0"/>
                        </a:spcAft>
                        <a:tabLst>
                          <a:tab pos="2628265" algn="ctr"/>
                          <a:tab pos="5292725" algn="r"/>
                        </a:tabLst>
                      </a:pPr>
                      <a:r>
                        <a:rPr lang="en-US" sz="1200" b="1" kern="1200">
                          <a:solidFill>
                            <a:schemeClr val="accent1"/>
                          </a:solidFill>
                          <a:latin typeface="+mn-lt"/>
                          <a:ea typeface="+mn-ea"/>
                          <a:cs typeface="+mn-cs"/>
                        </a:rPr>
                        <a:t>0</a:t>
                      </a:r>
                      <a:r>
                        <a:rPr lang="zh-CN" sz="1200" b="1" kern="1200">
                          <a:solidFill>
                            <a:schemeClr val="accent1"/>
                          </a:solidFill>
                          <a:latin typeface="+mn-lt"/>
                          <a:ea typeface="+mn-ea"/>
                          <a:cs typeface="+mn-cs"/>
                        </a:rPr>
                        <a:t>～</a:t>
                      </a:r>
                      <a:r>
                        <a:rPr lang="en-US" sz="1200" b="1" kern="1200">
                          <a:solidFill>
                            <a:schemeClr val="accent1"/>
                          </a:solidFill>
                          <a:latin typeface="+mn-lt"/>
                          <a:ea typeface="+mn-ea"/>
                          <a:cs typeface="+mn-cs"/>
                        </a:rPr>
                        <a:t>2</a:t>
                      </a:r>
                      <a:endParaRPr lang="zh-CN" sz="1200" b="1" kern="1200">
                        <a:solidFill>
                          <a:schemeClr val="accent1"/>
                        </a:solidFill>
                        <a:latin typeface="+mn-lt"/>
                        <a:ea typeface="+mn-ea"/>
                        <a:cs typeface="+mn-cs"/>
                      </a:endParaRPr>
                    </a:p>
                  </a:txBody>
                  <a:tcPr marL="68580" marR="68580" marT="0" marB="0" anchor="ctr"/>
                </a:tc>
                <a:tc>
                  <a:txBody>
                    <a:bodyPr/>
                    <a:lstStyle/>
                    <a:p>
                      <a:pPr indent="0" algn="ctr">
                        <a:lnSpc>
                          <a:spcPts val="1400"/>
                        </a:lnSpc>
                        <a:spcAft>
                          <a:spcPts val="0"/>
                        </a:spcAft>
                        <a:tabLst>
                          <a:tab pos="2628265" algn="ctr"/>
                          <a:tab pos="5292725" algn="r"/>
                        </a:tabLst>
                      </a:pPr>
                      <a:r>
                        <a:rPr lang="en-US" sz="1200" b="1" kern="1200" dirty="0">
                          <a:solidFill>
                            <a:schemeClr val="accent1"/>
                          </a:solidFill>
                          <a:latin typeface="+mn-lt"/>
                          <a:ea typeface="+mn-ea"/>
                          <a:cs typeface="+mn-cs"/>
                        </a:rPr>
                        <a:t>0</a:t>
                      </a:r>
                      <a:r>
                        <a:rPr lang="zh-CN" sz="1200" b="1" kern="1200" dirty="0">
                          <a:solidFill>
                            <a:schemeClr val="accent1"/>
                          </a:solidFill>
                          <a:latin typeface="+mn-lt"/>
                          <a:ea typeface="+mn-ea"/>
                          <a:cs typeface="+mn-cs"/>
                        </a:rPr>
                        <a:t>～</a:t>
                      </a:r>
                      <a:r>
                        <a:rPr lang="en-US" sz="1200" b="1" kern="1200" dirty="0">
                          <a:solidFill>
                            <a:schemeClr val="accent1"/>
                          </a:solidFill>
                          <a:latin typeface="+mn-lt"/>
                          <a:ea typeface="+mn-ea"/>
                          <a:cs typeface="+mn-cs"/>
                        </a:rPr>
                        <a:t>500</a:t>
                      </a:r>
                      <a:endParaRPr lang="zh-CN" sz="1200" b="1" kern="1200" dirty="0">
                        <a:solidFill>
                          <a:schemeClr val="accent1"/>
                        </a:solidFill>
                        <a:latin typeface="+mn-lt"/>
                        <a:ea typeface="+mn-ea"/>
                        <a:cs typeface="+mn-cs"/>
                      </a:endParaRPr>
                    </a:p>
                  </a:txBody>
                  <a:tcPr marL="68580" marR="68580" marT="0" marB="0" anchor="ctr"/>
                </a:tc>
                <a:tc>
                  <a:txBody>
                    <a:bodyPr/>
                    <a:lstStyle/>
                    <a:p>
                      <a:pPr indent="0" algn="ctr">
                        <a:lnSpc>
                          <a:spcPts val="1400"/>
                        </a:lnSpc>
                        <a:spcAft>
                          <a:spcPts val="0"/>
                        </a:spcAft>
                        <a:tabLst>
                          <a:tab pos="2628265" algn="ctr"/>
                          <a:tab pos="5292725" algn="r"/>
                        </a:tabLst>
                      </a:pPr>
                      <a:r>
                        <a:rPr lang="en-US" sz="1200" b="1" kern="1200" dirty="0">
                          <a:solidFill>
                            <a:schemeClr val="accent1"/>
                          </a:solidFill>
                          <a:latin typeface="+mn-lt"/>
                          <a:ea typeface="+mn-ea"/>
                          <a:cs typeface="+mn-cs"/>
                        </a:rPr>
                        <a:t>1</a:t>
                      </a:r>
                      <a:endParaRPr lang="zh-CN" sz="1200" b="1" kern="1200" dirty="0">
                        <a:solidFill>
                          <a:schemeClr val="accent1"/>
                        </a:solidFill>
                        <a:latin typeface="+mn-lt"/>
                        <a:ea typeface="+mn-ea"/>
                        <a:cs typeface="+mn-cs"/>
                      </a:endParaRPr>
                    </a:p>
                  </a:txBody>
                  <a:tcPr marL="68580" marR="68580" marT="0" marB="0" anchor="ctr"/>
                </a:tc>
              </a:tr>
              <a:tr h="347186">
                <a:tc>
                  <a:txBody>
                    <a:bodyPr/>
                    <a:lstStyle/>
                    <a:p>
                      <a:pPr indent="0" algn="ctr">
                        <a:lnSpc>
                          <a:spcPts val="1400"/>
                        </a:lnSpc>
                        <a:spcAft>
                          <a:spcPts val="0"/>
                        </a:spcAft>
                        <a:tabLst>
                          <a:tab pos="2628265" algn="ctr"/>
                          <a:tab pos="5292725" algn="r"/>
                        </a:tabLst>
                      </a:pPr>
                      <a:r>
                        <a:rPr lang="en-US" sz="1200" b="1" kern="1200">
                          <a:solidFill>
                            <a:schemeClr val="bg1"/>
                          </a:solidFill>
                          <a:latin typeface="+mn-lt"/>
                          <a:ea typeface="+mn-ea"/>
                          <a:cs typeface="+mn-cs"/>
                        </a:rPr>
                        <a:t>……</a:t>
                      </a:r>
                      <a:endParaRPr lang="zh-CN" sz="1200" b="1" kern="1200">
                        <a:solidFill>
                          <a:schemeClr val="bg1"/>
                        </a:solidFill>
                        <a:latin typeface="+mn-lt"/>
                        <a:ea typeface="+mn-ea"/>
                        <a:cs typeface="+mn-cs"/>
                      </a:endParaRPr>
                    </a:p>
                  </a:txBody>
                  <a:tcPr marL="68580" marR="68580" marT="0" marB="0" anchor="ctr"/>
                </a:tc>
                <a:tc>
                  <a:txBody>
                    <a:bodyPr/>
                    <a:lstStyle/>
                    <a:p>
                      <a:pPr indent="0" algn="ctr">
                        <a:lnSpc>
                          <a:spcPts val="1400"/>
                        </a:lnSpc>
                        <a:spcAft>
                          <a:spcPts val="0"/>
                        </a:spcAft>
                        <a:tabLst>
                          <a:tab pos="2628265" algn="ctr"/>
                          <a:tab pos="5292725" algn="r"/>
                        </a:tabLst>
                      </a:pPr>
                      <a:r>
                        <a:rPr lang="en-US" sz="1200" b="1" kern="1200">
                          <a:solidFill>
                            <a:schemeClr val="accent1"/>
                          </a:solidFill>
                          <a:latin typeface="+mn-lt"/>
                          <a:ea typeface="+mn-ea"/>
                          <a:cs typeface="+mn-cs"/>
                        </a:rPr>
                        <a:t>……</a:t>
                      </a:r>
                      <a:endParaRPr lang="zh-CN" sz="1200" b="1" kern="1200">
                        <a:solidFill>
                          <a:schemeClr val="accent1"/>
                        </a:solidFill>
                        <a:latin typeface="+mn-lt"/>
                        <a:ea typeface="+mn-ea"/>
                        <a:cs typeface="+mn-cs"/>
                      </a:endParaRPr>
                    </a:p>
                  </a:txBody>
                  <a:tcPr marL="68580" marR="68580" marT="0" marB="0" anchor="ctr"/>
                </a:tc>
                <a:tc>
                  <a:txBody>
                    <a:bodyPr/>
                    <a:lstStyle/>
                    <a:p>
                      <a:pPr indent="0" algn="ctr">
                        <a:lnSpc>
                          <a:spcPts val="1400"/>
                        </a:lnSpc>
                        <a:spcAft>
                          <a:spcPts val="0"/>
                        </a:spcAft>
                        <a:tabLst>
                          <a:tab pos="2628265" algn="ctr"/>
                          <a:tab pos="5292725" algn="r"/>
                        </a:tabLst>
                      </a:pPr>
                      <a:r>
                        <a:rPr lang="en-US" sz="1200" b="1" kern="1200">
                          <a:solidFill>
                            <a:schemeClr val="accent1"/>
                          </a:solidFill>
                          <a:latin typeface="+mn-lt"/>
                          <a:ea typeface="+mn-ea"/>
                          <a:cs typeface="+mn-cs"/>
                        </a:rPr>
                        <a:t>……</a:t>
                      </a:r>
                      <a:endParaRPr lang="zh-CN" sz="1200" b="1" kern="1200">
                        <a:solidFill>
                          <a:schemeClr val="accent1"/>
                        </a:solidFill>
                        <a:latin typeface="+mn-lt"/>
                        <a:ea typeface="+mn-ea"/>
                        <a:cs typeface="+mn-cs"/>
                      </a:endParaRPr>
                    </a:p>
                  </a:txBody>
                  <a:tcPr marL="68580" marR="68580" marT="0" marB="0" anchor="ctr"/>
                </a:tc>
                <a:tc>
                  <a:txBody>
                    <a:bodyPr/>
                    <a:lstStyle/>
                    <a:p>
                      <a:pPr indent="0" algn="ctr">
                        <a:lnSpc>
                          <a:spcPts val="1400"/>
                        </a:lnSpc>
                        <a:spcAft>
                          <a:spcPts val="0"/>
                        </a:spcAft>
                        <a:tabLst>
                          <a:tab pos="2628265" algn="ctr"/>
                          <a:tab pos="5292725" algn="r"/>
                        </a:tabLst>
                      </a:pPr>
                      <a:r>
                        <a:rPr lang="en-US" sz="1200" b="1" kern="1200">
                          <a:solidFill>
                            <a:schemeClr val="accent1"/>
                          </a:solidFill>
                          <a:latin typeface="+mn-lt"/>
                          <a:ea typeface="+mn-ea"/>
                          <a:cs typeface="+mn-cs"/>
                        </a:rPr>
                        <a:t>……</a:t>
                      </a:r>
                      <a:endParaRPr lang="zh-CN" sz="1200" b="1" kern="1200">
                        <a:solidFill>
                          <a:schemeClr val="accent1"/>
                        </a:solidFill>
                        <a:latin typeface="+mn-lt"/>
                        <a:ea typeface="+mn-ea"/>
                        <a:cs typeface="+mn-cs"/>
                      </a:endParaRPr>
                    </a:p>
                  </a:txBody>
                  <a:tcPr marL="68580" marR="68580" marT="0" marB="0" anchor="ctr"/>
                </a:tc>
                <a:tc>
                  <a:txBody>
                    <a:bodyPr/>
                    <a:lstStyle/>
                    <a:p>
                      <a:pPr indent="0" algn="ctr">
                        <a:lnSpc>
                          <a:spcPts val="1400"/>
                        </a:lnSpc>
                        <a:spcAft>
                          <a:spcPts val="0"/>
                        </a:spcAft>
                        <a:tabLst>
                          <a:tab pos="2628265" algn="ctr"/>
                          <a:tab pos="5292725" algn="r"/>
                        </a:tabLst>
                      </a:pPr>
                      <a:r>
                        <a:rPr lang="en-US" sz="1200" b="1" kern="1200">
                          <a:solidFill>
                            <a:schemeClr val="accent1"/>
                          </a:solidFill>
                          <a:latin typeface="+mn-lt"/>
                          <a:ea typeface="+mn-ea"/>
                          <a:cs typeface="+mn-cs"/>
                        </a:rPr>
                        <a:t>……</a:t>
                      </a:r>
                      <a:endParaRPr lang="zh-CN" sz="1200" b="1" kern="1200">
                        <a:solidFill>
                          <a:schemeClr val="accent1"/>
                        </a:solidFill>
                        <a:latin typeface="+mn-lt"/>
                        <a:ea typeface="+mn-ea"/>
                        <a:cs typeface="+mn-cs"/>
                      </a:endParaRPr>
                    </a:p>
                  </a:txBody>
                  <a:tcPr marL="68580" marR="68580" marT="0" marB="0" anchor="ctr"/>
                </a:tc>
                <a:tc>
                  <a:txBody>
                    <a:bodyPr/>
                    <a:lstStyle/>
                    <a:p>
                      <a:pPr indent="0" algn="ctr">
                        <a:lnSpc>
                          <a:spcPts val="1400"/>
                        </a:lnSpc>
                        <a:spcAft>
                          <a:spcPts val="0"/>
                        </a:spcAft>
                        <a:tabLst>
                          <a:tab pos="2628265" algn="ctr"/>
                          <a:tab pos="5292725" algn="r"/>
                        </a:tabLst>
                      </a:pPr>
                      <a:r>
                        <a:rPr lang="en-US" sz="1200" b="1" kern="1200" dirty="0">
                          <a:solidFill>
                            <a:schemeClr val="accent1"/>
                          </a:solidFill>
                          <a:latin typeface="+mn-lt"/>
                          <a:ea typeface="+mn-ea"/>
                          <a:cs typeface="+mn-cs"/>
                        </a:rPr>
                        <a:t>……</a:t>
                      </a:r>
                      <a:endParaRPr lang="zh-CN" sz="1200" b="1" kern="1200" dirty="0">
                        <a:solidFill>
                          <a:schemeClr val="accent1"/>
                        </a:solidFill>
                        <a:latin typeface="+mn-lt"/>
                        <a:ea typeface="+mn-ea"/>
                        <a:cs typeface="+mn-cs"/>
                      </a:endParaRPr>
                    </a:p>
                  </a:txBody>
                  <a:tcPr marL="68580" marR="68580" marT="0" marB="0" anchor="ctr"/>
                </a:tc>
                <a:tc>
                  <a:txBody>
                    <a:bodyPr/>
                    <a:lstStyle/>
                    <a:p>
                      <a:pPr indent="0" algn="ctr">
                        <a:lnSpc>
                          <a:spcPts val="1400"/>
                        </a:lnSpc>
                        <a:spcAft>
                          <a:spcPts val="0"/>
                        </a:spcAft>
                        <a:tabLst>
                          <a:tab pos="2628265" algn="ctr"/>
                          <a:tab pos="5292725" algn="r"/>
                        </a:tabLst>
                      </a:pPr>
                      <a:r>
                        <a:rPr lang="en-US" sz="1200" b="1" kern="1200" dirty="0">
                          <a:solidFill>
                            <a:schemeClr val="accent1"/>
                          </a:solidFill>
                          <a:latin typeface="+mn-lt"/>
                          <a:ea typeface="+mn-ea"/>
                          <a:cs typeface="+mn-cs"/>
                        </a:rPr>
                        <a:t>……</a:t>
                      </a:r>
                      <a:endParaRPr lang="zh-CN" sz="1200" b="1" kern="1200" dirty="0">
                        <a:solidFill>
                          <a:schemeClr val="accent1"/>
                        </a:solidFill>
                        <a:latin typeface="+mn-lt"/>
                        <a:ea typeface="+mn-ea"/>
                        <a:cs typeface="+mn-cs"/>
                      </a:endParaRPr>
                    </a:p>
                  </a:txBody>
                  <a:tcPr marL="68580" marR="68580" marT="0" marB="0" anchor="ctr"/>
                </a:tc>
                <a:tc>
                  <a:txBody>
                    <a:bodyPr/>
                    <a:lstStyle/>
                    <a:p>
                      <a:pPr indent="0" algn="ctr">
                        <a:lnSpc>
                          <a:spcPts val="1400"/>
                        </a:lnSpc>
                        <a:spcAft>
                          <a:spcPts val="0"/>
                        </a:spcAft>
                        <a:tabLst>
                          <a:tab pos="2628265" algn="ctr"/>
                          <a:tab pos="5292725" algn="r"/>
                        </a:tabLst>
                      </a:pPr>
                      <a:r>
                        <a:rPr lang="en-US" sz="1200" b="1" kern="1200" dirty="0">
                          <a:solidFill>
                            <a:schemeClr val="accent1"/>
                          </a:solidFill>
                          <a:latin typeface="+mn-lt"/>
                          <a:ea typeface="+mn-ea"/>
                          <a:cs typeface="+mn-cs"/>
                        </a:rPr>
                        <a:t>……</a:t>
                      </a:r>
                      <a:endParaRPr lang="zh-CN" sz="1200" b="1" kern="1200" dirty="0">
                        <a:solidFill>
                          <a:schemeClr val="accent1"/>
                        </a:solidFill>
                        <a:latin typeface="+mn-lt"/>
                        <a:ea typeface="+mn-ea"/>
                        <a:cs typeface="+mn-cs"/>
                      </a:endParaRPr>
                    </a:p>
                  </a:txBody>
                  <a:tcPr marL="68580" marR="68580" marT="0" marB="0" anchor="ctr"/>
                </a:tc>
                <a:tc>
                  <a:txBody>
                    <a:bodyPr/>
                    <a:lstStyle/>
                    <a:p>
                      <a:pPr indent="0" algn="ctr">
                        <a:lnSpc>
                          <a:spcPts val="1400"/>
                        </a:lnSpc>
                        <a:spcAft>
                          <a:spcPts val="0"/>
                        </a:spcAft>
                        <a:tabLst>
                          <a:tab pos="2628265" algn="ctr"/>
                          <a:tab pos="5292725" algn="r"/>
                        </a:tabLst>
                      </a:pPr>
                      <a:r>
                        <a:rPr lang="en-US" sz="1200" b="1" kern="1200" dirty="0">
                          <a:solidFill>
                            <a:schemeClr val="accent1"/>
                          </a:solidFill>
                          <a:latin typeface="+mn-lt"/>
                          <a:ea typeface="+mn-ea"/>
                          <a:cs typeface="+mn-cs"/>
                        </a:rPr>
                        <a:t>……</a:t>
                      </a:r>
                      <a:endParaRPr lang="zh-CN" sz="1200" b="1" kern="1200" dirty="0">
                        <a:solidFill>
                          <a:schemeClr val="accent1"/>
                        </a:solidFill>
                        <a:latin typeface="+mn-lt"/>
                        <a:ea typeface="+mn-ea"/>
                        <a:cs typeface="+mn-cs"/>
                      </a:endParaRPr>
                    </a:p>
                  </a:txBody>
                  <a:tcPr marL="68580" marR="68580" marT="0" marB="0" anchor="ctr"/>
                </a:tc>
              </a:tr>
            </a:tbl>
          </a:graphicData>
        </a:graphic>
      </p:graphicFrame>
      <p:sp>
        <p:nvSpPr>
          <p:cNvPr id="5" name="矩形 4"/>
          <p:cNvSpPr/>
          <p:nvPr/>
        </p:nvSpPr>
        <p:spPr>
          <a:xfrm>
            <a:off x="2658655" y="3149084"/>
            <a:ext cx="3422732" cy="338554"/>
          </a:xfrm>
          <a:prstGeom prst="rect">
            <a:avLst/>
          </a:prstGeom>
        </p:spPr>
        <p:txBody>
          <a:bodyPr wrap="none">
            <a:spAutoFit/>
          </a:bodyPr>
          <a:lstStyle/>
          <a:p>
            <a:pPr fontAlgn="auto">
              <a:spcBef>
                <a:spcPts val="0"/>
              </a:spcBef>
              <a:spcAft>
                <a:spcPts val="0"/>
              </a:spcAft>
              <a:buFontTx/>
              <a:buNone/>
            </a:pPr>
            <a:r>
              <a:rPr lang="zh-CN" altLang="zh-CN" sz="1600" dirty="0">
                <a:solidFill>
                  <a:prstClr val="black"/>
                </a:solidFill>
                <a:latin typeface="微软雅黑"/>
                <a:ea typeface="微软雅黑"/>
              </a:rPr>
              <a:t>表</a:t>
            </a:r>
            <a:r>
              <a:rPr lang="en-US" altLang="zh-CN" sz="1600" dirty="0">
                <a:solidFill>
                  <a:prstClr val="black"/>
                </a:solidFill>
                <a:latin typeface="微软雅黑"/>
                <a:ea typeface="微软雅黑"/>
              </a:rPr>
              <a:t>3-10  </a:t>
            </a:r>
            <a:r>
              <a:rPr lang="zh-CN" altLang="zh-CN" sz="1600" dirty="0">
                <a:solidFill>
                  <a:prstClr val="black"/>
                </a:solidFill>
                <a:latin typeface="微软雅黑"/>
                <a:ea typeface="微软雅黑"/>
              </a:rPr>
              <a:t>经离散变换后的客户信息表</a:t>
            </a:r>
          </a:p>
        </p:txBody>
      </p:sp>
      <p:sp>
        <p:nvSpPr>
          <p:cNvPr id="6" name="矩形 5"/>
          <p:cNvSpPr/>
          <p:nvPr/>
        </p:nvSpPr>
        <p:spPr>
          <a:xfrm>
            <a:off x="508958" y="3666753"/>
            <a:ext cx="7915326" cy="307777"/>
          </a:xfrm>
          <a:prstGeom prst="rect">
            <a:avLst/>
          </a:prstGeom>
        </p:spPr>
        <p:txBody>
          <a:bodyPr wrap="square">
            <a:spAutoFit/>
          </a:bodyPr>
          <a:lstStyle/>
          <a:p>
            <a:pPr fontAlgn="auto">
              <a:spcBef>
                <a:spcPts val="0"/>
              </a:spcBef>
              <a:spcAft>
                <a:spcPts val="0"/>
              </a:spcAft>
              <a:buFontTx/>
              <a:buNone/>
            </a:pPr>
            <a:r>
              <a:rPr lang="zh-CN" altLang="zh-CN" sz="1400" dirty="0">
                <a:solidFill>
                  <a:prstClr val="black"/>
                </a:solidFill>
                <a:latin typeface="微软雅黑"/>
                <a:ea typeface="微软雅黑"/>
              </a:rPr>
              <a:t>本案例采用基于信息论的</a:t>
            </a:r>
            <a:r>
              <a:rPr lang="en-US" altLang="zh-CN" sz="1400" dirty="0">
                <a:solidFill>
                  <a:prstClr val="black"/>
                </a:solidFill>
                <a:latin typeface="微软雅黑"/>
                <a:ea typeface="微软雅黑"/>
              </a:rPr>
              <a:t>ID3</a:t>
            </a:r>
            <a:r>
              <a:rPr lang="zh-CN" altLang="zh-CN" sz="1400" dirty="0">
                <a:solidFill>
                  <a:prstClr val="black"/>
                </a:solidFill>
                <a:latin typeface="微软雅黑"/>
                <a:ea typeface="微软雅黑"/>
              </a:rPr>
              <a:t>决策树分类算法进行客户忠诚度分析。</a:t>
            </a:r>
            <a:endParaRPr lang="zh-CN" altLang="en-US" sz="1400" dirty="0">
              <a:solidFill>
                <a:prstClr val="black"/>
              </a:solidFill>
              <a:latin typeface="微软雅黑"/>
              <a:ea typeface="微软雅黑"/>
            </a:endParaRPr>
          </a:p>
        </p:txBody>
      </p:sp>
      <p:sp>
        <p:nvSpPr>
          <p:cNvPr id="7" name="矩形 6"/>
          <p:cNvSpPr/>
          <p:nvPr/>
        </p:nvSpPr>
        <p:spPr>
          <a:xfrm>
            <a:off x="508958" y="4122847"/>
            <a:ext cx="7915326" cy="523220"/>
          </a:xfrm>
          <a:prstGeom prst="rect">
            <a:avLst/>
          </a:prstGeom>
        </p:spPr>
        <p:txBody>
          <a:bodyPr wrap="square">
            <a:spAutoFit/>
          </a:bodyPr>
          <a:lstStyle/>
          <a:p>
            <a:pPr fontAlgn="auto">
              <a:spcBef>
                <a:spcPts val="0"/>
              </a:spcBef>
              <a:spcAft>
                <a:spcPts val="0"/>
              </a:spcAft>
              <a:buFontTx/>
              <a:buNone/>
            </a:pPr>
            <a:r>
              <a:rPr lang="zh-CN" altLang="zh-CN" sz="1400" dirty="0">
                <a:solidFill>
                  <a:prstClr val="black"/>
                </a:solidFill>
                <a:latin typeface="微软雅黑"/>
                <a:ea typeface="微软雅黑"/>
              </a:rPr>
              <a:t>客户群</a:t>
            </a:r>
            <a:r>
              <a:rPr lang="zh-CN" altLang="zh-CN" sz="1400" dirty="0" smtClean="0">
                <a:solidFill>
                  <a:prstClr val="black"/>
                </a:solidFill>
                <a:latin typeface="微软雅黑"/>
                <a:ea typeface="微软雅黑"/>
              </a:rPr>
              <a:t>细分使得</a:t>
            </a:r>
            <a:r>
              <a:rPr lang="zh-CN" altLang="zh-CN" sz="1400" dirty="0">
                <a:solidFill>
                  <a:prstClr val="black"/>
                </a:solidFill>
                <a:latin typeface="微软雅黑"/>
                <a:ea typeface="微软雅黑"/>
              </a:rPr>
              <a:t>公司可以更好地识别不同的客户群体，区别对待不同客户，采取不同的客户策略，达到最优化配置客户资源的目的。</a:t>
            </a:r>
          </a:p>
        </p:txBody>
      </p:sp>
      <p:sp>
        <p:nvSpPr>
          <p:cNvPr id="9" name="矩形 8"/>
          <p:cNvSpPr/>
          <p:nvPr/>
        </p:nvSpPr>
        <p:spPr>
          <a:xfrm>
            <a:off x="508958" y="4795733"/>
            <a:ext cx="7915327" cy="738664"/>
          </a:xfrm>
          <a:prstGeom prst="rect">
            <a:avLst/>
          </a:prstGeom>
        </p:spPr>
        <p:txBody>
          <a:bodyPr wrap="square">
            <a:spAutoFit/>
          </a:bodyPr>
          <a:lstStyle/>
          <a:p>
            <a:pPr fontAlgn="auto">
              <a:spcBef>
                <a:spcPts val="0"/>
              </a:spcBef>
              <a:spcAft>
                <a:spcPts val="0"/>
              </a:spcAft>
              <a:buFontTx/>
              <a:buNone/>
            </a:pPr>
            <a:r>
              <a:rPr lang="zh-CN" altLang="zh-CN" sz="1400" dirty="0">
                <a:solidFill>
                  <a:prstClr val="black"/>
                </a:solidFill>
                <a:latin typeface="微软雅黑"/>
                <a:ea typeface="微软雅黑"/>
              </a:rPr>
              <a:t>使用聚类算法进行客户</a:t>
            </a:r>
            <a:r>
              <a:rPr lang="zh-CN" altLang="zh-CN" sz="1400" dirty="0" smtClean="0">
                <a:solidFill>
                  <a:prstClr val="black"/>
                </a:solidFill>
                <a:latin typeface="微软雅黑"/>
                <a:ea typeface="微软雅黑"/>
              </a:rPr>
              <a:t>群</a:t>
            </a:r>
            <a:r>
              <a:rPr lang="zh-CN" altLang="en-US" sz="1400" dirty="0" smtClean="0">
                <a:solidFill>
                  <a:prstClr val="black"/>
                </a:solidFill>
                <a:latin typeface="微软雅黑"/>
                <a:ea typeface="微软雅黑"/>
              </a:rPr>
              <a:t>，</a:t>
            </a:r>
            <a:r>
              <a:rPr lang="zh-CN" altLang="zh-CN" sz="1400" dirty="0">
                <a:solidFill>
                  <a:prstClr val="black"/>
                </a:solidFill>
                <a:latin typeface="微软雅黑"/>
                <a:ea typeface="微软雅黑"/>
              </a:rPr>
              <a:t>数据项处理过程主要将这些表内反映客户身份背景、购买兴趣度等相关信息提取出来，并加以清理，除去噪声数据，对信息不完全的数据填入默认值或舍去，进行必要的离散化变换。</a:t>
            </a:r>
            <a:endParaRPr lang="zh-CN" altLang="en-US" sz="1400" dirty="0">
              <a:solidFill>
                <a:prstClr val="black"/>
              </a:solidFill>
              <a:latin typeface="微软雅黑"/>
              <a:ea typeface="微软雅黑"/>
            </a:endParaRPr>
          </a:p>
        </p:txBody>
      </p:sp>
      <p:pic>
        <p:nvPicPr>
          <p:cNvPr id="18" name="27 Image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prstClr val="white">
                    <a:lumMod val="65000"/>
                  </a:prstClr>
                </a:solidFill>
                <a:latin typeface="微软雅黑"/>
                <a:ea typeface="微软雅黑"/>
              </a:rPr>
              <a:t>of</a:t>
            </a:r>
            <a:endParaRPr lang="es-ES" sz="1200" b="1" i="1" dirty="0">
              <a:solidFill>
                <a:prstClr val="white">
                  <a:lumMod val="65000"/>
                </a:prstClr>
              </a:solidFill>
              <a:latin typeface="微软雅黑"/>
              <a:ea typeface="微软雅黑"/>
            </a:endParaRPr>
          </a:p>
        </p:txBody>
      </p:sp>
      <p:sp>
        <p:nvSpPr>
          <p:cNvPr id="24"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sz="1200" b="1" dirty="0" smtClean="0">
                <a:solidFill>
                  <a:prstClr val="white">
                    <a:lumMod val="50000"/>
                  </a:prstClr>
                </a:solidFill>
                <a:latin typeface="微软雅黑"/>
                <a:ea typeface="微软雅黑"/>
              </a:rPr>
              <a:t>65</a:t>
            </a:r>
            <a:endParaRPr lang="es-ES" sz="1200" b="1" dirty="0">
              <a:solidFill>
                <a:prstClr val="white">
                  <a:lumMod val="50000"/>
                </a:prstClr>
              </a:solidFill>
              <a:latin typeface="微软雅黑"/>
              <a:ea typeface="微软雅黑"/>
            </a:endParaRPr>
          </a:p>
        </p:txBody>
      </p:sp>
      <p:pic>
        <p:nvPicPr>
          <p:cNvPr id="27" name="Imagen 27">
            <a:hlinkClick r:id="" action="ppaction://hlinkshowjump?jump=next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Imagen 28">
            <a:hlinkClick r:id="" action="ppaction://hlinkshowjump?jump=previous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prstClr val="black">
                    <a:tint val="75000"/>
                  </a:prstClr>
                </a:solidFill>
              </a:rPr>
              <a:pPr fontAlgn="auto">
                <a:spcBef>
                  <a:spcPts val="0"/>
                </a:spcBef>
                <a:spcAft>
                  <a:spcPts val="0"/>
                </a:spcAft>
                <a:buFontTx/>
                <a:buNone/>
              </a:pPr>
              <a:t>202</a:t>
            </a:fld>
            <a:endParaRPr lang="zh-CN" altLang="en-US" dirty="0">
              <a:solidFill>
                <a:prstClr val="black">
                  <a:tint val="75000"/>
                </a:prstClr>
              </a:solidFill>
            </a:endParaRPr>
          </a:p>
        </p:txBody>
      </p:sp>
    </p:spTree>
    <p:extLst>
      <p:ext uri="{BB962C8B-B14F-4D97-AF65-F5344CB8AC3E}">
        <p14:creationId xmlns:p14="http://schemas.microsoft.com/office/powerpoint/2010/main" val="1947475863"/>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Big Data Collection</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日期占位符 3"/>
          <p:cNvSpPr>
            <a:spLocks noGrp="1"/>
          </p:cNvSpPr>
          <p:nvPr>
            <p:ph type="dt" sz="half" idx="10"/>
          </p:nvPr>
        </p:nvSpPr>
        <p:spPr/>
        <p:txBody>
          <a:bodyPr/>
          <a:lstStyle/>
          <a:p>
            <a:fld id="{CB19D512-2225-4D72-AE7B-9D1620FE6FB6}" type="datetime1">
              <a:rPr lang="zh-CN" altLang="en-US" smtClean="0"/>
              <a:pPr/>
              <a:t>2019/12/16</a:t>
            </a:fld>
            <a:endParaRPr lang="en-US" altLang="zh-CN" sz="1800">
              <a:solidFill>
                <a:schemeClr val="tx1"/>
              </a:solidFill>
            </a:endParaRPr>
          </a:p>
        </p:txBody>
      </p:sp>
    </p:spTree>
    <p:extLst>
      <p:ext uri="{BB962C8B-B14F-4D97-AF65-F5344CB8AC3E}">
        <p14:creationId xmlns:p14="http://schemas.microsoft.com/office/powerpoint/2010/main" val="503982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Challenges of Big Data Collection</a:t>
            </a:r>
          </a:p>
        </p:txBody>
      </p:sp>
      <p:sp>
        <p:nvSpPr>
          <p:cNvPr id="3" name="内容占位符 2"/>
          <p:cNvSpPr>
            <a:spLocks noGrp="1"/>
          </p:cNvSpPr>
          <p:nvPr>
            <p:ph idx="1"/>
          </p:nvPr>
        </p:nvSpPr>
        <p:spPr/>
        <p:txBody>
          <a:bodyPr>
            <a:normAutofit fontScale="92500" lnSpcReduction="20000"/>
          </a:bodyPr>
          <a:lstStyle/>
          <a:p>
            <a:r>
              <a:rPr lang="en-US" altLang="zh-CN" dirty="0" smtClean="0"/>
              <a:t>Challenging</a:t>
            </a:r>
            <a:r>
              <a:rPr lang="en-US" altLang="zh-CN" dirty="0"/>
              <a:t> to acquire a lot of data </a:t>
            </a:r>
            <a:r>
              <a:rPr lang="en-US" altLang="zh-CN" dirty="0" smtClean="0"/>
              <a:t>quickly</a:t>
            </a:r>
          </a:p>
          <a:p>
            <a:pPr lvl="1"/>
            <a:r>
              <a:rPr lang="en-US" altLang="zh-CN" dirty="0" smtClean="0"/>
              <a:t>Need</a:t>
            </a:r>
            <a:r>
              <a:rPr lang="en-US" altLang="zh-CN" dirty="0"/>
              <a:t> of large processing, networking, and storage throughput</a:t>
            </a:r>
          </a:p>
          <a:p>
            <a:pPr lvl="1"/>
            <a:r>
              <a:rPr lang="en-US" altLang="zh-CN" dirty="0" smtClean="0"/>
              <a:t>Parallelism</a:t>
            </a:r>
            <a:r>
              <a:rPr lang="en-US" altLang="zh-CN" dirty="0"/>
              <a:t> can </a:t>
            </a:r>
            <a:r>
              <a:rPr lang="en-US" altLang="zh-CN" dirty="0" smtClean="0"/>
              <a:t>help</a:t>
            </a:r>
            <a:endParaRPr lang="en-US" altLang="zh-CN" dirty="0"/>
          </a:p>
          <a:p>
            <a:r>
              <a:rPr lang="en-US" altLang="zh-CN" dirty="0"/>
              <a:t>Challenging to acquire useful information from a sea </a:t>
            </a:r>
            <a:r>
              <a:rPr lang="en-US" altLang="zh-CN" dirty="0" smtClean="0"/>
              <a:t>of irrelevant</a:t>
            </a:r>
            <a:r>
              <a:rPr lang="en-US" altLang="zh-CN" dirty="0"/>
              <a:t> data</a:t>
            </a:r>
          </a:p>
          <a:p>
            <a:pPr lvl="1"/>
            <a:r>
              <a:rPr lang="en-US" altLang="zh-CN" dirty="0" smtClean="0"/>
              <a:t>What</a:t>
            </a:r>
            <a:r>
              <a:rPr lang="en-US" altLang="zh-CN" dirty="0"/>
              <a:t> data is more important than </a:t>
            </a:r>
            <a:r>
              <a:rPr lang="en-US" altLang="zh-CN" dirty="0" smtClean="0"/>
              <a:t>others</a:t>
            </a:r>
          </a:p>
          <a:p>
            <a:pPr lvl="1"/>
            <a:r>
              <a:rPr lang="en-US" altLang="zh-CN" dirty="0"/>
              <a:t>Identify redundancy efficiently</a:t>
            </a:r>
          </a:p>
          <a:p>
            <a:pPr lvl="1"/>
            <a:r>
              <a:rPr lang="en-US" altLang="zh-CN" dirty="0"/>
              <a:t>Collect topic‐specific </a:t>
            </a:r>
            <a:r>
              <a:rPr lang="en-US" altLang="zh-CN" dirty="0" smtClean="0"/>
              <a:t>data</a:t>
            </a:r>
          </a:p>
          <a:p>
            <a:r>
              <a:rPr lang="en-US" altLang="zh-CN" dirty="0">
                <a:solidFill>
                  <a:srgbClr val="000000"/>
                </a:solidFill>
                <a:latin typeface="Calibri" pitchFamily="18" charset="0"/>
                <a:cs typeface="Calibri" pitchFamily="18" charset="0"/>
              </a:rPr>
              <a:t>Challenging to collect from distributed, remote data </a:t>
            </a:r>
            <a:r>
              <a:rPr lang="en-US" altLang="zh-CN" dirty="0" smtClean="0">
                <a:solidFill>
                  <a:srgbClr val="000000"/>
                </a:solidFill>
                <a:latin typeface="Calibri" pitchFamily="18" charset="0"/>
                <a:cs typeface="Calibri" pitchFamily="18" charset="0"/>
              </a:rPr>
              <a:t>sources</a:t>
            </a:r>
            <a:endParaRPr lang="en-US" altLang="zh-CN" dirty="0"/>
          </a:p>
          <a:p>
            <a:endParaRPr lang="zh-CN" altLang="en-US" dirty="0"/>
          </a:p>
        </p:txBody>
      </p:sp>
      <p:sp>
        <p:nvSpPr>
          <p:cNvPr id="4" name="日期占位符 3"/>
          <p:cNvSpPr>
            <a:spLocks noGrp="1"/>
          </p:cNvSpPr>
          <p:nvPr>
            <p:ph type="dt" sz="half" idx="10"/>
          </p:nvPr>
        </p:nvSpPr>
        <p:spPr/>
        <p:txBody>
          <a:bodyPr/>
          <a:lstStyle/>
          <a:p>
            <a:fld id="{CB19D512-2225-4D72-AE7B-9D1620FE6FB6}" type="datetime1">
              <a:rPr lang="zh-CN" altLang="en-US" smtClean="0"/>
              <a:pPr/>
              <a:t>2019/12/16</a:t>
            </a:fld>
            <a:endParaRPr lang="en-US" altLang="zh-CN" sz="1800">
              <a:solidFill>
                <a:schemeClr val="tx1"/>
              </a:solidFill>
            </a:endParaRPr>
          </a:p>
        </p:txBody>
      </p:sp>
    </p:spTree>
    <p:extLst>
      <p:ext uri="{BB962C8B-B14F-4D97-AF65-F5344CB8AC3E}">
        <p14:creationId xmlns:p14="http://schemas.microsoft.com/office/powerpoint/2010/main" val="2422687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 </a:t>
            </a:r>
            <a:r>
              <a:rPr lang="en-US" altLang="zh-CN" dirty="0" smtClean="0"/>
              <a:t>Crawling</a:t>
            </a:r>
            <a:endParaRPr lang="zh-CN" altLang="en-US" dirty="0"/>
          </a:p>
        </p:txBody>
      </p:sp>
      <p:sp>
        <p:nvSpPr>
          <p:cNvPr id="3" name="内容占位符 2"/>
          <p:cNvSpPr>
            <a:spLocks noGrp="1"/>
          </p:cNvSpPr>
          <p:nvPr>
            <p:ph idx="1"/>
          </p:nvPr>
        </p:nvSpPr>
        <p:spPr/>
        <p:txBody>
          <a:bodyPr>
            <a:normAutofit fontScale="85000" lnSpcReduction="20000"/>
          </a:bodyPr>
          <a:lstStyle/>
          <a:p>
            <a:r>
              <a:rPr lang="en-US" altLang="zh-CN" dirty="0"/>
              <a:t>Collect published web content – crawling</a:t>
            </a:r>
          </a:p>
          <a:p>
            <a:pPr lvl="1"/>
            <a:r>
              <a:rPr lang="en-US" altLang="zh-CN" dirty="0"/>
              <a:t>First retrieve some root/seed pages;</a:t>
            </a:r>
          </a:p>
          <a:p>
            <a:pPr lvl="1"/>
            <a:r>
              <a:rPr lang="en-US" altLang="zh-CN" dirty="0"/>
              <a:t>Parse their content and follow hyperlinks to retrieve more pages;</a:t>
            </a:r>
          </a:p>
          <a:p>
            <a:pPr lvl="1"/>
            <a:r>
              <a:rPr lang="en-US" altLang="zh-CN" dirty="0"/>
              <a:t>Repeat the last step.</a:t>
            </a:r>
          </a:p>
          <a:p>
            <a:r>
              <a:rPr lang="en-US" altLang="zh-CN" dirty="0"/>
              <a:t>How is it useful?</a:t>
            </a:r>
          </a:p>
          <a:p>
            <a:pPr lvl="1"/>
            <a:r>
              <a:rPr lang="en-US" altLang="zh-CN" dirty="0" smtClean="0"/>
              <a:t>Web</a:t>
            </a:r>
            <a:r>
              <a:rPr lang="en-US" altLang="zh-CN" dirty="0"/>
              <a:t> search </a:t>
            </a:r>
            <a:r>
              <a:rPr lang="en-US" altLang="zh-CN" dirty="0" smtClean="0"/>
              <a:t>engines</a:t>
            </a:r>
            <a:r>
              <a:rPr lang="en-US" altLang="zh-CN" dirty="0"/>
              <a:t>	</a:t>
            </a:r>
          </a:p>
          <a:p>
            <a:pPr lvl="1"/>
            <a:r>
              <a:rPr lang="en-US" altLang="zh-CN" dirty="0" smtClean="0"/>
              <a:t>Dive deep (go beyond what is provided by search engines) on a</a:t>
            </a:r>
            <a:r>
              <a:rPr lang="en-US" altLang="zh-CN" dirty="0"/>
              <a:t> specific topic</a:t>
            </a:r>
          </a:p>
          <a:p>
            <a:pPr lvl="1"/>
            <a:r>
              <a:rPr lang="en-US" altLang="zh-CN" dirty="0"/>
              <a:t>Businesses/advertisers to find potential customers</a:t>
            </a:r>
          </a:p>
          <a:p>
            <a:pPr lvl="1"/>
            <a:r>
              <a:rPr lang="en-US" altLang="zh-CN" dirty="0"/>
              <a:t>… …</a:t>
            </a:r>
          </a:p>
          <a:p>
            <a:pPr marL="0" indent="0">
              <a:buNone/>
            </a:pPr>
            <a:r>
              <a:rPr lang="en-US" altLang="zh-CN" dirty="0" smtClean="0"/>
              <a:t></a:t>
            </a:r>
            <a:endParaRPr lang="en-US" altLang="zh-CN" dirty="0"/>
          </a:p>
          <a:p>
            <a:endParaRPr lang="zh-CN" altLang="en-US" dirty="0"/>
          </a:p>
        </p:txBody>
      </p:sp>
      <p:sp>
        <p:nvSpPr>
          <p:cNvPr id="4" name="日期占位符 3"/>
          <p:cNvSpPr>
            <a:spLocks noGrp="1"/>
          </p:cNvSpPr>
          <p:nvPr>
            <p:ph type="dt" sz="half" idx="10"/>
          </p:nvPr>
        </p:nvSpPr>
        <p:spPr/>
        <p:txBody>
          <a:bodyPr/>
          <a:lstStyle/>
          <a:p>
            <a:fld id="{CB19D512-2225-4D72-AE7B-9D1620FE6FB6}" type="datetime1">
              <a:rPr lang="zh-CN" altLang="en-US" smtClean="0"/>
              <a:pPr/>
              <a:t>2019/12/16</a:t>
            </a:fld>
            <a:endParaRPr lang="en-US" altLang="zh-CN" sz="1800">
              <a:solidFill>
                <a:schemeClr val="tx1"/>
              </a:solidFill>
            </a:endParaRPr>
          </a:p>
        </p:txBody>
      </p:sp>
    </p:spTree>
    <p:extLst>
      <p:ext uri="{BB962C8B-B14F-4D97-AF65-F5344CB8AC3E}">
        <p14:creationId xmlns:p14="http://schemas.microsoft.com/office/powerpoint/2010/main" val="42647081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Goals</a:t>
            </a:r>
            <a:endParaRPr lang="zh-CN" altLang="en-US" dirty="0"/>
          </a:p>
        </p:txBody>
      </p:sp>
      <p:sp>
        <p:nvSpPr>
          <p:cNvPr id="3" name="内容占位符 2"/>
          <p:cNvSpPr>
            <a:spLocks noGrp="1"/>
          </p:cNvSpPr>
          <p:nvPr>
            <p:ph idx="1"/>
          </p:nvPr>
        </p:nvSpPr>
        <p:spPr/>
        <p:txBody>
          <a:bodyPr/>
          <a:lstStyle/>
          <a:p>
            <a:r>
              <a:rPr lang="en-US" altLang="zh-CN" dirty="0"/>
              <a:t>Collect good (high‐quality) pages</a:t>
            </a:r>
          </a:p>
          <a:p>
            <a:r>
              <a:rPr lang="en-US" altLang="zh-CN" dirty="0"/>
              <a:t>Collect web pages on a certain topic</a:t>
            </a:r>
          </a:p>
          <a:p>
            <a:r>
              <a:rPr lang="en-US" altLang="zh-CN" dirty="0"/>
              <a:t>Crawl efficiently</a:t>
            </a:r>
          </a:p>
          <a:p>
            <a:r>
              <a:rPr lang="en-US" altLang="zh-CN" dirty="0"/>
              <a:t>Crawl without annoying </a:t>
            </a:r>
            <a:r>
              <a:rPr lang="en-US" altLang="zh-CN" dirty="0" smtClean="0"/>
              <a:t>others</a:t>
            </a:r>
            <a:endParaRPr lang="en-US" altLang="zh-CN" dirty="0"/>
          </a:p>
        </p:txBody>
      </p:sp>
      <p:sp>
        <p:nvSpPr>
          <p:cNvPr id="4" name="日期占位符 3"/>
          <p:cNvSpPr>
            <a:spLocks noGrp="1"/>
          </p:cNvSpPr>
          <p:nvPr>
            <p:ph type="dt" sz="half" idx="10"/>
          </p:nvPr>
        </p:nvSpPr>
        <p:spPr/>
        <p:txBody>
          <a:bodyPr/>
          <a:lstStyle/>
          <a:p>
            <a:fld id="{CB19D512-2225-4D72-AE7B-9D1620FE6FB6}" type="datetime1">
              <a:rPr lang="zh-CN" altLang="en-US" smtClean="0"/>
              <a:pPr/>
              <a:t>2019/12/16</a:t>
            </a:fld>
            <a:endParaRPr lang="en-US" altLang="zh-CN" sz="1800">
              <a:solidFill>
                <a:schemeClr val="tx1"/>
              </a:solidFill>
            </a:endParaRPr>
          </a:p>
        </p:txBody>
      </p:sp>
    </p:spTree>
    <p:extLst>
      <p:ext uri="{BB962C8B-B14F-4D97-AF65-F5344CB8AC3E}">
        <p14:creationId xmlns:p14="http://schemas.microsoft.com/office/powerpoint/2010/main" val="461335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Redundancy </a:t>
            </a:r>
            <a:r>
              <a:rPr lang="en-US" altLang="zh-CN" dirty="0" smtClean="0"/>
              <a:t>Removal</a:t>
            </a:r>
            <a:endParaRPr lang="zh-CN" altLang="en-US" dirty="0"/>
          </a:p>
        </p:txBody>
      </p:sp>
      <p:sp>
        <p:nvSpPr>
          <p:cNvPr id="3" name="内容占位符 2"/>
          <p:cNvSpPr>
            <a:spLocks noGrp="1"/>
          </p:cNvSpPr>
          <p:nvPr>
            <p:ph idx="1"/>
          </p:nvPr>
        </p:nvSpPr>
        <p:spPr/>
        <p:txBody>
          <a:bodyPr>
            <a:normAutofit fontScale="77500" lnSpcReduction="20000"/>
          </a:bodyPr>
          <a:lstStyle/>
          <a:p>
            <a:r>
              <a:rPr lang="en-US" altLang="zh-CN" dirty="0"/>
              <a:t>Avoid parsing and following the same page more than once</a:t>
            </a:r>
          </a:p>
          <a:p>
            <a:pPr lvl="1"/>
            <a:r>
              <a:rPr lang="en-US" altLang="zh-CN" dirty="0"/>
              <a:t>Record all URLs that have been parsed and followed</a:t>
            </a:r>
          </a:p>
          <a:p>
            <a:pPr lvl="1"/>
            <a:r>
              <a:rPr lang="en-US" altLang="zh-CN" dirty="0"/>
              <a:t>Same page may have different URLs</a:t>
            </a:r>
          </a:p>
          <a:p>
            <a:r>
              <a:rPr lang="en-US" altLang="zh-CN" dirty="0"/>
              <a:t>URL normalization</a:t>
            </a:r>
          </a:p>
          <a:p>
            <a:r>
              <a:rPr lang="en-US" altLang="zh-CN" dirty="0" smtClean="0"/>
              <a:t>Host</a:t>
            </a:r>
            <a:r>
              <a:rPr lang="en-US" altLang="zh-CN" dirty="0"/>
              <a:t> portion is case‐insensitive</a:t>
            </a:r>
          </a:p>
          <a:p>
            <a:pPr lvl="1"/>
            <a:r>
              <a:rPr lang="en-US" altLang="zh-CN" dirty="0" smtClean="0"/>
              <a:t>Decode</a:t>
            </a:r>
            <a:r>
              <a:rPr lang="en-US" altLang="zh-CN" dirty="0"/>
              <a:t> percent‐encoded octets of unreserved characters (‘%30</a:t>
            </a:r>
            <a:r>
              <a:rPr lang="en-US" altLang="zh-CN" dirty="0" smtClean="0"/>
              <a:t>’ is</a:t>
            </a:r>
            <a:r>
              <a:rPr lang="en-US" altLang="zh-CN" dirty="0"/>
              <a:t> ‘0</a:t>
            </a:r>
            <a:r>
              <a:rPr lang="en-US" altLang="zh-CN" dirty="0" smtClean="0"/>
              <a:t>’)</a:t>
            </a:r>
          </a:p>
          <a:p>
            <a:pPr lvl="1"/>
            <a:r>
              <a:rPr lang="en-US" altLang="zh-CN" dirty="0"/>
              <a:t>‘/./’ or ‘/’</a:t>
            </a:r>
          </a:p>
          <a:p>
            <a:pPr lvl="1"/>
            <a:r>
              <a:rPr lang="en-US" altLang="zh-CN" dirty="0"/>
              <a:t>… …</a:t>
            </a:r>
          </a:p>
          <a:p>
            <a:r>
              <a:rPr lang="en-US" altLang="zh-CN" dirty="0"/>
              <a:t>URLs that look totally irrelevant may also be the same page</a:t>
            </a:r>
          </a:p>
          <a:p>
            <a:pPr lvl="1"/>
            <a:r>
              <a:rPr lang="en-US" altLang="zh-CN" dirty="0"/>
              <a:t>Compute and match page content </a:t>
            </a:r>
            <a:r>
              <a:rPr lang="en-US" altLang="zh-CN" dirty="0" smtClean="0"/>
              <a:t>checksum</a:t>
            </a:r>
            <a:endParaRPr lang="en-US" altLang="zh-CN" dirty="0"/>
          </a:p>
        </p:txBody>
      </p:sp>
      <p:sp>
        <p:nvSpPr>
          <p:cNvPr id="4" name="日期占位符 3"/>
          <p:cNvSpPr>
            <a:spLocks noGrp="1"/>
          </p:cNvSpPr>
          <p:nvPr>
            <p:ph type="dt" sz="half" idx="10"/>
          </p:nvPr>
        </p:nvSpPr>
        <p:spPr/>
        <p:txBody>
          <a:bodyPr/>
          <a:lstStyle/>
          <a:p>
            <a:fld id="{CB19D512-2225-4D72-AE7B-9D1620FE6FB6}" type="datetime1">
              <a:rPr lang="zh-CN" altLang="en-US" smtClean="0"/>
              <a:pPr/>
              <a:t>2019/12/16</a:t>
            </a:fld>
            <a:endParaRPr lang="en-US" altLang="zh-CN" sz="1800">
              <a:solidFill>
                <a:schemeClr val="tx1"/>
              </a:solidFill>
            </a:endParaRPr>
          </a:p>
        </p:txBody>
      </p:sp>
    </p:spTree>
    <p:extLst>
      <p:ext uri="{BB962C8B-B14F-4D97-AF65-F5344CB8AC3E}">
        <p14:creationId xmlns:p14="http://schemas.microsoft.com/office/powerpoint/2010/main" val="3603675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Link Selection</a:t>
            </a:r>
          </a:p>
        </p:txBody>
      </p:sp>
      <p:sp>
        <p:nvSpPr>
          <p:cNvPr id="3" name="内容占位符 2"/>
          <p:cNvSpPr>
            <a:spLocks noGrp="1"/>
          </p:cNvSpPr>
          <p:nvPr>
            <p:ph idx="1"/>
          </p:nvPr>
        </p:nvSpPr>
        <p:spPr/>
        <p:txBody>
          <a:bodyPr>
            <a:normAutofit lnSpcReduction="10000"/>
          </a:bodyPr>
          <a:lstStyle/>
          <a:p>
            <a:r>
              <a:rPr lang="en-US" altLang="zh-CN" dirty="0"/>
              <a:t>There are many choices at each step of </a:t>
            </a:r>
            <a:r>
              <a:rPr lang="en-US" altLang="zh-CN" dirty="0" smtClean="0"/>
              <a:t>crawling</a:t>
            </a:r>
            <a:endParaRPr lang="en-US" altLang="zh-CN" dirty="0"/>
          </a:p>
          <a:p>
            <a:pPr lvl="1"/>
            <a:r>
              <a:rPr lang="en-US" altLang="zh-CN" dirty="0"/>
              <a:t>Depth‐first search vs. breadth‐first search?</a:t>
            </a:r>
          </a:p>
          <a:p>
            <a:r>
              <a:rPr lang="en-US" altLang="zh-CN" dirty="0"/>
              <a:t>Hyperlink with high likelihood pointing to a high‐quality page?</a:t>
            </a:r>
          </a:p>
          <a:p>
            <a:pPr lvl="1"/>
            <a:r>
              <a:rPr lang="en-US" altLang="zh-CN" dirty="0" smtClean="0"/>
              <a:t>High</a:t>
            </a:r>
            <a:r>
              <a:rPr lang="en-US" altLang="zh-CN" dirty="0"/>
              <a:t> in‐links</a:t>
            </a:r>
          </a:p>
          <a:p>
            <a:pPr lvl="1"/>
            <a:r>
              <a:rPr lang="en-US" altLang="zh-CN" dirty="0" smtClean="0"/>
              <a:t>Pointed</a:t>
            </a:r>
            <a:r>
              <a:rPr lang="en-US" altLang="zh-CN" dirty="0"/>
              <a:t> to from high‐quality pages</a:t>
            </a:r>
          </a:p>
          <a:p>
            <a:pPr lvl="1"/>
            <a:r>
              <a:rPr lang="en-US" altLang="zh-CN" dirty="0" smtClean="0"/>
              <a:t>Spam</a:t>
            </a:r>
            <a:r>
              <a:rPr lang="en-US" altLang="zh-CN" dirty="0"/>
              <a:t> identification and </a:t>
            </a:r>
            <a:r>
              <a:rPr lang="en-US" altLang="zh-CN" dirty="0" smtClean="0"/>
              <a:t>avoidance</a:t>
            </a:r>
          </a:p>
          <a:p>
            <a:pPr lvl="1"/>
            <a:r>
              <a:rPr lang="en-US" altLang="zh-CN" dirty="0"/>
              <a:t>… …</a:t>
            </a:r>
          </a:p>
          <a:p>
            <a:endParaRPr lang="en-US" altLang="zh-CN" dirty="0" smtClean="0"/>
          </a:p>
          <a:p>
            <a:endParaRPr lang="zh-CN" altLang="en-US" dirty="0"/>
          </a:p>
        </p:txBody>
      </p:sp>
      <p:sp>
        <p:nvSpPr>
          <p:cNvPr id="4" name="日期占位符 3"/>
          <p:cNvSpPr>
            <a:spLocks noGrp="1"/>
          </p:cNvSpPr>
          <p:nvPr>
            <p:ph type="dt" sz="half" idx="10"/>
          </p:nvPr>
        </p:nvSpPr>
        <p:spPr/>
        <p:txBody>
          <a:bodyPr/>
          <a:lstStyle/>
          <a:p>
            <a:fld id="{CB19D512-2225-4D72-AE7B-9D1620FE6FB6}" type="datetime1">
              <a:rPr lang="zh-CN" altLang="en-US" smtClean="0"/>
              <a:pPr/>
              <a:t>2019/12/16</a:t>
            </a:fld>
            <a:endParaRPr lang="en-US" altLang="zh-CN" sz="1800">
              <a:solidFill>
                <a:schemeClr val="tx1"/>
              </a:solidFill>
            </a:endParaRPr>
          </a:p>
        </p:txBody>
      </p:sp>
    </p:spTree>
    <p:extLst>
      <p:ext uri="{BB962C8B-B14F-4D97-AF65-F5344CB8AC3E}">
        <p14:creationId xmlns:p14="http://schemas.microsoft.com/office/powerpoint/2010/main" val="38568182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Focused </a:t>
            </a:r>
            <a:r>
              <a:rPr lang="en-US" altLang="zh-CN" dirty="0" smtClean="0"/>
              <a:t>Crawling</a:t>
            </a:r>
            <a:endParaRPr lang="zh-CN" altLang="en-US" dirty="0"/>
          </a:p>
        </p:txBody>
      </p:sp>
      <p:sp>
        <p:nvSpPr>
          <p:cNvPr id="3" name="内容占位符 2"/>
          <p:cNvSpPr>
            <a:spLocks noGrp="1"/>
          </p:cNvSpPr>
          <p:nvPr>
            <p:ph idx="1"/>
          </p:nvPr>
        </p:nvSpPr>
        <p:spPr>
          <a:xfrm>
            <a:off x="228714" y="1371654"/>
            <a:ext cx="8534284" cy="5105266"/>
          </a:xfrm>
        </p:spPr>
        <p:txBody>
          <a:bodyPr>
            <a:normAutofit fontScale="92500" lnSpcReduction="20000"/>
          </a:bodyPr>
          <a:lstStyle/>
          <a:p>
            <a:r>
              <a:rPr lang="en-US" altLang="zh-CN" dirty="0"/>
              <a:t>Maximize the page downloads on a certain target, minimize the </a:t>
            </a:r>
            <a:r>
              <a:rPr lang="en-US" altLang="zh-CN" dirty="0" smtClean="0"/>
              <a:t>resources</a:t>
            </a:r>
            <a:r>
              <a:rPr lang="en-US" altLang="zh-CN" dirty="0"/>
              <a:t> spent on irrelevant </a:t>
            </a:r>
            <a:r>
              <a:rPr lang="en-US" altLang="zh-CN" dirty="0" smtClean="0"/>
              <a:t>downloads</a:t>
            </a:r>
          </a:p>
          <a:p>
            <a:r>
              <a:rPr lang="en-US" altLang="zh-CN" dirty="0"/>
              <a:t>Crawl all pages from a domain (e.g., </a:t>
            </a:r>
            <a:r>
              <a:rPr lang="en-US" altLang="zh-CN" dirty="0" smtClean="0"/>
              <a:t>cqu.edu.cn)</a:t>
            </a:r>
            <a:endParaRPr lang="en-US" altLang="zh-CN" dirty="0"/>
          </a:p>
          <a:p>
            <a:r>
              <a:rPr lang="en-US" altLang="zh-CN" dirty="0"/>
              <a:t>Topic‐specific crawling:</a:t>
            </a:r>
          </a:p>
          <a:p>
            <a:pPr lvl="1"/>
            <a:r>
              <a:rPr lang="en-US" altLang="zh-CN" dirty="0" smtClean="0"/>
              <a:t>A</a:t>
            </a:r>
            <a:r>
              <a:rPr lang="en-US" altLang="zh-CN" dirty="0"/>
              <a:t> page’s topic is inferred from the URL text, anchor text, and </a:t>
            </a:r>
            <a:r>
              <a:rPr lang="en-US" altLang="zh-CN" dirty="0" smtClean="0"/>
              <a:t>surrounding</a:t>
            </a:r>
            <a:r>
              <a:rPr lang="en-US" altLang="zh-CN" dirty="0"/>
              <a:t> text of the hyperlink</a:t>
            </a:r>
          </a:p>
          <a:p>
            <a:pPr lvl="1"/>
            <a:r>
              <a:rPr lang="en-US" altLang="zh-CN" dirty="0" smtClean="0"/>
              <a:t>Look</a:t>
            </a:r>
            <a:r>
              <a:rPr lang="en-US" altLang="zh-CN" dirty="0"/>
              <a:t> for specific keywords</a:t>
            </a:r>
          </a:p>
          <a:p>
            <a:pPr lvl="1"/>
            <a:r>
              <a:rPr lang="en-US" altLang="zh-CN" dirty="0"/>
              <a:t>Reinforcement learning [McCallum, </a:t>
            </a:r>
            <a:r>
              <a:rPr lang="en-US" altLang="zh-CN" dirty="0" err="1"/>
              <a:t>Rennie</a:t>
            </a:r>
            <a:r>
              <a:rPr lang="en-US" altLang="zh-CN" dirty="0"/>
              <a:t>, and others 1999]</a:t>
            </a:r>
          </a:p>
          <a:p>
            <a:pPr lvl="2"/>
            <a:r>
              <a:rPr lang="en-US" altLang="zh-CN" dirty="0"/>
              <a:t>Train a Q function: mapping from “bag of words” to a </a:t>
            </a:r>
            <a:r>
              <a:rPr lang="en-US" altLang="zh-CN" dirty="0" smtClean="0"/>
              <a:t>value (</a:t>
            </a:r>
            <a:r>
              <a:rPr lang="en-US" altLang="zh-CN" dirty="0"/>
              <a:t>future rewards -</a:t>
            </a:r>
            <a:r>
              <a:rPr lang="en-US" altLang="zh-CN" dirty="0" smtClean="0"/>
              <a:t>chance</a:t>
            </a:r>
            <a:r>
              <a:rPr lang="en-US" altLang="zh-CN" dirty="0"/>
              <a:t> of hitting on‐topic pages if following </a:t>
            </a:r>
            <a:r>
              <a:rPr lang="en-US" altLang="zh-CN" dirty="0" smtClean="0"/>
              <a:t>the</a:t>
            </a:r>
            <a:r>
              <a:rPr lang="en-US" altLang="zh-CN" dirty="0"/>
              <a:t> link</a:t>
            </a:r>
            <a:r>
              <a:rPr lang="en-US" altLang="zh-CN" dirty="0" smtClean="0"/>
              <a:t>)</a:t>
            </a:r>
            <a:endParaRPr lang="en-US" altLang="zh-CN" dirty="0"/>
          </a:p>
          <a:p>
            <a:endParaRPr lang="zh-CN" altLang="en-US" dirty="0"/>
          </a:p>
        </p:txBody>
      </p:sp>
      <p:sp>
        <p:nvSpPr>
          <p:cNvPr id="4" name="日期占位符 3"/>
          <p:cNvSpPr>
            <a:spLocks noGrp="1"/>
          </p:cNvSpPr>
          <p:nvPr>
            <p:ph type="dt" sz="half" idx="10"/>
          </p:nvPr>
        </p:nvSpPr>
        <p:spPr/>
        <p:txBody>
          <a:bodyPr/>
          <a:lstStyle/>
          <a:p>
            <a:fld id="{CB19D512-2225-4D72-AE7B-9D1620FE6FB6}" type="datetime1">
              <a:rPr lang="zh-CN" altLang="en-US" smtClean="0"/>
              <a:pPr/>
              <a:t>2019/12/16</a:t>
            </a:fld>
            <a:endParaRPr lang="en-US" altLang="zh-CN" sz="1800">
              <a:solidFill>
                <a:schemeClr val="tx1"/>
              </a:solidFill>
            </a:endParaRPr>
          </a:p>
        </p:txBody>
      </p:sp>
    </p:spTree>
    <p:extLst>
      <p:ext uri="{BB962C8B-B14F-4D97-AF65-F5344CB8AC3E}">
        <p14:creationId xmlns:p14="http://schemas.microsoft.com/office/powerpoint/2010/main" val="2890240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Freeform 3"/>
          <p:cNvSpPr>
            <a:spLocks noChangeArrowheads="1"/>
          </p:cNvSpPr>
          <p:nvPr/>
        </p:nvSpPr>
        <p:spPr bwMode="auto">
          <a:xfrm>
            <a:off x="0" y="0"/>
            <a:ext cx="9144000" cy="6858000"/>
          </a:xfrm>
          <a:custGeom>
            <a:avLst/>
            <a:gdLst>
              <a:gd name="T0" fmla="*/ 0 w 9144000"/>
              <a:gd name="T1" fmla="*/ 6858000 h 6858000"/>
              <a:gd name="T2" fmla="*/ 9144000 w 9144000"/>
              <a:gd name="T3" fmla="*/ 6858000 h 6858000"/>
              <a:gd name="T4" fmla="*/ 9144000 w 9144000"/>
              <a:gd name="T5" fmla="*/ 0 h 6858000"/>
              <a:gd name="T6" fmla="*/ 0 w 9144000"/>
              <a:gd name="T7" fmla="*/ 0 h 6858000"/>
              <a:gd name="T8" fmla="*/ 0 w 9144000"/>
              <a:gd name="T9" fmla="*/ 6858000 h 6858000"/>
              <a:gd name="T10" fmla="*/ 0 60000 65536"/>
              <a:gd name="T11" fmla="*/ 0 60000 65536"/>
              <a:gd name="T12" fmla="*/ 0 60000 65536"/>
              <a:gd name="T13" fmla="*/ 0 60000 65536"/>
              <a:gd name="T14" fmla="*/ 0 60000 65536"/>
              <a:gd name="T15" fmla="*/ 0 w 9144000"/>
              <a:gd name="T16" fmla="*/ 0 h 6858000"/>
              <a:gd name="T17" fmla="*/ 9144000 w 9144000"/>
              <a:gd name="T18" fmla="*/ 6858000 h 6858000"/>
            </a:gdLst>
            <a:ahLst/>
            <a:cxnLst>
              <a:cxn ang="T10">
                <a:pos x="T0" y="T1"/>
              </a:cxn>
              <a:cxn ang="T11">
                <a:pos x="T2" y="T3"/>
              </a:cxn>
              <a:cxn ang="T12">
                <a:pos x="T4" y="T5"/>
              </a:cxn>
              <a:cxn ang="T13">
                <a:pos x="T6" y="T7"/>
              </a:cxn>
              <a:cxn ang="T14">
                <a:pos x="T8" y="T9"/>
              </a:cxn>
            </a:cxnLst>
            <a:rect l="T15" t="T16" r="T17" b="T18"/>
            <a:pathLst>
              <a:path w="9144000" h="6858000">
                <a:moveTo>
                  <a:pt x="0" y="6858000"/>
                </a:moveTo>
                <a:lnTo>
                  <a:pt x="9144000" y="6858000"/>
                </a:lnTo>
                <a:lnTo>
                  <a:pt x="9144000" y="0"/>
                </a:lnTo>
                <a:lnTo>
                  <a:pt x="0" y="0"/>
                </a:lnTo>
                <a:lnTo>
                  <a:pt x="0" y="6858000"/>
                </a:lnTo>
              </a:path>
            </a:pathLst>
          </a:custGeom>
          <a:solidFill>
            <a:srgbClr val="FFFFFF"/>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5363" name="Freeform 3"/>
          <p:cNvSpPr>
            <a:spLocks noChangeArrowheads="1"/>
          </p:cNvSpPr>
          <p:nvPr/>
        </p:nvSpPr>
        <p:spPr bwMode="auto">
          <a:xfrm>
            <a:off x="0" y="0"/>
            <a:ext cx="9144000" cy="1066800"/>
          </a:xfrm>
          <a:custGeom>
            <a:avLst/>
            <a:gdLst>
              <a:gd name="T0" fmla="*/ 0 w 9144000"/>
              <a:gd name="T1" fmla="*/ 1066800 h 1066800"/>
              <a:gd name="T2" fmla="*/ 9144000 w 9144000"/>
              <a:gd name="T3" fmla="*/ 1066800 h 1066800"/>
              <a:gd name="T4" fmla="*/ 9144000 w 9144000"/>
              <a:gd name="T5" fmla="*/ 0 h 1066800"/>
              <a:gd name="T6" fmla="*/ 0 w 9144000"/>
              <a:gd name="T7" fmla="*/ 0 h 1066800"/>
              <a:gd name="T8" fmla="*/ 0 w 9144000"/>
              <a:gd name="T9" fmla="*/ 1066800 h 1066800"/>
              <a:gd name="T10" fmla="*/ 0 60000 65536"/>
              <a:gd name="T11" fmla="*/ 0 60000 65536"/>
              <a:gd name="T12" fmla="*/ 0 60000 65536"/>
              <a:gd name="T13" fmla="*/ 0 60000 65536"/>
              <a:gd name="T14" fmla="*/ 0 60000 65536"/>
              <a:gd name="T15" fmla="*/ 0 w 9144000"/>
              <a:gd name="T16" fmla="*/ 0 h 1066800"/>
              <a:gd name="T17" fmla="*/ 9144000 w 9144000"/>
              <a:gd name="T18" fmla="*/ 1066800 h 1066800"/>
            </a:gdLst>
            <a:ahLst/>
            <a:cxnLst>
              <a:cxn ang="T10">
                <a:pos x="T0" y="T1"/>
              </a:cxn>
              <a:cxn ang="T11">
                <a:pos x="T2" y="T3"/>
              </a:cxn>
              <a:cxn ang="T12">
                <a:pos x="T4" y="T5"/>
              </a:cxn>
              <a:cxn ang="T13">
                <a:pos x="T6" y="T7"/>
              </a:cxn>
              <a:cxn ang="T14">
                <a:pos x="T8" y="T9"/>
              </a:cxn>
            </a:cxnLst>
            <a:rect l="T15" t="T16" r="T17" b="T18"/>
            <a:pathLst>
              <a:path w="9144000" h="1066800">
                <a:moveTo>
                  <a:pt x="0" y="1066800"/>
                </a:moveTo>
                <a:lnTo>
                  <a:pt x="9144000" y="1066800"/>
                </a:lnTo>
                <a:lnTo>
                  <a:pt x="9144000" y="0"/>
                </a:lnTo>
                <a:lnTo>
                  <a:pt x="0" y="0"/>
                </a:lnTo>
                <a:lnTo>
                  <a:pt x="0" y="1066800"/>
                </a:lnTo>
              </a:path>
            </a:pathLst>
          </a:custGeom>
          <a:solidFill>
            <a:srgbClr val="0056AC"/>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5364" name="Freeform 3"/>
          <p:cNvSpPr>
            <a:spLocks noChangeArrowheads="1"/>
          </p:cNvSpPr>
          <p:nvPr/>
        </p:nvSpPr>
        <p:spPr bwMode="auto">
          <a:xfrm>
            <a:off x="-3175" y="-3175"/>
            <a:ext cx="9153525" cy="1076325"/>
          </a:xfrm>
          <a:custGeom>
            <a:avLst/>
            <a:gdLst>
              <a:gd name="T0" fmla="*/ 6350 w 9156700"/>
              <a:gd name="T1" fmla="*/ 1073150 h 1079500"/>
              <a:gd name="T2" fmla="*/ 9150350 w 9156700"/>
              <a:gd name="T3" fmla="*/ 1073150 h 1079500"/>
              <a:gd name="T4" fmla="*/ 9150350 w 9156700"/>
              <a:gd name="T5" fmla="*/ 6350 h 1079500"/>
              <a:gd name="T6" fmla="*/ 6350 w 9156700"/>
              <a:gd name="T7" fmla="*/ 6350 h 1079500"/>
              <a:gd name="T8" fmla="*/ 6350 w 9156700"/>
              <a:gd name="T9" fmla="*/ 1073150 h 1079500"/>
              <a:gd name="T10" fmla="*/ 0 60000 65536"/>
              <a:gd name="T11" fmla="*/ 0 60000 65536"/>
              <a:gd name="T12" fmla="*/ 0 60000 65536"/>
              <a:gd name="T13" fmla="*/ 0 60000 65536"/>
              <a:gd name="T14" fmla="*/ 0 60000 65536"/>
              <a:gd name="T15" fmla="*/ 0 w 9156700"/>
              <a:gd name="T16" fmla="*/ 0 h 1079500"/>
              <a:gd name="T17" fmla="*/ 9156700 w 9156700"/>
              <a:gd name="T18" fmla="*/ 1079500 h 1079500"/>
            </a:gdLst>
            <a:ahLst/>
            <a:cxnLst>
              <a:cxn ang="T10">
                <a:pos x="T0" y="T1"/>
              </a:cxn>
              <a:cxn ang="T11">
                <a:pos x="T2" y="T3"/>
              </a:cxn>
              <a:cxn ang="T12">
                <a:pos x="T4" y="T5"/>
              </a:cxn>
              <a:cxn ang="T13">
                <a:pos x="T6" y="T7"/>
              </a:cxn>
              <a:cxn ang="T14">
                <a:pos x="T8" y="T9"/>
              </a:cxn>
            </a:cxnLst>
            <a:rect l="T15" t="T16" r="T17" b="T18"/>
            <a:pathLst>
              <a:path w="9156700" h="1079500">
                <a:moveTo>
                  <a:pt x="6350" y="1073150"/>
                </a:moveTo>
                <a:lnTo>
                  <a:pt x="9150350" y="1073150"/>
                </a:lnTo>
                <a:lnTo>
                  <a:pt x="9150350" y="6350"/>
                </a:lnTo>
                <a:lnTo>
                  <a:pt x="6350" y="6350"/>
                </a:lnTo>
                <a:lnTo>
                  <a:pt x="6350" y="1073150"/>
                </a:lnTo>
              </a:path>
            </a:pathLst>
          </a:custGeom>
          <a:solidFill>
            <a:srgbClr val="000000">
              <a:alpha val="0"/>
            </a:srgbClr>
          </a:solidFill>
          <a:ln w="12700" cap="flat" cmpd="sng">
            <a:solidFill>
              <a:srgbClr val="000000"/>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1536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50800"/>
            <a:ext cx="25400"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616700"/>
            <a:ext cx="91440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8" name="TextBox 1"/>
          <p:cNvSpPr>
            <a:spLocks noChangeArrowheads="1"/>
          </p:cNvSpPr>
          <p:nvPr/>
        </p:nvSpPr>
        <p:spPr bwMode="auto">
          <a:xfrm>
            <a:off x="520700" y="6667500"/>
            <a:ext cx="13716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200"/>
              </a:lnSpc>
            </a:pPr>
            <a:r>
              <a:rPr lang="en-US" altLang="zh-CN" sz="1200">
                <a:solidFill>
                  <a:srgbClr val="FFFFFF"/>
                </a:solidFill>
                <a:latin typeface="Times New Roman" panose="02020603050405020304" pitchFamily="18" charset="0"/>
                <a:sym typeface="Times New Roman" panose="02020603050405020304" pitchFamily="18" charset="0"/>
              </a:rPr>
              <a:t>《大数据技术基础》</a:t>
            </a:r>
            <a:endParaRPr lang="zh-CN" altLang="en-US">
              <a:solidFill>
                <a:srgbClr val="000000"/>
              </a:solidFill>
            </a:endParaRPr>
          </a:p>
        </p:txBody>
      </p:sp>
      <p:sp>
        <p:nvSpPr>
          <p:cNvPr id="15369" name="TextBox 1"/>
          <p:cNvSpPr>
            <a:spLocks noChangeArrowheads="1"/>
          </p:cNvSpPr>
          <p:nvPr/>
        </p:nvSpPr>
        <p:spPr bwMode="auto">
          <a:xfrm>
            <a:off x="558800" y="406400"/>
            <a:ext cx="7874000"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342900" algn="l"/>
                <a:tab pos="673100" algn="l"/>
              </a:tabLst>
              <a:defRPr>
                <a:solidFill>
                  <a:schemeClr val="tx1"/>
                </a:solidFill>
                <a:latin typeface="Arial" panose="020B0604020202020204" pitchFamily="34" charset="0"/>
              </a:defRPr>
            </a:lvl1pPr>
            <a:lvl2pPr>
              <a:tabLst>
                <a:tab pos="342900" algn="l"/>
                <a:tab pos="673100" algn="l"/>
              </a:tabLst>
              <a:defRPr>
                <a:solidFill>
                  <a:schemeClr val="tx1"/>
                </a:solidFill>
                <a:latin typeface="Arial" panose="020B0604020202020204" pitchFamily="34" charset="0"/>
              </a:defRPr>
            </a:lvl2pPr>
            <a:lvl3pPr>
              <a:tabLst>
                <a:tab pos="342900" algn="l"/>
                <a:tab pos="673100" algn="l"/>
              </a:tabLst>
              <a:defRPr>
                <a:solidFill>
                  <a:schemeClr val="tx1"/>
                </a:solidFill>
                <a:latin typeface="Arial" panose="020B0604020202020204" pitchFamily="34" charset="0"/>
              </a:defRPr>
            </a:lvl3pPr>
            <a:lvl4pPr>
              <a:tabLst>
                <a:tab pos="342900" algn="l"/>
                <a:tab pos="673100" algn="l"/>
              </a:tabLst>
              <a:defRPr>
                <a:solidFill>
                  <a:schemeClr val="tx1"/>
                </a:solidFill>
                <a:latin typeface="Arial" panose="020B0604020202020204" pitchFamily="34" charset="0"/>
              </a:defRPr>
            </a:lvl4pPr>
            <a:lvl5pPr>
              <a:tabLst>
                <a:tab pos="342900" algn="l"/>
                <a:tab pos="673100" algn="l"/>
              </a:tabLst>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9pPr>
          </a:lstStyle>
          <a:p>
            <a:pPr>
              <a:lnSpc>
                <a:spcPts val="34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3200">
                <a:solidFill>
                  <a:srgbClr val="FFFFFF"/>
                </a:solidFill>
                <a:latin typeface="Times New Roman" panose="02020603050405020304" pitchFamily="18" charset="0"/>
                <a:sym typeface="Times New Roman" panose="02020603050405020304" pitchFamily="18" charset="0"/>
              </a:rPr>
              <a:t>MapReduce</a:t>
            </a:r>
            <a:r>
              <a:rPr lang="en-US" altLang="zh-CN" sz="3200">
                <a:solidFill>
                  <a:srgbClr val="FFFFFF"/>
                </a:solidFill>
                <a:latin typeface="黑体" panose="02010609060101010101" pitchFamily="49" charset="-122"/>
                <a:sym typeface="黑体" panose="02010609060101010101" pitchFamily="49" charset="-122"/>
              </a:rPr>
              <a:t>工作流程概述</a:t>
            </a:r>
            <a:endParaRPr lang="zh-CN" altLang="en-US" sz="3200">
              <a:solidFill>
                <a:srgbClr val="FFFFFF"/>
              </a:solidFill>
              <a:latin typeface="黑体" panose="02010609060101010101" pitchFamily="49" charset="-122"/>
              <a:sym typeface="黑体" panose="02010609060101010101" pitchFamily="49" charset="-122"/>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2400"/>
              </a:lnSpc>
            </a:pPr>
            <a:r>
              <a:rPr lang="en-US" altLang="zh-CN" sz="2000">
                <a:solidFill>
                  <a:srgbClr val="000000"/>
                </a:solidFill>
                <a:latin typeface="Times New Roman" panose="02020603050405020304" pitchFamily="18" charset="0"/>
                <a:sym typeface="Times New Roman" panose="02020603050405020304" pitchFamily="18" charset="0"/>
              </a:rPr>
              <a:t>•    下图说明了用MapReduce来处理大数据集的过程，就是将大数据集</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3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分解为成百上千的小数据集，每个(或若干个)数据集分别由集群中的</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4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一个结点(一般就是一台普通的计算机)进行处理并生成中间结果，然</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2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后这些中间结果又由大量的结点进行合并，形成最终结果。</a:t>
            </a:r>
            <a:endParaRPr lang="zh-CN" altLang="en-US">
              <a:solidFill>
                <a:srgbClr val="000000"/>
              </a:solidFill>
            </a:endParaRPr>
          </a:p>
        </p:txBody>
      </p:sp>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81100" y="2971812"/>
            <a:ext cx="6629400" cy="327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3700359"/>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Scalable Web </a:t>
            </a:r>
            <a:r>
              <a:rPr lang="en-US" altLang="zh-CN" dirty="0" smtClean="0"/>
              <a:t>Crawling</a:t>
            </a:r>
            <a:endParaRPr lang="zh-CN" altLang="en-US" dirty="0"/>
          </a:p>
        </p:txBody>
      </p:sp>
      <p:sp>
        <p:nvSpPr>
          <p:cNvPr id="3" name="内容占位符 2"/>
          <p:cNvSpPr>
            <a:spLocks noGrp="1"/>
          </p:cNvSpPr>
          <p:nvPr>
            <p:ph idx="1"/>
          </p:nvPr>
        </p:nvSpPr>
        <p:spPr/>
        <p:txBody>
          <a:bodyPr>
            <a:normAutofit fontScale="85000" lnSpcReduction="10000"/>
          </a:bodyPr>
          <a:lstStyle/>
          <a:p>
            <a:r>
              <a:rPr lang="en-US" altLang="zh-CN" dirty="0"/>
              <a:t>What are the resources consumed?</a:t>
            </a:r>
          </a:p>
          <a:p>
            <a:pPr lvl="1"/>
            <a:r>
              <a:rPr lang="en-US" altLang="zh-CN" dirty="0" smtClean="0"/>
              <a:t>CPU</a:t>
            </a:r>
            <a:r>
              <a:rPr lang="en-US" altLang="zh-CN" dirty="0"/>
              <a:t> processing for network operations and the parsing of </a:t>
            </a:r>
            <a:r>
              <a:rPr lang="en-US" altLang="zh-CN" dirty="0" smtClean="0"/>
              <a:t>page content</a:t>
            </a:r>
            <a:endParaRPr lang="en-US" altLang="zh-CN" dirty="0"/>
          </a:p>
          <a:p>
            <a:pPr lvl="1"/>
            <a:r>
              <a:rPr lang="en-US" altLang="zh-CN" dirty="0"/>
              <a:t>writing to disk </a:t>
            </a:r>
            <a:r>
              <a:rPr lang="en-US" altLang="zh-CN" dirty="0" smtClean="0"/>
              <a:t>storage network</a:t>
            </a:r>
            <a:r>
              <a:rPr lang="en-US" altLang="zh-CN" dirty="0"/>
              <a:t> bandwidth to remote web sites</a:t>
            </a:r>
          </a:p>
          <a:p>
            <a:r>
              <a:rPr lang="en-US" altLang="zh-CN" dirty="0"/>
              <a:t>Parallel web crawling</a:t>
            </a:r>
          </a:p>
          <a:p>
            <a:pPr lvl="1"/>
            <a:r>
              <a:rPr lang="en-US" altLang="zh-CN" dirty="0" smtClean="0"/>
              <a:t>Use</a:t>
            </a:r>
            <a:r>
              <a:rPr lang="en-US" altLang="zh-CN" dirty="0"/>
              <a:t> multiple CPUs</a:t>
            </a:r>
          </a:p>
          <a:p>
            <a:pPr lvl="1"/>
            <a:r>
              <a:rPr lang="en-US" altLang="zh-CN" dirty="0" smtClean="0"/>
              <a:t>Use</a:t>
            </a:r>
            <a:r>
              <a:rPr lang="en-US" altLang="zh-CN" dirty="0"/>
              <a:t> multiple storage devices</a:t>
            </a:r>
          </a:p>
          <a:p>
            <a:r>
              <a:rPr lang="en-US" altLang="zh-CN" dirty="0"/>
              <a:t>Challenges:</a:t>
            </a:r>
          </a:p>
          <a:p>
            <a:pPr lvl="1"/>
            <a:r>
              <a:rPr lang="en-US" altLang="zh-CN" dirty="0"/>
              <a:t>Synchronization on already visited URLs</a:t>
            </a:r>
          </a:p>
          <a:p>
            <a:pPr lvl="1"/>
            <a:r>
              <a:rPr lang="en-US" altLang="zh-CN" dirty="0"/>
              <a:t>Downloading network bandwidth remains the </a:t>
            </a:r>
            <a:r>
              <a:rPr lang="en-US" altLang="zh-CN" dirty="0" smtClean="0"/>
              <a:t>bottleneck</a:t>
            </a:r>
            <a:endParaRPr lang="en-US" altLang="zh-CN" dirty="0"/>
          </a:p>
        </p:txBody>
      </p:sp>
      <p:sp>
        <p:nvSpPr>
          <p:cNvPr id="4" name="日期占位符 3"/>
          <p:cNvSpPr>
            <a:spLocks noGrp="1"/>
          </p:cNvSpPr>
          <p:nvPr>
            <p:ph type="dt" sz="half" idx="10"/>
          </p:nvPr>
        </p:nvSpPr>
        <p:spPr/>
        <p:txBody>
          <a:bodyPr/>
          <a:lstStyle/>
          <a:p>
            <a:fld id="{CB19D512-2225-4D72-AE7B-9D1620FE6FB6}" type="datetime1">
              <a:rPr lang="zh-CN" altLang="en-US" smtClean="0"/>
              <a:pPr/>
              <a:t>2019/12/16</a:t>
            </a:fld>
            <a:endParaRPr lang="en-US" altLang="zh-CN" sz="1800">
              <a:solidFill>
                <a:schemeClr val="tx1"/>
              </a:solidFill>
            </a:endParaRPr>
          </a:p>
        </p:txBody>
      </p:sp>
    </p:spTree>
    <p:extLst>
      <p:ext uri="{BB962C8B-B14F-4D97-AF65-F5344CB8AC3E}">
        <p14:creationId xmlns:p14="http://schemas.microsoft.com/office/powerpoint/2010/main" val="29679148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Politeness</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a:t>Crawling is not always welcome (in fact, often unwelcome) by </a:t>
            </a:r>
            <a:r>
              <a:rPr lang="en-US" altLang="zh-CN" dirty="0" smtClean="0"/>
              <a:t>web</a:t>
            </a:r>
            <a:r>
              <a:rPr lang="en-US" altLang="zh-CN" dirty="0"/>
              <a:t> sites</a:t>
            </a:r>
          </a:p>
          <a:p>
            <a:pPr lvl="1"/>
            <a:r>
              <a:rPr lang="en-US" altLang="zh-CN" dirty="0"/>
              <a:t>Some of my content is good to show up on a search engine, others (processing scripts etc.) has no use (to me) to be crawled</a:t>
            </a:r>
          </a:p>
          <a:p>
            <a:pPr lvl="1"/>
            <a:r>
              <a:rPr lang="en-US" altLang="zh-CN" dirty="0"/>
              <a:t>Crawlers/bots consume my web server resources that may affect </a:t>
            </a:r>
            <a:r>
              <a:rPr lang="en-US" altLang="zh-CN" dirty="0" smtClean="0"/>
              <a:t>the</a:t>
            </a:r>
            <a:r>
              <a:rPr lang="en-US" altLang="zh-CN" dirty="0"/>
              <a:t> experience of human users</a:t>
            </a:r>
          </a:p>
          <a:p>
            <a:r>
              <a:rPr lang="en-US" altLang="zh-CN" dirty="0"/>
              <a:t>Limit the crawler bandwidth use</a:t>
            </a:r>
          </a:p>
          <a:p>
            <a:pPr lvl="1"/>
            <a:r>
              <a:rPr lang="en-US" altLang="zh-CN" dirty="0" smtClean="0"/>
              <a:t>Page</a:t>
            </a:r>
            <a:r>
              <a:rPr lang="en-US" altLang="zh-CN" dirty="0"/>
              <a:t> download rate; downloading bandwidth</a:t>
            </a:r>
          </a:p>
          <a:p>
            <a:pPr lvl="1"/>
            <a:r>
              <a:rPr lang="en-US" altLang="zh-CN" dirty="0" smtClean="0"/>
              <a:t>Limit</a:t>
            </a:r>
            <a:r>
              <a:rPr lang="en-US" altLang="zh-CN" dirty="0"/>
              <a:t> per </a:t>
            </a:r>
            <a:r>
              <a:rPr lang="en-US" altLang="zh-CN" dirty="0" smtClean="0"/>
              <a:t>site</a:t>
            </a:r>
            <a:r>
              <a:rPr lang="en-US" altLang="zh-CN" dirty="0"/>
              <a:t>	</a:t>
            </a:r>
          </a:p>
          <a:p>
            <a:endParaRPr lang="en-US" altLang="zh-CN" dirty="0"/>
          </a:p>
          <a:p>
            <a:endParaRPr lang="zh-CN" altLang="en-US" dirty="0"/>
          </a:p>
        </p:txBody>
      </p:sp>
      <p:sp>
        <p:nvSpPr>
          <p:cNvPr id="4" name="日期占位符 3"/>
          <p:cNvSpPr>
            <a:spLocks noGrp="1"/>
          </p:cNvSpPr>
          <p:nvPr>
            <p:ph type="dt" sz="half" idx="10"/>
          </p:nvPr>
        </p:nvSpPr>
        <p:spPr/>
        <p:txBody>
          <a:bodyPr/>
          <a:lstStyle/>
          <a:p>
            <a:fld id="{CB19D512-2225-4D72-AE7B-9D1620FE6FB6}" type="datetime1">
              <a:rPr lang="zh-CN" altLang="en-US" smtClean="0"/>
              <a:pPr/>
              <a:t>2019/12/16</a:t>
            </a:fld>
            <a:endParaRPr lang="en-US" altLang="zh-CN" sz="1800">
              <a:solidFill>
                <a:schemeClr val="tx1"/>
              </a:solidFill>
            </a:endParaRPr>
          </a:p>
        </p:txBody>
      </p:sp>
    </p:spTree>
    <p:extLst>
      <p:ext uri="{BB962C8B-B14F-4D97-AF65-F5344CB8AC3E}">
        <p14:creationId xmlns:p14="http://schemas.microsoft.com/office/powerpoint/2010/main" val="6216885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examination  #</a:t>
            </a:r>
            <a:r>
              <a:rPr lang="en-US" altLang="zh-CN" dirty="0" smtClean="0"/>
              <a:t>1</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Focused web crawling</a:t>
            </a:r>
          </a:p>
          <a:p>
            <a:pPr lvl="1"/>
            <a:r>
              <a:rPr lang="en-US" altLang="zh-CN" dirty="0" smtClean="0"/>
              <a:t>Within</a:t>
            </a:r>
            <a:r>
              <a:rPr lang="en-US" altLang="zh-CN" dirty="0"/>
              <a:t> a domain</a:t>
            </a:r>
          </a:p>
          <a:p>
            <a:pPr lvl="1"/>
            <a:r>
              <a:rPr lang="en-US" altLang="zh-CN" dirty="0" smtClean="0"/>
              <a:t>Topic‐specific</a:t>
            </a:r>
            <a:endParaRPr lang="en-US" altLang="zh-CN" dirty="0"/>
          </a:p>
          <a:p>
            <a:r>
              <a:rPr lang="en-US" altLang="zh-CN" dirty="0"/>
              <a:t>Not to visit the same URL twice, URL normalization</a:t>
            </a:r>
          </a:p>
          <a:p>
            <a:r>
              <a:rPr lang="en-US" altLang="zh-CN" dirty="0"/>
              <a:t>Follow the robot exclusion standard and crawl at a determined slow rate (e.g., sleep a second between consecutive page downloads)</a:t>
            </a:r>
          </a:p>
          <a:p>
            <a:r>
              <a:rPr lang="en-US" altLang="zh-CN" dirty="0"/>
              <a:t>No parallelism</a:t>
            </a:r>
          </a:p>
          <a:p>
            <a:endParaRPr lang="en-US" altLang="zh-CN" dirty="0"/>
          </a:p>
          <a:p>
            <a:endParaRPr lang="en-US" altLang="zh-CN" dirty="0"/>
          </a:p>
          <a:p>
            <a:endParaRPr lang="en-US" altLang="zh-CN" dirty="0"/>
          </a:p>
          <a:p>
            <a:endParaRPr lang="zh-CN" altLang="en-US" dirty="0"/>
          </a:p>
        </p:txBody>
      </p:sp>
      <p:sp>
        <p:nvSpPr>
          <p:cNvPr id="4" name="日期占位符 3"/>
          <p:cNvSpPr>
            <a:spLocks noGrp="1"/>
          </p:cNvSpPr>
          <p:nvPr>
            <p:ph type="dt" sz="half" idx="10"/>
          </p:nvPr>
        </p:nvSpPr>
        <p:spPr/>
        <p:txBody>
          <a:bodyPr/>
          <a:lstStyle/>
          <a:p>
            <a:fld id="{CB19D512-2225-4D72-AE7B-9D1620FE6FB6}" type="datetime1">
              <a:rPr lang="zh-CN" altLang="en-US" smtClean="0"/>
              <a:pPr/>
              <a:t>2019/12/16</a:t>
            </a:fld>
            <a:endParaRPr lang="en-US" altLang="zh-CN" sz="1800">
              <a:solidFill>
                <a:schemeClr val="tx1"/>
              </a:solidFill>
            </a:endParaRPr>
          </a:p>
        </p:txBody>
      </p:sp>
    </p:spTree>
    <p:extLst>
      <p:ext uri="{BB962C8B-B14F-4D97-AF65-F5344CB8AC3E}">
        <p14:creationId xmlns:p14="http://schemas.microsoft.com/office/powerpoint/2010/main" val="29504276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examination  #</a:t>
            </a:r>
            <a:r>
              <a:rPr lang="en-US" altLang="zh-CN" dirty="0" smtClean="0"/>
              <a:t>1</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a:t>Parsing a web page for hyperlinks and anchor texts</a:t>
            </a:r>
            <a:r>
              <a:rPr lang="en-US" altLang="zh-CN" dirty="0" smtClean="0"/>
              <a:t>?</a:t>
            </a:r>
            <a:endParaRPr lang="en-US" altLang="zh-CN" dirty="0"/>
          </a:p>
          <a:p>
            <a:pPr lvl="1"/>
            <a:r>
              <a:rPr lang="en-US" altLang="zh-CN" dirty="0"/>
              <a:t>HTML pages are notoriously error‐prone  browsers go to great length to tolerate imperfect HTML pages; you may find it not easy </a:t>
            </a:r>
            <a:r>
              <a:rPr lang="en-US" altLang="zh-CN" dirty="0" smtClean="0"/>
              <a:t>to</a:t>
            </a:r>
            <a:r>
              <a:rPr lang="en-US" altLang="zh-CN" dirty="0"/>
              <a:t> </a:t>
            </a:r>
            <a:r>
              <a:rPr lang="en-US" altLang="zh-CN" dirty="0" smtClean="0"/>
              <a:t>do</a:t>
            </a:r>
          </a:p>
          <a:p>
            <a:r>
              <a:rPr lang="en-US" altLang="zh-CN" dirty="0"/>
              <a:t>Maintaining the list of visited URLs  what data structure?</a:t>
            </a:r>
          </a:p>
          <a:p>
            <a:r>
              <a:rPr lang="en-US" altLang="zh-CN" dirty="0"/>
              <a:t>Programming languages:</a:t>
            </a:r>
          </a:p>
          <a:p>
            <a:pPr lvl="1"/>
            <a:r>
              <a:rPr lang="en-US" altLang="zh-CN" dirty="0" smtClean="0"/>
              <a:t>Java</a:t>
            </a:r>
            <a:r>
              <a:rPr lang="en-US" altLang="zh-CN" dirty="0"/>
              <a:t>, C, Perl, Python, </a:t>
            </a:r>
            <a:r>
              <a:rPr lang="en-US" altLang="zh-CN" dirty="0" smtClean="0"/>
              <a:t>…</a:t>
            </a:r>
            <a:endParaRPr lang="en-US" altLang="zh-CN" dirty="0"/>
          </a:p>
          <a:p>
            <a:r>
              <a:rPr lang="en-US" altLang="zh-CN" dirty="0"/>
              <a:t>Demo and pre‐assignment questionnaire</a:t>
            </a:r>
          </a:p>
          <a:p>
            <a:endParaRPr lang="en-US" altLang="zh-CN" dirty="0"/>
          </a:p>
          <a:p>
            <a:endParaRPr lang="en-US" altLang="zh-CN" dirty="0"/>
          </a:p>
          <a:p>
            <a:endParaRPr lang="en-US" altLang="zh-CN" dirty="0"/>
          </a:p>
          <a:p>
            <a:endParaRPr lang="en-US" altLang="zh-CN" dirty="0"/>
          </a:p>
          <a:p>
            <a:endParaRPr lang="zh-CN" altLang="en-US" dirty="0"/>
          </a:p>
        </p:txBody>
      </p:sp>
      <p:sp>
        <p:nvSpPr>
          <p:cNvPr id="4" name="日期占位符 3"/>
          <p:cNvSpPr>
            <a:spLocks noGrp="1"/>
          </p:cNvSpPr>
          <p:nvPr>
            <p:ph type="dt" sz="half" idx="10"/>
          </p:nvPr>
        </p:nvSpPr>
        <p:spPr/>
        <p:txBody>
          <a:bodyPr/>
          <a:lstStyle/>
          <a:p>
            <a:fld id="{CB19D512-2225-4D72-AE7B-9D1620FE6FB6}" type="datetime1">
              <a:rPr lang="zh-CN" altLang="en-US" smtClean="0"/>
              <a:pPr/>
              <a:t>2019/12/16</a:t>
            </a:fld>
            <a:endParaRPr lang="en-US" altLang="zh-CN" sz="1800">
              <a:solidFill>
                <a:schemeClr val="tx1"/>
              </a:solidFill>
            </a:endParaRPr>
          </a:p>
        </p:txBody>
      </p:sp>
    </p:spTree>
    <p:extLst>
      <p:ext uri="{BB962C8B-B14F-4D97-AF65-F5344CB8AC3E}">
        <p14:creationId xmlns:p14="http://schemas.microsoft.com/office/powerpoint/2010/main" val="975797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reeform 3"/>
          <p:cNvSpPr>
            <a:spLocks noChangeArrowheads="1"/>
          </p:cNvSpPr>
          <p:nvPr/>
        </p:nvSpPr>
        <p:spPr bwMode="auto">
          <a:xfrm>
            <a:off x="0" y="0"/>
            <a:ext cx="9144000" cy="6858000"/>
          </a:xfrm>
          <a:custGeom>
            <a:avLst/>
            <a:gdLst>
              <a:gd name="T0" fmla="*/ 0 w 9144000"/>
              <a:gd name="T1" fmla="*/ 6858000 h 6858000"/>
              <a:gd name="T2" fmla="*/ 9144000 w 9144000"/>
              <a:gd name="T3" fmla="*/ 6858000 h 6858000"/>
              <a:gd name="T4" fmla="*/ 9144000 w 9144000"/>
              <a:gd name="T5" fmla="*/ 0 h 6858000"/>
              <a:gd name="T6" fmla="*/ 0 w 9144000"/>
              <a:gd name="T7" fmla="*/ 0 h 6858000"/>
              <a:gd name="T8" fmla="*/ 0 w 9144000"/>
              <a:gd name="T9" fmla="*/ 6858000 h 6858000"/>
              <a:gd name="T10" fmla="*/ 0 60000 65536"/>
              <a:gd name="T11" fmla="*/ 0 60000 65536"/>
              <a:gd name="T12" fmla="*/ 0 60000 65536"/>
              <a:gd name="T13" fmla="*/ 0 60000 65536"/>
              <a:gd name="T14" fmla="*/ 0 60000 65536"/>
              <a:gd name="T15" fmla="*/ 0 w 9144000"/>
              <a:gd name="T16" fmla="*/ 0 h 6858000"/>
              <a:gd name="T17" fmla="*/ 9144000 w 9144000"/>
              <a:gd name="T18" fmla="*/ 6858000 h 6858000"/>
            </a:gdLst>
            <a:ahLst/>
            <a:cxnLst>
              <a:cxn ang="T10">
                <a:pos x="T0" y="T1"/>
              </a:cxn>
              <a:cxn ang="T11">
                <a:pos x="T2" y="T3"/>
              </a:cxn>
              <a:cxn ang="T12">
                <a:pos x="T4" y="T5"/>
              </a:cxn>
              <a:cxn ang="T13">
                <a:pos x="T6" y="T7"/>
              </a:cxn>
              <a:cxn ang="T14">
                <a:pos x="T8" y="T9"/>
              </a:cxn>
            </a:cxnLst>
            <a:rect l="T15" t="T16" r="T17" b="T18"/>
            <a:pathLst>
              <a:path w="9144000" h="6858000">
                <a:moveTo>
                  <a:pt x="0" y="6858000"/>
                </a:moveTo>
                <a:lnTo>
                  <a:pt x="9144000" y="6858000"/>
                </a:lnTo>
                <a:lnTo>
                  <a:pt x="9144000" y="0"/>
                </a:lnTo>
                <a:lnTo>
                  <a:pt x="0" y="0"/>
                </a:lnTo>
                <a:lnTo>
                  <a:pt x="0" y="6858000"/>
                </a:lnTo>
              </a:path>
            </a:pathLst>
          </a:custGeom>
          <a:solidFill>
            <a:srgbClr val="FFFFFF"/>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38915" name="Freeform 3"/>
          <p:cNvSpPr>
            <a:spLocks noChangeArrowheads="1"/>
          </p:cNvSpPr>
          <p:nvPr/>
        </p:nvSpPr>
        <p:spPr bwMode="auto">
          <a:xfrm>
            <a:off x="0" y="0"/>
            <a:ext cx="9144000" cy="1066800"/>
          </a:xfrm>
          <a:custGeom>
            <a:avLst/>
            <a:gdLst>
              <a:gd name="T0" fmla="*/ 0 w 9144000"/>
              <a:gd name="T1" fmla="*/ 1066800 h 1066800"/>
              <a:gd name="T2" fmla="*/ 9144000 w 9144000"/>
              <a:gd name="T3" fmla="*/ 1066800 h 1066800"/>
              <a:gd name="T4" fmla="*/ 9144000 w 9144000"/>
              <a:gd name="T5" fmla="*/ 0 h 1066800"/>
              <a:gd name="T6" fmla="*/ 0 w 9144000"/>
              <a:gd name="T7" fmla="*/ 0 h 1066800"/>
              <a:gd name="T8" fmla="*/ 0 w 9144000"/>
              <a:gd name="T9" fmla="*/ 1066800 h 1066800"/>
              <a:gd name="T10" fmla="*/ 0 60000 65536"/>
              <a:gd name="T11" fmla="*/ 0 60000 65536"/>
              <a:gd name="T12" fmla="*/ 0 60000 65536"/>
              <a:gd name="T13" fmla="*/ 0 60000 65536"/>
              <a:gd name="T14" fmla="*/ 0 60000 65536"/>
              <a:gd name="T15" fmla="*/ 0 w 9144000"/>
              <a:gd name="T16" fmla="*/ 0 h 1066800"/>
              <a:gd name="T17" fmla="*/ 9144000 w 9144000"/>
              <a:gd name="T18" fmla="*/ 1066800 h 1066800"/>
            </a:gdLst>
            <a:ahLst/>
            <a:cxnLst>
              <a:cxn ang="T10">
                <a:pos x="T0" y="T1"/>
              </a:cxn>
              <a:cxn ang="T11">
                <a:pos x="T2" y="T3"/>
              </a:cxn>
              <a:cxn ang="T12">
                <a:pos x="T4" y="T5"/>
              </a:cxn>
              <a:cxn ang="T13">
                <a:pos x="T6" y="T7"/>
              </a:cxn>
              <a:cxn ang="T14">
                <a:pos x="T8" y="T9"/>
              </a:cxn>
            </a:cxnLst>
            <a:rect l="T15" t="T16" r="T17" b="T18"/>
            <a:pathLst>
              <a:path w="9144000" h="1066800">
                <a:moveTo>
                  <a:pt x="0" y="1066800"/>
                </a:moveTo>
                <a:lnTo>
                  <a:pt x="9144000" y="1066800"/>
                </a:lnTo>
                <a:lnTo>
                  <a:pt x="9144000" y="0"/>
                </a:lnTo>
                <a:lnTo>
                  <a:pt x="0" y="0"/>
                </a:lnTo>
                <a:lnTo>
                  <a:pt x="0" y="1066800"/>
                </a:lnTo>
              </a:path>
            </a:pathLst>
          </a:custGeom>
          <a:solidFill>
            <a:srgbClr val="0056AC"/>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38916" name="Freeform 3"/>
          <p:cNvSpPr>
            <a:spLocks noChangeArrowheads="1"/>
          </p:cNvSpPr>
          <p:nvPr/>
        </p:nvSpPr>
        <p:spPr bwMode="auto">
          <a:xfrm>
            <a:off x="-3175" y="-3175"/>
            <a:ext cx="9153525" cy="1076325"/>
          </a:xfrm>
          <a:custGeom>
            <a:avLst/>
            <a:gdLst>
              <a:gd name="T0" fmla="*/ 6350 w 9156700"/>
              <a:gd name="T1" fmla="*/ 1073150 h 1079500"/>
              <a:gd name="T2" fmla="*/ 9150350 w 9156700"/>
              <a:gd name="T3" fmla="*/ 1073150 h 1079500"/>
              <a:gd name="T4" fmla="*/ 9150350 w 9156700"/>
              <a:gd name="T5" fmla="*/ 6350 h 1079500"/>
              <a:gd name="T6" fmla="*/ 6350 w 9156700"/>
              <a:gd name="T7" fmla="*/ 6350 h 1079500"/>
              <a:gd name="T8" fmla="*/ 6350 w 9156700"/>
              <a:gd name="T9" fmla="*/ 1073150 h 1079500"/>
              <a:gd name="T10" fmla="*/ 0 60000 65536"/>
              <a:gd name="T11" fmla="*/ 0 60000 65536"/>
              <a:gd name="T12" fmla="*/ 0 60000 65536"/>
              <a:gd name="T13" fmla="*/ 0 60000 65536"/>
              <a:gd name="T14" fmla="*/ 0 60000 65536"/>
              <a:gd name="T15" fmla="*/ 0 w 9156700"/>
              <a:gd name="T16" fmla="*/ 0 h 1079500"/>
              <a:gd name="T17" fmla="*/ 9156700 w 9156700"/>
              <a:gd name="T18" fmla="*/ 1079500 h 1079500"/>
            </a:gdLst>
            <a:ahLst/>
            <a:cxnLst>
              <a:cxn ang="T10">
                <a:pos x="T0" y="T1"/>
              </a:cxn>
              <a:cxn ang="T11">
                <a:pos x="T2" y="T3"/>
              </a:cxn>
              <a:cxn ang="T12">
                <a:pos x="T4" y="T5"/>
              </a:cxn>
              <a:cxn ang="T13">
                <a:pos x="T6" y="T7"/>
              </a:cxn>
              <a:cxn ang="T14">
                <a:pos x="T8" y="T9"/>
              </a:cxn>
            </a:cxnLst>
            <a:rect l="T15" t="T16" r="T17" b="T18"/>
            <a:pathLst>
              <a:path w="9156700" h="1079500">
                <a:moveTo>
                  <a:pt x="6350" y="1073150"/>
                </a:moveTo>
                <a:lnTo>
                  <a:pt x="9150350" y="1073150"/>
                </a:lnTo>
                <a:lnTo>
                  <a:pt x="9150350" y="6350"/>
                </a:lnTo>
                <a:lnTo>
                  <a:pt x="6350" y="6350"/>
                </a:lnTo>
                <a:lnTo>
                  <a:pt x="6350" y="1073150"/>
                </a:lnTo>
              </a:path>
            </a:pathLst>
          </a:custGeom>
          <a:solidFill>
            <a:srgbClr val="000000">
              <a:alpha val="0"/>
            </a:srgbClr>
          </a:solidFill>
          <a:ln w="12700" cap="flat" cmpd="sng">
            <a:solidFill>
              <a:srgbClr val="000000"/>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38917" name="Freeform 3"/>
          <p:cNvSpPr>
            <a:spLocks noChangeArrowheads="1"/>
          </p:cNvSpPr>
          <p:nvPr/>
        </p:nvSpPr>
        <p:spPr bwMode="auto">
          <a:xfrm>
            <a:off x="0" y="5638800"/>
            <a:ext cx="9144000" cy="1206500"/>
          </a:xfrm>
          <a:custGeom>
            <a:avLst/>
            <a:gdLst>
              <a:gd name="T0" fmla="*/ 0 w 9144000"/>
              <a:gd name="T1" fmla="*/ 0 h 1206500"/>
              <a:gd name="T2" fmla="*/ 9144000 w 9144000"/>
              <a:gd name="T3" fmla="*/ 0 h 1206500"/>
              <a:gd name="T4" fmla="*/ 9144000 w 9144000"/>
              <a:gd name="T5" fmla="*/ 1206500 h 1206500"/>
              <a:gd name="T6" fmla="*/ 0 w 9144000"/>
              <a:gd name="T7" fmla="*/ 1206500 h 1206500"/>
              <a:gd name="T8" fmla="*/ 0 w 9144000"/>
              <a:gd name="T9" fmla="*/ 0 h 1206500"/>
              <a:gd name="T10" fmla="*/ 0 60000 65536"/>
              <a:gd name="T11" fmla="*/ 0 60000 65536"/>
              <a:gd name="T12" fmla="*/ 0 60000 65536"/>
              <a:gd name="T13" fmla="*/ 0 60000 65536"/>
              <a:gd name="T14" fmla="*/ 0 60000 65536"/>
              <a:gd name="T15" fmla="*/ 0 w 9144000"/>
              <a:gd name="T16" fmla="*/ 0 h 1206500"/>
              <a:gd name="T17" fmla="*/ 9144000 w 9144000"/>
              <a:gd name="T18" fmla="*/ 1206500 h 1206500"/>
            </a:gdLst>
            <a:ahLst/>
            <a:cxnLst>
              <a:cxn ang="T10">
                <a:pos x="T0" y="T1"/>
              </a:cxn>
              <a:cxn ang="T11">
                <a:pos x="T2" y="T3"/>
              </a:cxn>
              <a:cxn ang="T12">
                <a:pos x="T4" y="T5"/>
              </a:cxn>
              <a:cxn ang="T13">
                <a:pos x="T6" y="T7"/>
              </a:cxn>
              <a:cxn ang="T14">
                <a:pos x="T8" y="T9"/>
              </a:cxn>
            </a:cxnLst>
            <a:rect l="T15" t="T16" r="T17" b="T18"/>
            <a:pathLst>
              <a:path w="9144000" h="1206500">
                <a:moveTo>
                  <a:pt x="0" y="0"/>
                </a:moveTo>
                <a:lnTo>
                  <a:pt x="9144000" y="0"/>
                </a:lnTo>
                <a:lnTo>
                  <a:pt x="9144000" y="1206500"/>
                </a:lnTo>
                <a:lnTo>
                  <a:pt x="0" y="1206500"/>
                </a:lnTo>
                <a:lnTo>
                  <a:pt x="0" y="0"/>
                </a:lnTo>
              </a:path>
            </a:pathLst>
          </a:custGeom>
          <a:solidFill>
            <a:srgbClr val="0056AC"/>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pic>
        <p:nvPicPr>
          <p:cNvPr id="3891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700" y="139700"/>
            <a:ext cx="7874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651500"/>
            <a:ext cx="9144000"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1" name="TextBox 1"/>
          <p:cNvSpPr>
            <a:spLocks noChangeArrowheads="1"/>
          </p:cNvSpPr>
          <p:nvPr/>
        </p:nvSpPr>
        <p:spPr bwMode="auto">
          <a:xfrm>
            <a:off x="584200" y="6667500"/>
            <a:ext cx="13716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200"/>
              </a:lnSpc>
            </a:pPr>
            <a:r>
              <a:rPr lang="en-US" altLang="zh-CN" sz="1200">
                <a:solidFill>
                  <a:srgbClr val="FFFFFF"/>
                </a:solidFill>
                <a:latin typeface="Times New Roman" pitchFamily="18" charset="0"/>
                <a:sym typeface="Times New Roman" pitchFamily="18" charset="0"/>
              </a:rPr>
              <a:t>《大数据技术基础》</a:t>
            </a: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reeform 3"/>
          <p:cNvSpPr>
            <a:spLocks noChangeArrowheads="1"/>
          </p:cNvSpPr>
          <p:nvPr/>
        </p:nvSpPr>
        <p:spPr bwMode="auto">
          <a:xfrm>
            <a:off x="0" y="0"/>
            <a:ext cx="9144000" cy="6858000"/>
          </a:xfrm>
          <a:custGeom>
            <a:avLst/>
            <a:gdLst>
              <a:gd name="T0" fmla="*/ 0 w 9144000"/>
              <a:gd name="T1" fmla="*/ 6858000 h 6858000"/>
              <a:gd name="T2" fmla="*/ 9144000 w 9144000"/>
              <a:gd name="T3" fmla="*/ 6858000 h 6858000"/>
              <a:gd name="T4" fmla="*/ 9144000 w 9144000"/>
              <a:gd name="T5" fmla="*/ 0 h 6858000"/>
              <a:gd name="T6" fmla="*/ 0 w 9144000"/>
              <a:gd name="T7" fmla="*/ 0 h 6858000"/>
              <a:gd name="T8" fmla="*/ 0 w 9144000"/>
              <a:gd name="T9" fmla="*/ 6858000 h 6858000"/>
              <a:gd name="T10" fmla="*/ 0 60000 65536"/>
              <a:gd name="T11" fmla="*/ 0 60000 65536"/>
              <a:gd name="T12" fmla="*/ 0 60000 65536"/>
              <a:gd name="T13" fmla="*/ 0 60000 65536"/>
              <a:gd name="T14" fmla="*/ 0 60000 65536"/>
              <a:gd name="T15" fmla="*/ 0 w 9144000"/>
              <a:gd name="T16" fmla="*/ 0 h 6858000"/>
              <a:gd name="T17" fmla="*/ 9144000 w 9144000"/>
              <a:gd name="T18" fmla="*/ 6858000 h 6858000"/>
            </a:gdLst>
            <a:ahLst/>
            <a:cxnLst>
              <a:cxn ang="T10">
                <a:pos x="T0" y="T1"/>
              </a:cxn>
              <a:cxn ang="T11">
                <a:pos x="T2" y="T3"/>
              </a:cxn>
              <a:cxn ang="T12">
                <a:pos x="T4" y="T5"/>
              </a:cxn>
              <a:cxn ang="T13">
                <a:pos x="T6" y="T7"/>
              </a:cxn>
              <a:cxn ang="T14">
                <a:pos x="T8" y="T9"/>
              </a:cxn>
            </a:cxnLst>
            <a:rect l="T15" t="T16" r="T17" b="T18"/>
            <a:pathLst>
              <a:path w="9144000" h="6858000">
                <a:moveTo>
                  <a:pt x="0" y="6858000"/>
                </a:moveTo>
                <a:lnTo>
                  <a:pt x="9144000" y="6858000"/>
                </a:lnTo>
                <a:lnTo>
                  <a:pt x="9144000" y="0"/>
                </a:lnTo>
                <a:lnTo>
                  <a:pt x="0" y="0"/>
                </a:lnTo>
                <a:lnTo>
                  <a:pt x="0" y="6858000"/>
                </a:lnTo>
              </a:path>
            </a:pathLst>
          </a:custGeom>
          <a:solidFill>
            <a:srgbClr val="FFFFFF"/>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6387" name="Freeform 3"/>
          <p:cNvSpPr>
            <a:spLocks noChangeArrowheads="1"/>
          </p:cNvSpPr>
          <p:nvPr/>
        </p:nvSpPr>
        <p:spPr bwMode="auto">
          <a:xfrm>
            <a:off x="0" y="0"/>
            <a:ext cx="9144000" cy="1066800"/>
          </a:xfrm>
          <a:custGeom>
            <a:avLst/>
            <a:gdLst>
              <a:gd name="T0" fmla="*/ 0 w 9144000"/>
              <a:gd name="T1" fmla="*/ 1066800 h 1066800"/>
              <a:gd name="T2" fmla="*/ 9144000 w 9144000"/>
              <a:gd name="T3" fmla="*/ 1066800 h 1066800"/>
              <a:gd name="T4" fmla="*/ 9144000 w 9144000"/>
              <a:gd name="T5" fmla="*/ 0 h 1066800"/>
              <a:gd name="T6" fmla="*/ 0 w 9144000"/>
              <a:gd name="T7" fmla="*/ 0 h 1066800"/>
              <a:gd name="T8" fmla="*/ 0 w 9144000"/>
              <a:gd name="T9" fmla="*/ 1066800 h 1066800"/>
              <a:gd name="T10" fmla="*/ 0 60000 65536"/>
              <a:gd name="T11" fmla="*/ 0 60000 65536"/>
              <a:gd name="T12" fmla="*/ 0 60000 65536"/>
              <a:gd name="T13" fmla="*/ 0 60000 65536"/>
              <a:gd name="T14" fmla="*/ 0 60000 65536"/>
              <a:gd name="T15" fmla="*/ 0 w 9144000"/>
              <a:gd name="T16" fmla="*/ 0 h 1066800"/>
              <a:gd name="T17" fmla="*/ 9144000 w 9144000"/>
              <a:gd name="T18" fmla="*/ 1066800 h 1066800"/>
            </a:gdLst>
            <a:ahLst/>
            <a:cxnLst>
              <a:cxn ang="T10">
                <a:pos x="T0" y="T1"/>
              </a:cxn>
              <a:cxn ang="T11">
                <a:pos x="T2" y="T3"/>
              </a:cxn>
              <a:cxn ang="T12">
                <a:pos x="T4" y="T5"/>
              </a:cxn>
              <a:cxn ang="T13">
                <a:pos x="T6" y="T7"/>
              </a:cxn>
              <a:cxn ang="T14">
                <a:pos x="T8" y="T9"/>
              </a:cxn>
            </a:cxnLst>
            <a:rect l="T15" t="T16" r="T17" b="T18"/>
            <a:pathLst>
              <a:path w="9144000" h="1066800">
                <a:moveTo>
                  <a:pt x="0" y="1066800"/>
                </a:moveTo>
                <a:lnTo>
                  <a:pt x="9144000" y="1066800"/>
                </a:lnTo>
                <a:lnTo>
                  <a:pt x="9144000" y="0"/>
                </a:lnTo>
                <a:lnTo>
                  <a:pt x="0" y="0"/>
                </a:lnTo>
                <a:lnTo>
                  <a:pt x="0" y="1066800"/>
                </a:lnTo>
              </a:path>
            </a:pathLst>
          </a:custGeom>
          <a:solidFill>
            <a:srgbClr val="0056AC"/>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6388" name="Freeform 3"/>
          <p:cNvSpPr>
            <a:spLocks noChangeArrowheads="1"/>
          </p:cNvSpPr>
          <p:nvPr/>
        </p:nvSpPr>
        <p:spPr bwMode="auto">
          <a:xfrm>
            <a:off x="-3175" y="-3175"/>
            <a:ext cx="9153525" cy="1076325"/>
          </a:xfrm>
          <a:custGeom>
            <a:avLst/>
            <a:gdLst>
              <a:gd name="T0" fmla="*/ 6350 w 9156700"/>
              <a:gd name="T1" fmla="*/ 1073150 h 1079500"/>
              <a:gd name="T2" fmla="*/ 9150350 w 9156700"/>
              <a:gd name="T3" fmla="*/ 1073150 h 1079500"/>
              <a:gd name="T4" fmla="*/ 9150350 w 9156700"/>
              <a:gd name="T5" fmla="*/ 6350 h 1079500"/>
              <a:gd name="T6" fmla="*/ 6350 w 9156700"/>
              <a:gd name="T7" fmla="*/ 6350 h 1079500"/>
              <a:gd name="T8" fmla="*/ 6350 w 9156700"/>
              <a:gd name="T9" fmla="*/ 1073150 h 1079500"/>
              <a:gd name="T10" fmla="*/ 0 60000 65536"/>
              <a:gd name="T11" fmla="*/ 0 60000 65536"/>
              <a:gd name="T12" fmla="*/ 0 60000 65536"/>
              <a:gd name="T13" fmla="*/ 0 60000 65536"/>
              <a:gd name="T14" fmla="*/ 0 60000 65536"/>
              <a:gd name="T15" fmla="*/ 0 w 9156700"/>
              <a:gd name="T16" fmla="*/ 0 h 1079500"/>
              <a:gd name="T17" fmla="*/ 9156700 w 9156700"/>
              <a:gd name="T18" fmla="*/ 1079500 h 1079500"/>
            </a:gdLst>
            <a:ahLst/>
            <a:cxnLst>
              <a:cxn ang="T10">
                <a:pos x="T0" y="T1"/>
              </a:cxn>
              <a:cxn ang="T11">
                <a:pos x="T2" y="T3"/>
              </a:cxn>
              <a:cxn ang="T12">
                <a:pos x="T4" y="T5"/>
              </a:cxn>
              <a:cxn ang="T13">
                <a:pos x="T6" y="T7"/>
              </a:cxn>
              <a:cxn ang="T14">
                <a:pos x="T8" y="T9"/>
              </a:cxn>
            </a:cxnLst>
            <a:rect l="T15" t="T16" r="T17" b="T18"/>
            <a:pathLst>
              <a:path w="9156700" h="1079500">
                <a:moveTo>
                  <a:pt x="6350" y="1073150"/>
                </a:moveTo>
                <a:lnTo>
                  <a:pt x="9150350" y="1073150"/>
                </a:lnTo>
                <a:lnTo>
                  <a:pt x="9150350" y="6350"/>
                </a:lnTo>
                <a:lnTo>
                  <a:pt x="6350" y="6350"/>
                </a:lnTo>
                <a:lnTo>
                  <a:pt x="6350" y="1073150"/>
                </a:lnTo>
              </a:path>
            </a:pathLst>
          </a:custGeom>
          <a:solidFill>
            <a:srgbClr val="000000">
              <a:alpha val="0"/>
            </a:srgbClr>
          </a:solidFill>
          <a:ln w="12700" cap="flat" cmpd="sng">
            <a:solidFill>
              <a:srgbClr val="000000"/>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1638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50800"/>
            <a:ext cx="25400"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616700"/>
            <a:ext cx="91440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1" name="TextBox 1"/>
          <p:cNvSpPr>
            <a:spLocks noChangeArrowheads="1"/>
          </p:cNvSpPr>
          <p:nvPr/>
        </p:nvSpPr>
        <p:spPr bwMode="auto">
          <a:xfrm>
            <a:off x="520700" y="6667500"/>
            <a:ext cx="13716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200"/>
              </a:lnSpc>
            </a:pPr>
            <a:r>
              <a:rPr lang="en-US" altLang="zh-CN" sz="1200">
                <a:solidFill>
                  <a:srgbClr val="FFFFFF"/>
                </a:solidFill>
                <a:latin typeface="Times New Roman" panose="02020603050405020304" pitchFamily="18" charset="0"/>
                <a:sym typeface="Times New Roman" panose="02020603050405020304" pitchFamily="18" charset="0"/>
              </a:rPr>
              <a:t>《大数据技术基础》</a:t>
            </a:r>
            <a:endParaRPr lang="zh-CN" altLang="en-US">
              <a:solidFill>
                <a:srgbClr val="000000"/>
              </a:solidFill>
            </a:endParaRPr>
          </a:p>
        </p:txBody>
      </p:sp>
      <p:sp>
        <p:nvSpPr>
          <p:cNvPr id="16392" name="TextBox 1"/>
          <p:cNvSpPr>
            <a:spLocks noChangeArrowheads="1"/>
          </p:cNvSpPr>
          <p:nvPr/>
        </p:nvSpPr>
        <p:spPr bwMode="auto">
          <a:xfrm>
            <a:off x="558800" y="508000"/>
            <a:ext cx="8039100"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342900" algn="l"/>
                <a:tab pos="673100" algn="l"/>
              </a:tabLst>
              <a:defRPr>
                <a:solidFill>
                  <a:schemeClr val="tx1"/>
                </a:solidFill>
                <a:latin typeface="Arial" panose="020B0604020202020204" pitchFamily="34" charset="0"/>
              </a:defRPr>
            </a:lvl1pPr>
            <a:lvl2pPr>
              <a:tabLst>
                <a:tab pos="342900" algn="l"/>
                <a:tab pos="673100" algn="l"/>
              </a:tabLst>
              <a:defRPr>
                <a:solidFill>
                  <a:schemeClr val="tx1"/>
                </a:solidFill>
                <a:latin typeface="Arial" panose="020B0604020202020204" pitchFamily="34" charset="0"/>
              </a:defRPr>
            </a:lvl2pPr>
            <a:lvl3pPr>
              <a:tabLst>
                <a:tab pos="342900" algn="l"/>
                <a:tab pos="673100" algn="l"/>
              </a:tabLst>
              <a:defRPr>
                <a:solidFill>
                  <a:schemeClr val="tx1"/>
                </a:solidFill>
                <a:latin typeface="Arial" panose="020B0604020202020204" pitchFamily="34" charset="0"/>
              </a:defRPr>
            </a:lvl3pPr>
            <a:lvl4pPr>
              <a:tabLst>
                <a:tab pos="342900" algn="l"/>
                <a:tab pos="673100" algn="l"/>
              </a:tabLst>
              <a:defRPr>
                <a:solidFill>
                  <a:schemeClr val="tx1"/>
                </a:solidFill>
                <a:latin typeface="Arial" panose="020B0604020202020204" pitchFamily="34" charset="0"/>
              </a:defRPr>
            </a:lvl4pPr>
            <a:lvl5pPr>
              <a:tabLst>
                <a:tab pos="342900" algn="l"/>
                <a:tab pos="673100" algn="l"/>
              </a:tabLst>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9pPr>
          </a:lstStyle>
          <a:p>
            <a:pPr>
              <a:lnSpc>
                <a:spcPts val="3400"/>
              </a:lnSpc>
            </a:pPr>
            <a:r>
              <a:rPr lang="en-US" altLang="zh-CN"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3200" dirty="0" err="1">
                <a:solidFill>
                  <a:srgbClr val="FFFFFF"/>
                </a:solidFill>
                <a:latin typeface="Times New Roman" panose="02020603050405020304" pitchFamily="18" charset="0"/>
                <a:sym typeface="Times New Roman" panose="02020603050405020304" pitchFamily="18" charset="0"/>
              </a:rPr>
              <a:t>MapReduce</a:t>
            </a:r>
            <a:r>
              <a:rPr lang="en-US" altLang="zh-CN" sz="3200" dirty="0" err="1">
                <a:solidFill>
                  <a:srgbClr val="FFFFFF"/>
                </a:solidFill>
                <a:latin typeface="黑体" panose="02010609060101010101" pitchFamily="49" charset="-122"/>
                <a:sym typeface="黑体" panose="02010609060101010101" pitchFamily="49" charset="-122"/>
              </a:rPr>
              <a:t>工作流程概述</a:t>
            </a:r>
            <a:endParaRPr lang="zh-CN" altLang="en-US" sz="3200" dirty="0">
              <a:solidFill>
                <a:srgbClr val="FFFFFF"/>
              </a:solidFill>
              <a:latin typeface="黑体" panose="02010609060101010101" pitchFamily="49" charset="-122"/>
              <a:sym typeface="黑体" panose="02010609060101010101" pitchFamily="49" charset="-122"/>
            </a:endParaRPr>
          </a:p>
          <a:p>
            <a:pPr>
              <a:lnSpc>
                <a:spcPts val="1000"/>
              </a:lnSpc>
            </a:pPr>
            <a:endParaRPr lang="zh-CN" altLang="en-US"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2400"/>
              </a:lnSpc>
            </a:pPr>
            <a:r>
              <a:rPr lang="en-US" altLang="zh-CN" sz="2000" dirty="0">
                <a:solidFill>
                  <a:srgbClr val="000000"/>
                </a:solidFill>
                <a:latin typeface="Times New Roman" panose="02020603050405020304" pitchFamily="18" charset="0"/>
                <a:sym typeface="Times New Roman" panose="02020603050405020304" pitchFamily="18" charset="0"/>
              </a:rPr>
              <a:t>•    </a:t>
            </a:r>
            <a:r>
              <a:rPr lang="en-US" altLang="zh-CN" sz="2000" dirty="0" err="1">
                <a:solidFill>
                  <a:srgbClr val="000000"/>
                </a:solidFill>
                <a:latin typeface="Times New Roman" panose="02020603050405020304" pitchFamily="18" charset="0"/>
                <a:sym typeface="Times New Roman" panose="02020603050405020304" pitchFamily="18" charset="0"/>
              </a:rPr>
              <a:t>MapReduce的输入一般来自HDFS中的文件，这些文件分布存储在集</a:t>
            </a:r>
            <a:endParaRPr lang="zh-CN" altLang="en-US" sz="2000" dirty="0">
              <a:solidFill>
                <a:srgbClr val="000000"/>
              </a:solidFill>
              <a:latin typeface="Times New Roman" panose="02020603050405020304" pitchFamily="18" charset="0"/>
              <a:sym typeface="Times New Roman" panose="02020603050405020304" pitchFamily="18" charset="0"/>
            </a:endParaRPr>
          </a:p>
          <a:p>
            <a:pPr>
              <a:lnSpc>
                <a:spcPts val="2300"/>
              </a:lnSpc>
            </a:pPr>
            <a:r>
              <a:rPr lang="en-US" altLang="zh-CN"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dirty="0" err="1">
                <a:solidFill>
                  <a:srgbClr val="000000"/>
                </a:solidFill>
                <a:latin typeface="Times New Roman" panose="02020603050405020304" pitchFamily="18" charset="0"/>
                <a:sym typeface="Times New Roman" panose="02020603050405020304" pitchFamily="18" charset="0"/>
              </a:rPr>
              <a:t>群内的节点上。运行一个MapReduce程序会在集群的许多节点甚至</a:t>
            </a:r>
            <a:endParaRPr lang="zh-CN" altLang="en-US" sz="2000" dirty="0">
              <a:solidFill>
                <a:srgbClr val="000000"/>
              </a:solidFill>
              <a:latin typeface="Times New Roman" panose="02020603050405020304" pitchFamily="18" charset="0"/>
              <a:sym typeface="Times New Roman" panose="02020603050405020304" pitchFamily="18" charset="0"/>
            </a:endParaRPr>
          </a:p>
          <a:p>
            <a:pPr>
              <a:lnSpc>
                <a:spcPts val="2400"/>
              </a:lnSpc>
            </a:pPr>
            <a:r>
              <a:rPr lang="en-US" altLang="zh-CN"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dirty="0" err="1">
                <a:solidFill>
                  <a:srgbClr val="000000"/>
                </a:solidFill>
                <a:latin typeface="Times New Roman" panose="02020603050405020304" pitchFamily="18" charset="0"/>
                <a:sym typeface="Times New Roman" panose="02020603050405020304" pitchFamily="18" charset="0"/>
              </a:rPr>
              <a:t>所有节点上运行mapping任务，</a:t>
            </a:r>
            <a:r>
              <a:rPr lang="en-US" altLang="zh-CN" sz="2000" b="1" dirty="0" err="1">
                <a:solidFill>
                  <a:srgbClr val="FF0000"/>
                </a:solidFill>
                <a:latin typeface="Times New Roman" panose="02020603050405020304" pitchFamily="18" charset="0"/>
                <a:sym typeface="Times New Roman" panose="02020603050405020304" pitchFamily="18" charset="0"/>
              </a:rPr>
              <a:t>任意的mapper都可以处理任意的输入</a:t>
            </a:r>
            <a:endParaRPr lang="zh-CN" altLang="en-US" sz="2000" b="1" dirty="0">
              <a:solidFill>
                <a:srgbClr val="FF0000"/>
              </a:solidFill>
              <a:latin typeface="Times New Roman" panose="02020603050405020304" pitchFamily="18" charset="0"/>
              <a:sym typeface="Times New Roman" panose="02020603050405020304" pitchFamily="18" charset="0"/>
            </a:endParaRPr>
          </a:p>
          <a:p>
            <a:pPr>
              <a:lnSpc>
                <a:spcPts val="2200"/>
              </a:lnSpc>
            </a:pPr>
            <a:r>
              <a:rPr lang="en-US" altLang="zh-CN" b="1" dirty="0">
                <a:solidFill>
                  <a:srgbClr val="FF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b="1" dirty="0" err="1">
                <a:solidFill>
                  <a:srgbClr val="FF0000"/>
                </a:solidFill>
                <a:latin typeface="Times New Roman" panose="02020603050405020304" pitchFamily="18" charset="0"/>
                <a:sym typeface="Times New Roman" panose="02020603050405020304" pitchFamily="18" charset="0"/>
              </a:rPr>
              <a:t>文件</a:t>
            </a:r>
            <a:r>
              <a:rPr lang="en-US" altLang="zh-CN" sz="2000" dirty="0">
                <a:solidFill>
                  <a:srgbClr val="000000"/>
                </a:solidFill>
                <a:latin typeface="Times New Roman" panose="02020603050405020304" pitchFamily="18" charset="0"/>
                <a:sym typeface="Times New Roman" panose="02020603050405020304" pitchFamily="18" charset="0"/>
              </a:rPr>
              <a:t>。</a:t>
            </a:r>
            <a:endParaRPr lang="zh-CN" altLang="en-US" sz="2000" dirty="0">
              <a:solidFill>
                <a:srgbClr val="000000"/>
              </a:solidFill>
              <a:latin typeface="Times New Roman" panose="02020603050405020304" pitchFamily="18" charset="0"/>
              <a:sym typeface="Times New Roman" panose="02020603050405020304" pitchFamily="18" charset="0"/>
            </a:endParaRPr>
          </a:p>
          <a:p>
            <a:pPr>
              <a:lnSpc>
                <a:spcPts val="3000"/>
              </a:lnSpc>
            </a:pPr>
            <a:r>
              <a:rPr lang="en-US" altLang="zh-CN" sz="2000" dirty="0">
                <a:solidFill>
                  <a:srgbClr val="000000"/>
                </a:solidFill>
                <a:latin typeface="Times New Roman" panose="02020603050405020304" pitchFamily="18" charset="0"/>
                <a:sym typeface="Times New Roman" panose="02020603050405020304" pitchFamily="18" charset="0"/>
              </a:rPr>
              <a:t>•    </a:t>
            </a:r>
            <a:r>
              <a:rPr lang="en-US" altLang="zh-CN" sz="2000" dirty="0" err="1">
                <a:solidFill>
                  <a:srgbClr val="000000"/>
                </a:solidFill>
                <a:latin typeface="Times New Roman" panose="02020603050405020304" pitchFamily="18" charset="0"/>
                <a:sym typeface="Times New Roman" panose="02020603050405020304" pitchFamily="18" charset="0"/>
              </a:rPr>
              <a:t>当mapping阶段完成后，这阶段所生成的中间键值对数据必须在节点</a:t>
            </a:r>
            <a:endParaRPr lang="zh-CN" altLang="en-US" sz="2000" dirty="0">
              <a:solidFill>
                <a:srgbClr val="000000"/>
              </a:solidFill>
              <a:latin typeface="Times New Roman" panose="02020603050405020304" pitchFamily="18" charset="0"/>
              <a:sym typeface="Times New Roman" panose="02020603050405020304" pitchFamily="18" charset="0"/>
            </a:endParaRPr>
          </a:p>
          <a:p>
            <a:pPr>
              <a:lnSpc>
                <a:spcPts val="2300"/>
              </a:lnSpc>
            </a:pPr>
            <a:r>
              <a:rPr lang="en-US" altLang="zh-CN"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dirty="0" err="1">
                <a:solidFill>
                  <a:srgbClr val="000000"/>
                </a:solidFill>
                <a:latin typeface="Times New Roman" panose="02020603050405020304" pitchFamily="18" charset="0"/>
                <a:sym typeface="Times New Roman" panose="02020603050405020304" pitchFamily="18" charset="0"/>
              </a:rPr>
              <a:t>间进行交换，</a:t>
            </a:r>
            <a:r>
              <a:rPr lang="en-US" altLang="zh-CN" sz="2000" b="1" dirty="0" err="1">
                <a:solidFill>
                  <a:srgbClr val="FF0000"/>
                </a:solidFill>
                <a:latin typeface="Times New Roman" panose="02020603050405020304" pitchFamily="18" charset="0"/>
                <a:sym typeface="Times New Roman" panose="02020603050405020304" pitchFamily="18" charset="0"/>
              </a:rPr>
              <a:t>把具有相同键的数值发送到同一个reducer</a:t>
            </a:r>
            <a:r>
              <a:rPr lang="en-US" altLang="zh-CN" sz="2000" dirty="0" err="1">
                <a:solidFill>
                  <a:srgbClr val="000000"/>
                </a:solidFill>
                <a:latin typeface="Times New Roman" panose="02020603050405020304" pitchFamily="18" charset="0"/>
                <a:sym typeface="Times New Roman" panose="02020603050405020304" pitchFamily="18" charset="0"/>
              </a:rPr>
              <a:t>。Reduce任</a:t>
            </a:r>
            <a:endParaRPr lang="zh-CN" altLang="en-US" sz="2000" dirty="0">
              <a:solidFill>
                <a:srgbClr val="000000"/>
              </a:solidFill>
              <a:latin typeface="Times New Roman" panose="02020603050405020304" pitchFamily="18" charset="0"/>
              <a:sym typeface="Times New Roman" panose="02020603050405020304" pitchFamily="18" charset="0"/>
            </a:endParaRPr>
          </a:p>
          <a:p>
            <a:pPr>
              <a:lnSpc>
                <a:spcPts val="2300"/>
              </a:lnSpc>
            </a:pPr>
            <a:r>
              <a:rPr lang="en-US" altLang="zh-CN"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dirty="0" err="1">
                <a:solidFill>
                  <a:srgbClr val="000000"/>
                </a:solidFill>
                <a:latin typeface="Times New Roman" panose="02020603050405020304" pitchFamily="18" charset="0"/>
                <a:sym typeface="Times New Roman" panose="02020603050405020304" pitchFamily="18" charset="0"/>
              </a:rPr>
              <a:t>务在集群内的分布节点同mappers的一样。这是MapReduce中唯一的</a:t>
            </a:r>
            <a:endParaRPr lang="zh-CN" altLang="en-US" sz="2000" dirty="0">
              <a:solidFill>
                <a:srgbClr val="000000"/>
              </a:solidFill>
              <a:latin typeface="Times New Roman" panose="02020603050405020304" pitchFamily="18" charset="0"/>
              <a:sym typeface="Times New Roman" panose="02020603050405020304" pitchFamily="18" charset="0"/>
            </a:endParaRPr>
          </a:p>
          <a:p>
            <a:pPr>
              <a:lnSpc>
                <a:spcPts val="2200"/>
              </a:lnSpc>
            </a:pPr>
            <a:r>
              <a:rPr lang="en-US" altLang="zh-CN"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dirty="0" err="1">
                <a:solidFill>
                  <a:srgbClr val="000000"/>
                </a:solidFill>
                <a:latin typeface="Times New Roman" panose="02020603050405020304" pitchFamily="18" charset="0"/>
                <a:sym typeface="Times New Roman" panose="02020603050405020304" pitchFamily="18" charset="0"/>
              </a:rPr>
              <a:t>任务节点间的通信过程</a:t>
            </a:r>
            <a:r>
              <a:rPr lang="en-US" altLang="zh-CN" sz="2000" dirty="0">
                <a:solidFill>
                  <a:srgbClr val="000000"/>
                </a:solidFill>
                <a:latin typeface="Times New Roman" panose="02020603050405020304" pitchFamily="18" charset="0"/>
                <a:sym typeface="Times New Roman" panose="02020603050405020304" pitchFamily="18" charset="0"/>
              </a:rPr>
              <a:t>。</a:t>
            </a:r>
            <a:endParaRPr lang="zh-CN" altLang="en-US" sz="2000" dirty="0">
              <a:solidFill>
                <a:srgbClr val="000000"/>
              </a:solidFill>
              <a:latin typeface="Times New Roman" panose="02020603050405020304" pitchFamily="18" charset="0"/>
              <a:sym typeface="Times New Roman" panose="02020603050405020304" pitchFamily="18" charset="0"/>
            </a:endParaRPr>
          </a:p>
          <a:p>
            <a:pPr>
              <a:lnSpc>
                <a:spcPts val="3000"/>
              </a:lnSpc>
            </a:pPr>
            <a:r>
              <a:rPr lang="en-US" altLang="zh-CN" sz="2000" dirty="0">
                <a:solidFill>
                  <a:srgbClr val="000000"/>
                </a:solidFill>
                <a:latin typeface="Times New Roman" panose="02020603050405020304" pitchFamily="18" charset="0"/>
                <a:sym typeface="Times New Roman" panose="02020603050405020304" pitchFamily="18" charset="0"/>
              </a:rPr>
              <a:t>•    </a:t>
            </a:r>
            <a:r>
              <a:rPr lang="en-US" altLang="zh-CN" sz="2000" dirty="0" err="1">
                <a:solidFill>
                  <a:srgbClr val="000000"/>
                </a:solidFill>
                <a:latin typeface="Times New Roman" panose="02020603050405020304" pitchFamily="18" charset="0"/>
                <a:sym typeface="Times New Roman" panose="02020603050405020304" pitchFamily="18" charset="0"/>
              </a:rPr>
              <a:t>所有数据传送都是由Hadoop</a:t>
            </a:r>
            <a:r>
              <a:rPr lang="en-US" altLang="zh-CN" sz="2000" dirty="0">
                <a:solidFill>
                  <a:srgbClr val="000000"/>
                </a:solidFill>
                <a:latin typeface="Times New Roman" panose="02020603050405020304" pitchFamily="18" charset="0"/>
                <a:sym typeface="Times New Roman" panose="02020603050405020304" pitchFamily="18" charset="0"/>
              </a:rPr>
              <a:t> </a:t>
            </a:r>
            <a:r>
              <a:rPr lang="en-US" altLang="zh-CN" sz="2000" dirty="0" err="1">
                <a:solidFill>
                  <a:srgbClr val="000000"/>
                </a:solidFill>
                <a:latin typeface="Times New Roman" panose="02020603050405020304" pitchFamily="18" charset="0"/>
                <a:sym typeface="Times New Roman" panose="02020603050405020304" pitchFamily="18" charset="0"/>
              </a:rPr>
              <a:t>MapReduce平台自身去做的，是通过关</a:t>
            </a:r>
            <a:endParaRPr lang="zh-CN" altLang="en-US" sz="2000" dirty="0">
              <a:solidFill>
                <a:srgbClr val="000000"/>
              </a:solidFill>
              <a:latin typeface="Times New Roman" panose="02020603050405020304" pitchFamily="18" charset="0"/>
              <a:sym typeface="Times New Roman" panose="02020603050405020304" pitchFamily="18" charset="0"/>
            </a:endParaRPr>
          </a:p>
          <a:p>
            <a:pPr>
              <a:lnSpc>
                <a:spcPts val="2300"/>
              </a:lnSpc>
            </a:pPr>
            <a:r>
              <a:rPr lang="en-US" altLang="zh-CN"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dirty="0" err="1">
                <a:solidFill>
                  <a:srgbClr val="000000"/>
                </a:solidFill>
                <a:latin typeface="Times New Roman" panose="02020603050405020304" pitchFamily="18" charset="0"/>
                <a:sym typeface="Times New Roman" panose="02020603050405020304" pitchFamily="18" charset="0"/>
              </a:rPr>
              <a:t>联到数值上的不同键来隐式引导的。这是Hadoop</a:t>
            </a:r>
            <a:r>
              <a:rPr lang="en-US" altLang="zh-CN" sz="2000" dirty="0">
                <a:solidFill>
                  <a:srgbClr val="000000"/>
                </a:solidFill>
                <a:latin typeface="Times New Roman" panose="02020603050405020304" pitchFamily="18" charset="0"/>
                <a:sym typeface="Times New Roman" panose="02020603050405020304" pitchFamily="18" charset="0"/>
              </a:rPr>
              <a:t> </a:t>
            </a:r>
            <a:r>
              <a:rPr lang="en-US" altLang="zh-CN" sz="2000" dirty="0" err="1">
                <a:solidFill>
                  <a:srgbClr val="000000"/>
                </a:solidFill>
                <a:latin typeface="Times New Roman" panose="02020603050405020304" pitchFamily="18" charset="0"/>
                <a:sym typeface="Times New Roman" panose="02020603050405020304" pitchFamily="18" charset="0"/>
              </a:rPr>
              <a:t>MapReduce的可靠</a:t>
            </a:r>
            <a:endParaRPr lang="zh-CN" altLang="en-US" sz="2000" dirty="0">
              <a:solidFill>
                <a:srgbClr val="000000"/>
              </a:solidFill>
              <a:latin typeface="Times New Roman" panose="02020603050405020304" pitchFamily="18" charset="0"/>
              <a:sym typeface="Times New Roman" panose="02020603050405020304" pitchFamily="18" charset="0"/>
            </a:endParaRPr>
          </a:p>
          <a:p>
            <a:pPr>
              <a:lnSpc>
                <a:spcPts val="2300"/>
              </a:lnSpc>
            </a:pPr>
            <a:r>
              <a:rPr lang="en-US" altLang="zh-CN"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dirty="0" err="1">
                <a:solidFill>
                  <a:srgbClr val="000000"/>
                </a:solidFill>
                <a:latin typeface="Times New Roman" panose="02020603050405020304" pitchFamily="18" charset="0"/>
                <a:sym typeface="Times New Roman" panose="02020603050405020304" pitchFamily="18" charset="0"/>
              </a:rPr>
              <a:t>性的基础元素。如果集群中的节点失效了，任务必须可以被重新启动</a:t>
            </a:r>
            <a:endParaRPr lang="zh-CN" altLang="en-US" sz="2000" dirty="0">
              <a:solidFill>
                <a:srgbClr val="000000"/>
              </a:solidFill>
              <a:latin typeface="Times New Roman" panose="02020603050405020304" pitchFamily="18" charset="0"/>
              <a:sym typeface="Times New Roman" panose="02020603050405020304" pitchFamily="18" charset="0"/>
            </a:endParaRPr>
          </a:p>
          <a:p>
            <a:pPr>
              <a:lnSpc>
                <a:spcPts val="2300"/>
              </a:lnSpc>
            </a:pPr>
            <a:r>
              <a:rPr lang="en-US" altLang="zh-CN"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dirty="0">
                <a:solidFill>
                  <a:srgbClr val="000000"/>
                </a:solidFill>
                <a:latin typeface="Times New Roman" panose="02020603050405020304" pitchFamily="18" charset="0"/>
                <a:sym typeface="Times New Roman" panose="02020603050405020304" pitchFamily="18" charset="0"/>
              </a:rPr>
              <a:t>。</a:t>
            </a:r>
            <a:endParaRPr lang="zh-CN" altLang="en-US" dirty="0">
              <a:solidFill>
                <a:srgbClr val="000000"/>
              </a:solidFill>
            </a:endParaRPr>
          </a:p>
        </p:txBody>
      </p:sp>
    </p:spTree>
    <p:extLst>
      <p:ext uri="{BB962C8B-B14F-4D97-AF65-F5344CB8AC3E}">
        <p14:creationId xmlns:p14="http://schemas.microsoft.com/office/powerpoint/2010/main" val="41428348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reeform 3"/>
          <p:cNvSpPr>
            <a:spLocks noChangeArrowheads="1"/>
          </p:cNvSpPr>
          <p:nvPr/>
        </p:nvSpPr>
        <p:spPr bwMode="auto">
          <a:xfrm>
            <a:off x="0" y="0"/>
            <a:ext cx="9144000" cy="6858000"/>
          </a:xfrm>
          <a:custGeom>
            <a:avLst/>
            <a:gdLst>
              <a:gd name="T0" fmla="*/ 0 w 9144000"/>
              <a:gd name="T1" fmla="*/ 6858000 h 6858000"/>
              <a:gd name="T2" fmla="*/ 9144000 w 9144000"/>
              <a:gd name="T3" fmla="*/ 6858000 h 6858000"/>
              <a:gd name="T4" fmla="*/ 9144000 w 9144000"/>
              <a:gd name="T5" fmla="*/ 0 h 6858000"/>
              <a:gd name="T6" fmla="*/ 0 w 9144000"/>
              <a:gd name="T7" fmla="*/ 0 h 6858000"/>
              <a:gd name="T8" fmla="*/ 0 w 9144000"/>
              <a:gd name="T9" fmla="*/ 6858000 h 6858000"/>
              <a:gd name="T10" fmla="*/ 0 60000 65536"/>
              <a:gd name="T11" fmla="*/ 0 60000 65536"/>
              <a:gd name="T12" fmla="*/ 0 60000 65536"/>
              <a:gd name="T13" fmla="*/ 0 60000 65536"/>
              <a:gd name="T14" fmla="*/ 0 60000 65536"/>
              <a:gd name="T15" fmla="*/ 0 w 9144000"/>
              <a:gd name="T16" fmla="*/ 0 h 6858000"/>
              <a:gd name="T17" fmla="*/ 9144000 w 9144000"/>
              <a:gd name="T18" fmla="*/ 6858000 h 6858000"/>
            </a:gdLst>
            <a:ahLst/>
            <a:cxnLst>
              <a:cxn ang="T10">
                <a:pos x="T0" y="T1"/>
              </a:cxn>
              <a:cxn ang="T11">
                <a:pos x="T2" y="T3"/>
              </a:cxn>
              <a:cxn ang="T12">
                <a:pos x="T4" y="T5"/>
              </a:cxn>
              <a:cxn ang="T13">
                <a:pos x="T6" y="T7"/>
              </a:cxn>
              <a:cxn ang="T14">
                <a:pos x="T8" y="T9"/>
              </a:cxn>
            </a:cxnLst>
            <a:rect l="T15" t="T16" r="T17" b="T18"/>
            <a:pathLst>
              <a:path w="9144000" h="6858000">
                <a:moveTo>
                  <a:pt x="0" y="6858000"/>
                </a:moveTo>
                <a:lnTo>
                  <a:pt x="9144000" y="6858000"/>
                </a:lnTo>
                <a:lnTo>
                  <a:pt x="9144000" y="0"/>
                </a:lnTo>
                <a:lnTo>
                  <a:pt x="0" y="0"/>
                </a:lnTo>
                <a:lnTo>
                  <a:pt x="0" y="6858000"/>
                </a:lnTo>
              </a:path>
            </a:pathLst>
          </a:custGeom>
          <a:solidFill>
            <a:srgbClr val="FFFFFF"/>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7411" name="Freeform 3"/>
          <p:cNvSpPr>
            <a:spLocks noChangeArrowheads="1"/>
          </p:cNvSpPr>
          <p:nvPr/>
        </p:nvSpPr>
        <p:spPr bwMode="auto">
          <a:xfrm>
            <a:off x="0" y="0"/>
            <a:ext cx="9144000" cy="1066800"/>
          </a:xfrm>
          <a:custGeom>
            <a:avLst/>
            <a:gdLst>
              <a:gd name="T0" fmla="*/ 0 w 9144000"/>
              <a:gd name="T1" fmla="*/ 1066800 h 1066800"/>
              <a:gd name="T2" fmla="*/ 9144000 w 9144000"/>
              <a:gd name="T3" fmla="*/ 1066800 h 1066800"/>
              <a:gd name="T4" fmla="*/ 9144000 w 9144000"/>
              <a:gd name="T5" fmla="*/ 0 h 1066800"/>
              <a:gd name="T6" fmla="*/ 0 w 9144000"/>
              <a:gd name="T7" fmla="*/ 0 h 1066800"/>
              <a:gd name="T8" fmla="*/ 0 w 9144000"/>
              <a:gd name="T9" fmla="*/ 1066800 h 1066800"/>
              <a:gd name="T10" fmla="*/ 0 60000 65536"/>
              <a:gd name="T11" fmla="*/ 0 60000 65536"/>
              <a:gd name="T12" fmla="*/ 0 60000 65536"/>
              <a:gd name="T13" fmla="*/ 0 60000 65536"/>
              <a:gd name="T14" fmla="*/ 0 60000 65536"/>
              <a:gd name="T15" fmla="*/ 0 w 9144000"/>
              <a:gd name="T16" fmla="*/ 0 h 1066800"/>
              <a:gd name="T17" fmla="*/ 9144000 w 9144000"/>
              <a:gd name="T18" fmla="*/ 1066800 h 1066800"/>
            </a:gdLst>
            <a:ahLst/>
            <a:cxnLst>
              <a:cxn ang="T10">
                <a:pos x="T0" y="T1"/>
              </a:cxn>
              <a:cxn ang="T11">
                <a:pos x="T2" y="T3"/>
              </a:cxn>
              <a:cxn ang="T12">
                <a:pos x="T4" y="T5"/>
              </a:cxn>
              <a:cxn ang="T13">
                <a:pos x="T6" y="T7"/>
              </a:cxn>
              <a:cxn ang="T14">
                <a:pos x="T8" y="T9"/>
              </a:cxn>
            </a:cxnLst>
            <a:rect l="T15" t="T16" r="T17" b="T18"/>
            <a:pathLst>
              <a:path w="9144000" h="1066800">
                <a:moveTo>
                  <a:pt x="0" y="1066800"/>
                </a:moveTo>
                <a:lnTo>
                  <a:pt x="9144000" y="1066800"/>
                </a:lnTo>
                <a:lnTo>
                  <a:pt x="9144000" y="0"/>
                </a:lnTo>
                <a:lnTo>
                  <a:pt x="0" y="0"/>
                </a:lnTo>
                <a:lnTo>
                  <a:pt x="0" y="1066800"/>
                </a:lnTo>
              </a:path>
            </a:pathLst>
          </a:custGeom>
          <a:solidFill>
            <a:srgbClr val="0056AC"/>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7412" name="Freeform 3"/>
          <p:cNvSpPr>
            <a:spLocks noChangeArrowheads="1"/>
          </p:cNvSpPr>
          <p:nvPr/>
        </p:nvSpPr>
        <p:spPr bwMode="auto">
          <a:xfrm>
            <a:off x="-3175" y="-3175"/>
            <a:ext cx="9153525" cy="1076325"/>
          </a:xfrm>
          <a:custGeom>
            <a:avLst/>
            <a:gdLst>
              <a:gd name="T0" fmla="*/ 6350 w 9156700"/>
              <a:gd name="T1" fmla="*/ 1073150 h 1079500"/>
              <a:gd name="T2" fmla="*/ 9150350 w 9156700"/>
              <a:gd name="T3" fmla="*/ 1073150 h 1079500"/>
              <a:gd name="T4" fmla="*/ 9150350 w 9156700"/>
              <a:gd name="T5" fmla="*/ 6350 h 1079500"/>
              <a:gd name="T6" fmla="*/ 6350 w 9156700"/>
              <a:gd name="T7" fmla="*/ 6350 h 1079500"/>
              <a:gd name="T8" fmla="*/ 6350 w 9156700"/>
              <a:gd name="T9" fmla="*/ 1073150 h 1079500"/>
              <a:gd name="T10" fmla="*/ 0 60000 65536"/>
              <a:gd name="T11" fmla="*/ 0 60000 65536"/>
              <a:gd name="T12" fmla="*/ 0 60000 65536"/>
              <a:gd name="T13" fmla="*/ 0 60000 65536"/>
              <a:gd name="T14" fmla="*/ 0 60000 65536"/>
              <a:gd name="T15" fmla="*/ 0 w 9156700"/>
              <a:gd name="T16" fmla="*/ 0 h 1079500"/>
              <a:gd name="T17" fmla="*/ 9156700 w 9156700"/>
              <a:gd name="T18" fmla="*/ 1079500 h 1079500"/>
            </a:gdLst>
            <a:ahLst/>
            <a:cxnLst>
              <a:cxn ang="T10">
                <a:pos x="T0" y="T1"/>
              </a:cxn>
              <a:cxn ang="T11">
                <a:pos x="T2" y="T3"/>
              </a:cxn>
              <a:cxn ang="T12">
                <a:pos x="T4" y="T5"/>
              </a:cxn>
              <a:cxn ang="T13">
                <a:pos x="T6" y="T7"/>
              </a:cxn>
              <a:cxn ang="T14">
                <a:pos x="T8" y="T9"/>
              </a:cxn>
            </a:cxnLst>
            <a:rect l="T15" t="T16" r="T17" b="T18"/>
            <a:pathLst>
              <a:path w="9156700" h="1079500">
                <a:moveTo>
                  <a:pt x="6350" y="1073150"/>
                </a:moveTo>
                <a:lnTo>
                  <a:pt x="9150350" y="1073150"/>
                </a:lnTo>
                <a:lnTo>
                  <a:pt x="9150350" y="6350"/>
                </a:lnTo>
                <a:lnTo>
                  <a:pt x="6350" y="6350"/>
                </a:lnTo>
                <a:lnTo>
                  <a:pt x="6350" y="1073150"/>
                </a:lnTo>
              </a:path>
            </a:pathLst>
          </a:custGeom>
          <a:solidFill>
            <a:srgbClr val="000000">
              <a:alpha val="0"/>
            </a:srgbClr>
          </a:solidFill>
          <a:ln w="12700" cap="flat" cmpd="sng">
            <a:solidFill>
              <a:srgbClr val="000000"/>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1741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50800"/>
            <a:ext cx="25400"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629400"/>
            <a:ext cx="91440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5" name="TextBox 1"/>
          <p:cNvSpPr>
            <a:spLocks noChangeArrowheads="1"/>
          </p:cNvSpPr>
          <p:nvPr/>
        </p:nvSpPr>
        <p:spPr bwMode="auto">
          <a:xfrm>
            <a:off x="520700" y="6667500"/>
            <a:ext cx="13716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200"/>
              </a:lnSpc>
            </a:pPr>
            <a:r>
              <a:rPr lang="en-US" altLang="zh-CN" sz="1200">
                <a:solidFill>
                  <a:srgbClr val="FFFFFF"/>
                </a:solidFill>
                <a:latin typeface="Times New Roman" panose="02020603050405020304" pitchFamily="18" charset="0"/>
                <a:sym typeface="Times New Roman" panose="02020603050405020304" pitchFamily="18" charset="0"/>
              </a:rPr>
              <a:t>《大数据技术基础》</a:t>
            </a:r>
            <a:endParaRPr lang="zh-CN" altLang="en-US">
              <a:solidFill>
                <a:srgbClr val="000000"/>
              </a:solidFill>
            </a:endParaRPr>
          </a:p>
        </p:txBody>
      </p:sp>
      <p:sp>
        <p:nvSpPr>
          <p:cNvPr id="17416" name="TextBox 1"/>
          <p:cNvSpPr>
            <a:spLocks noChangeArrowheads="1"/>
          </p:cNvSpPr>
          <p:nvPr/>
        </p:nvSpPr>
        <p:spPr bwMode="auto">
          <a:xfrm>
            <a:off x="1231900" y="342900"/>
            <a:ext cx="46228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3400"/>
              </a:lnSpc>
            </a:pPr>
            <a:r>
              <a:rPr lang="en-US" altLang="zh-CN" sz="3200">
                <a:solidFill>
                  <a:srgbClr val="FFFFFF"/>
                </a:solidFill>
                <a:latin typeface="Times New Roman" panose="02020603050405020304" pitchFamily="18" charset="0"/>
                <a:sym typeface="Times New Roman" panose="02020603050405020304" pitchFamily="18" charset="0"/>
              </a:rPr>
              <a:t>MapReduce</a:t>
            </a:r>
            <a:r>
              <a:rPr lang="en-US" altLang="zh-CN" sz="3200">
                <a:solidFill>
                  <a:srgbClr val="FFFFFF"/>
                </a:solidFill>
                <a:latin typeface="黑体" panose="02010609060101010101" pitchFamily="49" charset="-122"/>
                <a:sym typeface="黑体" panose="02010609060101010101" pitchFamily="49" charset="-122"/>
              </a:rPr>
              <a:t>各个执行阶段</a:t>
            </a:r>
            <a:endParaRPr lang="zh-CN" altLang="en-US">
              <a:solidFill>
                <a:srgbClr val="000000"/>
              </a:solidFill>
            </a:endParaRPr>
          </a:p>
        </p:txBody>
      </p:sp>
      <p:sp>
        <p:nvSpPr>
          <p:cNvPr id="17417" name="TextBox 1"/>
          <p:cNvSpPr>
            <a:spLocks noChangeArrowheads="1"/>
          </p:cNvSpPr>
          <p:nvPr/>
        </p:nvSpPr>
        <p:spPr bwMode="auto">
          <a:xfrm>
            <a:off x="558800" y="1473200"/>
            <a:ext cx="2159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2200"/>
              </a:lnSpc>
            </a:pPr>
            <a:r>
              <a:rPr lang="en-US" altLang="zh-CN" sz="2000">
                <a:solidFill>
                  <a:srgbClr val="000000"/>
                </a:solidFill>
                <a:latin typeface="Times New Roman" panose="02020603050405020304" pitchFamily="18" charset="0"/>
                <a:sym typeface="Times New Roman" panose="02020603050405020304" pitchFamily="18" charset="0"/>
              </a:rPr>
              <a:t>•</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800"/>
              </a:lnSpc>
            </a:pPr>
            <a:r>
              <a:rPr lang="en-US" altLang="zh-CN" sz="2000">
                <a:solidFill>
                  <a:srgbClr val="000000"/>
                </a:solidFill>
                <a:latin typeface="Times New Roman" panose="02020603050405020304" pitchFamily="18" charset="0"/>
                <a:sym typeface="Times New Roman" panose="02020603050405020304" pitchFamily="18" charset="0"/>
              </a:rPr>
              <a:t>1)</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800"/>
              </a:lnSpc>
            </a:pPr>
            <a:r>
              <a:rPr lang="en-US" altLang="zh-CN" sz="2000">
                <a:solidFill>
                  <a:srgbClr val="000000"/>
                </a:solidFill>
                <a:latin typeface="Times New Roman" panose="02020603050405020304" pitchFamily="18" charset="0"/>
                <a:sym typeface="Times New Roman" panose="02020603050405020304" pitchFamily="18" charset="0"/>
              </a:rPr>
              <a:t>2)</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800"/>
              </a:lnSpc>
            </a:pPr>
            <a:r>
              <a:rPr lang="en-US" altLang="zh-CN" sz="2000">
                <a:solidFill>
                  <a:srgbClr val="000000"/>
                </a:solidFill>
                <a:latin typeface="Times New Roman" panose="02020603050405020304" pitchFamily="18" charset="0"/>
                <a:sym typeface="Times New Roman" panose="02020603050405020304" pitchFamily="18" charset="0"/>
              </a:rPr>
              <a:t>3)</a:t>
            </a:r>
            <a:endParaRPr lang="zh-CN" altLang="en-US">
              <a:solidFill>
                <a:srgbClr val="000000"/>
              </a:solidFill>
            </a:endParaRPr>
          </a:p>
        </p:txBody>
      </p:sp>
      <p:sp>
        <p:nvSpPr>
          <p:cNvPr id="17418" name="TextBox 1"/>
          <p:cNvSpPr>
            <a:spLocks noChangeArrowheads="1"/>
          </p:cNvSpPr>
          <p:nvPr/>
        </p:nvSpPr>
        <p:spPr bwMode="auto">
          <a:xfrm>
            <a:off x="901700" y="1485900"/>
            <a:ext cx="7581900"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114300" algn="l"/>
              </a:tabLst>
              <a:defRPr>
                <a:solidFill>
                  <a:schemeClr val="tx1"/>
                </a:solidFill>
                <a:latin typeface="Arial" panose="020B0604020202020204" pitchFamily="34" charset="0"/>
              </a:defRPr>
            </a:lvl1pPr>
            <a:lvl2pPr>
              <a:tabLst>
                <a:tab pos="114300" algn="l"/>
              </a:tabLst>
              <a:defRPr>
                <a:solidFill>
                  <a:schemeClr val="tx1"/>
                </a:solidFill>
                <a:latin typeface="Arial" panose="020B0604020202020204" pitchFamily="34" charset="0"/>
              </a:defRPr>
            </a:lvl2pPr>
            <a:lvl3pPr>
              <a:tabLst>
                <a:tab pos="114300" algn="l"/>
              </a:tabLst>
              <a:defRPr>
                <a:solidFill>
                  <a:schemeClr val="tx1"/>
                </a:solidFill>
                <a:latin typeface="Arial" panose="020B0604020202020204" pitchFamily="34" charset="0"/>
              </a:defRPr>
            </a:lvl3pPr>
            <a:lvl4pPr>
              <a:tabLst>
                <a:tab pos="114300" algn="l"/>
              </a:tabLst>
              <a:defRPr>
                <a:solidFill>
                  <a:schemeClr val="tx1"/>
                </a:solidFill>
                <a:latin typeface="Arial" panose="020B0604020202020204" pitchFamily="34" charset="0"/>
              </a:defRPr>
            </a:lvl4pPr>
            <a:lvl5pPr>
              <a:tabLst>
                <a:tab pos="114300" algn="l"/>
              </a:tabLst>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tabLst>
                <a:tab pos="114300" algn="l"/>
              </a:tabLst>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tabLst>
                <a:tab pos="114300" algn="l"/>
              </a:tabLst>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tabLst>
                <a:tab pos="114300" algn="l"/>
              </a:tabLst>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tabLst>
                <a:tab pos="114300" algn="l"/>
              </a:tabLst>
              <a:defRPr>
                <a:solidFill>
                  <a:schemeClr val="tx1"/>
                </a:solidFill>
                <a:latin typeface="Arial" panose="020B0604020202020204" pitchFamily="34" charset="0"/>
              </a:defRPr>
            </a:lvl9pPr>
          </a:lstStyle>
          <a:p>
            <a:pPr>
              <a:lnSpc>
                <a:spcPts val="2100"/>
              </a:lnSpc>
            </a:pPr>
            <a:r>
              <a:rPr lang="en-US" altLang="zh-CN" sz="2000">
                <a:solidFill>
                  <a:srgbClr val="000000"/>
                </a:solidFill>
                <a:latin typeface="Times New Roman" panose="02020603050405020304" pitchFamily="18" charset="0"/>
                <a:sym typeface="Times New Roman" panose="02020603050405020304" pitchFamily="18" charset="0"/>
              </a:rPr>
              <a:t>一般而言，Hadoop的一个简单的MapReduce任务执行流程如下：</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8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JobTracker负责分布式环境中实现客户端创建任务并提交。</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8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InputFormat模块负责做Map前的预处理。</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8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将RecordReader处理后的结果作为Map的输入，然后Map执行定义</a:t>
            </a:r>
            <a:endParaRPr lang="zh-CN" altLang="en-US">
              <a:solidFill>
                <a:srgbClr val="000000"/>
              </a:solidFill>
            </a:endParaRPr>
          </a:p>
        </p:txBody>
      </p:sp>
      <p:sp>
        <p:nvSpPr>
          <p:cNvPr id="17419" name="TextBox 1"/>
          <p:cNvSpPr>
            <a:spLocks noChangeArrowheads="1"/>
          </p:cNvSpPr>
          <p:nvPr/>
        </p:nvSpPr>
        <p:spPr bwMode="auto">
          <a:xfrm>
            <a:off x="533400" y="2971800"/>
            <a:ext cx="8026400" cy="376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spAutoFit/>
          </a:bodyPr>
          <a:lstStyle>
            <a:lvl1pPr>
              <a:tabLst>
                <a:tab pos="457200" algn="l"/>
              </a:tabLst>
              <a:defRPr>
                <a:solidFill>
                  <a:schemeClr val="tx1"/>
                </a:solidFill>
                <a:latin typeface="Arial" panose="020B0604020202020204" pitchFamily="34" charset="0"/>
              </a:defRPr>
            </a:lvl1pPr>
            <a:lvl2pPr>
              <a:tabLst>
                <a:tab pos="457200" algn="l"/>
              </a:tabLst>
              <a:defRPr>
                <a:solidFill>
                  <a:schemeClr val="tx1"/>
                </a:solidFill>
                <a:latin typeface="Arial" panose="020B0604020202020204" pitchFamily="34" charset="0"/>
              </a:defRPr>
            </a:lvl2pPr>
            <a:lvl3pPr>
              <a:tabLst>
                <a:tab pos="457200" algn="l"/>
              </a:tabLst>
              <a:defRPr>
                <a:solidFill>
                  <a:schemeClr val="tx1"/>
                </a:solidFill>
                <a:latin typeface="Arial" panose="020B0604020202020204" pitchFamily="34" charset="0"/>
              </a:defRPr>
            </a:lvl3pPr>
            <a:lvl4pPr>
              <a:tabLst>
                <a:tab pos="457200" algn="l"/>
              </a:tabLst>
              <a:defRPr>
                <a:solidFill>
                  <a:schemeClr val="tx1"/>
                </a:solidFill>
                <a:latin typeface="Arial" panose="020B0604020202020204" pitchFamily="34" charset="0"/>
              </a:defRPr>
            </a:lvl4pPr>
            <a:lvl5pPr>
              <a:tabLst>
                <a:tab pos="457200" algn="l"/>
              </a:tabLst>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tabLst>
                <a:tab pos="457200" algn="l"/>
              </a:tabLst>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tabLst>
                <a:tab pos="457200" algn="l"/>
              </a:tabLst>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tabLst>
                <a:tab pos="457200" algn="l"/>
              </a:tabLst>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tabLst>
                <a:tab pos="457200" algn="l"/>
              </a:tabLst>
              <a:defRPr>
                <a:solidFill>
                  <a:schemeClr val="tx1"/>
                </a:solidFill>
                <a:latin typeface="Arial" panose="020B0604020202020204" pitchFamily="34" charset="0"/>
              </a:defRPr>
            </a:lvl9pPr>
          </a:lstStyle>
          <a:p>
            <a:pPr>
              <a:lnSpc>
                <a:spcPts val="21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的Map逻辑，输出处理后的(key,value)对到临时中间文件。</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800"/>
              </a:lnSpc>
            </a:pPr>
            <a:r>
              <a:rPr lang="en-US" altLang="zh-CN" sz="2000">
                <a:solidFill>
                  <a:srgbClr val="000000"/>
                </a:solidFill>
                <a:latin typeface="Times New Roman" panose="02020603050405020304" pitchFamily="18" charset="0"/>
                <a:sym typeface="Times New Roman" panose="02020603050405020304" pitchFamily="18" charset="0"/>
              </a:rPr>
              <a:t>4)    Shuffle&amp;Partitioner：在MapReduce流程中，为了让reduce可以并行</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4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处理map结果，必须对map的输出进行一定的排序和分割，然后再</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3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交给对应的reduce。这个将map输出进行进一步整理并交给reduce</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4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的过程，就称为shuffle。Partitioner是选择配置，主要作用是在多个</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4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Reduce的情况下，指定Map的结果由某一个Reduce处理，每一个</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4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Reduce都会有单独的输出文件。</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800"/>
              </a:lnSpc>
            </a:pPr>
            <a:r>
              <a:rPr lang="en-US" altLang="zh-CN" sz="2000">
                <a:solidFill>
                  <a:srgbClr val="000000"/>
                </a:solidFill>
                <a:latin typeface="Times New Roman" panose="02020603050405020304" pitchFamily="18" charset="0"/>
                <a:sym typeface="Times New Roman" panose="02020603050405020304" pitchFamily="18" charset="0"/>
              </a:rPr>
              <a:t>5)    Reduce执行具体的业务逻辑，即处理数据以得到结果的业务，并且</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3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将处理结果输出给OutputFormat。</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800"/>
              </a:lnSpc>
            </a:pPr>
            <a:r>
              <a:rPr lang="en-US" altLang="zh-CN" sz="2000">
                <a:solidFill>
                  <a:srgbClr val="000000"/>
                </a:solidFill>
                <a:latin typeface="Times New Roman" panose="02020603050405020304" pitchFamily="18" charset="0"/>
                <a:sym typeface="Times New Roman" panose="02020603050405020304" pitchFamily="18" charset="0"/>
              </a:rPr>
              <a:t>6)    OutputFormat的作用是，验证输出目录是否已经存在和输出结果类</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4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型是否符合Config中配置类型，若成立则输出Reduce汇总后的结果</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2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a:t>
            </a:r>
            <a:endParaRPr lang="zh-CN" altLang="en-US">
              <a:solidFill>
                <a:srgbClr val="000000"/>
              </a:solidFill>
            </a:endParaRPr>
          </a:p>
        </p:txBody>
      </p:sp>
    </p:spTree>
    <p:extLst>
      <p:ext uri="{BB962C8B-B14F-4D97-AF65-F5344CB8AC3E}">
        <p14:creationId xmlns:p14="http://schemas.microsoft.com/office/powerpoint/2010/main" val="31086783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reeform 3"/>
          <p:cNvSpPr>
            <a:spLocks noChangeArrowheads="1"/>
          </p:cNvSpPr>
          <p:nvPr/>
        </p:nvSpPr>
        <p:spPr bwMode="auto">
          <a:xfrm>
            <a:off x="0" y="0"/>
            <a:ext cx="9144000" cy="6858000"/>
          </a:xfrm>
          <a:custGeom>
            <a:avLst/>
            <a:gdLst>
              <a:gd name="T0" fmla="*/ 0 w 9144000"/>
              <a:gd name="T1" fmla="*/ 6858000 h 6858000"/>
              <a:gd name="T2" fmla="*/ 9144000 w 9144000"/>
              <a:gd name="T3" fmla="*/ 6858000 h 6858000"/>
              <a:gd name="T4" fmla="*/ 9144000 w 9144000"/>
              <a:gd name="T5" fmla="*/ 0 h 6858000"/>
              <a:gd name="T6" fmla="*/ 0 w 9144000"/>
              <a:gd name="T7" fmla="*/ 0 h 6858000"/>
              <a:gd name="T8" fmla="*/ 0 w 9144000"/>
              <a:gd name="T9" fmla="*/ 6858000 h 6858000"/>
              <a:gd name="T10" fmla="*/ 0 60000 65536"/>
              <a:gd name="T11" fmla="*/ 0 60000 65536"/>
              <a:gd name="T12" fmla="*/ 0 60000 65536"/>
              <a:gd name="T13" fmla="*/ 0 60000 65536"/>
              <a:gd name="T14" fmla="*/ 0 60000 65536"/>
              <a:gd name="T15" fmla="*/ 0 w 9144000"/>
              <a:gd name="T16" fmla="*/ 0 h 6858000"/>
              <a:gd name="T17" fmla="*/ 9144000 w 9144000"/>
              <a:gd name="T18" fmla="*/ 6858000 h 6858000"/>
            </a:gdLst>
            <a:ahLst/>
            <a:cxnLst>
              <a:cxn ang="T10">
                <a:pos x="T0" y="T1"/>
              </a:cxn>
              <a:cxn ang="T11">
                <a:pos x="T2" y="T3"/>
              </a:cxn>
              <a:cxn ang="T12">
                <a:pos x="T4" y="T5"/>
              </a:cxn>
              <a:cxn ang="T13">
                <a:pos x="T6" y="T7"/>
              </a:cxn>
              <a:cxn ang="T14">
                <a:pos x="T8" y="T9"/>
              </a:cxn>
            </a:cxnLst>
            <a:rect l="T15" t="T16" r="T17" b="T18"/>
            <a:pathLst>
              <a:path w="9144000" h="6858000">
                <a:moveTo>
                  <a:pt x="0" y="6858000"/>
                </a:moveTo>
                <a:lnTo>
                  <a:pt x="9144000" y="6858000"/>
                </a:lnTo>
                <a:lnTo>
                  <a:pt x="9144000" y="0"/>
                </a:lnTo>
                <a:lnTo>
                  <a:pt x="0" y="0"/>
                </a:lnTo>
                <a:lnTo>
                  <a:pt x="0" y="6858000"/>
                </a:lnTo>
              </a:path>
            </a:pathLst>
          </a:custGeom>
          <a:solidFill>
            <a:srgbClr val="FFFFFF"/>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8435" name="Freeform 3"/>
          <p:cNvSpPr>
            <a:spLocks noChangeArrowheads="1"/>
          </p:cNvSpPr>
          <p:nvPr/>
        </p:nvSpPr>
        <p:spPr bwMode="auto">
          <a:xfrm>
            <a:off x="0" y="0"/>
            <a:ext cx="9144000" cy="1066800"/>
          </a:xfrm>
          <a:custGeom>
            <a:avLst/>
            <a:gdLst>
              <a:gd name="T0" fmla="*/ 0 w 9144000"/>
              <a:gd name="T1" fmla="*/ 1066800 h 1066800"/>
              <a:gd name="T2" fmla="*/ 9144000 w 9144000"/>
              <a:gd name="T3" fmla="*/ 1066800 h 1066800"/>
              <a:gd name="T4" fmla="*/ 9144000 w 9144000"/>
              <a:gd name="T5" fmla="*/ 0 h 1066800"/>
              <a:gd name="T6" fmla="*/ 0 w 9144000"/>
              <a:gd name="T7" fmla="*/ 0 h 1066800"/>
              <a:gd name="T8" fmla="*/ 0 w 9144000"/>
              <a:gd name="T9" fmla="*/ 1066800 h 1066800"/>
              <a:gd name="T10" fmla="*/ 0 60000 65536"/>
              <a:gd name="T11" fmla="*/ 0 60000 65536"/>
              <a:gd name="T12" fmla="*/ 0 60000 65536"/>
              <a:gd name="T13" fmla="*/ 0 60000 65536"/>
              <a:gd name="T14" fmla="*/ 0 60000 65536"/>
              <a:gd name="T15" fmla="*/ 0 w 9144000"/>
              <a:gd name="T16" fmla="*/ 0 h 1066800"/>
              <a:gd name="T17" fmla="*/ 9144000 w 9144000"/>
              <a:gd name="T18" fmla="*/ 1066800 h 1066800"/>
            </a:gdLst>
            <a:ahLst/>
            <a:cxnLst>
              <a:cxn ang="T10">
                <a:pos x="T0" y="T1"/>
              </a:cxn>
              <a:cxn ang="T11">
                <a:pos x="T2" y="T3"/>
              </a:cxn>
              <a:cxn ang="T12">
                <a:pos x="T4" y="T5"/>
              </a:cxn>
              <a:cxn ang="T13">
                <a:pos x="T6" y="T7"/>
              </a:cxn>
              <a:cxn ang="T14">
                <a:pos x="T8" y="T9"/>
              </a:cxn>
            </a:cxnLst>
            <a:rect l="T15" t="T16" r="T17" b="T18"/>
            <a:pathLst>
              <a:path w="9144000" h="1066800">
                <a:moveTo>
                  <a:pt x="0" y="1066800"/>
                </a:moveTo>
                <a:lnTo>
                  <a:pt x="9144000" y="1066800"/>
                </a:lnTo>
                <a:lnTo>
                  <a:pt x="9144000" y="0"/>
                </a:lnTo>
                <a:lnTo>
                  <a:pt x="0" y="0"/>
                </a:lnTo>
                <a:lnTo>
                  <a:pt x="0" y="1066800"/>
                </a:lnTo>
              </a:path>
            </a:pathLst>
          </a:custGeom>
          <a:solidFill>
            <a:srgbClr val="0056AC"/>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8436" name="Freeform 3"/>
          <p:cNvSpPr>
            <a:spLocks noChangeArrowheads="1"/>
          </p:cNvSpPr>
          <p:nvPr/>
        </p:nvSpPr>
        <p:spPr bwMode="auto">
          <a:xfrm>
            <a:off x="-3175" y="-3175"/>
            <a:ext cx="9153525" cy="1076325"/>
          </a:xfrm>
          <a:custGeom>
            <a:avLst/>
            <a:gdLst>
              <a:gd name="T0" fmla="*/ 6350 w 9156700"/>
              <a:gd name="T1" fmla="*/ 1073150 h 1079500"/>
              <a:gd name="T2" fmla="*/ 9150350 w 9156700"/>
              <a:gd name="T3" fmla="*/ 1073150 h 1079500"/>
              <a:gd name="T4" fmla="*/ 9150350 w 9156700"/>
              <a:gd name="T5" fmla="*/ 6350 h 1079500"/>
              <a:gd name="T6" fmla="*/ 6350 w 9156700"/>
              <a:gd name="T7" fmla="*/ 6350 h 1079500"/>
              <a:gd name="T8" fmla="*/ 6350 w 9156700"/>
              <a:gd name="T9" fmla="*/ 1073150 h 1079500"/>
              <a:gd name="T10" fmla="*/ 0 60000 65536"/>
              <a:gd name="T11" fmla="*/ 0 60000 65536"/>
              <a:gd name="T12" fmla="*/ 0 60000 65536"/>
              <a:gd name="T13" fmla="*/ 0 60000 65536"/>
              <a:gd name="T14" fmla="*/ 0 60000 65536"/>
              <a:gd name="T15" fmla="*/ 0 w 9156700"/>
              <a:gd name="T16" fmla="*/ 0 h 1079500"/>
              <a:gd name="T17" fmla="*/ 9156700 w 9156700"/>
              <a:gd name="T18" fmla="*/ 1079500 h 1079500"/>
            </a:gdLst>
            <a:ahLst/>
            <a:cxnLst>
              <a:cxn ang="T10">
                <a:pos x="T0" y="T1"/>
              </a:cxn>
              <a:cxn ang="T11">
                <a:pos x="T2" y="T3"/>
              </a:cxn>
              <a:cxn ang="T12">
                <a:pos x="T4" y="T5"/>
              </a:cxn>
              <a:cxn ang="T13">
                <a:pos x="T6" y="T7"/>
              </a:cxn>
              <a:cxn ang="T14">
                <a:pos x="T8" y="T9"/>
              </a:cxn>
            </a:cxnLst>
            <a:rect l="T15" t="T16" r="T17" b="T18"/>
            <a:pathLst>
              <a:path w="9156700" h="1079500">
                <a:moveTo>
                  <a:pt x="6350" y="1073150"/>
                </a:moveTo>
                <a:lnTo>
                  <a:pt x="9150350" y="1073150"/>
                </a:lnTo>
                <a:lnTo>
                  <a:pt x="9150350" y="6350"/>
                </a:lnTo>
                <a:lnTo>
                  <a:pt x="6350" y="6350"/>
                </a:lnTo>
                <a:lnTo>
                  <a:pt x="6350" y="1073150"/>
                </a:lnTo>
              </a:path>
            </a:pathLst>
          </a:custGeom>
          <a:solidFill>
            <a:srgbClr val="000000">
              <a:alpha val="0"/>
            </a:srgbClr>
          </a:solidFill>
          <a:ln w="12700" cap="flat" cmpd="sng">
            <a:solidFill>
              <a:srgbClr val="000000"/>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1843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50800"/>
            <a:ext cx="25400"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9" name="TextBox 1"/>
          <p:cNvSpPr>
            <a:spLocks noChangeArrowheads="1"/>
          </p:cNvSpPr>
          <p:nvPr/>
        </p:nvSpPr>
        <p:spPr bwMode="auto">
          <a:xfrm>
            <a:off x="520700" y="6667500"/>
            <a:ext cx="13716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200"/>
              </a:lnSpc>
            </a:pPr>
            <a:r>
              <a:rPr lang="en-US" altLang="zh-CN" sz="1200">
                <a:solidFill>
                  <a:srgbClr val="FFFFFF"/>
                </a:solidFill>
                <a:latin typeface="Times New Roman" panose="02020603050405020304" pitchFamily="18" charset="0"/>
                <a:sym typeface="Times New Roman" panose="02020603050405020304" pitchFamily="18" charset="0"/>
              </a:rPr>
              <a:t>《大数据技术基础》</a:t>
            </a:r>
            <a:endParaRPr lang="zh-CN" altLang="en-US">
              <a:solidFill>
                <a:srgbClr val="000000"/>
              </a:solidFill>
            </a:endParaRPr>
          </a:p>
        </p:txBody>
      </p:sp>
      <p:sp>
        <p:nvSpPr>
          <p:cNvPr id="18440" name="TextBox 1"/>
          <p:cNvSpPr>
            <a:spLocks noChangeArrowheads="1"/>
          </p:cNvSpPr>
          <p:nvPr/>
        </p:nvSpPr>
        <p:spPr bwMode="auto">
          <a:xfrm>
            <a:off x="1231900" y="342900"/>
            <a:ext cx="38100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3400"/>
              </a:lnSpc>
            </a:pPr>
            <a:r>
              <a:rPr lang="en-US" altLang="zh-CN" sz="3200">
                <a:solidFill>
                  <a:srgbClr val="FFFFFF"/>
                </a:solidFill>
                <a:latin typeface="Times New Roman" panose="02020603050405020304" pitchFamily="18" charset="0"/>
                <a:sym typeface="Times New Roman" panose="02020603050405020304" pitchFamily="18" charset="0"/>
              </a:rPr>
              <a:t>MapReduce</a:t>
            </a:r>
            <a:r>
              <a:rPr lang="en-US" altLang="zh-CN" sz="3200">
                <a:solidFill>
                  <a:srgbClr val="FFFFFF"/>
                </a:solidFill>
                <a:latin typeface="黑体" panose="02010609060101010101" pitchFamily="49" charset="-122"/>
                <a:sym typeface="黑体" panose="02010609060101010101" pitchFamily="49" charset="-122"/>
              </a:rPr>
              <a:t>执行阶段</a:t>
            </a:r>
            <a:endParaRPr lang="zh-CN" altLang="en-US">
              <a:solidFill>
                <a:srgbClr val="000000"/>
              </a:solidFill>
            </a:endParaRPr>
          </a:p>
        </p:txBody>
      </p:sp>
      <p:pic>
        <p:nvPicPr>
          <p:cNvPr id="9"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0926" y="1135051"/>
            <a:ext cx="7941362" cy="5632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87754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Freeform 3"/>
          <p:cNvSpPr>
            <a:spLocks noChangeArrowheads="1"/>
          </p:cNvSpPr>
          <p:nvPr/>
        </p:nvSpPr>
        <p:spPr bwMode="auto">
          <a:xfrm>
            <a:off x="0" y="0"/>
            <a:ext cx="9144000" cy="6858000"/>
          </a:xfrm>
          <a:custGeom>
            <a:avLst/>
            <a:gdLst>
              <a:gd name="T0" fmla="*/ 0 w 9144000"/>
              <a:gd name="T1" fmla="*/ 6858000 h 6858000"/>
              <a:gd name="T2" fmla="*/ 9144000 w 9144000"/>
              <a:gd name="T3" fmla="*/ 6858000 h 6858000"/>
              <a:gd name="T4" fmla="*/ 9144000 w 9144000"/>
              <a:gd name="T5" fmla="*/ 0 h 6858000"/>
              <a:gd name="T6" fmla="*/ 0 w 9144000"/>
              <a:gd name="T7" fmla="*/ 0 h 6858000"/>
              <a:gd name="T8" fmla="*/ 0 w 9144000"/>
              <a:gd name="T9" fmla="*/ 6858000 h 6858000"/>
              <a:gd name="T10" fmla="*/ 0 60000 65536"/>
              <a:gd name="T11" fmla="*/ 0 60000 65536"/>
              <a:gd name="T12" fmla="*/ 0 60000 65536"/>
              <a:gd name="T13" fmla="*/ 0 60000 65536"/>
              <a:gd name="T14" fmla="*/ 0 60000 65536"/>
              <a:gd name="T15" fmla="*/ 0 w 9144000"/>
              <a:gd name="T16" fmla="*/ 0 h 6858000"/>
              <a:gd name="T17" fmla="*/ 9144000 w 9144000"/>
              <a:gd name="T18" fmla="*/ 6858000 h 6858000"/>
            </a:gdLst>
            <a:ahLst/>
            <a:cxnLst>
              <a:cxn ang="T10">
                <a:pos x="T0" y="T1"/>
              </a:cxn>
              <a:cxn ang="T11">
                <a:pos x="T2" y="T3"/>
              </a:cxn>
              <a:cxn ang="T12">
                <a:pos x="T4" y="T5"/>
              </a:cxn>
              <a:cxn ang="T13">
                <a:pos x="T6" y="T7"/>
              </a:cxn>
              <a:cxn ang="T14">
                <a:pos x="T8" y="T9"/>
              </a:cxn>
            </a:cxnLst>
            <a:rect l="T15" t="T16" r="T17" b="T18"/>
            <a:pathLst>
              <a:path w="9144000" h="6858000">
                <a:moveTo>
                  <a:pt x="0" y="6858000"/>
                </a:moveTo>
                <a:lnTo>
                  <a:pt x="9144000" y="6858000"/>
                </a:lnTo>
                <a:lnTo>
                  <a:pt x="9144000" y="0"/>
                </a:lnTo>
                <a:lnTo>
                  <a:pt x="0" y="0"/>
                </a:lnTo>
                <a:lnTo>
                  <a:pt x="0" y="6858000"/>
                </a:lnTo>
              </a:path>
            </a:pathLst>
          </a:custGeom>
          <a:solidFill>
            <a:srgbClr val="FFFFFF"/>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9459" name="Freeform 3"/>
          <p:cNvSpPr>
            <a:spLocks noChangeArrowheads="1"/>
          </p:cNvSpPr>
          <p:nvPr/>
        </p:nvSpPr>
        <p:spPr bwMode="auto">
          <a:xfrm>
            <a:off x="0" y="0"/>
            <a:ext cx="9144000" cy="1066800"/>
          </a:xfrm>
          <a:custGeom>
            <a:avLst/>
            <a:gdLst>
              <a:gd name="T0" fmla="*/ 0 w 9144000"/>
              <a:gd name="T1" fmla="*/ 1066800 h 1066800"/>
              <a:gd name="T2" fmla="*/ 9144000 w 9144000"/>
              <a:gd name="T3" fmla="*/ 1066800 h 1066800"/>
              <a:gd name="T4" fmla="*/ 9144000 w 9144000"/>
              <a:gd name="T5" fmla="*/ 0 h 1066800"/>
              <a:gd name="T6" fmla="*/ 0 w 9144000"/>
              <a:gd name="T7" fmla="*/ 0 h 1066800"/>
              <a:gd name="T8" fmla="*/ 0 w 9144000"/>
              <a:gd name="T9" fmla="*/ 1066800 h 1066800"/>
              <a:gd name="T10" fmla="*/ 0 60000 65536"/>
              <a:gd name="T11" fmla="*/ 0 60000 65536"/>
              <a:gd name="T12" fmla="*/ 0 60000 65536"/>
              <a:gd name="T13" fmla="*/ 0 60000 65536"/>
              <a:gd name="T14" fmla="*/ 0 60000 65536"/>
              <a:gd name="T15" fmla="*/ 0 w 9144000"/>
              <a:gd name="T16" fmla="*/ 0 h 1066800"/>
              <a:gd name="T17" fmla="*/ 9144000 w 9144000"/>
              <a:gd name="T18" fmla="*/ 1066800 h 1066800"/>
            </a:gdLst>
            <a:ahLst/>
            <a:cxnLst>
              <a:cxn ang="T10">
                <a:pos x="T0" y="T1"/>
              </a:cxn>
              <a:cxn ang="T11">
                <a:pos x="T2" y="T3"/>
              </a:cxn>
              <a:cxn ang="T12">
                <a:pos x="T4" y="T5"/>
              </a:cxn>
              <a:cxn ang="T13">
                <a:pos x="T6" y="T7"/>
              </a:cxn>
              <a:cxn ang="T14">
                <a:pos x="T8" y="T9"/>
              </a:cxn>
            </a:cxnLst>
            <a:rect l="T15" t="T16" r="T17" b="T18"/>
            <a:pathLst>
              <a:path w="9144000" h="1066800">
                <a:moveTo>
                  <a:pt x="0" y="1066800"/>
                </a:moveTo>
                <a:lnTo>
                  <a:pt x="9144000" y="1066800"/>
                </a:lnTo>
                <a:lnTo>
                  <a:pt x="9144000" y="0"/>
                </a:lnTo>
                <a:lnTo>
                  <a:pt x="0" y="0"/>
                </a:lnTo>
                <a:lnTo>
                  <a:pt x="0" y="1066800"/>
                </a:lnTo>
              </a:path>
            </a:pathLst>
          </a:custGeom>
          <a:solidFill>
            <a:srgbClr val="0056AC"/>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9460" name="Freeform 3"/>
          <p:cNvSpPr>
            <a:spLocks noChangeArrowheads="1"/>
          </p:cNvSpPr>
          <p:nvPr/>
        </p:nvSpPr>
        <p:spPr bwMode="auto">
          <a:xfrm>
            <a:off x="-3175" y="-3175"/>
            <a:ext cx="9153525" cy="1076325"/>
          </a:xfrm>
          <a:custGeom>
            <a:avLst/>
            <a:gdLst>
              <a:gd name="T0" fmla="*/ 6350 w 9156700"/>
              <a:gd name="T1" fmla="*/ 1073150 h 1079500"/>
              <a:gd name="T2" fmla="*/ 9150350 w 9156700"/>
              <a:gd name="T3" fmla="*/ 1073150 h 1079500"/>
              <a:gd name="T4" fmla="*/ 9150350 w 9156700"/>
              <a:gd name="T5" fmla="*/ 6350 h 1079500"/>
              <a:gd name="T6" fmla="*/ 6350 w 9156700"/>
              <a:gd name="T7" fmla="*/ 6350 h 1079500"/>
              <a:gd name="T8" fmla="*/ 6350 w 9156700"/>
              <a:gd name="T9" fmla="*/ 1073150 h 1079500"/>
              <a:gd name="T10" fmla="*/ 0 60000 65536"/>
              <a:gd name="T11" fmla="*/ 0 60000 65536"/>
              <a:gd name="T12" fmla="*/ 0 60000 65536"/>
              <a:gd name="T13" fmla="*/ 0 60000 65536"/>
              <a:gd name="T14" fmla="*/ 0 60000 65536"/>
              <a:gd name="T15" fmla="*/ 0 w 9156700"/>
              <a:gd name="T16" fmla="*/ 0 h 1079500"/>
              <a:gd name="T17" fmla="*/ 9156700 w 9156700"/>
              <a:gd name="T18" fmla="*/ 1079500 h 1079500"/>
            </a:gdLst>
            <a:ahLst/>
            <a:cxnLst>
              <a:cxn ang="T10">
                <a:pos x="T0" y="T1"/>
              </a:cxn>
              <a:cxn ang="T11">
                <a:pos x="T2" y="T3"/>
              </a:cxn>
              <a:cxn ang="T12">
                <a:pos x="T4" y="T5"/>
              </a:cxn>
              <a:cxn ang="T13">
                <a:pos x="T6" y="T7"/>
              </a:cxn>
              <a:cxn ang="T14">
                <a:pos x="T8" y="T9"/>
              </a:cxn>
            </a:cxnLst>
            <a:rect l="T15" t="T16" r="T17" b="T18"/>
            <a:pathLst>
              <a:path w="9156700" h="1079500">
                <a:moveTo>
                  <a:pt x="6350" y="1073150"/>
                </a:moveTo>
                <a:lnTo>
                  <a:pt x="9150350" y="1073150"/>
                </a:lnTo>
                <a:lnTo>
                  <a:pt x="9150350" y="6350"/>
                </a:lnTo>
                <a:lnTo>
                  <a:pt x="6350" y="6350"/>
                </a:lnTo>
                <a:lnTo>
                  <a:pt x="6350" y="1073150"/>
                </a:lnTo>
              </a:path>
            </a:pathLst>
          </a:custGeom>
          <a:solidFill>
            <a:srgbClr val="000000">
              <a:alpha val="0"/>
            </a:srgbClr>
          </a:solidFill>
          <a:ln w="12700" cap="flat" cmpd="sng">
            <a:solidFill>
              <a:srgbClr val="000000"/>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1946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50800"/>
            <a:ext cx="25400"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616700"/>
            <a:ext cx="91440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3" name="TextBox 1"/>
          <p:cNvSpPr>
            <a:spLocks noChangeArrowheads="1"/>
          </p:cNvSpPr>
          <p:nvPr/>
        </p:nvSpPr>
        <p:spPr bwMode="auto">
          <a:xfrm>
            <a:off x="520700" y="6667500"/>
            <a:ext cx="13716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200"/>
              </a:lnSpc>
            </a:pPr>
            <a:r>
              <a:rPr lang="en-US" altLang="zh-CN" sz="1200">
                <a:solidFill>
                  <a:srgbClr val="FFFFFF"/>
                </a:solidFill>
                <a:latin typeface="Times New Roman" panose="02020603050405020304" pitchFamily="18" charset="0"/>
                <a:sym typeface="Times New Roman" panose="02020603050405020304" pitchFamily="18" charset="0"/>
              </a:rPr>
              <a:t>《大数据技术基础》</a:t>
            </a:r>
            <a:endParaRPr lang="zh-CN" altLang="en-US">
              <a:solidFill>
                <a:srgbClr val="000000"/>
              </a:solidFill>
            </a:endParaRPr>
          </a:p>
        </p:txBody>
      </p:sp>
      <p:sp>
        <p:nvSpPr>
          <p:cNvPr id="19464" name="TextBox 1"/>
          <p:cNvSpPr>
            <a:spLocks noChangeArrowheads="1"/>
          </p:cNvSpPr>
          <p:nvPr/>
        </p:nvSpPr>
        <p:spPr bwMode="auto">
          <a:xfrm>
            <a:off x="558800" y="431800"/>
            <a:ext cx="8001000" cy="271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342900" algn="l"/>
                <a:tab pos="673100" algn="l"/>
              </a:tabLst>
              <a:defRPr>
                <a:solidFill>
                  <a:schemeClr val="tx1"/>
                </a:solidFill>
                <a:latin typeface="Arial" panose="020B0604020202020204" pitchFamily="34" charset="0"/>
              </a:defRPr>
            </a:lvl1pPr>
            <a:lvl2pPr>
              <a:tabLst>
                <a:tab pos="342900" algn="l"/>
                <a:tab pos="673100" algn="l"/>
              </a:tabLst>
              <a:defRPr>
                <a:solidFill>
                  <a:schemeClr val="tx1"/>
                </a:solidFill>
                <a:latin typeface="Arial" panose="020B0604020202020204" pitchFamily="34" charset="0"/>
              </a:defRPr>
            </a:lvl2pPr>
            <a:lvl3pPr>
              <a:tabLst>
                <a:tab pos="342900" algn="l"/>
                <a:tab pos="673100" algn="l"/>
              </a:tabLst>
              <a:defRPr>
                <a:solidFill>
                  <a:schemeClr val="tx1"/>
                </a:solidFill>
                <a:latin typeface="Arial" panose="020B0604020202020204" pitchFamily="34" charset="0"/>
              </a:defRPr>
            </a:lvl3pPr>
            <a:lvl4pPr>
              <a:tabLst>
                <a:tab pos="342900" algn="l"/>
                <a:tab pos="673100" algn="l"/>
              </a:tabLst>
              <a:defRPr>
                <a:solidFill>
                  <a:schemeClr val="tx1"/>
                </a:solidFill>
                <a:latin typeface="Arial" panose="020B0604020202020204" pitchFamily="34" charset="0"/>
              </a:defRPr>
            </a:lvl4pPr>
            <a:lvl5pPr>
              <a:tabLst>
                <a:tab pos="342900" algn="l"/>
                <a:tab pos="673100" algn="l"/>
              </a:tabLst>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9pPr>
          </a:lstStyle>
          <a:p>
            <a:pPr>
              <a:lnSpc>
                <a:spcPts val="34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3200">
                <a:solidFill>
                  <a:srgbClr val="FFFFFF"/>
                </a:solidFill>
                <a:latin typeface="Times New Roman" panose="02020603050405020304" pitchFamily="18" charset="0"/>
                <a:sym typeface="Times New Roman" panose="02020603050405020304" pitchFamily="18" charset="0"/>
              </a:rPr>
              <a:t>Shuffle</a:t>
            </a:r>
            <a:r>
              <a:rPr lang="en-US" altLang="zh-CN" sz="3200">
                <a:solidFill>
                  <a:srgbClr val="FFFFFF"/>
                </a:solidFill>
                <a:latin typeface="黑体" panose="02010609060101010101" pitchFamily="49" charset="-122"/>
                <a:sym typeface="黑体" panose="02010609060101010101" pitchFamily="49" charset="-122"/>
              </a:rPr>
              <a:t>过程详解</a:t>
            </a:r>
            <a:endParaRPr lang="zh-CN" altLang="en-US" sz="3200">
              <a:solidFill>
                <a:srgbClr val="FFFFFF"/>
              </a:solidFill>
              <a:latin typeface="黑体" panose="02010609060101010101" pitchFamily="49" charset="-122"/>
              <a:sym typeface="黑体" panose="02010609060101010101" pitchFamily="49" charset="-122"/>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2400"/>
              </a:lnSpc>
            </a:pPr>
            <a:r>
              <a:rPr lang="en-US" altLang="zh-CN" sz="2000">
                <a:solidFill>
                  <a:srgbClr val="000000"/>
                </a:solidFill>
                <a:latin typeface="Times New Roman" panose="02020603050405020304" pitchFamily="18" charset="0"/>
                <a:sym typeface="Times New Roman" panose="02020603050405020304" pitchFamily="18" charset="0"/>
              </a:rPr>
              <a:t>•    Shuffle：将Map输出进行进一步整理并交给reduce的过程。</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800"/>
              </a:lnSpc>
            </a:pPr>
            <a:r>
              <a:rPr lang="en-US" altLang="zh-CN" sz="2000">
                <a:solidFill>
                  <a:srgbClr val="000000"/>
                </a:solidFill>
                <a:latin typeface="Times New Roman" panose="02020603050405020304" pitchFamily="18" charset="0"/>
                <a:sym typeface="Times New Roman" panose="02020603050405020304" pitchFamily="18" charset="0"/>
              </a:rPr>
              <a:t>•    Shuffle过程是MapReduce工作流程的核心，也被称为奇迹发生的地</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3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方。要想理解MapReduce，Shuffle是必须要了解的。</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800"/>
              </a:lnSpc>
            </a:pPr>
            <a:r>
              <a:rPr lang="en-US" altLang="zh-CN" sz="2000">
                <a:solidFill>
                  <a:srgbClr val="000000"/>
                </a:solidFill>
                <a:latin typeface="Times New Roman" panose="02020603050405020304" pitchFamily="18" charset="0"/>
                <a:sym typeface="Times New Roman" panose="02020603050405020304" pitchFamily="18" charset="0"/>
              </a:rPr>
              <a:t>•    Shuffle过程包含在map和reduce两端中，描述着数据从map task输出</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3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到reduce task输入的这段过程。</a:t>
            </a:r>
            <a:endParaRPr lang="zh-CN" altLang="en-US">
              <a:solidFill>
                <a:srgbClr val="000000"/>
              </a:solidFill>
            </a:endParaRPr>
          </a:p>
        </p:txBody>
      </p:sp>
    </p:spTree>
    <p:extLst>
      <p:ext uri="{BB962C8B-B14F-4D97-AF65-F5344CB8AC3E}">
        <p14:creationId xmlns:p14="http://schemas.microsoft.com/office/powerpoint/2010/main" val="42617738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reeform 3"/>
          <p:cNvSpPr>
            <a:spLocks noChangeArrowheads="1"/>
          </p:cNvSpPr>
          <p:nvPr/>
        </p:nvSpPr>
        <p:spPr bwMode="auto">
          <a:xfrm>
            <a:off x="0" y="0"/>
            <a:ext cx="9144000" cy="6858000"/>
          </a:xfrm>
          <a:custGeom>
            <a:avLst/>
            <a:gdLst>
              <a:gd name="T0" fmla="*/ 0 w 9144000"/>
              <a:gd name="T1" fmla="*/ 6858000 h 6858000"/>
              <a:gd name="T2" fmla="*/ 9144000 w 9144000"/>
              <a:gd name="T3" fmla="*/ 6858000 h 6858000"/>
              <a:gd name="T4" fmla="*/ 9144000 w 9144000"/>
              <a:gd name="T5" fmla="*/ 0 h 6858000"/>
              <a:gd name="T6" fmla="*/ 0 w 9144000"/>
              <a:gd name="T7" fmla="*/ 0 h 6858000"/>
              <a:gd name="T8" fmla="*/ 0 w 9144000"/>
              <a:gd name="T9" fmla="*/ 6858000 h 6858000"/>
              <a:gd name="T10" fmla="*/ 0 60000 65536"/>
              <a:gd name="T11" fmla="*/ 0 60000 65536"/>
              <a:gd name="T12" fmla="*/ 0 60000 65536"/>
              <a:gd name="T13" fmla="*/ 0 60000 65536"/>
              <a:gd name="T14" fmla="*/ 0 60000 65536"/>
              <a:gd name="T15" fmla="*/ 0 w 9144000"/>
              <a:gd name="T16" fmla="*/ 0 h 6858000"/>
              <a:gd name="T17" fmla="*/ 9144000 w 9144000"/>
              <a:gd name="T18" fmla="*/ 6858000 h 6858000"/>
            </a:gdLst>
            <a:ahLst/>
            <a:cxnLst>
              <a:cxn ang="T10">
                <a:pos x="T0" y="T1"/>
              </a:cxn>
              <a:cxn ang="T11">
                <a:pos x="T2" y="T3"/>
              </a:cxn>
              <a:cxn ang="T12">
                <a:pos x="T4" y="T5"/>
              </a:cxn>
              <a:cxn ang="T13">
                <a:pos x="T6" y="T7"/>
              </a:cxn>
              <a:cxn ang="T14">
                <a:pos x="T8" y="T9"/>
              </a:cxn>
            </a:cxnLst>
            <a:rect l="T15" t="T16" r="T17" b="T18"/>
            <a:pathLst>
              <a:path w="9144000" h="6858000">
                <a:moveTo>
                  <a:pt x="0" y="6858000"/>
                </a:moveTo>
                <a:lnTo>
                  <a:pt x="9144000" y="6858000"/>
                </a:lnTo>
                <a:lnTo>
                  <a:pt x="9144000" y="0"/>
                </a:lnTo>
                <a:lnTo>
                  <a:pt x="0" y="0"/>
                </a:lnTo>
                <a:lnTo>
                  <a:pt x="0" y="6858000"/>
                </a:lnTo>
              </a:path>
            </a:pathLst>
          </a:custGeom>
          <a:solidFill>
            <a:srgbClr val="FFFFFF"/>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0483" name="Freeform 3"/>
          <p:cNvSpPr>
            <a:spLocks noChangeArrowheads="1"/>
          </p:cNvSpPr>
          <p:nvPr/>
        </p:nvSpPr>
        <p:spPr bwMode="auto">
          <a:xfrm>
            <a:off x="0" y="0"/>
            <a:ext cx="9144000" cy="1066800"/>
          </a:xfrm>
          <a:custGeom>
            <a:avLst/>
            <a:gdLst>
              <a:gd name="T0" fmla="*/ 0 w 9144000"/>
              <a:gd name="T1" fmla="*/ 1066800 h 1066800"/>
              <a:gd name="T2" fmla="*/ 9144000 w 9144000"/>
              <a:gd name="T3" fmla="*/ 1066800 h 1066800"/>
              <a:gd name="T4" fmla="*/ 9144000 w 9144000"/>
              <a:gd name="T5" fmla="*/ 0 h 1066800"/>
              <a:gd name="T6" fmla="*/ 0 w 9144000"/>
              <a:gd name="T7" fmla="*/ 0 h 1066800"/>
              <a:gd name="T8" fmla="*/ 0 w 9144000"/>
              <a:gd name="T9" fmla="*/ 1066800 h 1066800"/>
              <a:gd name="T10" fmla="*/ 0 60000 65536"/>
              <a:gd name="T11" fmla="*/ 0 60000 65536"/>
              <a:gd name="T12" fmla="*/ 0 60000 65536"/>
              <a:gd name="T13" fmla="*/ 0 60000 65536"/>
              <a:gd name="T14" fmla="*/ 0 60000 65536"/>
              <a:gd name="T15" fmla="*/ 0 w 9144000"/>
              <a:gd name="T16" fmla="*/ 0 h 1066800"/>
              <a:gd name="T17" fmla="*/ 9144000 w 9144000"/>
              <a:gd name="T18" fmla="*/ 1066800 h 1066800"/>
            </a:gdLst>
            <a:ahLst/>
            <a:cxnLst>
              <a:cxn ang="T10">
                <a:pos x="T0" y="T1"/>
              </a:cxn>
              <a:cxn ang="T11">
                <a:pos x="T2" y="T3"/>
              </a:cxn>
              <a:cxn ang="T12">
                <a:pos x="T4" y="T5"/>
              </a:cxn>
              <a:cxn ang="T13">
                <a:pos x="T6" y="T7"/>
              </a:cxn>
              <a:cxn ang="T14">
                <a:pos x="T8" y="T9"/>
              </a:cxn>
            </a:cxnLst>
            <a:rect l="T15" t="T16" r="T17" b="T18"/>
            <a:pathLst>
              <a:path w="9144000" h="1066800">
                <a:moveTo>
                  <a:pt x="0" y="1066800"/>
                </a:moveTo>
                <a:lnTo>
                  <a:pt x="9144000" y="1066800"/>
                </a:lnTo>
                <a:lnTo>
                  <a:pt x="9144000" y="0"/>
                </a:lnTo>
                <a:lnTo>
                  <a:pt x="0" y="0"/>
                </a:lnTo>
                <a:lnTo>
                  <a:pt x="0" y="1066800"/>
                </a:lnTo>
              </a:path>
            </a:pathLst>
          </a:custGeom>
          <a:solidFill>
            <a:srgbClr val="0056AC"/>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0484" name="Freeform 3"/>
          <p:cNvSpPr>
            <a:spLocks noChangeArrowheads="1"/>
          </p:cNvSpPr>
          <p:nvPr/>
        </p:nvSpPr>
        <p:spPr bwMode="auto">
          <a:xfrm>
            <a:off x="-3175" y="-3175"/>
            <a:ext cx="9153525" cy="1076325"/>
          </a:xfrm>
          <a:custGeom>
            <a:avLst/>
            <a:gdLst>
              <a:gd name="T0" fmla="*/ 6350 w 9156700"/>
              <a:gd name="T1" fmla="*/ 1073150 h 1079500"/>
              <a:gd name="T2" fmla="*/ 9150350 w 9156700"/>
              <a:gd name="T3" fmla="*/ 1073150 h 1079500"/>
              <a:gd name="T4" fmla="*/ 9150350 w 9156700"/>
              <a:gd name="T5" fmla="*/ 6350 h 1079500"/>
              <a:gd name="T6" fmla="*/ 6350 w 9156700"/>
              <a:gd name="T7" fmla="*/ 6350 h 1079500"/>
              <a:gd name="T8" fmla="*/ 6350 w 9156700"/>
              <a:gd name="T9" fmla="*/ 1073150 h 1079500"/>
              <a:gd name="T10" fmla="*/ 0 60000 65536"/>
              <a:gd name="T11" fmla="*/ 0 60000 65536"/>
              <a:gd name="T12" fmla="*/ 0 60000 65536"/>
              <a:gd name="T13" fmla="*/ 0 60000 65536"/>
              <a:gd name="T14" fmla="*/ 0 60000 65536"/>
              <a:gd name="T15" fmla="*/ 0 w 9156700"/>
              <a:gd name="T16" fmla="*/ 0 h 1079500"/>
              <a:gd name="T17" fmla="*/ 9156700 w 9156700"/>
              <a:gd name="T18" fmla="*/ 1079500 h 1079500"/>
            </a:gdLst>
            <a:ahLst/>
            <a:cxnLst>
              <a:cxn ang="T10">
                <a:pos x="T0" y="T1"/>
              </a:cxn>
              <a:cxn ang="T11">
                <a:pos x="T2" y="T3"/>
              </a:cxn>
              <a:cxn ang="T12">
                <a:pos x="T4" y="T5"/>
              </a:cxn>
              <a:cxn ang="T13">
                <a:pos x="T6" y="T7"/>
              </a:cxn>
              <a:cxn ang="T14">
                <a:pos x="T8" y="T9"/>
              </a:cxn>
            </a:cxnLst>
            <a:rect l="T15" t="T16" r="T17" b="T18"/>
            <a:pathLst>
              <a:path w="9156700" h="1079500">
                <a:moveTo>
                  <a:pt x="6350" y="1073150"/>
                </a:moveTo>
                <a:lnTo>
                  <a:pt x="9150350" y="1073150"/>
                </a:lnTo>
                <a:lnTo>
                  <a:pt x="9150350" y="6350"/>
                </a:lnTo>
                <a:lnTo>
                  <a:pt x="6350" y="6350"/>
                </a:lnTo>
                <a:lnTo>
                  <a:pt x="6350" y="1073150"/>
                </a:lnTo>
              </a:path>
            </a:pathLst>
          </a:custGeom>
          <a:solidFill>
            <a:srgbClr val="000000">
              <a:alpha val="0"/>
            </a:srgbClr>
          </a:solidFill>
          <a:ln w="12700" cap="flat" cmpd="sng">
            <a:solidFill>
              <a:srgbClr val="000000"/>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2048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50800"/>
            <a:ext cx="25400"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7" name="TextBox 1"/>
          <p:cNvSpPr>
            <a:spLocks noChangeArrowheads="1"/>
          </p:cNvSpPr>
          <p:nvPr/>
        </p:nvSpPr>
        <p:spPr bwMode="auto">
          <a:xfrm>
            <a:off x="520700" y="6667500"/>
            <a:ext cx="13716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200"/>
              </a:lnSpc>
            </a:pPr>
            <a:r>
              <a:rPr lang="en-US" altLang="zh-CN" sz="1200">
                <a:solidFill>
                  <a:srgbClr val="FFFFFF"/>
                </a:solidFill>
                <a:latin typeface="Times New Roman" panose="02020603050405020304" pitchFamily="18" charset="0"/>
                <a:sym typeface="Times New Roman" panose="02020603050405020304" pitchFamily="18" charset="0"/>
              </a:rPr>
              <a:t>《大数据技术基础》</a:t>
            </a:r>
            <a:endParaRPr lang="zh-CN" altLang="en-US">
              <a:solidFill>
                <a:srgbClr val="000000"/>
              </a:solidFill>
            </a:endParaRPr>
          </a:p>
        </p:txBody>
      </p:sp>
      <p:sp>
        <p:nvSpPr>
          <p:cNvPr id="20488" name="TextBox 1"/>
          <p:cNvSpPr>
            <a:spLocks noChangeArrowheads="1"/>
          </p:cNvSpPr>
          <p:nvPr/>
        </p:nvSpPr>
        <p:spPr bwMode="auto">
          <a:xfrm>
            <a:off x="558800" y="431800"/>
            <a:ext cx="79756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342900" algn="l"/>
                <a:tab pos="673100" algn="l"/>
              </a:tabLst>
              <a:defRPr>
                <a:solidFill>
                  <a:schemeClr val="tx1"/>
                </a:solidFill>
                <a:latin typeface="Arial" panose="020B0604020202020204" pitchFamily="34" charset="0"/>
              </a:defRPr>
            </a:lvl1pPr>
            <a:lvl2pPr>
              <a:tabLst>
                <a:tab pos="342900" algn="l"/>
                <a:tab pos="673100" algn="l"/>
              </a:tabLst>
              <a:defRPr>
                <a:solidFill>
                  <a:schemeClr val="tx1"/>
                </a:solidFill>
                <a:latin typeface="Arial" panose="020B0604020202020204" pitchFamily="34" charset="0"/>
              </a:defRPr>
            </a:lvl2pPr>
            <a:lvl3pPr>
              <a:tabLst>
                <a:tab pos="342900" algn="l"/>
                <a:tab pos="673100" algn="l"/>
              </a:tabLst>
              <a:defRPr>
                <a:solidFill>
                  <a:schemeClr val="tx1"/>
                </a:solidFill>
                <a:latin typeface="Arial" panose="020B0604020202020204" pitchFamily="34" charset="0"/>
              </a:defRPr>
            </a:lvl3pPr>
            <a:lvl4pPr>
              <a:tabLst>
                <a:tab pos="342900" algn="l"/>
                <a:tab pos="673100" algn="l"/>
              </a:tabLst>
              <a:defRPr>
                <a:solidFill>
                  <a:schemeClr val="tx1"/>
                </a:solidFill>
                <a:latin typeface="Arial" panose="020B0604020202020204" pitchFamily="34" charset="0"/>
              </a:defRPr>
            </a:lvl4pPr>
            <a:lvl5pPr>
              <a:tabLst>
                <a:tab pos="342900" algn="l"/>
                <a:tab pos="673100" algn="l"/>
              </a:tabLst>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9pPr>
          </a:lstStyle>
          <a:p>
            <a:pPr>
              <a:lnSpc>
                <a:spcPts val="34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3200">
                <a:solidFill>
                  <a:srgbClr val="FFFFFF"/>
                </a:solidFill>
                <a:latin typeface="Times New Roman" panose="02020603050405020304" pitchFamily="18" charset="0"/>
                <a:sym typeface="Times New Roman" panose="02020603050405020304" pitchFamily="18" charset="0"/>
              </a:rPr>
              <a:t>Shuffle</a:t>
            </a:r>
            <a:r>
              <a:rPr lang="en-US" altLang="zh-CN" sz="3200">
                <a:solidFill>
                  <a:srgbClr val="FFFFFF"/>
                </a:solidFill>
                <a:latin typeface="黑体" panose="02010609060101010101" pitchFamily="49" charset="-122"/>
                <a:sym typeface="黑体" panose="02010609060101010101" pitchFamily="49" charset="-122"/>
              </a:rPr>
              <a:t>过程详解</a:t>
            </a:r>
            <a:endParaRPr lang="zh-CN" altLang="en-US" sz="3200">
              <a:solidFill>
                <a:srgbClr val="FFFFFF"/>
              </a:solidFill>
              <a:latin typeface="黑体" panose="02010609060101010101" pitchFamily="49" charset="-122"/>
              <a:sym typeface="黑体" panose="02010609060101010101" pitchFamily="49" charset="-122"/>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2400"/>
              </a:lnSpc>
            </a:pPr>
            <a:r>
              <a:rPr lang="en-US" altLang="zh-CN" sz="2000">
                <a:solidFill>
                  <a:srgbClr val="000000"/>
                </a:solidFill>
                <a:latin typeface="Times New Roman" panose="02020603050405020304" pitchFamily="18" charset="0"/>
                <a:sym typeface="Times New Roman" panose="02020603050405020304" pitchFamily="18" charset="0"/>
              </a:rPr>
              <a:t>•    在map端的shuffle过程是对map的结果进行划分（partition）、排序</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3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（sort）和spill（溢写），然后将属于同一个划分的输出合并在一起</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4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，并写到磁盘上，同时按照不同的划分将结果发送给对应的reduce（</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3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map输出的划分与reduce的对应关系由JobTracker确定）。Reduce</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4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端又会将各个map送来的属于同一个划分的输出进行合并（merge）</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4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，然后对merge的结果进行排序，最后交给reduce处理。</a:t>
            </a:r>
            <a:endParaRPr lang="zh-CN" altLang="en-US">
              <a:solidFill>
                <a:srgbClr val="000000"/>
              </a:solidFill>
            </a:endParaRPr>
          </a:p>
        </p:txBody>
      </p:sp>
      <p:pic>
        <p:nvPicPr>
          <p:cNvPr id="9"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2104" y="3282156"/>
            <a:ext cx="7772400" cy="351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82809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Freeform 3"/>
          <p:cNvSpPr>
            <a:spLocks noChangeArrowheads="1"/>
          </p:cNvSpPr>
          <p:nvPr/>
        </p:nvSpPr>
        <p:spPr bwMode="auto">
          <a:xfrm>
            <a:off x="0" y="0"/>
            <a:ext cx="9144000" cy="6858000"/>
          </a:xfrm>
          <a:custGeom>
            <a:avLst/>
            <a:gdLst>
              <a:gd name="T0" fmla="*/ 0 w 9144000"/>
              <a:gd name="T1" fmla="*/ 6858000 h 6858000"/>
              <a:gd name="T2" fmla="*/ 9144000 w 9144000"/>
              <a:gd name="T3" fmla="*/ 6858000 h 6858000"/>
              <a:gd name="T4" fmla="*/ 9144000 w 9144000"/>
              <a:gd name="T5" fmla="*/ 0 h 6858000"/>
              <a:gd name="T6" fmla="*/ 0 w 9144000"/>
              <a:gd name="T7" fmla="*/ 0 h 6858000"/>
              <a:gd name="T8" fmla="*/ 0 w 9144000"/>
              <a:gd name="T9" fmla="*/ 6858000 h 6858000"/>
              <a:gd name="T10" fmla="*/ 0 60000 65536"/>
              <a:gd name="T11" fmla="*/ 0 60000 65536"/>
              <a:gd name="T12" fmla="*/ 0 60000 65536"/>
              <a:gd name="T13" fmla="*/ 0 60000 65536"/>
              <a:gd name="T14" fmla="*/ 0 60000 65536"/>
              <a:gd name="T15" fmla="*/ 0 w 9144000"/>
              <a:gd name="T16" fmla="*/ 0 h 6858000"/>
              <a:gd name="T17" fmla="*/ 9144000 w 9144000"/>
              <a:gd name="T18" fmla="*/ 6858000 h 6858000"/>
            </a:gdLst>
            <a:ahLst/>
            <a:cxnLst>
              <a:cxn ang="T10">
                <a:pos x="T0" y="T1"/>
              </a:cxn>
              <a:cxn ang="T11">
                <a:pos x="T2" y="T3"/>
              </a:cxn>
              <a:cxn ang="T12">
                <a:pos x="T4" y="T5"/>
              </a:cxn>
              <a:cxn ang="T13">
                <a:pos x="T6" y="T7"/>
              </a:cxn>
              <a:cxn ang="T14">
                <a:pos x="T8" y="T9"/>
              </a:cxn>
            </a:cxnLst>
            <a:rect l="T15" t="T16" r="T17" b="T18"/>
            <a:pathLst>
              <a:path w="9144000" h="6858000">
                <a:moveTo>
                  <a:pt x="0" y="6858000"/>
                </a:moveTo>
                <a:lnTo>
                  <a:pt x="9144000" y="6858000"/>
                </a:lnTo>
                <a:lnTo>
                  <a:pt x="9144000" y="0"/>
                </a:lnTo>
                <a:lnTo>
                  <a:pt x="0" y="0"/>
                </a:lnTo>
                <a:lnTo>
                  <a:pt x="0" y="6858000"/>
                </a:lnTo>
              </a:path>
            </a:pathLst>
          </a:custGeom>
          <a:solidFill>
            <a:srgbClr val="FFFFFF"/>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1507" name="Freeform 3"/>
          <p:cNvSpPr>
            <a:spLocks noChangeArrowheads="1"/>
          </p:cNvSpPr>
          <p:nvPr/>
        </p:nvSpPr>
        <p:spPr bwMode="auto">
          <a:xfrm>
            <a:off x="0" y="0"/>
            <a:ext cx="9144000" cy="1066800"/>
          </a:xfrm>
          <a:custGeom>
            <a:avLst/>
            <a:gdLst>
              <a:gd name="T0" fmla="*/ 0 w 9144000"/>
              <a:gd name="T1" fmla="*/ 1066800 h 1066800"/>
              <a:gd name="T2" fmla="*/ 9144000 w 9144000"/>
              <a:gd name="T3" fmla="*/ 1066800 h 1066800"/>
              <a:gd name="T4" fmla="*/ 9144000 w 9144000"/>
              <a:gd name="T5" fmla="*/ 0 h 1066800"/>
              <a:gd name="T6" fmla="*/ 0 w 9144000"/>
              <a:gd name="T7" fmla="*/ 0 h 1066800"/>
              <a:gd name="T8" fmla="*/ 0 w 9144000"/>
              <a:gd name="T9" fmla="*/ 1066800 h 1066800"/>
              <a:gd name="T10" fmla="*/ 0 60000 65536"/>
              <a:gd name="T11" fmla="*/ 0 60000 65536"/>
              <a:gd name="T12" fmla="*/ 0 60000 65536"/>
              <a:gd name="T13" fmla="*/ 0 60000 65536"/>
              <a:gd name="T14" fmla="*/ 0 60000 65536"/>
              <a:gd name="T15" fmla="*/ 0 w 9144000"/>
              <a:gd name="T16" fmla="*/ 0 h 1066800"/>
              <a:gd name="T17" fmla="*/ 9144000 w 9144000"/>
              <a:gd name="T18" fmla="*/ 1066800 h 1066800"/>
            </a:gdLst>
            <a:ahLst/>
            <a:cxnLst>
              <a:cxn ang="T10">
                <a:pos x="T0" y="T1"/>
              </a:cxn>
              <a:cxn ang="T11">
                <a:pos x="T2" y="T3"/>
              </a:cxn>
              <a:cxn ang="T12">
                <a:pos x="T4" y="T5"/>
              </a:cxn>
              <a:cxn ang="T13">
                <a:pos x="T6" y="T7"/>
              </a:cxn>
              <a:cxn ang="T14">
                <a:pos x="T8" y="T9"/>
              </a:cxn>
            </a:cxnLst>
            <a:rect l="T15" t="T16" r="T17" b="T18"/>
            <a:pathLst>
              <a:path w="9144000" h="1066800">
                <a:moveTo>
                  <a:pt x="0" y="1066800"/>
                </a:moveTo>
                <a:lnTo>
                  <a:pt x="9144000" y="1066800"/>
                </a:lnTo>
                <a:lnTo>
                  <a:pt x="9144000" y="0"/>
                </a:lnTo>
                <a:lnTo>
                  <a:pt x="0" y="0"/>
                </a:lnTo>
                <a:lnTo>
                  <a:pt x="0" y="1066800"/>
                </a:lnTo>
              </a:path>
            </a:pathLst>
          </a:custGeom>
          <a:solidFill>
            <a:srgbClr val="0056AC"/>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1508" name="Freeform 3"/>
          <p:cNvSpPr>
            <a:spLocks noChangeArrowheads="1"/>
          </p:cNvSpPr>
          <p:nvPr/>
        </p:nvSpPr>
        <p:spPr bwMode="auto">
          <a:xfrm>
            <a:off x="-3175" y="-3175"/>
            <a:ext cx="9153525" cy="1076325"/>
          </a:xfrm>
          <a:custGeom>
            <a:avLst/>
            <a:gdLst>
              <a:gd name="T0" fmla="*/ 6350 w 9156700"/>
              <a:gd name="T1" fmla="*/ 1073150 h 1079500"/>
              <a:gd name="T2" fmla="*/ 9150350 w 9156700"/>
              <a:gd name="T3" fmla="*/ 1073150 h 1079500"/>
              <a:gd name="T4" fmla="*/ 9150350 w 9156700"/>
              <a:gd name="T5" fmla="*/ 6350 h 1079500"/>
              <a:gd name="T6" fmla="*/ 6350 w 9156700"/>
              <a:gd name="T7" fmla="*/ 6350 h 1079500"/>
              <a:gd name="T8" fmla="*/ 6350 w 9156700"/>
              <a:gd name="T9" fmla="*/ 1073150 h 1079500"/>
              <a:gd name="T10" fmla="*/ 0 60000 65536"/>
              <a:gd name="T11" fmla="*/ 0 60000 65536"/>
              <a:gd name="T12" fmla="*/ 0 60000 65536"/>
              <a:gd name="T13" fmla="*/ 0 60000 65536"/>
              <a:gd name="T14" fmla="*/ 0 60000 65536"/>
              <a:gd name="T15" fmla="*/ 0 w 9156700"/>
              <a:gd name="T16" fmla="*/ 0 h 1079500"/>
              <a:gd name="T17" fmla="*/ 9156700 w 9156700"/>
              <a:gd name="T18" fmla="*/ 1079500 h 1079500"/>
            </a:gdLst>
            <a:ahLst/>
            <a:cxnLst>
              <a:cxn ang="T10">
                <a:pos x="T0" y="T1"/>
              </a:cxn>
              <a:cxn ang="T11">
                <a:pos x="T2" y="T3"/>
              </a:cxn>
              <a:cxn ang="T12">
                <a:pos x="T4" y="T5"/>
              </a:cxn>
              <a:cxn ang="T13">
                <a:pos x="T6" y="T7"/>
              </a:cxn>
              <a:cxn ang="T14">
                <a:pos x="T8" y="T9"/>
              </a:cxn>
            </a:cxnLst>
            <a:rect l="T15" t="T16" r="T17" b="T18"/>
            <a:pathLst>
              <a:path w="9156700" h="1079500">
                <a:moveTo>
                  <a:pt x="6350" y="1073150"/>
                </a:moveTo>
                <a:lnTo>
                  <a:pt x="9150350" y="1073150"/>
                </a:lnTo>
                <a:lnTo>
                  <a:pt x="9150350" y="6350"/>
                </a:lnTo>
                <a:lnTo>
                  <a:pt x="6350" y="6350"/>
                </a:lnTo>
                <a:lnTo>
                  <a:pt x="6350" y="1073150"/>
                </a:lnTo>
              </a:path>
            </a:pathLst>
          </a:custGeom>
          <a:solidFill>
            <a:srgbClr val="000000">
              <a:alpha val="0"/>
            </a:srgbClr>
          </a:solidFill>
          <a:ln w="12700" cap="flat" cmpd="sng">
            <a:solidFill>
              <a:srgbClr val="000000"/>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2150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50800"/>
            <a:ext cx="25400"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616700"/>
            <a:ext cx="91440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2" name="TextBox 1"/>
          <p:cNvSpPr>
            <a:spLocks noChangeArrowheads="1"/>
          </p:cNvSpPr>
          <p:nvPr/>
        </p:nvSpPr>
        <p:spPr bwMode="auto">
          <a:xfrm>
            <a:off x="520700" y="6667500"/>
            <a:ext cx="13716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200"/>
              </a:lnSpc>
            </a:pPr>
            <a:r>
              <a:rPr lang="en-US" altLang="zh-CN" sz="1200">
                <a:solidFill>
                  <a:srgbClr val="FFFFFF"/>
                </a:solidFill>
                <a:latin typeface="Times New Roman" panose="02020603050405020304" pitchFamily="18" charset="0"/>
                <a:sym typeface="Times New Roman" panose="02020603050405020304" pitchFamily="18" charset="0"/>
              </a:rPr>
              <a:t>《大数据技术基础》</a:t>
            </a:r>
            <a:endParaRPr lang="zh-CN" altLang="en-US">
              <a:solidFill>
                <a:srgbClr val="000000"/>
              </a:solidFill>
            </a:endParaRPr>
          </a:p>
        </p:txBody>
      </p:sp>
      <p:sp>
        <p:nvSpPr>
          <p:cNvPr id="21513" name="TextBox 1"/>
          <p:cNvSpPr>
            <a:spLocks noChangeArrowheads="1"/>
          </p:cNvSpPr>
          <p:nvPr/>
        </p:nvSpPr>
        <p:spPr bwMode="auto">
          <a:xfrm>
            <a:off x="558800" y="381000"/>
            <a:ext cx="7899400" cy="199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342900" algn="l"/>
                <a:tab pos="673100" algn="l"/>
              </a:tabLst>
              <a:defRPr>
                <a:solidFill>
                  <a:schemeClr val="tx1"/>
                </a:solidFill>
                <a:latin typeface="Arial" panose="020B0604020202020204" pitchFamily="34" charset="0"/>
              </a:defRPr>
            </a:lvl1pPr>
            <a:lvl2pPr>
              <a:tabLst>
                <a:tab pos="342900" algn="l"/>
                <a:tab pos="673100" algn="l"/>
              </a:tabLst>
              <a:defRPr>
                <a:solidFill>
                  <a:schemeClr val="tx1"/>
                </a:solidFill>
                <a:latin typeface="Arial" panose="020B0604020202020204" pitchFamily="34" charset="0"/>
              </a:defRPr>
            </a:lvl2pPr>
            <a:lvl3pPr>
              <a:tabLst>
                <a:tab pos="342900" algn="l"/>
                <a:tab pos="673100" algn="l"/>
              </a:tabLst>
              <a:defRPr>
                <a:solidFill>
                  <a:schemeClr val="tx1"/>
                </a:solidFill>
                <a:latin typeface="Arial" panose="020B0604020202020204" pitchFamily="34" charset="0"/>
              </a:defRPr>
            </a:lvl3pPr>
            <a:lvl4pPr>
              <a:tabLst>
                <a:tab pos="342900" algn="l"/>
                <a:tab pos="673100" algn="l"/>
              </a:tabLst>
              <a:defRPr>
                <a:solidFill>
                  <a:schemeClr val="tx1"/>
                </a:solidFill>
                <a:latin typeface="Arial" panose="020B0604020202020204" pitchFamily="34" charset="0"/>
              </a:defRPr>
            </a:lvl4pPr>
            <a:lvl5pPr>
              <a:tabLst>
                <a:tab pos="342900" algn="l"/>
                <a:tab pos="673100" algn="l"/>
              </a:tabLst>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9pPr>
          </a:lstStyle>
          <a:p>
            <a:pPr>
              <a:lnSpc>
                <a:spcPts val="35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3200">
                <a:solidFill>
                  <a:srgbClr val="FFFFFF"/>
                </a:solidFill>
                <a:latin typeface="Times New Roman" panose="02020603050405020304" pitchFamily="18" charset="0"/>
                <a:sym typeface="Times New Roman" panose="02020603050405020304" pitchFamily="18" charset="0"/>
              </a:rPr>
              <a:t>Shuffle</a:t>
            </a:r>
            <a:r>
              <a:rPr lang="en-US" altLang="zh-CN" sz="3200">
                <a:solidFill>
                  <a:srgbClr val="FFFFFF"/>
                </a:solidFill>
                <a:latin typeface="黑体" panose="02010609060101010101" pitchFamily="49" charset="-122"/>
                <a:sym typeface="黑体" panose="02010609060101010101" pitchFamily="49" charset="-122"/>
              </a:rPr>
              <a:t>过程详解</a:t>
            </a:r>
            <a:r>
              <a:rPr lang="en-US" altLang="zh-CN" sz="3200">
                <a:solidFill>
                  <a:srgbClr val="000000"/>
                </a:solidFill>
                <a:latin typeface="Times New Roman" panose="02020603050405020304" pitchFamily="18" charset="0"/>
                <a:sym typeface="Times New Roman" panose="02020603050405020304" pitchFamily="18" charset="0"/>
              </a:rPr>
              <a:t> </a:t>
            </a:r>
            <a:r>
              <a:rPr lang="en-US" altLang="zh-CN" sz="3200">
                <a:solidFill>
                  <a:srgbClr val="FFFFFF"/>
                </a:solidFill>
                <a:latin typeface="Times New Roman" panose="02020603050405020304" pitchFamily="18" charset="0"/>
                <a:sym typeface="Times New Roman" panose="02020603050405020304" pitchFamily="18" charset="0"/>
              </a:rPr>
              <a:t>–</a:t>
            </a:r>
            <a:r>
              <a:rPr lang="en-US" altLang="zh-CN" sz="3200">
                <a:solidFill>
                  <a:srgbClr val="000000"/>
                </a:solidFill>
                <a:latin typeface="Times New Roman" panose="02020603050405020304" pitchFamily="18" charset="0"/>
                <a:sym typeface="Times New Roman" panose="02020603050405020304" pitchFamily="18" charset="0"/>
              </a:rPr>
              <a:t> </a:t>
            </a:r>
            <a:r>
              <a:rPr lang="en-US" altLang="zh-CN" sz="3200">
                <a:solidFill>
                  <a:srgbClr val="FFFFFF"/>
                </a:solidFill>
                <a:latin typeface="Times New Roman" panose="02020603050405020304" pitchFamily="18" charset="0"/>
                <a:sym typeface="Times New Roman" panose="02020603050405020304" pitchFamily="18" charset="0"/>
              </a:rPr>
              <a:t>Map</a:t>
            </a:r>
            <a:r>
              <a:rPr lang="en-US" altLang="zh-CN" sz="3200">
                <a:solidFill>
                  <a:srgbClr val="FFFFFF"/>
                </a:solidFill>
                <a:latin typeface="黑体" panose="02010609060101010101" pitchFamily="49" charset="-122"/>
                <a:sym typeface="黑体" panose="02010609060101010101" pitchFamily="49" charset="-122"/>
              </a:rPr>
              <a:t>端</a:t>
            </a:r>
            <a:endParaRPr lang="zh-CN" altLang="en-US" sz="3200">
              <a:solidFill>
                <a:srgbClr val="FFFFFF"/>
              </a:solidFill>
              <a:latin typeface="黑体" panose="02010609060101010101" pitchFamily="49" charset="-122"/>
              <a:sym typeface="黑体" panose="02010609060101010101" pitchFamily="49" charset="-122"/>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2400"/>
              </a:lnSpc>
            </a:pPr>
            <a:r>
              <a:rPr lang="en-US" altLang="zh-CN" sz="2000">
                <a:solidFill>
                  <a:srgbClr val="000000"/>
                </a:solidFill>
                <a:latin typeface="Times New Roman" panose="02020603050405020304" pitchFamily="18" charset="0"/>
                <a:sym typeface="Times New Roman" panose="02020603050405020304" pitchFamily="18" charset="0"/>
              </a:rPr>
              <a:t>•    下图是某个假想的map task的运行情况，可以清楚地说明划分（</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3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partition），排序（sort）与合并（combiner）作用在MapReduce工</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3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作流程的哪个阶段。</a:t>
            </a:r>
            <a:endParaRPr lang="zh-CN" altLang="en-US">
              <a:solidFill>
                <a:srgbClr val="000000"/>
              </a:solidFill>
            </a:endParaRPr>
          </a:p>
        </p:txBody>
      </p:sp>
      <p:pic>
        <p:nvPicPr>
          <p:cNvPr id="10"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2832" y="2209832"/>
            <a:ext cx="3762375" cy="411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3584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reeform 3"/>
          <p:cNvSpPr>
            <a:spLocks noChangeArrowheads="1"/>
          </p:cNvSpPr>
          <p:nvPr/>
        </p:nvSpPr>
        <p:spPr bwMode="auto">
          <a:xfrm>
            <a:off x="0" y="0"/>
            <a:ext cx="9144000" cy="6858000"/>
          </a:xfrm>
          <a:custGeom>
            <a:avLst/>
            <a:gdLst>
              <a:gd name="T0" fmla="*/ 0 w 9144000"/>
              <a:gd name="T1" fmla="*/ 6858000 h 6858000"/>
              <a:gd name="T2" fmla="*/ 9144000 w 9144000"/>
              <a:gd name="T3" fmla="*/ 6858000 h 6858000"/>
              <a:gd name="T4" fmla="*/ 9144000 w 9144000"/>
              <a:gd name="T5" fmla="*/ 0 h 6858000"/>
              <a:gd name="T6" fmla="*/ 0 w 9144000"/>
              <a:gd name="T7" fmla="*/ 0 h 6858000"/>
              <a:gd name="T8" fmla="*/ 0 w 9144000"/>
              <a:gd name="T9" fmla="*/ 6858000 h 6858000"/>
              <a:gd name="T10" fmla="*/ 0 60000 65536"/>
              <a:gd name="T11" fmla="*/ 0 60000 65536"/>
              <a:gd name="T12" fmla="*/ 0 60000 65536"/>
              <a:gd name="T13" fmla="*/ 0 60000 65536"/>
              <a:gd name="T14" fmla="*/ 0 60000 65536"/>
              <a:gd name="T15" fmla="*/ 0 w 9144000"/>
              <a:gd name="T16" fmla="*/ 0 h 6858000"/>
              <a:gd name="T17" fmla="*/ 9144000 w 9144000"/>
              <a:gd name="T18" fmla="*/ 6858000 h 6858000"/>
            </a:gdLst>
            <a:ahLst/>
            <a:cxnLst>
              <a:cxn ang="T10">
                <a:pos x="T0" y="T1"/>
              </a:cxn>
              <a:cxn ang="T11">
                <a:pos x="T2" y="T3"/>
              </a:cxn>
              <a:cxn ang="T12">
                <a:pos x="T4" y="T5"/>
              </a:cxn>
              <a:cxn ang="T13">
                <a:pos x="T6" y="T7"/>
              </a:cxn>
              <a:cxn ang="T14">
                <a:pos x="T8" y="T9"/>
              </a:cxn>
            </a:cxnLst>
            <a:rect l="T15" t="T16" r="T17" b="T18"/>
            <a:pathLst>
              <a:path w="9144000" h="6858000">
                <a:moveTo>
                  <a:pt x="0" y="6858000"/>
                </a:moveTo>
                <a:lnTo>
                  <a:pt x="9144000" y="6858000"/>
                </a:lnTo>
                <a:lnTo>
                  <a:pt x="9144000" y="0"/>
                </a:lnTo>
                <a:lnTo>
                  <a:pt x="0" y="0"/>
                </a:lnTo>
                <a:lnTo>
                  <a:pt x="0" y="6858000"/>
                </a:lnTo>
              </a:path>
            </a:pathLst>
          </a:custGeom>
          <a:solidFill>
            <a:srgbClr val="FFFFFF"/>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2531" name="Freeform 3"/>
          <p:cNvSpPr>
            <a:spLocks noChangeArrowheads="1"/>
          </p:cNvSpPr>
          <p:nvPr/>
        </p:nvSpPr>
        <p:spPr bwMode="auto">
          <a:xfrm>
            <a:off x="0" y="0"/>
            <a:ext cx="9144000" cy="1066800"/>
          </a:xfrm>
          <a:custGeom>
            <a:avLst/>
            <a:gdLst>
              <a:gd name="T0" fmla="*/ 0 w 9144000"/>
              <a:gd name="T1" fmla="*/ 1066800 h 1066800"/>
              <a:gd name="T2" fmla="*/ 9144000 w 9144000"/>
              <a:gd name="T3" fmla="*/ 1066800 h 1066800"/>
              <a:gd name="T4" fmla="*/ 9144000 w 9144000"/>
              <a:gd name="T5" fmla="*/ 0 h 1066800"/>
              <a:gd name="T6" fmla="*/ 0 w 9144000"/>
              <a:gd name="T7" fmla="*/ 0 h 1066800"/>
              <a:gd name="T8" fmla="*/ 0 w 9144000"/>
              <a:gd name="T9" fmla="*/ 1066800 h 1066800"/>
              <a:gd name="T10" fmla="*/ 0 60000 65536"/>
              <a:gd name="T11" fmla="*/ 0 60000 65536"/>
              <a:gd name="T12" fmla="*/ 0 60000 65536"/>
              <a:gd name="T13" fmla="*/ 0 60000 65536"/>
              <a:gd name="T14" fmla="*/ 0 60000 65536"/>
              <a:gd name="T15" fmla="*/ 0 w 9144000"/>
              <a:gd name="T16" fmla="*/ 0 h 1066800"/>
              <a:gd name="T17" fmla="*/ 9144000 w 9144000"/>
              <a:gd name="T18" fmla="*/ 1066800 h 1066800"/>
            </a:gdLst>
            <a:ahLst/>
            <a:cxnLst>
              <a:cxn ang="T10">
                <a:pos x="T0" y="T1"/>
              </a:cxn>
              <a:cxn ang="T11">
                <a:pos x="T2" y="T3"/>
              </a:cxn>
              <a:cxn ang="T12">
                <a:pos x="T4" y="T5"/>
              </a:cxn>
              <a:cxn ang="T13">
                <a:pos x="T6" y="T7"/>
              </a:cxn>
              <a:cxn ang="T14">
                <a:pos x="T8" y="T9"/>
              </a:cxn>
            </a:cxnLst>
            <a:rect l="T15" t="T16" r="T17" b="T18"/>
            <a:pathLst>
              <a:path w="9144000" h="1066800">
                <a:moveTo>
                  <a:pt x="0" y="1066800"/>
                </a:moveTo>
                <a:lnTo>
                  <a:pt x="9144000" y="1066800"/>
                </a:lnTo>
                <a:lnTo>
                  <a:pt x="9144000" y="0"/>
                </a:lnTo>
                <a:lnTo>
                  <a:pt x="0" y="0"/>
                </a:lnTo>
                <a:lnTo>
                  <a:pt x="0" y="1066800"/>
                </a:lnTo>
              </a:path>
            </a:pathLst>
          </a:custGeom>
          <a:solidFill>
            <a:srgbClr val="0056AC"/>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2532" name="Freeform 3"/>
          <p:cNvSpPr>
            <a:spLocks noChangeArrowheads="1"/>
          </p:cNvSpPr>
          <p:nvPr/>
        </p:nvSpPr>
        <p:spPr bwMode="auto">
          <a:xfrm>
            <a:off x="-3175" y="-3175"/>
            <a:ext cx="9153525" cy="1076325"/>
          </a:xfrm>
          <a:custGeom>
            <a:avLst/>
            <a:gdLst>
              <a:gd name="T0" fmla="*/ 6350 w 9156700"/>
              <a:gd name="T1" fmla="*/ 1073150 h 1079500"/>
              <a:gd name="T2" fmla="*/ 9150350 w 9156700"/>
              <a:gd name="T3" fmla="*/ 1073150 h 1079500"/>
              <a:gd name="T4" fmla="*/ 9150350 w 9156700"/>
              <a:gd name="T5" fmla="*/ 6350 h 1079500"/>
              <a:gd name="T6" fmla="*/ 6350 w 9156700"/>
              <a:gd name="T7" fmla="*/ 6350 h 1079500"/>
              <a:gd name="T8" fmla="*/ 6350 w 9156700"/>
              <a:gd name="T9" fmla="*/ 1073150 h 1079500"/>
              <a:gd name="T10" fmla="*/ 0 60000 65536"/>
              <a:gd name="T11" fmla="*/ 0 60000 65536"/>
              <a:gd name="T12" fmla="*/ 0 60000 65536"/>
              <a:gd name="T13" fmla="*/ 0 60000 65536"/>
              <a:gd name="T14" fmla="*/ 0 60000 65536"/>
              <a:gd name="T15" fmla="*/ 0 w 9156700"/>
              <a:gd name="T16" fmla="*/ 0 h 1079500"/>
              <a:gd name="T17" fmla="*/ 9156700 w 9156700"/>
              <a:gd name="T18" fmla="*/ 1079500 h 1079500"/>
            </a:gdLst>
            <a:ahLst/>
            <a:cxnLst>
              <a:cxn ang="T10">
                <a:pos x="T0" y="T1"/>
              </a:cxn>
              <a:cxn ang="T11">
                <a:pos x="T2" y="T3"/>
              </a:cxn>
              <a:cxn ang="T12">
                <a:pos x="T4" y="T5"/>
              </a:cxn>
              <a:cxn ang="T13">
                <a:pos x="T6" y="T7"/>
              </a:cxn>
              <a:cxn ang="T14">
                <a:pos x="T8" y="T9"/>
              </a:cxn>
            </a:cxnLst>
            <a:rect l="T15" t="T16" r="T17" b="T18"/>
            <a:pathLst>
              <a:path w="9156700" h="1079500">
                <a:moveTo>
                  <a:pt x="6350" y="1073150"/>
                </a:moveTo>
                <a:lnTo>
                  <a:pt x="9150350" y="1073150"/>
                </a:lnTo>
                <a:lnTo>
                  <a:pt x="9150350" y="6350"/>
                </a:lnTo>
                <a:lnTo>
                  <a:pt x="6350" y="6350"/>
                </a:lnTo>
                <a:lnTo>
                  <a:pt x="6350" y="1073150"/>
                </a:lnTo>
              </a:path>
            </a:pathLst>
          </a:custGeom>
          <a:solidFill>
            <a:srgbClr val="000000">
              <a:alpha val="0"/>
            </a:srgbClr>
          </a:solidFill>
          <a:ln w="12700" cap="flat" cmpd="sng">
            <a:solidFill>
              <a:srgbClr val="000000"/>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2253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50800"/>
            <a:ext cx="25400"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616700"/>
            <a:ext cx="91440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5" name="TextBox 1"/>
          <p:cNvSpPr>
            <a:spLocks noChangeArrowheads="1"/>
          </p:cNvSpPr>
          <p:nvPr/>
        </p:nvSpPr>
        <p:spPr bwMode="auto">
          <a:xfrm>
            <a:off x="520700" y="6667500"/>
            <a:ext cx="13716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200"/>
              </a:lnSpc>
            </a:pPr>
            <a:r>
              <a:rPr lang="en-US" altLang="zh-CN" sz="1200">
                <a:solidFill>
                  <a:srgbClr val="FFFFFF"/>
                </a:solidFill>
                <a:latin typeface="Times New Roman" panose="02020603050405020304" pitchFamily="18" charset="0"/>
                <a:sym typeface="Times New Roman" panose="02020603050405020304" pitchFamily="18" charset="0"/>
              </a:rPr>
              <a:t>《大数据技术基础》</a:t>
            </a:r>
            <a:endParaRPr lang="zh-CN" altLang="en-US">
              <a:solidFill>
                <a:srgbClr val="000000"/>
              </a:solidFill>
            </a:endParaRPr>
          </a:p>
        </p:txBody>
      </p:sp>
      <p:sp>
        <p:nvSpPr>
          <p:cNvPr id="22536" name="TextBox 1"/>
          <p:cNvSpPr>
            <a:spLocks noChangeArrowheads="1"/>
          </p:cNvSpPr>
          <p:nvPr/>
        </p:nvSpPr>
        <p:spPr bwMode="auto">
          <a:xfrm>
            <a:off x="558800" y="406400"/>
            <a:ext cx="7912100" cy="261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342900" algn="l"/>
                <a:tab pos="673100" algn="l"/>
              </a:tabLst>
              <a:defRPr>
                <a:solidFill>
                  <a:schemeClr val="tx1"/>
                </a:solidFill>
                <a:latin typeface="Arial" panose="020B0604020202020204" pitchFamily="34" charset="0"/>
              </a:defRPr>
            </a:lvl1pPr>
            <a:lvl2pPr>
              <a:tabLst>
                <a:tab pos="342900" algn="l"/>
                <a:tab pos="673100" algn="l"/>
              </a:tabLst>
              <a:defRPr>
                <a:solidFill>
                  <a:schemeClr val="tx1"/>
                </a:solidFill>
                <a:latin typeface="Arial" panose="020B0604020202020204" pitchFamily="34" charset="0"/>
              </a:defRPr>
            </a:lvl2pPr>
            <a:lvl3pPr>
              <a:tabLst>
                <a:tab pos="342900" algn="l"/>
                <a:tab pos="673100" algn="l"/>
              </a:tabLst>
              <a:defRPr>
                <a:solidFill>
                  <a:schemeClr val="tx1"/>
                </a:solidFill>
                <a:latin typeface="Arial" panose="020B0604020202020204" pitchFamily="34" charset="0"/>
              </a:defRPr>
            </a:lvl3pPr>
            <a:lvl4pPr>
              <a:tabLst>
                <a:tab pos="342900" algn="l"/>
                <a:tab pos="673100" algn="l"/>
              </a:tabLst>
              <a:defRPr>
                <a:solidFill>
                  <a:schemeClr val="tx1"/>
                </a:solidFill>
                <a:latin typeface="Arial" panose="020B0604020202020204" pitchFamily="34" charset="0"/>
              </a:defRPr>
            </a:lvl4pPr>
            <a:lvl5pPr>
              <a:tabLst>
                <a:tab pos="342900" algn="l"/>
                <a:tab pos="673100" algn="l"/>
              </a:tabLst>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9pPr>
          </a:lstStyle>
          <a:p>
            <a:pPr>
              <a:lnSpc>
                <a:spcPts val="35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3200">
                <a:solidFill>
                  <a:srgbClr val="FFFFFF"/>
                </a:solidFill>
                <a:latin typeface="Times New Roman" panose="02020603050405020304" pitchFamily="18" charset="0"/>
                <a:sym typeface="Times New Roman" panose="02020603050405020304" pitchFamily="18" charset="0"/>
              </a:rPr>
              <a:t>Shuffle</a:t>
            </a:r>
            <a:r>
              <a:rPr lang="en-US" altLang="zh-CN" sz="3200">
                <a:solidFill>
                  <a:srgbClr val="FFFFFF"/>
                </a:solidFill>
                <a:latin typeface="黑体" panose="02010609060101010101" pitchFamily="49" charset="-122"/>
                <a:sym typeface="黑体" panose="02010609060101010101" pitchFamily="49" charset="-122"/>
              </a:rPr>
              <a:t>过程详解</a:t>
            </a:r>
            <a:r>
              <a:rPr lang="en-US" altLang="zh-CN" sz="3200">
                <a:solidFill>
                  <a:srgbClr val="000000"/>
                </a:solidFill>
                <a:latin typeface="Times New Roman" panose="02020603050405020304" pitchFamily="18" charset="0"/>
                <a:sym typeface="Times New Roman" panose="02020603050405020304" pitchFamily="18" charset="0"/>
              </a:rPr>
              <a:t> </a:t>
            </a:r>
            <a:r>
              <a:rPr lang="en-US" altLang="zh-CN" sz="3200">
                <a:solidFill>
                  <a:srgbClr val="FFFFFF"/>
                </a:solidFill>
                <a:latin typeface="Times New Roman" panose="02020603050405020304" pitchFamily="18" charset="0"/>
                <a:sym typeface="Times New Roman" panose="02020603050405020304" pitchFamily="18" charset="0"/>
              </a:rPr>
              <a:t>–</a:t>
            </a:r>
            <a:r>
              <a:rPr lang="en-US" altLang="zh-CN" sz="3200">
                <a:solidFill>
                  <a:srgbClr val="000000"/>
                </a:solidFill>
                <a:latin typeface="Times New Roman" panose="02020603050405020304" pitchFamily="18" charset="0"/>
                <a:sym typeface="Times New Roman" panose="02020603050405020304" pitchFamily="18" charset="0"/>
              </a:rPr>
              <a:t> </a:t>
            </a:r>
            <a:r>
              <a:rPr lang="en-US" altLang="zh-CN" sz="3200">
                <a:solidFill>
                  <a:srgbClr val="FFFFFF"/>
                </a:solidFill>
                <a:latin typeface="Times New Roman" panose="02020603050405020304" pitchFamily="18" charset="0"/>
                <a:sym typeface="Times New Roman" panose="02020603050405020304" pitchFamily="18" charset="0"/>
              </a:rPr>
              <a:t>Map</a:t>
            </a:r>
            <a:r>
              <a:rPr lang="en-US" altLang="zh-CN" sz="3200">
                <a:solidFill>
                  <a:srgbClr val="FFFFFF"/>
                </a:solidFill>
                <a:latin typeface="黑体" panose="02010609060101010101" pitchFamily="49" charset="-122"/>
                <a:sym typeface="黑体" panose="02010609060101010101" pitchFamily="49" charset="-122"/>
              </a:rPr>
              <a:t>端</a:t>
            </a:r>
            <a:endParaRPr lang="zh-CN" altLang="en-US" sz="3200">
              <a:solidFill>
                <a:srgbClr val="FFFFFF"/>
              </a:solidFill>
              <a:latin typeface="黑体" panose="02010609060101010101" pitchFamily="49" charset="-122"/>
              <a:sym typeface="黑体" panose="02010609060101010101" pitchFamily="49" charset="-122"/>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2400"/>
              </a:lnSpc>
            </a:pPr>
            <a:r>
              <a:rPr lang="en-US" altLang="zh-CN" sz="2000">
                <a:solidFill>
                  <a:srgbClr val="000000"/>
                </a:solidFill>
                <a:latin typeface="Times New Roman" panose="02020603050405020304" pitchFamily="18" charset="0"/>
                <a:sym typeface="Times New Roman" panose="02020603050405020304" pitchFamily="18" charset="0"/>
              </a:rPr>
              <a:t>•    简单地说，每个map task都有一个内存缓冲区，存储着map的输出</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3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结果，当缓冲区快满的时候，需要将缓冲区的数据以一个临时文件</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4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的方式存放到磁盘，当整个map task结束后，再对磁盘中这个map</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3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task产生的所有临时文件做合并，生成最终的正式输出文件，然后等</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4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待reduce task来拉数据。</a:t>
            </a:r>
            <a:endParaRPr lang="zh-CN" altLang="en-US">
              <a:solidFill>
                <a:srgbClr val="000000"/>
              </a:solidFill>
            </a:endParaRPr>
          </a:p>
        </p:txBody>
      </p:sp>
    </p:spTree>
    <p:extLst>
      <p:ext uri="{BB962C8B-B14F-4D97-AF65-F5344CB8AC3E}">
        <p14:creationId xmlns:p14="http://schemas.microsoft.com/office/powerpoint/2010/main" val="13393892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Freeform 3"/>
          <p:cNvSpPr>
            <a:spLocks noChangeArrowheads="1"/>
          </p:cNvSpPr>
          <p:nvPr/>
        </p:nvSpPr>
        <p:spPr bwMode="auto">
          <a:xfrm>
            <a:off x="0" y="0"/>
            <a:ext cx="9144000" cy="6858000"/>
          </a:xfrm>
          <a:custGeom>
            <a:avLst/>
            <a:gdLst>
              <a:gd name="T0" fmla="*/ 0 w 9144000"/>
              <a:gd name="T1" fmla="*/ 6858000 h 6858000"/>
              <a:gd name="T2" fmla="*/ 9144000 w 9144000"/>
              <a:gd name="T3" fmla="*/ 6858000 h 6858000"/>
              <a:gd name="T4" fmla="*/ 9144000 w 9144000"/>
              <a:gd name="T5" fmla="*/ 0 h 6858000"/>
              <a:gd name="T6" fmla="*/ 0 w 9144000"/>
              <a:gd name="T7" fmla="*/ 0 h 6858000"/>
              <a:gd name="T8" fmla="*/ 0 w 9144000"/>
              <a:gd name="T9" fmla="*/ 6858000 h 6858000"/>
              <a:gd name="T10" fmla="*/ 0 60000 65536"/>
              <a:gd name="T11" fmla="*/ 0 60000 65536"/>
              <a:gd name="T12" fmla="*/ 0 60000 65536"/>
              <a:gd name="T13" fmla="*/ 0 60000 65536"/>
              <a:gd name="T14" fmla="*/ 0 60000 65536"/>
              <a:gd name="T15" fmla="*/ 0 w 9144000"/>
              <a:gd name="T16" fmla="*/ 0 h 6858000"/>
              <a:gd name="T17" fmla="*/ 9144000 w 9144000"/>
              <a:gd name="T18" fmla="*/ 6858000 h 6858000"/>
            </a:gdLst>
            <a:ahLst/>
            <a:cxnLst>
              <a:cxn ang="T10">
                <a:pos x="T0" y="T1"/>
              </a:cxn>
              <a:cxn ang="T11">
                <a:pos x="T2" y="T3"/>
              </a:cxn>
              <a:cxn ang="T12">
                <a:pos x="T4" y="T5"/>
              </a:cxn>
              <a:cxn ang="T13">
                <a:pos x="T6" y="T7"/>
              </a:cxn>
              <a:cxn ang="T14">
                <a:pos x="T8" y="T9"/>
              </a:cxn>
            </a:cxnLst>
            <a:rect l="T15" t="T16" r="T17" b="T18"/>
            <a:pathLst>
              <a:path w="9144000" h="6858000">
                <a:moveTo>
                  <a:pt x="0" y="6858000"/>
                </a:moveTo>
                <a:lnTo>
                  <a:pt x="9144000" y="6858000"/>
                </a:lnTo>
                <a:lnTo>
                  <a:pt x="9144000" y="0"/>
                </a:lnTo>
                <a:lnTo>
                  <a:pt x="0" y="0"/>
                </a:lnTo>
                <a:lnTo>
                  <a:pt x="0" y="6858000"/>
                </a:lnTo>
              </a:path>
            </a:pathLst>
          </a:custGeom>
          <a:solidFill>
            <a:srgbClr val="FFFFFF"/>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3555" name="Freeform 3"/>
          <p:cNvSpPr>
            <a:spLocks noChangeArrowheads="1"/>
          </p:cNvSpPr>
          <p:nvPr/>
        </p:nvSpPr>
        <p:spPr bwMode="auto">
          <a:xfrm>
            <a:off x="0" y="0"/>
            <a:ext cx="9144000" cy="1066800"/>
          </a:xfrm>
          <a:custGeom>
            <a:avLst/>
            <a:gdLst>
              <a:gd name="T0" fmla="*/ 0 w 9144000"/>
              <a:gd name="T1" fmla="*/ 1066800 h 1066800"/>
              <a:gd name="T2" fmla="*/ 9144000 w 9144000"/>
              <a:gd name="T3" fmla="*/ 1066800 h 1066800"/>
              <a:gd name="T4" fmla="*/ 9144000 w 9144000"/>
              <a:gd name="T5" fmla="*/ 0 h 1066800"/>
              <a:gd name="T6" fmla="*/ 0 w 9144000"/>
              <a:gd name="T7" fmla="*/ 0 h 1066800"/>
              <a:gd name="T8" fmla="*/ 0 w 9144000"/>
              <a:gd name="T9" fmla="*/ 1066800 h 1066800"/>
              <a:gd name="T10" fmla="*/ 0 60000 65536"/>
              <a:gd name="T11" fmla="*/ 0 60000 65536"/>
              <a:gd name="T12" fmla="*/ 0 60000 65536"/>
              <a:gd name="T13" fmla="*/ 0 60000 65536"/>
              <a:gd name="T14" fmla="*/ 0 60000 65536"/>
              <a:gd name="T15" fmla="*/ 0 w 9144000"/>
              <a:gd name="T16" fmla="*/ 0 h 1066800"/>
              <a:gd name="T17" fmla="*/ 9144000 w 9144000"/>
              <a:gd name="T18" fmla="*/ 1066800 h 1066800"/>
            </a:gdLst>
            <a:ahLst/>
            <a:cxnLst>
              <a:cxn ang="T10">
                <a:pos x="T0" y="T1"/>
              </a:cxn>
              <a:cxn ang="T11">
                <a:pos x="T2" y="T3"/>
              </a:cxn>
              <a:cxn ang="T12">
                <a:pos x="T4" y="T5"/>
              </a:cxn>
              <a:cxn ang="T13">
                <a:pos x="T6" y="T7"/>
              </a:cxn>
              <a:cxn ang="T14">
                <a:pos x="T8" y="T9"/>
              </a:cxn>
            </a:cxnLst>
            <a:rect l="T15" t="T16" r="T17" b="T18"/>
            <a:pathLst>
              <a:path w="9144000" h="1066800">
                <a:moveTo>
                  <a:pt x="0" y="1066800"/>
                </a:moveTo>
                <a:lnTo>
                  <a:pt x="9144000" y="1066800"/>
                </a:lnTo>
                <a:lnTo>
                  <a:pt x="9144000" y="0"/>
                </a:lnTo>
                <a:lnTo>
                  <a:pt x="0" y="0"/>
                </a:lnTo>
                <a:lnTo>
                  <a:pt x="0" y="1066800"/>
                </a:lnTo>
              </a:path>
            </a:pathLst>
          </a:custGeom>
          <a:solidFill>
            <a:srgbClr val="0056AC"/>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3556" name="Freeform 3"/>
          <p:cNvSpPr>
            <a:spLocks noChangeArrowheads="1"/>
          </p:cNvSpPr>
          <p:nvPr/>
        </p:nvSpPr>
        <p:spPr bwMode="auto">
          <a:xfrm>
            <a:off x="-3175" y="-3175"/>
            <a:ext cx="9153525" cy="1076325"/>
          </a:xfrm>
          <a:custGeom>
            <a:avLst/>
            <a:gdLst>
              <a:gd name="T0" fmla="*/ 6350 w 9156700"/>
              <a:gd name="T1" fmla="*/ 1073150 h 1079500"/>
              <a:gd name="T2" fmla="*/ 9150350 w 9156700"/>
              <a:gd name="T3" fmla="*/ 1073150 h 1079500"/>
              <a:gd name="T4" fmla="*/ 9150350 w 9156700"/>
              <a:gd name="T5" fmla="*/ 6350 h 1079500"/>
              <a:gd name="T6" fmla="*/ 6350 w 9156700"/>
              <a:gd name="T7" fmla="*/ 6350 h 1079500"/>
              <a:gd name="T8" fmla="*/ 6350 w 9156700"/>
              <a:gd name="T9" fmla="*/ 1073150 h 1079500"/>
              <a:gd name="T10" fmla="*/ 0 60000 65536"/>
              <a:gd name="T11" fmla="*/ 0 60000 65536"/>
              <a:gd name="T12" fmla="*/ 0 60000 65536"/>
              <a:gd name="T13" fmla="*/ 0 60000 65536"/>
              <a:gd name="T14" fmla="*/ 0 60000 65536"/>
              <a:gd name="T15" fmla="*/ 0 w 9156700"/>
              <a:gd name="T16" fmla="*/ 0 h 1079500"/>
              <a:gd name="T17" fmla="*/ 9156700 w 9156700"/>
              <a:gd name="T18" fmla="*/ 1079500 h 1079500"/>
            </a:gdLst>
            <a:ahLst/>
            <a:cxnLst>
              <a:cxn ang="T10">
                <a:pos x="T0" y="T1"/>
              </a:cxn>
              <a:cxn ang="T11">
                <a:pos x="T2" y="T3"/>
              </a:cxn>
              <a:cxn ang="T12">
                <a:pos x="T4" y="T5"/>
              </a:cxn>
              <a:cxn ang="T13">
                <a:pos x="T6" y="T7"/>
              </a:cxn>
              <a:cxn ang="T14">
                <a:pos x="T8" y="T9"/>
              </a:cxn>
            </a:cxnLst>
            <a:rect l="T15" t="T16" r="T17" b="T18"/>
            <a:pathLst>
              <a:path w="9156700" h="1079500">
                <a:moveTo>
                  <a:pt x="6350" y="1073150"/>
                </a:moveTo>
                <a:lnTo>
                  <a:pt x="9150350" y="1073150"/>
                </a:lnTo>
                <a:lnTo>
                  <a:pt x="9150350" y="6350"/>
                </a:lnTo>
                <a:lnTo>
                  <a:pt x="6350" y="6350"/>
                </a:lnTo>
                <a:lnTo>
                  <a:pt x="6350" y="1073150"/>
                </a:lnTo>
              </a:path>
            </a:pathLst>
          </a:custGeom>
          <a:solidFill>
            <a:srgbClr val="000000">
              <a:alpha val="0"/>
            </a:srgbClr>
          </a:solidFill>
          <a:ln w="12700" cap="flat" cmpd="sng">
            <a:solidFill>
              <a:srgbClr val="000000"/>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2355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50800"/>
            <a:ext cx="25400"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616700"/>
            <a:ext cx="91440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9" name="TextBox 1"/>
          <p:cNvSpPr>
            <a:spLocks noChangeArrowheads="1"/>
          </p:cNvSpPr>
          <p:nvPr/>
        </p:nvSpPr>
        <p:spPr bwMode="auto">
          <a:xfrm>
            <a:off x="520700" y="6667500"/>
            <a:ext cx="13716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200"/>
              </a:lnSpc>
            </a:pPr>
            <a:r>
              <a:rPr lang="en-US" altLang="zh-CN" sz="1200">
                <a:solidFill>
                  <a:srgbClr val="FFFFFF"/>
                </a:solidFill>
                <a:latin typeface="Times New Roman" panose="02020603050405020304" pitchFamily="18" charset="0"/>
                <a:sym typeface="Times New Roman" panose="02020603050405020304" pitchFamily="18" charset="0"/>
              </a:rPr>
              <a:t>《大数据技术基础》</a:t>
            </a:r>
            <a:endParaRPr lang="zh-CN" altLang="en-US">
              <a:solidFill>
                <a:srgbClr val="000000"/>
              </a:solidFill>
            </a:endParaRPr>
          </a:p>
        </p:txBody>
      </p:sp>
      <p:sp>
        <p:nvSpPr>
          <p:cNvPr id="23560" name="TextBox 1"/>
          <p:cNvSpPr>
            <a:spLocks noChangeArrowheads="1"/>
          </p:cNvSpPr>
          <p:nvPr/>
        </p:nvSpPr>
        <p:spPr bwMode="auto">
          <a:xfrm>
            <a:off x="1231900" y="330200"/>
            <a:ext cx="453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3500"/>
              </a:lnSpc>
            </a:pPr>
            <a:r>
              <a:rPr lang="en-US" altLang="zh-CN" sz="3200">
                <a:solidFill>
                  <a:srgbClr val="FFFFFF"/>
                </a:solidFill>
                <a:latin typeface="Times New Roman" panose="02020603050405020304" pitchFamily="18" charset="0"/>
                <a:sym typeface="Times New Roman" panose="02020603050405020304" pitchFamily="18" charset="0"/>
              </a:rPr>
              <a:t>Shuffle</a:t>
            </a:r>
            <a:r>
              <a:rPr lang="en-US" altLang="zh-CN" sz="3200">
                <a:solidFill>
                  <a:srgbClr val="FFFFFF"/>
                </a:solidFill>
                <a:latin typeface="黑体" panose="02010609060101010101" pitchFamily="49" charset="-122"/>
                <a:sym typeface="黑体" panose="02010609060101010101" pitchFamily="49" charset="-122"/>
              </a:rPr>
              <a:t>过程详解</a:t>
            </a:r>
            <a:r>
              <a:rPr lang="en-US" altLang="zh-CN" sz="3200">
                <a:solidFill>
                  <a:srgbClr val="000000"/>
                </a:solidFill>
                <a:latin typeface="Times New Roman" panose="02020603050405020304" pitchFamily="18" charset="0"/>
                <a:sym typeface="Times New Roman" panose="02020603050405020304" pitchFamily="18" charset="0"/>
              </a:rPr>
              <a:t> </a:t>
            </a:r>
            <a:r>
              <a:rPr lang="en-US" altLang="zh-CN" sz="3200">
                <a:solidFill>
                  <a:srgbClr val="FFFFFF"/>
                </a:solidFill>
                <a:latin typeface="Times New Roman" panose="02020603050405020304" pitchFamily="18" charset="0"/>
                <a:sym typeface="Times New Roman" panose="02020603050405020304" pitchFamily="18" charset="0"/>
              </a:rPr>
              <a:t>–</a:t>
            </a:r>
            <a:r>
              <a:rPr lang="en-US" altLang="zh-CN" sz="3200">
                <a:solidFill>
                  <a:srgbClr val="000000"/>
                </a:solidFill>
                <a:latin typeface="Times New Roman" panose="02020603050405020304" pitchFamily="18" charset="0"/>
                <a:sym typeface="Times New Roman" panose="02020603050405020304" pitchFamily="18" charset="0"/>
              </a:rPr>
              <a:t> </a:t>
            </a:r>
            <a:r>
              <a:rPr lang="en-US" altLang="zh-CN" sz="3200">
                <a:solidFill>
                  <a:srgbClr val="FFFFFF"/>
                </a:solidFill>
                <a:latin typeface="Times New Roman" panose="02020603050405020304" pitchFamily="18" charset="0"/>
                <a:sym typeface="Times New Roman" panose="02020603050405020304" pitchFamily="18" charset="0"/>
              </a:rPr>
              <a:t>Map</a:t>
            </a:r>
            <a:r>
              <a:rPr lang="en-US" altLang="zh-CN" sz="3200">
                <a:solidFill>
                  <a:srgbClr val="FFFFFF"/>
                </a:solidFill>
                <a:latin typeface="黑体" panose="02010609060101010101" pitchFamily="49" charset="-122"/>
                <a:sym typeface="黑体" panose="02010609060101010101" pitchFamily="49" charset="-122"/>
              </a:rPr>
              <a:t>端</a:t>
            </a:r>
            <a:endParaRPr lang="zh-CN" altLang="en-US">
              <a:solidFill>
                <a:srgbClr val="000000"/>
              </a:solidFill>
            </a:endParaRPr>
          </a:p>
        </p:txBody>
      </p:sp>
      <p:sp>
        <p:nvSpPr>
          <p:cNvPr id="23561" name="TextBox 1"/>
          <p:cNvSpPr>
            <a:spLocks noChangeArrowheads="1"/>
          </p:cNvSpPr>
          <p:nvPr/>
        </p:nvSpPr>
        <p:spPr bwMode="auto">
          <a:xfrm>
            <a:off x="558800" y="1473200"/>
            <a:ext cx="2032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2200"/>
              </a:lnSpc>
            </a:pPr>
            <a:r>
              <a:rPr lang="en-US" altLang="zh-CN" sz="2000">
                <a:solidFill>
                  <a:srgbClr val="000000"/>
                </a:solidFill>
                <a:latin typeface="Times New Roman" panose="02020603050405020304" pitchFamily="18" charset="0"/>
                <a:sym typeface="Times New Roman" panose="02020603050405020304" pitchFamily="18" charset="0"/>
              </a:rPr>
              <a:t>•</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800"/>
              </a:lnSpc>
            </a:pPr>
            <a:r>
              <a:rPr lang="en-US" altLang="zh-CN" sz="2000">
                <a:solidFill>
                  <a:srgbClr val="000000"/>
                </a:solidFill>
                <a:latin typeface="Times New Roman" panose="02020603050405020304" pitchFamily="18" charset="0"/>
                <a:sym typeface="Times New Roman" panose="02020603050405020304" pitchFamily="18" charset="0"/>
              </a:rPr>
              <a:t>1.</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800"/>
              </a:lnSpc>
            </a:pPr>
            <a:r>
              <a:rPr lang="en-US" altLang="zh-CN" sz="2000">
                <a:solidFill>
                  <a:srgbClr val="000000"/>
                </a:solidFill>
                <a:latin typeface="Times New Roman" panose="02020603050405020304" pitchFamily="18" charset="0"/>
                <a:sym typeface="Times New Roman" panose="02020603050405020304" pitchFamily="18" charset="0"/>
              </a:rPr>
              <a:t>2.</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800"/>
              </a:lnSpc>
            </a:pPr>
            <a:r>
              <a:rPr lang="en-US" altLang="zh-CN" sz="2000">
                <a:solidFill>
                  <a:srgbClr val="000000"/>
                </a:solidFill>
                <a:latin typeface="Times New Roman" panose="02020603050405020304" pitchFamily="18" charset="0"/>
                <a:sym typeface="Times New Roman" panose="02020603050405020304" pitchFamily="18" charset="0"/>
              </a:rPr>
              <a:t>3.</a:t>
            </a:r>
            <a:endParaRPr lang="zh-CN" altLang="en-US">
              <a:solidFill>
                <a:srgbClr val="000000"/>
              </a:solidFill>
            </a:endParaRPr>
          </a:p>
        </p:txBody>
      </p:sp>
      <p:sp>
        <p:nvSpPr>
          <p:cNvPr id="23562" name="TextBox 1"/>
          <p:cNvSpPr>
            <a:spLocks noChangeArrowheads="1"/>
          </p:cNvSpPr>
          <p:nvPr/>
        </p:nvSpPr>
        <p:spPr bwMode="auto">
          <a:xfrm>
            <a:off x="901700" y="1485900"/>
            <a:ext cx="7391400"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2100"/>
              </a:lnSpc>
            </a:pPr>
            <a:r>
              <a:rPr lang="en-US" altLang="zh-CN" sz="2000" dirty="0" err="1">
                <a:solidFill>
                  <a:srgbClr val="000000"/>
                </a:solidFill>
                <a:latin typeface="Times New Roman" panose="02020603050405020304" pitchFamily="18" charset="0"/>
                <a:sym typeface="Times New Roman" panose="02020603050405020304" pitchFamily="18" charset="0"/>
              </a:rPr>
              <a:t>Map端的shuffle流程可分为四个步骤</a:t>
            </a:r>
            <a:r>
              <a:rPr lang="en-US" altLang="zh-CN" sz="2000" dirty="0">
                <a:solidFill>
                  <a:srgbClr val="000000"/>
                </a:solidFill>
                <a:latin typeface="Times New Roman" panose="02020603050405020304" pitchFamily="18" charset="0"/>
                <a:sym typeface="Times New Roman" panose="02020603050405020304" pitchFamily="18" charset="0"/>
              </a:rPr>
              <a:t>：</a:t>
            </a:r>
            <a:endParaRPr lang="zh-CN" altLang="en-US" sz="2000" dirty="0">
              <a:solidFill>
                <a:srgbClr val="000000"/>
              </a:solidFill>
              <a:latin typeface="Times New Roman" panose="02020603050405020304" pitchFamily="18" charset="0"/>
              <a:sym typeface="Times New Roman" panose="02020603050405020304" pitchFamily="18" charset="0"/>
            </a:endParaRPr>
          </a:p>
          <a:p>
            <a:pPr>
              <a:lnSpc>
                <a:spcPts val="2800"/>
              </a:lnSpc>
            </a:pPr>
            <a:r>
              <a:rPr lang="en-US" altLang="zh-CN" sz="2000" dirty="0">
                <a:solidFill>
                  <a:srgbClr val="000000"/>
                </a:solidFill>
                <a:latin typeface="Times New Roman" panose="02020603050405020304" pitchFamily="18" charset="0"/>
                <a:sym typeface="Times New Roman" panose="02020603050405020304" pitchFamily="18" charset="0"/>
              </a:rPr>
              <a:t>Map </a:t>
            </a:r>
            <a:r>
              <a:rPr lang="en-US" altLang="zh-CN" sz="2000" dirty="0" err="1">
                <a:solidFill>
                  <a:srgbClr val="000000"/>
                </a:solidFill>
                <a:latin typeface="Times New Roman" panose="02020603050405020304" pitchFamily="18" charset="0"/>
                <a:sym typeface="Times New Roman" panose="02020603050405020304" pitchFamily="18" charset="0"/>
              </a:rPr>
              <a:t>task执行：它的输入数据来源于HDFS的block</a:t>
            </a:r>
            <a:endParaRPr lang="zh-CN" altLang="en-US" sz="2000" dirty="0">
              <a:solidFill>
                <a:srgbClr val="000000"/>
              </a:solidFill>
              <a:latin typeface="Times New Roman" panose="02020603050405020304" pitchFamily="18" charset="0"/>
              <a:sym typeface="Times New Roman" panose="02020603050405020304" pitchFamily="18" charset="0"/>
            </a:endParaRPr>
          </a:p>
          <a:p>
            <a:pPr>
              <a:lnSpc>
                <a:spcPts val="2800"/>
              </a:lnSpc>
            </a:pPr>
            <a:r>
              <a:rPr lang="en-US" altLang="zh-CN" sz="2000" dirty="0" err="1">
                <a:solidFill>
                  <a:srgbClr val="000000"/>
                </a:solidFill>
                <a:latin typeface="Times New Roman" panose="02020603050405020304" pitchFamily="18" charset="0"/>
                <a:sym typeface="Times New Roman" panose="02020603050405020304" pitchFamily="18" charset="0"/>
              </a:rPr>
              <a:t>Mapper运行：mapper的输出是一个key</a:t>
            </a:r>
            <a:r>
              <a:rPr lang="en-US" altLang="zh-CN" sz="2000" dirty="0">
                <a:solidFill>
                  <a:srgbClr val="000000"/>
                </a:solidFill>
                <a:latin typeface="Times New Roman" panose="02020603050405020304" pitchFamily="18" charset="0"/>
                <a:sym typeface="Times New Roman" panose="02020603050405020304" pitchFamily="18" charset="0"/>
              </a:rPr>
              <a:t>/</a:t>
            </a:r>
            <a:r>
              <a:rPr lang="en-US" altLang="zh-CN" sz="2000" dirty="0" err="1">
                <a:solidFill>
                  <a:srgbClr val="000000"/>
                </a:solidFill>
                <a:latin typeface="Times New Roman" panose="02020603050405020304" pitchFamily="18" charset="0"/>
                <a:sym typeface="Times New Roman" panose="02020603050405020304" pitchFamily="18" charset="0"/>
              </a:rPr>
              <a:t>value对</a:t>
            </a:r>
            <a:r>
              <a:rPr lang="en-US" altLang="zh-CN" sz="2000" dirty="0">
                <a:solidFill>
                  <a:srgbClr val="000000"/>
                </a:solidFill>
                <a:latin typeface="Times New Roman" panose="02020603050405020304" pitchFamily="18" charset="0"/>
                <a:sym typeface="Times New Roman" panose="02020603050405020304" pitchFamily="18" charset="0"/>
              </a:rPr>
              <a:t>。</a:t>
            </a:r>
            <a:endParaRPr lang="zh-CN" altLang="en-US" sz="2000" dirty="0">
              <a:solidFill>
                <a:srgbClr val="000000"/>
              </a:solidFill>
              <a:latin typeface="Times New Roman" panose="02020603050405020304" pitchFamily="18" charset="0"/>
              <a:sym typeface="Times New Roman" panose="02020603050405020304" pitchFamily="18" charset="0"/>
            </a:endParaRPr>
          </a:p>
          <a:p>
            <a:pPr>
              <a:lnSpc>
                <a:spcPts val="2800"/>
              </a:lnSpc>
            </a:pPr>
            <a:r>
              <a:rPr lang="en-US" altLang="zh-CN" sz="2000" dirty="0">
                <a:solidFill>
                  <a:srgbClr val="000000"/>
                </a:solidFill>
                <a:latin typeface="Times New Roman" panose="02020603050405020304" pitchFamily="18" charset="0"/>
                <a:sym typeface="Times New Roman" panose="02020603050405020304" pitchFamily="18" charset="0"/>
              </a:rPr>
              <a:t>Spill：内存缓冲区是有大小限制的（默认是100MB）。</a:t>
            </a:r>
            <a:r>
              <a:rPr lang="en-US" altLang="zh-CN" sz="2000" dirty="0" err="1">
                <a:solidFill>
                  <a:srgbClr val="000000"/>
                </a:solidFill>
                <a:latin typeface="Times New Roman" panose="02020603050405020304" pitchFamily="18" charset="0"/>
                <a:sym typeface="Times New Roman" panose="02020603050405020304" pitchFamily="18" charset="0"/>
              </a:rPr>
              <a:t>当map</a:t>
            </a:r>
            <a:r>
              <a:rPr lang="en-US" altLang="zh-CN" sz="2000" dirty="0">
                <a:solidFill>
                  <a:srgbClr val="000000"/>
                </a:solidFill>
                <a:latin typeface="Times New Roman" panose="02020603050405020304" pitchFamily="18" charset="0"/>
                <a:sym typeface="Times New Roman" panose="02020603050405020304" pitchFamily="18" charset="0"/>
              </a:rPr>
              <a:t> task</a:t>
            </a:r>
            <a:endParaRPr lang="zh-CN" altLang="en-US" dirty="0">
              <a:solidFill>
                <a:srgbClr val="000000"/>
              </a:solidFill>
            </a:endParaRPr>
          </a:p>
        </p:txBody>
      </p:sp>
      <p:sp>
        <p:nvSpPr>
          <p:cNvPr id="23563" name="TextBox 1"/>
          <p:cNvSpPr>
            <a:spLocks noChangeArrowheads="1"/>
          </p:cNvSpPr>
          <p:nvPr/>
        </p:nvSpPr>
        <p:spPr bwMode="auto">
          <a:xfrm>
            <a:off x="558800" y="2959100"/>
            <a:ext cx="7912100" cy="275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342900" algn="l"/>
              </a:tabLst>
              <a:defRPr>
                <a:solidFill>
                  <a:schemeClr val="tx1"/>
                </a:solidFill>
                <a:latin typeface="Arial" panose="020B0604020202020204" pitchFamily="34" charset="0"/>
              </a:defRPr>
            </a:lvl1pPr>
            <a:lvl2pPr>
              <a:tabLst>
                <a:tab pos="342900" algn="l"/>
              </a:tabLst>
              <a:defRPr>
                <a:solidFill>
                  <a:schemeClr val="tx1"/>
                </a:solidFill>
                <a:latin typeface="Arial" panose="020B0604020202020204" pitchFamily="34" charset="0"/>
              </a:defRPr>
            </a:lvl2pPr>
            <a:lvl3pPr>
              <a:tabLst>
                <a:tab pos="342900" algn="l"/>
              </a:tabLst>
              <a:defRPr>
                <a:solidFill>
                  <a:schemeClr val="tx1"/>
                </a:solidFill>
                <a:latin typeface="Arial" panose="020B0604020202020204" pitchFamily="34" charset="0"/>
              </a:defRPr>
            </a:lvl3pPr>
            <a:lvl4pPr>
              <a:tabLst>
                <a:tab pos="342900" algn="l"/>
              </a:tabLst>
              <a:defRPr>
                <a:solidFill>
                  <a:schemeClr val="tx1"/>
                </a:solidFill>
                <a:latin typeface="Arial" panose="020B0604020202020204" pitchFamily="34" charset="0"/>
              </a:defRPr>
            </a:lvl4pPr>
            <a:lvl5pPr>
              <a:tabLst>
                <a:tab pos="342900" algn="l"/>
              </a:tabLst>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tabLst>
                <a:tab pos="342900" algn="l"/>
              </a:tabLst>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tabLst>
                <a:tab pos="342900" algn="l"/>
              </a:tabLst>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tabLst>
                <a:tab pos="342900" algn="l"/>
              </a:tabLst>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tabLst>
                <a:tab pos="342900" algn="l"/>
              </a:tabLst>
              <a:defRPr>
                <a:solidFill>
                  <a:schemeClr val="tx1"/>
                </a:solidFill>
                <a:latin typeface="Arial" panose="020B0604020202020204" pitchFamily="34" charset="0"/>
              </a:defRPr>
            </a:lvl9pPr>
          </a:lstStyle>
          <a:p>
            <a:pPr>
              <a:lnSpc>
                <a:spcPts val="2000"/>
              </a:lnSpc>
            </a:pPr>
            <a:r>
              <a:rPr lang="en-US" altLang="zh-CN"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dirty="0" err="1">
                <a:solidFill>
                  <a:srgbClr val="000000"/>
                </a:solidFill>
                <a:latin typeface="Times New Roman" panose="02020603050405020304" pitchFamily="18" charset="0"/>
                <a:sym typeface="Times New Roman" panose="02020603050405020304" pitchFamily="18" charset="0"/>
              </a:rPr>
              <a:t>的输出结果很多时，就可能会撑爆内存，所以需要在一定条件下将</a:t>
            </a:r>
            <a:endParaRPr lang="zh-CN" altLang="en-US" sz="2000" dirty="0">
              <a:solidFill>
                <a:srgbClr val="000000"/>
              </a:solidFill>
              <a:latin typeface="Times New Roman" panose="02020603050405020304" pitchFamily="18" charset="0"/>
              <a:sym typeface="Times New Roman" panose="02020603050405020304" pitchFamily="18" charset="0"/>
            </a:endParaRPr>
          </a:p>
          <a:p>
            <a:pPr>
              <a:lnSpc>
                <a:spcPts val="2400"/>
              </a:lnSpc>
            </a:pPr>
            <a:r>
              <a:rPr lang="en-US" altLang="zh-CN"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dirty="0" err="1">
                <a:solidFill>
                  <a:srgbClr val="000000"/>
                </a:solidFill>
                <a:latin typeface="Times New Roman" panose="02020603050405020304" pitchFamily="18" charset="0"/>
                <a:sym typeface="Times New Roman" panose="02020603050405020304" pitchFamily="18" charset="0"/>
              </a:rPr>
              <a:t>缓冲区中的数据临时写入磁盘，然后重新利用这块缓冲区。这个从</a:t>
            </a:r>
            <a:endParaRPr lang="zh-CN" altLang="en-US" sz="2000" dirty="0">
              <a:solidFill>
                <a:srgbClr val="000000"/>
              </a:solidFill>
              <a:latin typeface="Times New Roman" panose="02020603050405020304" pitchFamily="18" charset="0"/>
              <a:sym typeface="Times New Roman" panose="02020603050405020304" pitchFamily="18" charset="0"/>
            </a:endParaRPr>
          </a:p>
          <a:p>
            <a:pPr>
              <a:lnSpc>
                <a:spcPts val="2400"/>
              </a:lnSpc>
            </a:pPr>
            <a:r>
              <a:rPr lang="en-US" altLang="zh-CN"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dirty="0" err="1">
                <a:solidFill>
                  <a:srgbClr val="000000"/>
                </a:solidFill>
                <a:latin typeface="Times New Roman" panose="02020603050405020304" pitchFamily="18" charset="0"/>
                <a:sym typeface="Times New Roman" panose="02020603050405020304" pitchFamily="18" charset="0"/>
              </a:rPr>
              <a:t>内存往磁盘写数据的过程被称为Spill</a:t>
            </a:r>
            <a:r>
              <a:rPr lang="en-US" altLang="zh-CN" sz="2000" dirty="0">
                <a:solidFill>
                  <a:srgbClr val="000000"/>
                </a:solidFill>
                <a:latin typeface="Times New Roman" panose="02020603050405020304" pitchFamily="18" charset="0"/>
                <a:sym typeface="Times New Roman" panose="02020603050405020304" pitchFamily="18" charset="0"/>
              </a:rPr>
              <a:t>。</a:t>
            </a:r>
            <a:endParaRPr lang="zh-CN" altLang="en-US" sz="2000" dirty="0">
              <a:solidFill>
                <a:srgbClr val="000000"/>
              </a:solidFill>
              <a:latin typeface="Times New Roman" panose="02020603050405020304" pitchFamily="18" charset="0"/>
              <a:sym typeface="Times New Roman" panose="02020603050405020304" pitchFamily="18" charset="0"/>
            </a:endParaRPr>
          </a:p>
          <a:p>
            <a:pPr>
              <a:lnSpc>
                <a:spcPts val="2800"/>
              </a:lnSpc>
            </a:pPr>
            <a:r>
              <a:rPr lang="en-US" altLang="zh-CN" sz="2000" dirty="0">
                <a:solidFill>
                  <a:srgbClr val="000000"/>
                </a:solidFill>
                <a:latin typeface="Times New Roman" panose="02020603050405020304" pitchFamily="18" charset="0"/>
                <a:sym typeface="Times New Roman" panose="02020603050405020304" pitchFamily="18" charset="0"/>
              </a:rPr>
              <a:t>4.  </a:t>
            </a:r>
            <a:r>
              <a:rPr lang="en-US" altLang="zh-CN" sz="2000" dirty="0" err="1">
                <a:solidFill>
                  <a:srgbClr val="000000"/>
                </a:solidFill>
                <a:latin typeface="Times New Roman" panose="02020603050405020304" pitchFamily="18" charset="0"/>
                <a:sym typeface="Times New Roman" panose="02020603050405020304" pitchFamily="18" charset="0"/>
              </a:rPr>
              <a:t>Merge：每次溢写会在磁盘上生成一个溢写文件，如果map的输出结</a:t>
            </a:r>
            <a:endParaRPr lang="zh-CN" altLang="en-US" sz="2000" dirty="0">
              <a:solidFill>
                <a:srgbClr val="000000"/>
              </a:solidFill>
              <a:latin typeface="Times New Roman" panose="02020603050405020304" pitchFamily="18" charset="0"/>
              <a:sym typeface="Times New Roman" panose="02020603050405020304" pitchFamily="18" charset="0"/>
            </a:endParaRPr>
          </a:p>
          <a:p>
            <a:pPr>
              <a:lnSpc>
                <a:spcPts val="2300"/>
              </a:lnSpc>
            </a:pPr>
            <a:r>
              <a:rPr lang="en-US" altLang="zh-CN"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dirty="0" err="1">
                <a:solidFill>
                  <a:srgbClr val="000000"/>
                </a:solidFill>
                <a:latin typeface="Times New Roman" panose="02020603050405020304" pitchFamily="18" charset="0"/>
                <a:sym typeface="Times New Roman" panose="02020603050405020304" pitchFamily="18" charset="0"/>
              </a:rPr>
              <a:t>果真的很大，有多次这样的溢写发生，磁盘上相应的就会有多个溢</a:t>
            </a:r>
            <a:endParaRPr lang="zh-CN" altLang="en-US" sz="2000" dirty="0">
              <a:solidFill>
                <a:srgbClr val="000000"/>
              </a:solidFill>
              <a:latin typeface="Times New Roman" panose="02020603050405020304" pitchFamily="18" charset="0"/>
              <a:sym typeface="Times New Roman" panose="02020603050405020304" pitchFamily="18" charset="0"/>
            </a:endParaRPr>
          </a:p>
          <a:p>
            <a:pPr>
              <a:lnSpc>
                <a:spcPts val="2400"/>
              </a:lnSpc>
            </a:pPr>
            <a:r>
              <a:rPr lang="en-US" altLang="zh-CN"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dirty="0" err="1">
                <a:solidFill>
                  <a:srgbClr val="000000"/>
                </a:solidFill>
                <a:latin typeface="Times New Roman" panose="02020603050405020304" pitchFamily="18" charset="0"/>
                <a:sym typeface="Times New Roman" panose="02020603050405020304" pitchFamily="18" charset="0"/>
              </a:rPr>
              <a:t>写文件存在。当map</a:t>
            </a:r>
            <a:r>
              <a:rPr lang="en-US" altLang="zh-CN" sz="2000" dirty="0">
                <a:solidFill>
                  <a:srgbClr val="000000"/>
                </a:solidFill>
                <a:latin typeface="Times New Roman" panose="02020603050405020304" pitchFamily="18" charset="0"/>
                <a:sym typeface="Times New Roman" panose="02020603050405020304" pitchFamily="18" charset="0"/>
              </a:rPr>
              <a:t> </a:t>
            </a:r>
            <a:r>
              <a:rPr lang="en-US" altLang="zh-CN" sz="2000" dirty="0" err="1">
                <a:solidFill>
                  <a:srgbClr val="000000"/>
                </a:solidFill>
                <a:latin typeface="Times New Roman" panose="02020603050405020304" pitchFamily="18" charset="0"/>
                <a:sym typeface="Times New Roman" panose="02020603050405020304" pitchFamily="18" charset="0"/>
              </a:rPr>
              <a:t>task真正完成时，内存缓冲区中的数据也全部</a:t>
            </a:r>
            <a:endParaRPr lang="zh-CN" altLang="en-US" sz="2000" dirty="0">
              <a:solidFill>
                <a:srgbClr val="000000"/>
              </a:solidFill>
              <a:latin typeface="Times New Roman" panose="02020603050405020304" pitchFamily="18" charset="0"/>
              <a:sym typeface="Times New Roman" panose="02020603050405020304" pitchFamily="18" charset="0"/>
            </a:endParaRPr>
          </a:p>
          <a:p>
            <a:pPr>
              <a:lnSpc>
                <a:spcPts val="2300"/>
              </a:lnSpc>
            </a:pPr>
            <a:r>
              <a:rPr lang="en-US" altLang="zh-CN"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dirty="0" err="1">
                <a:solidFill>
                  <a:srgbClr val="000000"/>
                </a:solidFill>
                <a:latin typeface="Times New Roman" panose="02020603050405020304" pitchFamily="18" charset="0"/>
                <a:sym typeface="Times New Roman" panose="02020603050405020304" pitchFamily="18" charset="0"/>
              </a:rPr>
              <a:t>溢写到磁盘中形成一个溢写文件。最终，磁盘中会至少有一个这样</a:t>
            </a:r>
            <a:endParaRPr lang="zh-CN" altLang="en-US" sz="2000" dirty="0">
              <a:solidFill>
                <a:srgbClr val="000000"/>
              </a:solidFill>
              <a:latin typeface="Times New Roman" panose="02020603050405020304" pitchFamily="18" charset="0"/>
              <a:sym typeface="Times New Roman" panose="02020603050405020304" pitchFamily="18" charset="0"/>
            </a:endParaRPr>
          </a:p>
          <a:p>
            <a:pPr>
              <a:lnSpc>
                <a:spcPts val="2400"/>
              </a:lnSpc>
            </a:pPr>
            <a:r>
              <a:rPr lang="en-US" altLang="zh-CN"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dirty="0" err="1">
                <a:solidFill>
                  <a:srgbClr val="000000"/>
                </a:solidFill>
                <a:latin typeface="Times New Roman" panose="02020603050405020304" pitchFamily="18" charset="0"/>
                <a:sym typeface="Times New Roman" panose="02020603050405020304" pitchFamily="18" charset="0"/>
              </a:rPr>
              <a:t>的溢写文件存在。因为最终的文件只有一个，所以需要将这些溢写</a:t>
            </a:r>
            <a:endParaRPr lang="zh-CN" altLang="en-US" sz="2000" dirty="0">
              <a:solidFill>
                <a:srgbClr val="000000"/>
              </a:solidFill>
              <a:latin typeface="Times New Roman" panose="02020603050405020304" pitchFamily="18" charset="0"/>
              <a:sym typeface="Times New Roman" panose="02020603050405020304" pitchFamily="18" charset="0"/>
            </a:endParaRPr>
          </a:p>
          <a:p>
            <a:pPr>
              <a:lnSpc>
                <a:spcPts val="2400"/>
              </a:lnSpc>
            </a:pPr>
            <a:r>
              <a:rPr lang="en-US" altLang="zh-CN"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dirty="0" err="1">
                <a:solidFill>
                  <a:srgbClr val="000000"/>
                </a:solidFill>
                <a:latin typeface="Times New Roman" panose="02020603050405020304" pitchFamily="18" charset="0"/>
                <a:sym typeface="Times New Roman" panose="02020603050405020304" pitchFamily="18" charset="0"/>
              </a:rPr>
              <a:t>文件归并到一起，这个过程就叫做Merge</a:t>
            </a:r>
            <a:r>
              <a:rPr lang="en-US" altLang="zh-CN" sz="2000" dirty="0">
                <a:solidFill>
                  <a:srgbClr val="000000"/>
                </a:solidFill>
                <a:latin typeface="Times New Roman" panose="02020603050405020304" pitchFamily="18" charset="0"/>
                <a:sym typeface="Times New Roman" panose="02020603050405020304" pitchFamily="18" charset="0"/>
              </a:rPr>
              <a:t>。</a:t>
            </a:r>
            <a:endParaRPr lang="zh-CN" altLang="en-US" dirty="0">
              <a:solidFill>
                <a:srgbClr val="000000"/>
              </a:solidFill>
            </a:endParaRPr>
          </a:p>
        </p:txBody>
      </p:sp>
    </p:spTree>
    <p:extLst>
      <p:ext uri="{BB962C8B-B14F-4D97-AF65-F5344CB8AC3E}">
        <p14:creationId xmlns:p14="http://schemas.microsoft.com/office/powerpoint/2010/main" val="23901712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Freeform 3"/>
          <p:cNvSpPr>
            <a:spLocks noChangeArrowheads="1"/>
          </p:cNvSpPr>
          <p:nvPr/>
        </p:nvSpPr>
        <p:spPr bwMode="auto">
          <a:xfrm>
            <a:off x="0" y="0"/>
            <a:ext cx="9144000" cy="6858000"/>
          </a:xfrm>
          <a:custGeom>
            <a:avLst/>
            <a:gdLst>
              <a:gd name="T0" fmla="*/ 0 w 9144000"/>
              <a:gd name="T1" fmla="*/ 6858000 h 6858000"/>
              <a:gd name="T2" fmla="*/ 9144000 w 9144000"/>
              <a:gd name="T3" fmla="*/ 6858000 h 6858000"/>
              <a:gd name="T4" fmla="*/ 9144000 w 9144000"/>
              <a:gd name="T5" fmla="*/ 0 h 6858000"/>
              <a:gd name="T6" fmla="*/ 0 w 9144000"/>
              <a:gd name="T7" fmla="*/ 0 h 6858000"/>
              <a:gd name="T8" fmla="*/ 0 w 9144000"/>
              <a:gd name="T9" fmla="*/ 6858000 h 6858000"/>
              <a:gd name="T10" fmla="*/ 0 60000 65536"/>
              <a:gd name="T11" fmla="*/ 0 60000 65536"/>
              <a:gd name="T12" fmla="*/ 0 60000 65536"/>
              <a:gd name="T13" fmla="*/ 0 60000 65536"/>
              <a:gd name="T14" fmla="*/ 0 60000 65536"/>
              <a:gd name="T15" fmla="*/ 0 w 9144000"/>
              <a:gd name="T16" fmla="*/ 0 h 6858000"/>
              <a:gd name="T17" fmla="*/ 9144000 w 9144000"/>
              <a:gd name="T18" fmla="*/ 6858000 h 6858000"/>
            </a:gdLst>
            <a:ahLst/>
            <a:cxnLst>
              <a:cxn ang="T10">
                <a:pos x="T0" y="T1"/>
              </a:cxn>
              <a:cxn ang="T11">
                <a:pos x="T2" y="T3"/>
              </a:cxn>
              <a:cxn ang="T12">
                <a:pos x="T4" y="T5"/>
              </a:cxn>
              <a:cxn ang="T13">
                <a:pos x="T6" y="T7"/>
              </a:cxn>
              <a:cxn ang="T14">
                <a:pos x="T8" y="T9"/>
              </a:cxn>
            </a:cxnLst>
            <a:rect l="T15" t="T16" r="T17" b="T18"/>
            <a:pathLst>
              <a:path w="9144000" h="6858000">
                <a:moveTo>
                  <a:pt x="0" y="6858000"/>
                </a:moveTo>
                <a:lnTo>
                  <a:pt x="9144000" y="6858000"/>
                </a:lnTo>
                <a:lnTo>
                  <a:pt x="9144000" y="0"/>
                </a:lnTo>
                <a:lnTo>
                  <a:pt x="0" y="0"/>
                </a:lnTo>
                <a:lnTo>
                  <a:pt x="0" y="6858000"/>
                </a:lnTo>
              </a:path>
            </a:pathLst>
          </a:custGeom>
          <a:solidFill>
            <a:srgbClr val="FFFFFF"/>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5123" name="Freeform 3"/>
          <p:cNvSpPr>
            <a:spLocks noChangeArrowheads="1"/>
          </p:cNvSpPr>
          <p:nvPr/>
        </p:nvSpPr>
        <p:spPr bwMode="auto">
          <a:xfrm>
            <a:off x="0" y="0"/>
            <a:ext cx="9144000" cy="1066800"/>
          </a:xfrm>
          <a:custGeom>
            <a:avLst/>
            <a:gdLst>
              <a:gd name="T0" fmla="*/ 0 w 9144000"/>
              <a:gd name="T1" fmla="*/ 1066800 h 1066800"/>
              <a:gd name="T2" fmla="*/ 9144000 w 9144000"/>
              <a:gd name="T3" fmla="*/ 1066800 h 1066800"/>
              <a:gd name="T4" fmla="*/ 9144000 w 9144000"/>
              <a:gd name="T5" fmla="*/ 0 h 1066800"/>
              <a:gd name="T6" fmla="*/ 0 w 9144000"/>
              <a:gd name="T7" fmla="*/ 0 h 1066800"/>
              <a:gd name="T8" fmla="*/ 0 w 9144000"/>
              <a:gd name="T9" fmla="*/ 1066800 h 1066800"/>
              <a:gd name="T10" fmla="*/ 0 60000 65536"/>
              <a:gd name="T11" fmla="*/ 0 60000 65536"/>
              <a:gd name="T12" fmla="*/ 0 60000 65536"/>
              <a:gd name="T13" fmla="*/ 0 60000 65536"/>
              <a:gd name="T14" fmla="*/ 0 60000 65536"/>
              <a:gd name="T15" fmla="*/ 0 w 9144000"/>
              <a:gd name="T16" fmla="*/ 0 h 1066800"/>
              <a:gd name="T17" fmla="*/ 9144000 w 9144000"/>
              <a:gd name="T18" fmla="*/ 1066800 h 1066800"/>
            </a:gdLst>
            <a:ahLst/>
            <a:cxnLst>
              <a:cxn ang="T10">
                <a:pos x="T0" y="T1"/>
              </a:cxn>
              <a:cxn ang="T11">
                <a:pos x="T2" y="T3"/>
              </a:cxn>
              <a:cxn ang="T12">
                <a:pos x="T4" y="T5"/>
              </a:cxn>
              <a:cxn ang="T13">
                <a:pos x="T6" y="T7"/>
              </a:cxn>
              <a:cxn ang="T14">
                <a:pos x="T8" y="T9"/>
              </a:cxn>
            </a:cxnLst>
            <a:rect l="T15" t="T16" r="T17" b="T18"/>
            <a:pathLst>
              <a:path w="9144000" h="1066800">
                <a:moveTo>
                  <a:pt x="0" y="1066800"/>
                </a:moveTo>
                <a:lnTo>
                  <a:pt x="9144000" y="1066800"/>
                </a:lnTo>
                <a:lnTo>
                  <a:pt x="9144000" y="0"/>
                </a:lnTo>
                <a:lnTo>
                  <a:pt x="0" y="0"/>
                </a:lnTo>
                <a:lnTo>
                  <a:pt x="0" y="1066800"/>
                </a:lnTo>
              </a:path>
            </a:pathLst>
          </a:custGeom>
          <a:solidFill>
            <a:srgbClr val="0056AC"/>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5124" name="Freeform 3"/>
          <p:cNvSpPr>
            <a:spLocks noChangeArrowheads="1"/>
          </p:cNvSpPr>
          <p:nvPr/>
        </p:nvSpPr>
        <p:spPr bwMode="auto">
          <a:xfrm>
            <a:off x="-3175" y="-3175"/>
            <a:ext cx="9153525" cy="1076325"/>
          </a:xfrm>
          <a:custGeom>
            <a:avLst/>
            <a:gdLst>
              <a:gd name="T0" fmla="*/ 6350 w 9156700"/>
              <a:gd name="T1" fmla="*/ 1073150 h 1079500"/>
              <a:gd name="T2" fmla="*/ 9150350 w 9156700"/>
              <a:gd name="T3" fmla="*/ 1073150 h 1079500"/>
              <a:gd name="T4" fmla="*/ 9150350 w 9156700"/>
              <a:gd name="T5" fmla="*/ 6350 h 1079500"/>
              <a:gd name="T6" fmla="*/ 6350 w 9156700"/>
              <a:gd name="T7" fmla="*/ 6350 h 1079500"/>
              <a:gd name="T8" fmla="*/ 6350 w 9156700"/>
              <a:gd name="T9" fmla="*/ 1073150 h 1079500"/>
              <a:gd name="T10" fmla="*/ 0 60000 65536"/>
              <a:gd name="T11" fmla="*/ 0 60000 65536"/>
              <a:gd name="T12" fmla="*/ 0 60000 65536"/>
              <a:gd name="T13" fmla="*/ 0 60000 65536"/>
              <a:gd name="T14" fmla="*/ 0 60000 65536"/>
              <a:gd name="T15" fmla="*/ 0 w 9156700"/>
              <a:gd name="T16" fmla="*/ 0 h 1079500"/>
              <a:gd name="T17" fmla="*/ 9156700 w 9156700"/>
              <a:gd name="T18" fmla="*/ 1079500 h 1079500"/>
            </a:gdLst>
            <a:ahLst/>
            <a:cxnLst>
              <a:cxn ang="T10">
                <a:pos x="T0" y="T1"/>
              </a:cxn>
              <a:cxn ang="T11">
                <a:pos x="T2" y="T3"/>
              </a:cxn>
              <a:cxn ang="T12">
                <a:pos x="T4" y="T5"/>
              </a:cxn>
              <a:cxn ang="T13">
                <a:pos x="T6" y="T7"/>
              </a:cxn>
              <a:cxn ang="T14">
                <a:pos x="T8" y="T9"/>
              </a:cxn>
            </a:cxnLst>
            <a:rect l="T15" t="T16" r="T17" b="T18"/>
            <a:pathLst>
              <a:path w="9156700" h="1079500">
                <a:moveTo>
                  <a:pt x="6350" y="1073150"/>
                </a:moveTo>
                <a:lnTo>
                  <a:pt x="9150350" y="1073150"/>
                </a:lnTo>
                <a:lnTo>
                  <a:pt x="9150350" y="6350"/>
                </a:lnTo>
                <a:lnTo>
                  <a:pt x="6350" y="6350"/>
                </a:lnTo>
                <a:lnTo>
                  <a:pt x="6350" y="1073150"/>
                </a:lnTo>
              </a:path>
            </a:pathLst>
          </a:custGeom>
          <a:solidFill>
            <a:srgbClr val="000000">
              <a:alpha val="0"/>
            </a:srgbClr>
          </a:solidFill>
          <a:ln w="12700" cap="flat" cmpd="sng">
            <a:solidFill>
              <a:srgbClr val="000000"/>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pic>
        <p:nvPicPr>
          <p:cNvPr id="512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30300"/>
            <a:ext cx="9144000" cy="572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6" name="TextBox 1"/>
          <p:cNvSpPr>
            <a:spLocks noChangeArrowheads="1"/>
          </p:cNvSpPr>
          <p:nvPr/>
        </p:nvSpPr>
        <p:spPr bwMode="auto">
          <a:xfrm>
            <a:off x="584200" y="6667500"/>
            <a:ext cx="13716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200"/>
              </a:lnSpc>
            </a:pPr>
            <a:r>
              <a:rPr lang="en-US" altLang="zh-CN" sz="1200">
                <a:solidFill>
                  <a:srgbClr val="FFFFFF"/>
                </a:solidFill>
                <a:latin typeface="Times New Roman" pitchFamily="18" charset="0"/>
                <a:sym typeface="Times New Roman" pitchFamily="18" charset="0"/>
              </a:rPr>
              <a:t>《大数据技术基础》</a:t>
            </a:r>
            <a:endParaRPr lang="zh-CN" altLang="en-US"/>
          </a:p>
        </p:txBody>
      </p:sp>
      <p:sp>
        <p:nvSpPr>
          <p:cNvPr id="5127" name="TextBox 1"/>
          <p:cNvSpPr>
            <a:spLocks noChangeArrowheads="1"/>
          </p:cNvSpPr>
          <p:nvPr/>
        </p:nvSpPr>
        <p:spPr bwMode="auto">
          <a:xfrm>
            <a:off x="1231900" y="508000"/>
            <a:ext cx="7620000" cy="516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5334000" algn="l"/>
              </a:tabLst>
              <a:defRPr>
                <a:solidFill>
                  <a:schemeClr val="tx1"/>
                </a:solidFill>
                <a:latin typeface="Arial" pitchFamily="34" charset="0"/>
              </a:defRPr>
            </a:lvl1pPr>
            <a:lvl2pPr>
              <a:tabLst>
                <a:tab pos="5334000" algn="l"/>
              </a:tabLst>
              <a:defRPr>
                <a:solidFill>
                  <a:schemeClr val="tx1"/>
                </a:solidFill>
                <a:latin typeface="Arial" pitchFamily="34" charset="0"/>
              </a:defRPr>
            </a:lvl2pPr>
            <a:lvl3pPr>
              <a:tabLst>
                <a:tab pos="5334000" algn="l"/>
              </a:tabLst>
              <a:defRPr>
                <a:solidFill>
                  <a:schemeClr val="tx1"/>
                </a:solidFill>
                <a:latin typeface="Arial" pitchFamily="34" charset="0"/>
              </a:defRPr>
            </a:lvl3pPr>
            <a:lvl4pPr>
              <a:tabLst>
                <a:tab pos="5334000" algn="l"/>
              </a:tabLst>
              <a:defRPr>
                <a:solidFill>
                  <a:schemeClr val="tx1"/>
                </a:solidFill>
                <a:latin typeface="Arial" pitchFamily="34" charset="0"/>
              </a:defRPr>
            </a:lvl4pPr>
            <a:lvl5pPr>
              <a:tabLst>
                <a:tab pos="5334000" algn="l"/>
              </a:tabLst>
              <a:defRPr>
                <a:solidFill>
                  <a:schemeClr val="tx1"/>
                </a:solidFill>
                <a:latin typeface="Arial" pitchFamily="34" charset="0"/>
              </a:defRPr>
            </a:lvl5pPr>
            <a:lvl6pPr fontAlgn="base">
              <a:spcBef>
                <a:spcPct val="0"/>
              </a:spcBef>
              <a:spcAft>
                <a:spcPct val="0"/>
              </a:spcAft>
              <a:buFont typeface="Arial" pitchFamily="34" charset="0"/>
              <a:tabLst>
                <a:tab pos="5334000" algn="l"/>
              </a:tabLst>
              <a:defRPr>
                <a:solidFill>
                  <a:schemeClr val="tx1"/>
                </a:solidFill>
                <a:latin typeface="Arial" pitchFamily="34" charset="0"/>
              </a:defRPr>
            </a:lvl6pPr>
            <a:lvl7pPr fontAlgn="base">
              <a:spcBef>
                <a:spcPct val="0"/>
              </a:spcBef>
              <a:spcAft>
                <a:spcPct val="0"/>
              </a:spcAft>
              <a:buFont typeface="Arial" pitchFamily="34" charset="0"/>
              <a:tabLst>
                <a:tab pos="5334000" algn="l"/>
              </a:tabLst>
              <a:defRPr>
                <a:solidFill>
                  <a:schemeClr val="tx1"/>
                </a:solidFill>
                <a:latin typeface="Arial" pitchFamily="34" charset="0"/>
              </a:defRPr>
            </a:lvl7pPr>
            <a:lvl8pPr fontAlgn="base">
              <a:spcBef>
                <a:spcPct val="0"/>
              </a:spcBef>
              <a:spcAft>
                <a:spcPct val="0"/>
              </a:spcAft>
              <a:buFont typeface="Arial" pitchFamily="34" charset="0"/>
              <a:tabLst>
                <a:tab pos="5334000" algn="l"/>
              </a:tabLst>
              <a:defRPr>
                <a:solidFill>
                  <a:schemeClr val="tx1"/>
                </a:solidFill>
                <a:latin typeface="Arial" pitchFamily="34" charset="0"/>
              </a:defRPr>
            </a:lvl8pPr>
            <a:lvl9pPr fontAlgn="base">
              <a:spcBef>
                <a:spcPct val="0"/>
              </a:spcBef>
              <a:spcAft>
                <a:spcPct val="0"/>
              </a:spcAft>
              <a:buFont typeface="Arial" pitchFamily="34" charset="0"/>
              <a:tabLst>
                <a:tab pos="5334000" algn="l"/>
              </a:tabLst>
              <a:defRPr>
                <a:solidFill>
                  <a:schemeClr val="tx1"/>
                </a:solidFill>
                <a:latin typeface="Arial" pitchFamily="34" charset="0"/>
              </a:defRPr>
            </a:lvl9pPr>
          </a:lstStyle>
          <a:p>
            <a:pPr>
              <a:lnSpc>
                <a:spcPts val="3200"/>
              </a:lnSpc>
            </a:pPr>
            <a:r>
              <a:rPr lang="en-US" altLang="zh-CN" sz="3200" dirty="0" err="1">
                <a:solidFill>
                  <a:srgbClr val="FFFFFF"/>
                </a:solidFill>
                <a:latin typeface="黑体" pitchFamily="49" charset="-122"/>
                <a:sym typeface="黑体" pitchFamily="49" charset="-122"/>
              </a:rPr>
              <a:t>大数据处理的基本流程</a:t>
            </a:r>
            <a:endParaRPr lang="zh-CN" altLang="en-US" sz="3200" dirty="0">
              <a:solidFill>
                <a:srgbClr val="FFFFFF"/>
              </a:solidFill>
              <a:latin typeface="黑体" pitchFamily="49" charset="-122"/>
              <a:sym typeface="黑体" pitchFamily="49" charset="-122"/>
            </a:endParaRPr>
          </a:p>
          <a:p>
            <a:pPr>
              <a:lnSpc>
                <a:spcPts val="1000"/>
              </a:lnSpc>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2400"/>
              </a:lnSpc>
            </a:pPr>
            <a:r>
              <a:rPr lang="en-US" altLang="zh-CN" dirty="0">
                <a:solidFill>
                  <a:srgbClr val="000000"/>
                </a:solidFill>
                <a:latin typeface="Calibri" pitchFamily="34" charset="0"/>
                <a:ea typeface="Calibri" pitchFamily="34" charset="0"/>
                <a:cs typeface="Calibri" pitchFamily="34" charset="0"/>
                <a:sym typeface="Calibri" pitchFamily="34" charset="0"/>
              </a:rPr>
              <a:t>	</a:t>
            </a:r>
            <a:r>
              <a:rPr lang="en-US" altLang="zh-CN" dirty="0" err="1">
                <a:solidFill>
                  <a:srgbClr val="000000"/>
                </a:solidFill>
                <a:latin typeface="Times New Roman" pitchFamily="18" charset="0"/>
                <a:sym typeface="Times New Roman" pitchFamily="18" charset="0"/>
              </a:rPr>
              <a:t>整个大数据的处理流</a:t>
            </a:r>
            <a:endParaRPr lang="zh-CN" altLang="en-US" dirty="0">
              <a:solidFill>
                <a:srgbClr val="000000"/>
              </a:solidFill>
              <a:latin typeface="Times New Roman" pitchFamily="18" charset="0"/>
              <a:sym typeface="Times New Roman" pitchFamily="18" charset="0"/>
            </a:endParaRPr>
          </a:p>
          <a:p>
            <a:pPr>
              <a:lnSpc>
                <a:spcPts val="2100"/>
              </a:lnSpc>
            </a:pPr>
            <a:r>
              <a:rPr lang="en-US" altLang="zh-CN" dirty="0">
                <a:solidFill>
                  <a:srgbClr val="000000"/>
                </a:solidFill>
                <a:latin typeface="Calibri" pitchFamily="34" charset="0"/>
                <a:ea typeface="Calibri" pitchFamily="34" charset="0"/>
                <a:cs typeface="Calibri" pitchFamily="34" charset="0"/>
                <a:sym typeface="Calibri" pitchFamily="34" charset="0"/>
              </a:rPr>
              <a:t>	</a:t>
            </a:r>
            <a:r>
              <a:rPr lang="en-US" altLang="zh-CN" dirty="0" err="1">
                <a:solidFill>
                  <a:srgbClr val="000000"/>
                </a:solidFill>
                <a:latin typeface="Times New Roman" pitchFamily="18" charset="0"/>
                <a:sym typeface="Times New Roman" pitchFamily="18" charset="0"/>
              </a:rPr>
              <a:t>程可以定义为：在合</a:t>
            </a:r>
            <a:endParaRPr lang="zh-CN" altLang="en-US" dirty="0">
              <a:solidFill>
                <a:srgbClr val="000000"/>
              </a:solidFill>
              <a:latin typeface="Times New Roman" pitchFamily="18" charset="0"/>
              <a:sym typeface="Times New Roman" pitchFamily="18" charset="0"/>
            </a:endParaRPr>
          </a:p>
          <a:p>
            <a:pPr>
              <a:lnSpc>
                <a:spcPts val="2100"/>
              </a:lnSpc>
            </a:pPr>
            <a:r>
              <a:rPr lang="en-US" altLang="zh-CN" dirty="0">
                <a:solidFill>
                  <a:srgbClr val="000000"/>
                </a:solidFill>
                <a:latin typeface="Calibri" pitchFamily="34" charset="0"/>
                <a:ea typeface="Calibri" pitchFamily="34" charset="0"/>
                <a:cs typeface="Calibri" pitchFamily="34" charset="0"/>
                <a:sym typeface="Calibri" pitchFamily="34" charset="0"/>
              </a:rPr>
              <a:t>	</a:t>
            </a:r>
            <a:r>
              <a:rPr lang="en-US" altLang="zh-CN" dirty="0" err="1">
                <a:solidFill>
                  <a:srgbClr val="000000"/>
                </a:solidFill>
                <a:latin typeface="Times New Roman" pitchFamily="18" charset="0"/>
                <a:sym typeface="Times New Roman" pitchFamily="18" charset="0"/>
              </a:rPr>
              <a:t>适工具的辅助下，对</a:t>
            </a:r>
            <a:endParaRPr lang="zh-CN" altLang="en-US" dirty="0">
              <a:solidFill>
                <a:srgbClr val="000000"/>
              </a:solidFill>
              <a:latin typeface="Times New Roman" pitchFamily="18" charset="0"/>
              <a:sym typeface="Times New Roman" pitchFamily="18" charset="0"/>
            </a:endParaRPr>
          </a:p>
          <a:p>
            <a:pPr>
              <a:lnSpc>
                <a:spcPts val="2100"/>
              </a:lnSpc>
            </a:pPr>
            <a:r>
              <a:rPr lang="en-US" altLang="zh-CN" dirty="0">
                <a:solidFill>
                  <a:srgbClr val="000000"/>
                </a:solidFill>
                <a:latin typeface="Calibri" pitchFamily="34" charset="0"/>
                <a:ea typeface="Calibri" pitchFamily="34" charset="0"/>
                <a:cs typeface="Calibri" pitchFamily="34" charset="0"/>
                <a:sym typeface="Calibri" pitchFamily="34" charset="0"/>
              </a:rPr>
              <a:t>	</a:t>
            </a:r>
            <a:r>
              <a:rPr lang="en-US" altLang="zh-CN" dirty="0" err="1">
                <a:solidFill>
                  <a:srgbClr val="000000"/>
                </a:solidFill>
                <a:latin typeface="Times New Roman" pitchFamily="18" charset="0"/>
                <a:sym typeface="Times New Roman" pitchFamily="18" charset="0"/>
              </a:rPr>
              <a:t>广泛异构的数据源进</a:t>
            </a:r>
            <a:endParaRPr lang="zh-CN" altLang="en-US" dirty="0">
              <a:solidFill>
                <a:srgbClr val="000000"/>
              </a:solidFill>
              <a:latin typeface="Times New Roman" pitchFamily="18" charset="0"/>
              <a:sym typeface="Times New Roman" pitchFamily="18" charset="0"/>
            </a:endParaRPr>
          </a:p>
          <a:p>
            <a:pPr>
              <a:lnSpc>
                <a:spcPts val="2100"/>
              </a:lnSpc>
            </a:pPr>
            <a:r>
              <a:rPr lang="en-US" altLang="zh-CN" dirty="0">
                <a:solidFill>
                  <a:srgbClr val="000000"/>
                </a:solidFill>
                <a:latin typeface="Calibri" pitchFamily="34" charset="0"/>
                <a:ea typeface="Calibri" pitchFamily="34" charset="0"/>
                <a:cs typeface="Calibri" pitchFamily="34" charset="0"/>
                <a:sym typeface="Calibri" pitchFamily="34" charset="0"/>
              </a:rPr>
              <a:t>	</a:t>
            </a:r>
            <a:r>
              <a:rPr lang="en-US" altLang="zh-CN" dirty="0" err="1">
                <a:solidFill>
                  <a:srgbClr val="000000"/>
                </a:solidFill>
                <a:latin typeface="Times New Roman" pitchFamily="18" charset="0"/>
                <a:sym typeface="Times New Roman" pitchFamily="18" charset="0"/>
              </a:rPr>
              <a:t>行抽取和集成，结果</a:t>
            </a:r>
            <a:endParaRPr lang="zh-CN" altLang="en-US" dirty="0">
              <a:solidFill>
                <a:srgbClr val="000000"/>
              </a:solidFill>
              <a:latin typeface="Times New Roman" pitchFamily="18" charset="0"/>
              <a:sym typeface="Times New Roman" pitchFamily="18" charset="0"/>
            </a:endParaRPr>
          </a:p>
          <a:p>
            <a:pPr>
              <a:lnSpc>
                <a:spcPts val="2100"/>
              </a:lnSpc>
            </a:pPr>
            <a:r>
              <a:rPr lang="en-US" altLang="zh-CN" dirty="0">
                <a:solidFill>
                  <a:srgbClr val="000000"/>
                </a:solidFill>
                <a:latin typeface="Calibri" pitchFamily="34" charset="0"/>
                <a:ea typeface="Calibri" pitchFamily="34" charset="0"/>
                <a:cs typeface="Calibri" pitchFamily="34" charset="0"/>
                <a:sym typeface="Calibri" pitchFamily="34" charset="0"/>
              </a:rPr>
              <a:t>	</a:t>
            </a:r>
            <a:r>
              <a:rPr lang="en-US" altLang="zh-CN" dirty="0" err="1">
                <a:solidFill>
                  <a:srgbClr val="000000"/>
                </a:solidFill>
                <a:latin typeface="Times New Roman" pitchFamily="18" charset="0"/>
                <a:sym typeface="Times New Roman" pitchFamily="18" charset="0"/>
              </a:rPr>
              <a:t>按照一定的标准进行</a:t>
            </a:r>
            <a:endParaRPr lang="zh-CN" altLang="en-US" dirty="0">
              <a:solidFill>
                <a:srgbClr val="000000"/>
              </a:solidFill>
              <a:latin typeface="Times New Roman" pitchFamily="18" charset="0"/>
              <a:sym typeface="Times New Roman" pitchFamily="18" charset="0"/>
            </a:endParaRPr>
          </a:p>
          <a:p>
            <a:pPr>
              <a:lnSpc>
                <a:spcPts val="2100"/>
              </a:lnSpc>
            </a:pPr>
            <a:r>
              <a:rPr lang="en-US" altLang="zh-CN" dirty="0">
                <a:solidFill>
                  <a:srgbClr val="000000"/>
                </a:solidFill>
                <a:latin typeface="Calibri" pitchFamily="34" charset="0"/>
                <a:ea typeface="Calibri" pitchFamily="34" charset="0"/>
                <a:cs typeface="Calibri" pitchFamily="34" charset="0"/>
                <a:sym typeface="Calibri" pitchFamily="34" charset="0"/>
              </a:rPr>
              <a:t>	</a:t>
            </a:r>
            <a:r>
              <a:rPr lang="en-US" altLang="zh-CN" dirty="0" err="1">
                <a:solidFill>
                  <a:srgbClr val="000000"/>
                </a:solidFill>
                <a:latin typeface="Times New Roman" pitchFamily="18" charset="0"/>
                <a:sym typeface="Times New Roman" pitchFamily="18" charset="0"/>
              </a:rPr>
              <a:t>统一存储，并利用合</a:t>
            </a:r>
            <a:endParaRPr lang="zh-CN" altLang="en-US" dirty="0">
              <a:solidFill>
                <a:srgbClr val="000000"/>
              </a:solidFill>
              <a:latin typeface="Times New Roman" pitchFamily="18" charset="0"/>
              <a:sym typeface="Times New Roman" pitchFamily="18" charset="0"/>
            </a:endParaRPr>
          </a:p>
          <a:p>
            <a:pPr>
              <a:lnSpc>
                <a:spcPts val="2100"/>
              </a:lnSpc>
            </a:pPr>
            <a:r>
              <a:rPr lang="en-US" altLang="zh-CN" dirty="0">
                <a:solidFill>
                  <a:srgbClr val="000000"/>
                </a:solidFill>
                <a:latin typeface="Calibri" pitchFamily="34" charset="0"/>
                <a:ea typeface="Calibri" pitchFamily="34" charset="0"/>
                <a:cs typeface="Calibri" pitchFamily="34" charset="0"/>
                <a:sym typeface="Calibri" pitchFamily="34" charset="0"/>
              </a:rPr>
              <a:t>	</a:t>
            </a:r>
            <a:r>
              <a:rPr lang="en-US" altLang="zh-CN" dirty="0" err="1">
                <a:solidFill>
                  <a:srgbClr val="000000"/>
                </a:solidFill>
                <a:latin typeface="Times New Roman" pitchFamily="18" charset="0"/>
                <a:sym typeface="Times New Roman" pitchFamily="18" charset="0"/>
              </a:rPr>
              <a:t>适的数据分析技术对</a:t>
            </a:r>
            <a:endParaRPr lang="zh-CN" altLang="en-US" dirty="0">
              <a:solidFill>
                <a:srgbClr val="000000"/>
              </a:solidFill>
              <a:latin typeface="Times New Roman" pitchFamily="18" charset="0"/>
              <a:sym typeface="Times New Roman" pitchFamily="18" charset="0"/>
            </a:endParaRPr>
          </a:p>
          <a:p>
            <a:pPr>
              <a:lnSpc>
                <a:spcPts val="2100"/>
              </a:lnSpc>
            </a:pPr>
            <a:r>
              <a:rPr lang="en-US" altLang="zh-CN" dirty="0">
                <a:solidFill>
                  <a:srgbClr val="000000"/>
                </a:solidFill>
                <a:latin typeface="Calibri" pitchFamily="34" charset="0"/>
                <a:ea typeface="Calibri" pitchFamily="34" charset="0"/>
                <a:cs typeface="Calibri" pitchFamily="34" charset="0"/>
                <a:sym typeface="Calibri" pitchFamily="34" charset="0"/>
              </a:rPr>
              <a:t>	</a:t>
            </a:r>
            <a:r>
              <a:rPr lang="en-US" altLang="zh-CN" dirty="0" err="1">
                <a:solidFill>
                  <a:srgbClr val="000000"/>
                </a:solidFill>
                <a:latin typeface="Times New Roman" pitchFamily="18" charset="0"/>
                <a:sym typeface="Times New Roman" pitchFamily="18" charset="0"/>
              </a:rPr>
              <a:t>存储的数据进行分析</a:t>
            </a:r>
            <a:r>
              <a:rPr lang="en-US" altLang="zh-CN" dirty="0">
                <a:solidFill>
                  <a:srgbClr val="000000"/>
                </a:solidFill>
                <a:latin typeface="Times New Roman" pitchFamily="18" charset="0"/>
                <a:sym typeface="Times New Roman" pitchFamily="18" charset="0"/>
              </a:rPr>
              <a:t>，</a:t>
            </a:r>
            <a:endParaRPr lang="zh-CN" altLang="en-US" dirty="0">
              <a:solidFill>
                <a:srgbClr val="000000"/>
              </a:solidFill>
              <a:latin typeface="Times New Roman" pitchFamily="18" charset="0"/>
              <a:sym typeface="Times New Roman" pitchFamily="18" charset="0"/>
            </a:endParaRPr>
          </a:p>
          <a:p>
            <a:pPr>
              <a:lnSpc>
                <a:spcPts val="2100"/>
              </a:lnSpc>
            </a:pPr>
            <a:r>
              <a:rPr lang="en-US" altLang="zh-CN" dirty="0">
                <a:solidFill>
                  <a:srgbClr val="000000"/>
                </a:solidFill>
                <a:latin typeface="Calibri" pitchFamily="34" charset="0"/>
                <a:ea typeface="Calibri" pitchFamily="34" charset="0"/>
                <a:cs typeface="Calibri" pitchFamily="34" charset="0"/>
                <a:sym typeface="Calibri" pitchFamily="34" charset="0"/>
              </a:rPr>
              <a:t>	</a:t>
            </a:r>
            <a:r>
              <a:rPr lang="en-US" altLang="zh-CN" dirty="0" err="1">
                <a:solidFill>
                  <a:srgbClr val="000000"/>
                </a:solidFill>
                <a:latin typeface="Times New Roman" pitchFamily="18" charset="0"/>
                <a:sym typeface="Times New Roman" pitchFamily="18" charset="0"/>
              </a:rPr>
              <a:t>从中提取有益的知识</a:t>
            </a:r>
            <a:endParaRPr lang="zh-CN" altLang="en-US" dirty="0">
              <a:solidFill>
                <a:srgbClr val="000000"/>
              </a:solidFill>
              <a:latin typeface="Times New Roman" pitchFamily="18" charset="0"/>
              <a:sym typeface="Times New Roman" pitchFamily="18" charset="0"/>
            </a:endParaRPr>
          </a:p>
          <a:p>
            <a:pPr>
              <a:lnSpc>
                <a:spcPts val="2100"/>
              </a:lnSpc>
            </a:pPr>
            <a:r>
              <a:rPr lang="en-US" altLang="zh-CN" dirty="0">
                <a:solidFill>
                  <a:srgbClr val="000000"/>
                </a:solidFill>
                <a:latin typeface="Calibri" pitchFamily="34" charset="0"/>
                <a:ea typeface="Calibri" pitchFamily="34" charset="0"/>
                <a:cs typeface="Calibri" pitchFamily="34" charset="0"/>
                <a:sym typeface="Calibri" pitchFamily="34" charset="0"/>
              </a:rPr>
              <a:t>	</a:t>
            </a:r>
            <a:r>
              <a:rPr lang="en-US" altLang="zh-CN" dirty="0" err="1">
                <a:solidFill>
                  <a:srgbClr val="000000"/>
                </a:solidFill>
                <a:latin typeface="Times New Roman" pitchFamily="18" charset="0"/>
                <a:sym typeface="Times New Roman" pitchFamily="18" charset="0"/>
              </a:rPr>
              <a:t>并利用恰当的方式将</a:t>
            </a:r>
            <a:endParaRPr lang="zh-CN" altLang="en-US" dirty="0">
              <a:solidFill>
                <a:srgbClr val="000000"/>
              </a:solidFill>
              <a:latin typeface="Times New Roman" pitchFamily="18" charset="0"/>
              <a:sym typeface="Times New Roman" pitchFamily="18" charset="0"/>
            </a:endParaRPr>
          </a:p>
          <a:p>
            <a:pPr>
              <a:lnSpc>
                <a:spcPts val="2100"/>
              </a:lnSpc>
            </a:pPr>
            <a:r>
              <a:rPr lang="en-US" altLang="zh-CN" dirty="0">
                <a:solidFill>
                  <a:srgbClr val="000000"/>
                </a:solidFill>
                <a:latin typeface="Calibri" pitchFamily="34" charset="0"/>
                <a:ea typeface="Calibri" pitchFamily="34" charset="0"/>
                <a:cs typeface="Calibri" pitchFamily="34" charset="0"/>
                <a:sym typeface="Calibri" pitchFamily="34" charset="0"/>
              </a:rPr>
              <a:t>	</a:t>
            </a:r>
            <a:r>
              <a:rPr lang="en-US" altLang="zh-CN" dirty="0" err="1">
                <a:solidFill>
                  <a:srgbClr val="000000"/>
                </a:solidFill>
                <a:latin typeface="Times New Roman" pitchFamily="18" charset="0"/>
                <a:sym typeface="Times New Roman" pitchFamily="18" charset="0"/>
              </a:rPr>
              <a:t>结果展现给终端用户</a:t>
            </a:r>
            <a:r>
              <a:rPr lang="en-US" altLang="zh-CN" dirty="0">
                <a:solidFill>
                  <a:srgbClr val="000000"/>
                </a:solidFill>
                <a:latin typeface="Times New Roman" pitchFamily="18" charset="0"/>
                <a:sym typeface="Times New Roman" pitchFamily="18" charset="0"/>
              </a:rPr>
              <a:t>。</a:t>
            </a:r>
            <a:endParaRPr lang="zh-CN" altLang="en-US" dirty="0">
              <a:solidFill>
                <a:srgbClr val="000000"/>
              </a:solidFill>
              <a:latin typeface="Times New Roman" pitchFamily="18" charset="0"/>
              <a:sym typeface="Times New Roman" pitchFamily="18" charset="0"/>
            </a:endParaRPr>
          </a:p>
          <a:p>
            <a:pPr>
              <a:lnSpc>
                <a:spcPts val="2100"/>
              </a:lnSpc>
            </a:pPr>
            <a:r>
              <a:rPr lang="en-US" altLang="zh-CN" dirty="0">
                <a:solidFill>
                  <a:srgbClr val="000000"/>
                </a:solidFill>
                <a:latin typeface="Calibri" pitchFamily="34" charset="0"/>
                <a:ea typeface="Calibri" pitchFamily="34" charset="0"/>
                <a:cs typeface="Calibri" pitchFamily="34" charset="0"/>
                <a:sym typeface="Calibri" pitchFamily="34" charset="0"/>
              </a:rPr>
              <a:t>	</a:t>
            </a:r>
            <a:r>
              <a:rPr lang="en-US" altLang="zh-CN" dirty="0" err="1">
                <a:solidFill>
                  <a:srgbClr val="000000"/>
                </a:solidFill>
                <a:latin typeface="Times New Roman" pitchFamily="18" charset="0"/>
                <a:sym typeface="Times New Roman" pitchFamily="18" charset="0"/>
              </a:rPr>
              <a:t>具体来说，可以分为</a:t>
            </a:r>
            <a:endParaRPr lang="zh-CN" altLang="en-US" dirty="0">
              <a:solidFill>
                <a:srgbClr val="000000"/>
              </a:solidFill>
              <a:latin typeface="Times New Roman" pitchFamily="18" charset="0"/>
              <a:sym typeface="Times New Roman" pitchFamily="18" charset="0"/>
            </a:endParaRPr>
          </a:p>
          <a:p>
            <a:pPr>
              <a:lnSpc>
                <a:spcPts val="2100"/>
              </a:lnSpc>
            </a:pPr>
            <a:r>
              <a:rPr lang="en-US" altLang="zh-CN" dirty="0">
                <a:solidFill>
                  <a:srgbClr val="000000"/>
                </a:solidFill>
                <a:latin typeface="Calibri" pitchFamily="34" charset="0"/>
                <a:ea typeface="Calibri" pitchFamily="34" charset="0"/>
                <a:cs typeface="Calibri" pitchFamily="34" charset="0"/>
                <a:sym typeface="Calibri" pitchFamily="34" charset="0"/>
              </a:rPr>
              <a:t>	</a:t>
            </a:r>
            <a:r>
              <a:rPr lang="en-US" altLang="zh-CN" dirty="0" err="1">
                <a:solidFill>
                  <a:srgbClr val="000000"/>
                </a:solidFill>
                <a:latin typeface="Times New Roman" pitchFamily="18" charset="0"/>
                <a:sym typeface="Times New Roman" pitchFamily="18" charset="0"/>
              </a:rPr>
              <a:t>数据抽取与集成、数</a:t>
            </a:r>
            <a:endParaRPr lang="zh-CN" altLang="en-US" dirty="0">
              <a:solidFill>
                <a:srgbClr val="000000"/>
              </a:solidFill>
              <a:latin typeface="Times New Roman" pitchFamily="18" charset="0"/>
              <a:sym typeface="Times New Roman" pitchFamily="18" charset="0"/>
            </a:endParaRPr>
          </a:p>
          <a:p>
            <a:pPr>
              <a:lnSpc>
                <a:spcPts val="2000"/>
              </a:lnSpc>
            </a:pPr>
            <a:r>
              <a:rPr lang="en-US" altLang="zh-CN" dirty="0">
                <a:solidFill>
                  <a:srgbClr val="000000"/>
                </a:solidFill>
                <a:latin typeface="Calibri" pitchFamily="34" charset="0"/>
                <a:ea typeface="Calibri" pitchFamily="34" charset="0"/>
                <a:cs typeface="Calibri" pitchFamily="34" charset="0"/>
                <a:sym typeface="Calibri" pitchFamily="34" charset="0"/>
              </a:rPr>
              <a:t>	</a:t>
            </a:r>
            <a:r>
              <a:rPr lang="en-US" altLang="zh-CN" dirty="0" err="1">
                <a:solidFill>
                  <a:srgbClr val="000000"/>
                </a:solidFill>
                <a:latin typeface="Times New Roman" pitchFamily="18" charset="0"/>
                <a:sym typeface="Times New Roman" pitchFamily="18" charset="0"/>
              </a:rPr>
              <a:t>据分析以及数据解释</a:t>
            </a:r>
            <a:r>
              <a:rPr lang="en-US" altLang="zh-CN" dirty="0">
                <a:solidFill>
                  <a:srgbClr val="000000"/>
                </a:solidFill>
                <a:latin typeface="Times New Roman" pitchFamily="18" charset="0"/>
                <a:sym typeface="Times New Roman" pitchFamily="18" charset="0"/>
              </a:rPr>
              <a:t>。</a:t>
            </a:r>
            <a:endParaRPr lang="zh-CN"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Freeform 3"/>
          <p:cNvSpPr>
            <a:spLocks noChangeArrowheads="1"/>
          </p:cNvSpPr>
          <p:nvPr/>
        </p:nvSpPr>
        <p:spPr bwMode="auto">
          <a:xfrm>
            <a:off x="0" y="0"/>
            <a:ext cx="9144000" cy="6858000"/>
          </a:xfrm>
          <a:custGeom>
            <a:avLst/>
            <a:gdLst>
              <a:gd name="T0" fmla="*/ 0 w 9144000"/>
              <a:gd name="T1" fmla="*/ 6858000 h 6858000"/>
              <a:gd name="T2" fmla="*/ 9144000 w 9144000"/>
              <a:gd name="T3" fmla="*/ 6858000 h 6858000"/>
              <a:gd name="T4" fmla="*/ 9144000 w 9144000"/>
              <a:gd name="T5" fmla="*/ 0 h 6858000"/>
              <a:gd name="T6" fmla="*/ 0 w 9144000"/>
              <a:gd name="T7" fmla="*/ 0 h 6858000"/>
              <a:gd name="T8" fmla="*/ 0 w 9144000"/>
              <a:gd name="T9" fmla="*/ 6858000 h 6858000"/>
              <a:gd name="T10" fmla="*/ 0 60000 65536"/>
              <a:gd name="T11" fmla="*/ 0 60000 65536"/>
              <a:gd name="T12" fmla="*/ 0 60000 65536"/>
              <a:gd name="T13" fmla="*/ 0 60000 65536"/>
              <a:gd name="T14" fmla="*/ 0 60000 65536"/>
              <a:gd name="T15" fmla="*/ 0 w 9144000"/>
              <a:gd name="T16" fmla="*/ 0 h 6858000"/>
              <a:gd name="T17" fmla="*/ 9144000 w 9144000"/>
              <a:gd name="T18" fmla="*/ 6858000 h 6858000"/>
            </a:gdLst>
            <a:ahLst/>
            <a:cxnLst>
              <a:cxn ang="T10">
                <a:pos x="T0" y="T1"/>
              </a:cxn>
              <a:cxn ang="T11">
                <a:pos x="T2" y="T3"/>
              </a:cxn>
              <a:cxn ang="T12">
                <a:pos x="T4" y="T5"/>
              </a:cxn>
              <a:cxn ang="T13">
                <a:pos x="T6" y="T7"/>
              </a:cxn>
              <a:cxn ang="T14">
                <a:pos x="T8" y="T9"/>
              </a:cxn>
            </a:cxnLst>
            <a:rect l="T15" t="T16" r="T17" b="T18"/>
            <a:pathLst>
              <a:path w="9144000" h="6858000">
                <a:moveTo>
                  <a:pt x="0" y="6858000"/>
                </a:moveTo>
                <a:lnTo>
                  <a:pt x="9144000" y="6858000"/>
                </a:lnTo>
                <a:lnTo>
                  <a:pt x="9144000" y="0"/>
                </a:lnTo>
                <a:lnTo>
                  <a:pt x="0" y="0"/>
                </a:lnTo>
                <a:lnTo>
                  <a:pt x="0" y="6858000"/>
                </a:lnTo>
              </a:path>
            </a:pathLst>
          </a:custGeom>
          <a:solidFill>
            <a:srgbClr val="FFFFFF"/>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4579" name="Freeform 3"/>
          <p:cNvSpPr>
            <a:spLocks noChangeArrowheads="1"/>
          </p:cNvSpPr>
          <p:nvPr/>
        </p:nvSpPr>
        <p:spPr bwMode="auto">
          <a:xfrm>
            <a:off x="0" y="0"/>
            <a:ext cx="9144000" cy="1066800"/>
          </a:xfrm>
          <a:custGeom>
            <a:avLst/>
            <a:gdLst>
              <a:gd name="T0" fmla="*/ 0 w 9144000"/>
              <a:gd name="T1" fmla="*/ 1066800 h 1066800"/>
              <a:gd name="T2" fmla="*/ 9144000 w 9144000"/>
              <a:gd name="T3" fmla="*/ 1066800 h 1066800"/>
              <a:gd name="T4" fmla="*/ 9144000 w 9144000"/>
              <a:gd name="T5" fmla="*/ 0 h 1066800"/>
              <a:gd name="T6" fmla="*/ 0 w 9144000"/>
              <a:gd name="T7" fmla="*/ 0 h 1066800"/>
              <a:gd name="T8" fmla="*/ 0 w 9144000"/>
              <a:gd name="T9" fmla="*/ 1066800 h 1066800"/>
              <a:gd name="T10" fmla="*/ 0 60000 65536"/>
              <a:gd name="T11" fmla="*/ 0 60000 65536"/>
              <a:gd name="T12" fmla="*/ 0 60000 65536"/>
              <a:gd name="T13" fmla="*/ 0 60000 65536"/>
              <a:gd name="T14" fmla="*/ 0 60000 65536"/>
              <a:gd name="T15" fmla="*/ 0 w 9144000"/>
              <a:gd name="T16" fmla="*/ 0 h 1066800"/>
              <a:gd name="T17" fmla="*/ 9144000 w 9144000"/>
              <a:gd name="T18" fmla="*/ 1066800 h 1066800"/>
            </a:gdLst>
            <a:ahLst/>
            <a:cxnLst>
              <a:cxn ang="T10">
                <a:pos x="T0" y="T1"/>
              </a:cxn>
              <a:cxn ang="T11">
                <a:pos x="T2" y="T3"/>
              </a:cxn>
              <a:cxn ang="T12">
                <a:pos x="T4" y="T5"/>
              </a:cxn>
              <a:cxn ang="T13">
                <a:pos x="T6" y="T7"/>
              </a:cxn>
              <a:cxn ang="T14">
                <a:pos x="T8" y="T9"/>
              </a:cxn>
            </a:cxnLst>
            <a:rect l="T15" t="T16" r="T17" b="T18"/>
            <a:pathLst>
              <a:path w="9144000" h="1066800">
                <a:moveTo>
                  <a:pt x="0" y="1066800"/>
                </a:moveTo>
                <a:lnTo>
                  <a:pt x="9144000" y="1066800"/>
                </a:lnTo>
                <a:lnTo>
                  <a:pt x="9144000" y="0"/>
                </a:lnTo>
                <a:lnTo>
                  <a:pt x="0" y="0"/>
                </a:lnTo>
                <a:lnTo>
                  <a:pt x="0" y="1066800"/>
                </a:lnTo>
              </a:path>
            </a:pathLst>
          </a:custGeom>
          <a:solidFill>
            <a:srgbClr val="0056AC"/>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4580" name="Freeform 3"/>
          <p:cNvSpPr>
            <a:spLocks noChangeArrowheads="1"/>
          </p:cNvSpPr>
          <p:nvPr/>
        </p:nvSpPr>
        <p:spPr bwMode="auto">
          <a:xfrm>
            <a:off x="-3175" y="-3175"/>
            <a:ext cx="9153525" cy="1076325"/>
          </a:xfrm>
          <a:custGeom>
            <a:avLst/>
            <a:gdLst>
              <a:gd name="T0" fmla="*/ 6350 w 9156700"/>
              <a:gd name="T1" fmla="*/ 1073150 h 1079500"/>
              <a:gd name="T2" fmla="*/ 9150350 w 9156700"/>
              <a:gd name="T3" fmla="*/ 1073150 h 1079500"/>
              <a:gd name="T4" fmla="*/ 9150350 w 9156700"/>
              <a:gd name="T5" fmla="*/ 6350 h 1079500"/>
              <a:gd name="T6" fmla="*/ 6350 w 9156700"/>
              <a:gd name="T7" fmla="*/ 6350 h 1079500"/>
              <a:gd name="T8" fmla="*/ 6350 w 9156700"/>
              <a:gd name="T9" fmla="*/ 1073150 h 1079500"/>
              <a:gd name="T10" fmla="*/ 0 60000 65536"/>
              <a:gd name="T11" fmla="*/ 0 60000 65536"/>
              <a:gd name="T12" fmla="*/ 0 60000 65536"/>
              <a:gd name="T13" fmla="*/ 0 60000 65536"/>
              <a:gd name="T14" fmla="*/ 0 60000 65536"/>
              <a:gd name="T15" fmla="*/ 0 w 9156700"/>
              <a:gd name="T16" fmla="*/ 0 h 1079500"/>
              <a:gd name="T17" fmla="*/ 9156700 w 9156700"/>
              <a:gd name="T18" fmla="*/ 1079500 h 1079500"/>
            </a:gdLst>
            <a:ahLst/>
            <a:cxnLst>
              <a:cxn ang="T10">
                <a:pos x="T0" y="T1"/>
              </a:cxn>
              <a:cxn ang="T11">
                <a:pos x="T2" y="T3"/>
              </a:cxn>
              <a:cxn ang="T12">
                <a:pos x="T4" y="T5"/>
              </a:cxn>
              <a:cxn ang="T13">
                <a:pos x="T6" y="T7"/>
              </a:cxn>
              <a:cxn ang="T14">
                <a:pos x="T8" y="T9"/>
              </a:cxn>
            </a:cxnLst>
            <a:rect l="T15" t="T16" r="T17" b="T18"/>
            <a:pathLst>
              <a:path w="9156700" h="1079500">
                <a:moveTo>
                  <a:pt x="6350" y="1073150"/>
                </a:moveTo>
                <a:lnTo>
                  <a:pt x="9150350" y="1073150"/>
                </a:lnTo>
                <a:lnTo>
                  <a:pt x="9150350" y="6350"/>
                </a:lnTo>
                <a:lnTo>
                  <a:pt x="6350" y="6350"/>
                </a:lnTo>
                <a:lnTo>
                  <a:pt x="6350" y="1073150"/>
                </a:lnTo>
              </a:path>
            </a:pathLst>
          </a:custGeom>
          <a:solidFill>
            <a:srgbClr val="000000">
              <a:alpha val="0"/>
            </a:srgbClr>
          </a:solidFill>
          <a:ln w="12700" cap="flat" cmpd="sng">
            <a:solidFill>
              <a:srgbClr val="000000"/>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2458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50800"/>
            <a:ext cx="25400"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616700"/>
            <a:ext cx="91440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4" name="TextBox 1"/>
          <p:cNvSpPr>
            <a:spLocks noChangeArrowheads="1"/>
          </p:cNvSpPr>
          <p:nvPr/>
        </p:nvSpPr>
        <p:spPr bwMode="auto">
          <a:xfrm>
            <a:off x="520700" y="6667500"/>
            <a:ext cx="13716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200"/>
              </a:lnSpc>
            </a:pPr>
            <a:r>
              <a:rPr lang="en-US" altLang="zh-CN" sz="1200">
                <a:solidFill>
                  <a:srgbClr val="FFFFFF"/>
                </a:solidFill>
                <a:latin typeface="Times New Roman" panose="02020603050405020304" pitchFamily="18" charset="0"/>
                <a:sym typeface="Times New Roman" panose="02020603050405020304" pitchFamily="18" charset="0"/>
              </a:rPr>
              <a:t>《大数据技术基础》</a:t>
            </a:r>
            <a:endParaRPr lang="zh-CN" altLang="en-US">
              <a:solidFill>
                <a:srgbClr val="000000"/>
              </a:solidFill>
            </a:endParaRPr>
          </a:p>
        </p:txBody>
      </p:sp>
      <p:sp>
        <p:nvSpPr>
          <p:cNvPr id="24585" name="TextBox 1"/>
          <p:cNvSpPr>
            <a:spLocks noChangeArrowheads="1"/>
          </p:cNvSpPr>
          <p:nvPr/>
        </p:nvSpPr>
        <p:spPr bwMode="auto">
          <a:xfrm>
            <a:off x="558800" y="393700"/>
            <a:ext cx="7835900"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342900" algn="l"/>
                <a:tab pos="673100" algn="l"/>
              </a:tabLst>
              <a:defRPr>
                <a:solidFill>
                  <a:schemeClr val="tx1"/>
                </a:solidFill>
                <a:latin typeface="Arial" panose="020B0604020202020204" pitchFamily="34" charset="0"/>
              </a:defRPr>
            </a:lvl1pPr>
            <a:lvl2pPr>
              <a:tabLst>
                <a:tab pos="342900" algn="l"/>
                <a:tab pos="673100" algn="l"/>
              </a:tabLst>
              <a:defRPr>
                <a:solidFill>
                  <a:schemeClr val="tx1"/>
                </a:solidFill>
                <a:latin typeface="Arial" panose="020B0604020202020204" pitchFamily="34" charset="0"/>
              </a:defRPr>
            </a:lvl2pPr>
            <a:lvl3pPr>
              <a:tabLst>
                <a:tab pos="342900" algn="l"/>
                <a:tab pos="673100" algn="l"/>
              </a:tabLst>
              <a:defRPr>
                <a:solidFill>
                  <a:schemeClr val="tx1"/>
                </a:solidFill>
                <a:latin typeface="Arial" panose="020B0604020202020204" pitchFamily="34" charset="0"/>
              </a:defRPr>
            </a:lvl3pPr>
            <a:lvl4pPr>
              <a:tabLst>
                <a:tab pos="342900" algn="l"/>
                <a:tab pos="673100" algn="l"/>
              </a:tabLst>
              <a:defRPr>
                <a:solidFill>
                  <a:schemeClr val="tx1"/>
                </a:solidFill>
                <a:latin typeface="Arial" panose="020B0604020202020204" pitchFamily="34" charset="0"/>
              </a:defRPr>
            </a:lvl4pPr>
            <a:lvl5pPr>
              <a:tabLst>
                <a:tab pos="342900" algn="l"/>
                <a:tab pos="673100" algn="l"/>
              </a:tabLst>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9pPr>
          </a:lstStyle>
          <a:p>
            <a:pPr>
              <a:lnSpc>
                <a:spcPts val="35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3200">
                <a:solidFill>
                  <a:srgbClr val="FFFFFF"/>
                </a:solidFill>
                <a:latin typeface="Times New Roman" panose="02020603050405020304" pitchFamily="18" charset="0"/>
                <a:sym typeface="Times New Roman" panose="02020603050405020304" pitchFamily="18" charset="0"/>
              </a:rPr>
              <a:t>Shuffle</a:t>
            </a:r>
            <a:r>
              <a:rPr lang="en-US" altLang="zh-CN" sz="3200">
                <a:solidFill>
                  <a:srgbClr val="FFFFFF"/>
                </a:solidFill>
                <a:latin typeface="黑体" panose="02010609060101010101" pitchFamily="49" charset="-122"/>
                <a:sym typeface="黑体" panose="02010609060101010101" pitchFamily="49" charset="-122"/>
              </a:rPr>
              <a:t>过程详解</a:t>
            </a:r>
            <a:r>
              <a:rPr lang="en-US" altLang="zh-CN" sz="3200">
                <a:solidFill>
                  <a:srgbClr val="000000"/>
                </a:solidFill>
                <a:latin typeface="Times New Roman" panose="02020603050405020304" pitchFamily="18" charset="0"/>
                <a:sym typeface="Times New Roman" panose="02020603050405020304" pitchFamily="18" charset="0"/>
              </a:rPr>
              <a:t> </a:t>
            </a:r>
            <a:r>
              <a:rPr lang="en-US" altLang="zh-CN" sz="3200">
                <a:solidFill>
                  <a:srgbClr val="FFFFFF"/>
                </a:solidFill>
                <a:latin typeface="Times New Roman" panose="02020603050405020304" pitchFamily="18" charset="0"/>
                <a:sym typeface="Times New Roman" panose="02020603050405020304" pitchFamily="18" charset="0"/>
              </a:rPr>
              <a:t>–</a:t>
            </a:r>
            <a:r>
              <a:rPr lang="en-US" altLang="zh-CN" sz="3200">
                <a:solidFill>
                  <a:srgbClr val="000000"/>
                </a:solidFill>
                <a:latin typeface="Times New Roman" panose="02020603050405020304" pitchFamily="18" charset="0"/>
                <a:sym typeface="Times New Roman" panose="02020603050405020304" pitchFamily="18" charset="0"/>
              </a:rPr>
              <a:t> </a:t>
            </a:r>
            <a:r>
              <a:rPr lang="en-US" altLang="zh-CN" sz="3200">
                <a:solidFill>
                  <a:srgbClr val="FFFFFF"/>
                </a:solidFill>
                <a:latin typeface="Times New Roman" panose="02020603050405020304" pitchFamily="18" charset="0"/>
                <a:sym typeface="Times New Roman" panose="02020603050405020304" pitchFamily="18" charset="0"/>
              </a:rPr>
              <a:t>Reduce</a:t>
            </a:r>
            <a:r>
              <a:rPr lang="en-US" altLang="zh-CN" sz="3200">
                <a:solidFill>
                  <a:srgbClr val="FFFFFF"/>
                </a:solidFill>
                <a:latin typeface="黑体" panose="02010609060101010101" pitchFamily="49" charset="-122"/>
                <a:sym typeface="黑体" panose="02010609060101010101" pitchFamily="49" charset="-122"/>
              </a:rPr>
              <a:t>端</a:t>
            </a:r>
            <a:endParaRPr lang="zh-CN" altLang="en-US" sz="3200">
              <a:solidFill>
                <a:srgbClr val="FFFFFF"/>
              </a:solidFill>
              <a:latin typeface="黑体" panose="02010609060101010101" pitchFamily="49" charset="-122"/>
              <a:sym typeface="黑体" panose="02010609060101010101" pitchFamily="49" charset="-122"/>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2400"/>
              </a:lnSpc>
            </a:pPr>
            <a:r>
              <a:rPr lang="en-US" altLang="zh-CN" sz="2000">
                <a:solidFill>
                  <a:srgbClr val="000000"/>
                </a:solidFill>
                <a:latin typeface="Times New Roman" panose="02020603050405020304" pitchFamily="18" charset="0"/>
                <a:sym typeface="Times New Roman" panose="02020603050405020304" pitchFamily="18" charset="0"/>
              </a:rPr>
              <a:t>•    当map task执行完成，Shuffle的后半段过程开始启动。</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800"/>
              </a:lnSpc>
            </a:pPr>
            <a:r>
              <a:rPr lang="en-US" altLang="zh-CN" sz="2000">
                <a:solidFill>
                  <a:srgbClr val="000000"/>
                </a:solidFill>
                <a:latin typeface="Times New Roman" panose="02020603050405020304" pitchFamily="18" charset="0"/>
                <a:sym typeface="Times New Roman" panose="02020603050405020304" pitchFamily="18" charset="0"/>
              </a:rPr>
              <a:t>•    简单地说，reduce task在执行之前的工作就是不断地拉取当前job里</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3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每个map task的最终结果，然后对从不同地方拉取过来的数据不断</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3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地做merge，也最终形成一个文件作为reduce task的输入文件。</a:t>
            </a:r>
            <a:endParaRPr lang="zh-CN" altLang="en-US">
              <a:solidFill>
                <a:srgbClr val="000000"/>
              </a:solidFill>
            </a:endParaRPr>
          </a:p>
        </p:txBody>
      </p:sp>
      <p:pic>
        <p:nvPicPr>
          <p:cNvPr id="10"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9862" y="2895614"/>
            <a:ext cx="8077200" cy="355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70540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Freeform 3"/>
          <p:cNvSpPr>
            <a:spLocks noChangeArrowheads="1"/>
          </p:cNvSpPr>
          <p:nvPr/>
        </p:nvSpPr>
        <p:spPr bwMode="auto">
          <a:xfrm>
            <a:off x="0" y="0"/>
            <a:ext cx="9144000" cy="6858000"/>
          </a:xfrm>
          <a:custGeom>
            <a:avLst/>
            <a:gdLst>
              <a:gd name="T0" fmla="*/ 0 w 9144000"/>
              <a:gd name="T1" fmla="*/ 6858000 h 6858000"/>
              <a:gd name="T2" fmla="*/ 9144000 w 9144000"/>
              <a:gd name="T3" fmla="*/ 6858000 h 6858000"/>
              <a:gd name="T4" fmla="*/ 9144000 w 9144000"/>
              <a:gd name="T5" fmla="*/ 0 h 6858000"/>
              <a:gd name="T6" fmla="*/ 0 w 9144000"/>
              <a:gd name="T7" fmla="*/ 0 h 6858000"/>
              <a:gd name="T8" fmla="*/ 0 w 9144000"/>
              <a:gd name="T9" fmla="*/ 6858000 h 6858000"/>
              <a:gd name="T10" fmla="*/ 0 60000 65536"/>
              <a:gd name="T11" fmla="*/ 0 60000 65536"/>
              <a:gd name="T12" fmla="*/ 0 60000 65536"/>
              <a:gd name="T13" fmla="*/ 0 60000 65536"/>
              <a:gd name="T14" fmla="*/ 0 60000 65536"/>
              <a:gd name="T15" fmla="*/ 0 w 9144000"/>
              <a:gd name="T16" fmla="*/ 0 h 6858000"/>
              <a:gd name="T17" fmla="*/ 9144000 w 9144000"/>
              <a:gd name="T18" fmla="*/ 6858000 h 6858000"/>
            </a:gdLst>
            <a:ahLst/>
            <a:cxnLst>
              <a:cxn ang="T10">
                <a:pos x="T0" y="T1"/>
              </a:cxn>
              <a:cxn ang="T11">
                <a:pos x="T2" y="T3"/>
              </a:cxn>
              <a:cxn ang="T12">
                <a:pos x="T4" y="T5"/>
              </a:cxn>
              <a:cxn ang="T13">
                <a:pos x="T6" y="T7"/>
              </a:cxn>
              <a:cxn ang="T14">
                <a:pos x="T8" y="T9"/>
              </a:cxn>
            </a:cxnLst>
            <a:rect l="T15" t="T16" r="T17" b="T18"/>
            <a:pathLst>
              <a:path w="9144000" h="6858000">
                <a:moveTo>
                  <a:pt x="0" y="6858000"/>
                </a:moveTo>
                <a:lnTo>
                  <a:pt x="9144000" y="6858000"/>
                </a:lnTo>
                <a:lnTo>
                  <a:pt x="9144000" y="0"/>
                </a:lnTo>
                <a:lnTo>
                  <a:pt x="0" y="0"/>
                </a:lnTo>
                <a:lnTo>
                  <a:pt x="0" y="6858000"/>
                </a:lnTo>
              </a:path>
            </a:pathLst>
          </a:custGeom>
          <a:solidFill>
            <a:srgbClr val="FFFFFF"/>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5603" name="Freeform 3"/>
          <p:cNvSpPr>
            <a:spLocks noChangeArrowheads="1"/>
          </p:cNvSpPr>
          <p:nvPr/>
        </p:nvSpPr>
        <p:spPr bwMode="auto">
          <a:xfrm>
            <a:off x="0" y="0"/>
            <a:ext cx="9144000" cy="1066800"/>
          </a:xfrm>
          <a:custGeom>
            <a:avLst/>
            <a:gdLst>
              <a:gd name="T0" fmla="*/ 0 w 9144000"/>
              <a:gd name="T1" fmla="*/ 1066800 h 1066800"/>
              <a:gd name="T2" fmla="*/ 9144000 w 9144000"/>
              <a:gd name="T3" fmla="*/ 1066800 h 1066800"/>
              <a:gd name="T4" fmla="*/ 9144000 w 9144000"/>
              <a:gd name="T5" fmla="*/ 0 h 1066800"/>
              <a:gd name="T6" fmla="*/ 0 w 9144000"/>
              <a:gd name="T7" fmla="*/ 0 h 1066800"/>
              <a:gd name="T8" fmla="*/ 0 w 9144000"/>
              <a:gd name="T9" fmla="*/ 1066800 h 1066800"/>
              <a:gd name="T10" fmla="*/ 0 60000 65536"/>
              <a:gd name="T11" fmla="*/ 0 60000 65536"/>
              <a:gd name="T12" fmla="*/ 0 60000 65536"/>
              <a:gd name="T13" fmla="*/ 0 60000 65536"/>
              <a:gd name="T14" fmla="*/ 0 60000 65536"/>
              <a:gd name="T15" fmla="*/ 0 w 9144000"/>
              <a:gd name="T16" fmla="*/ 0 h 1066800"/>
              <a:gd name="T17" fmla="*/ 9144000 w 9144000"/>
              <a:gd name="T18" fmla="*/ 1066800 h 1066800"/>
            </a:gdLst>
            <a:ahLst/>
            <a:cxnLst>
              <a:cxn ang="T10">
                <a:pos x="T0" y="T1"/>
              </a:cxn>
              <a:cxn ang="T11">
                <a:pos x="T2" y="T3"/>
              </a:cxn>
              <a:cxn ang="T12">
                <a:pos x="T4" y="T5"/>
              </a:cxn>
              <a:cxn ang="T13">
                <a:pos x="T6" y="T7"/>
              </a:cxn>
              <a:cxn ang="T14">
                <a:pos x="T8" y="T9"/>
              </a:cxn>
            </a:cxnLst>
            <a:rect l="T15" t="T16" r="T17" b="T18"/>
            <a:pathLst>
              <a:path w="9144000" h="1066800">
                <a:moveTo>
                  <a:pt x="0" y="1066800"/>
                </a:moveTo>
                <a:lnTo>
                  <a:pt x="9144000" y="1066800"/>
                </a:lnTo>
                <a:lnTo>
                  <a:pt x="9144000" y="0"/>
                </a:lnTo>
                <a:lnTo>
                  <a:pt x="0" y="0"/>
                </a:lnTo>
                <a:lnTo>
                  <a:pt x="0" y="1066800"/>
                </a:lnTo>
              </a:path>
            </a:pathLst>
          </a:custGeom>
          <a:solidFill>
            <a:srgbClr val="0056AC"/>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5604" name="Freeform 3"/>
          <p:cNvSpPr>
            <a:spLocks noChangeArrowheads="1"/>
          </p:cNvSpPr>
          <p:nvPr/>
        </p:nvSpPr>
        <p:spPr bwMode="auto">
          <a:xfrm>
            <a:off x="-3175" y="-3175"/>
            <a:ext cx="9153525" cy="1076325"/>
          </a:xfrm>
          <a:custGeom>
            <a:avLst/>
            <a:gdLst>
              <a:gd name="T0" fmla="*/ 6350 w 9156700"/>
              <a:gd name="T1" fmla="*/ 1073150 h 1079500"/>
              <a:gd name="T2" fmla="*/ 9150350 w 9156700"/>
              <a:gd name="T3" fmla="*/ 1073150 h 1079500"/>
              <a:gd name="T4" fmla="*/ 9150350 w 9156700"/>
              <a:gd name="T5" fmla="*/ 6350 h 1079500"/>
              <a:gd name="T6" fmla="*/ 6350 w 9156700"/>
              <a:gd name="T7" fmla="*/ 6350 h 1079500"/>
              <a:gd name="T8" fmla="*/ 6350 w 9156700"/>
              <a:gd name="T9" fmla="*/ 1073150 h 1079500"/>
              <a:gd name="T10" fmla="*/ 0 60000 65536"/>
              <a:gd name="T11" fmla="*/ 0 60000 65536"/>
              <a:gd name="T12" fmla="*/ 0 60000 65536"/>
              <a:gd name="T13" fmla="*/ 0 60000 65536"/>
              <a:gd name="T14" fmla="*/ 0 60000 65536"/>
              <a:gd name="T15" fmla="*/ 0 w 9156700"/>
              <a:gd name="T16" fmla="*/ 0 h 1079500"/>
              <a:gd name="T17" fmla="*/ 9156700 w 9156700"/>
              <a:gd name="T18" fmla="*/ 1079500 h 1079500"/>
            </a:gdLst>
            <a:ahLst/>
            <a:cxnLst>
              <a:cxn ang="T10">
                <a:pos x="T0" y="T1"/>
              </a:cxn>
              <a:cxn ang="T11">
                <a:pos x="T2" y="T3"/>
              </a:cxn>
              <a:cxn ang="T12">
                <a:pos x="T4" y="T5"/>
              </a:cxn>
              <a:cxn ang="T13">
                <a:pos x="T6" y="T7"/>
              </a:cxn>
              <a:cxn ang="T14">
                <a:pos x="T8" y="T9"/>
              </a:cxn>
            </a:cxnLst>
            <a:rect l="T15" t="T16" r="T17" b="T18"/>
            <a:pathLst>
              <a:path w="9156700" h="1079500">
                <a:moveTo>
                  <a:pt x="6350" y="1073150"/>
                </a:moveTo>
                <a:lnTo>
                  <a:pt x="9150350" y="1073150"/>
                </a:lnTo>
                <a:lnTo>
                  <a:pt x="9150350" y="6350"/>
                </a:lnTo>
                <a:lnTo>
                  <a:pt x="6350" y="6350"/>
                </a:lnTo>
                <a:lnTo>
                  <a:pt x="6350" y="1073150"/>
                </a:lnTo>
              </a:path>
            </a:pathLst>
          </a:custGeom>
          <a:solidFill>
            <a:srgbClr val="000000">
              <a:alpha val="0"/>
            </a:srgbClr>
          </a:solidFill>
          <a:ln w="12700" cap="flat" cmpd="sng">
            <a:solidFill>
              <a:srgbClr val="000000"/>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2560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50800"/>
            <a:ext cx="25400"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616700"/>
            <a:ext cx="91440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TextBox 1"/>
          <p:cNvSpPr>
            <a:spLocks noChangeArrowheads="1"/>
          </p:cNvSpPr>
          <p:nvPr/>
        </p:nvSpPr>
        <p:spPr bwMode="auto">
          <a:xfrm>
            <a:off x="520700" y="6667500"/>
            <a:ext cx="13716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200"/>
              </a:lnSpc>
            </a:pPr>
            <a:r>
              <a:rPr lang="en-US" altLang="zh-CN" sz="1200">
                <a:solidFill>
                  <a:srgbClr val="FFFFFF"/>
                </a:solidFill>
                <a:latin typeface="Times New Roman" panose="02020603050405020304" pitchFamily="18" charset="0"/>
                <a:sym typeface="Times New Roman" panose="02020603050405020304" pitchFamily="18" charset="0"/>
              </a:rPr>
              <a:t>《大数据技术基础》</a:t>
            </a:r>
            <a:endParaRPr lang="zh-CN" altLang="en-US">
              <a:solidFill>
                <a:srgbClr val="000000"/>
              </a:solidFill>
            </a:endParaRPr>
          </a:p>
        </p:txBody>
      </p:sp>
      <p:sp>
        <p:nvSpPr>
          <p:cNvPr id="25608" name="TextBox 1"/>
          <p:cNvSpPr>
            <a:spLocks noChangeArrowheads="1"/>
          </p:cNvSpPr>
          <p:nvPr/>
        </p:nvSpPr>
        <p:spPr bwMode="auto">
          <a:xfrm>
            <a:off x="558800" y="508000"/>
            <a:ext cx="7861300" cy="560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342900" algn="l"/>
                <a:tab pos="673100" algn="l"/>
              </a:tabLst>
              <a:defRPr>
                <a:solidFill>
                  <a:schemeClr val="tx1"/>
                </a:solidFill>
                <a:latin typeface="Arial" panose="020B0604020202020204" pitchFamily="34" charset="0"/>
              </a:defRPr>
            </a:lvl1pPr>
            <a:lvl2pPr>
              <a:tabLst>
                <a:tab pos="342900" algn="l"/>
                <a:tab pos="673100" algn="l"/>
              </a:tabLst>
              <a:defRPr>
                <a:solidFill>
                  <a:schemeClr val="tx1"/>
                </a:solidFill>
                <a:latin typeface="Arial" panose="020B0604020202020204" pitchFamily="34" charset="0"/>
              </a:defRPr>
            </a:lvl2pPr>
            <a:lvl3pPr>
              <a:tabLst>
                <a:tab pos="342900" algn="l"/>
                <a:tab pos="673100" algn="l"/>
              </a:tabLst>
              <a:defRPr>
                <a:solidFill>
                  <a:schemeClr val="tx1"/>
                </a:solidFill>
                <a:latin typeface="Arial" panose="020B0604020202020204" pitchFamily="34" charset="0"/>
              </a:defRPr>
            </a:lvl3pPr>
            <a:lvl4pPr>
              <a:tabLst>
                <a:tab pos="342900" algn="l"/>
                <a:tab pos="673100" algn="l"/>
              </a:tabLst>
              <a:defRPr>
                <a:solidFill>
                  <a:schemeClr val="tx1"/>
                </a:solidFill>
                <a:latin typeface="Arial" panose="020B0604020202020204" pitchFamily="34" charset="0"/>
              </a:defRPr>
            </a:lvl4pPr>
            <a:lvl5pPr>
              <a:tabLst>
                <a:tab pos="342900" algn="l"/>
                <a:tab pos="673100" algn="l"/>
              </a:tabLst>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9pPr>
          </a:lstStyle>
          <a:p>
            <a:pPr>
              <a:lnSpc>
                <a:spcPts val="35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3200">
                <a:solidFill>
                  <a:srgbClr val="FFFFFF"/>
                </a:solidFill>
                <a:latin typeface="Times New Roman" panose="02020603050405020304" pitchFamily="18" charset="0"/>
                <a:sym typeface="Times New Roman" panose="02020603050405020304" pitchFamily="18" charset="0"/>
              </a:rPr>
              <a:t>Shuffle</a:t>
            </a:r>
            <a:r>
              <a:rPr lang="en-US" altLang="zh-CN" sz="3200">
                <a:solidFill>
                  <a:srgbClr val="FFFFFF"/>
                </a:solidFill>
                <a:latin typeface="黑体" panose="02010609060101010101" pitchFamily="49" charset="-122"/>
                <a:sym typeface="黑体" panose="02010609060101010101" pitchFamily="49" charset="-122"/>
              </a:rPr>
              <a:t>过程详解</a:t>
            </a:r>
            <a:r>
              <a:rPr lang="en-US" altLang="zh-CN" sz="3200">
                <a:solidFill>
                  <a:srgbClr val="000000"/>
                </a:solidFill>
                <a:latin typeface="Times New Roman" panose="02020603050405020304" pitchFamily="18" charset="0"/>
                <a:sym typeface="Times New Roman" panose="02020603050405020304" pitchFamily="18" charset="0"/>
              </a:rPr>
              <a:t> </a:t>
            </a:r>
            <a:r>
              <a:rPr lang="en-US" altLang="zh-CN" sz="3200">
                <a:solidFill>
                  <a:srgbClr val="FFFFFF"/>
                </a:solidFill>
                <a:latin typeface="Times New Roman" panose="02020603050405020304" pitchFamily="18" charset="0"/>
                <a:sym typeface="Times New Roman" panose="02020603050405020304" pitchFamily="18" charset="0"/>
              </a:rPr>
              <a:t>–</a:t>
            </a:r>
            <a:r>
              <a:rPr lang="en-US" altLang="zh-CN" sz="3200">
                <a:solidFill>
                  <a:srgbClr val="000000"/>
                </a:solidFill>
                <a:latin typeface="Times New Roman" panose="02020603050405020304" pitchFamily="18" charset="0"/>
                <a:sym typeface="Times New Roman" panose="02020603050405020304" pitchFamily="18" charset="0"/>
              </a:rPr>
              <a:t> </a:t>
            </a:r>
            <a:r>
              <a:rPr lang="en-US" altLang="zh-CN" sz="3200">
                <a:solidFill>
                  <a:srgbClr val="FFFFFF"/>
                </a:solidFill>
                <a:latin typeface="Times New Roman" panose="02020603050405020304" pitchFamily="18" charset="0"/>
                <a:sym typeface="Times New Roman" panose="02020603050405020304" pitchFamily="18" charset="0"/>
              </a:rPr>
              <a:t>Reduce</a:t>
            </a:r>
            <a:r>
              <a:rPr lang="en-US" altLang="zh-CN" sz="3200">
                <a:solidFill>
                  <a:srgbClr val="FFFFFF"/>
                </a:solidFill>
                <a:latin typeface="黑体" panose="02010609060101010101" pitchFamily="49" charset="-122"/>
                <a:sym typeface="黑体" panose="02010609060101010101" pitchFamily="49" charset="-122"/>
              </a:rPr>
              <a:t>端</a:t>
            </a:r>
            <a:endParaRPr lang="zh-CN" altLang="en-US" sz="3200">
              <a:solidFill>
                <a:srgbClr val="FFFFFF"/>
              </a:solidFill>
              <a:latin typeface="黑体" panose="02010609060101010101" pitchFamily="49" charset="-122"/>
              <a:sym typeface="黑体" panose="02010609060101010101" pitchFamily="49" charset="-122"/>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2400"/>
              </a:lnSpc>
            </a:pPr>
            <a:r>
              <a:rPr lang="en-US" altLang="zh-CN" sz="2000">
                <a:solidFill>
                  <a:srgbClr val="000000"/>
                </a:solidFill>
                <a:latin typeface="Times New Roman" panose="02020603050405020304" pitchFamily="18" charset="0"/>
                <a:sym typeface="Times New Roman" panose="02020603050405020304" pitchFamily="18" charset="0"/>
              </a:rPr>
              <a:t>•    当前reduce copy数据的前提是，它要从JobTracker获得有哪些map</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3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task已执行结束。Reducer真正运行之前，所有的时间都是在拉取数</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4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据，做merge，且不断重复地在做。</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800"/>
              </a:lnSpc>
            </a:pPr>
            <a:r>
              <a:rPr lang="en-US" altLang="zh-CN" sz="2000">
                <a:solidFill>
                  <a:srgbClr val="000000"/>
                </a:solidFill>
                <a:latin typeface="Times New Roman" panose="02020603050405020304" pitchFamily="18" charset="0"/>
                <a:sym typeface="Times New Roman" panose="02020603050405020304" pitchFamily="18" charset="0"/>
              </a:rPr>
              <a:t>•    下面分成3步描述reduce端的Shuffle细节。</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800"/>
              </a:lnSpc>
            </a:pPr>
            <a:r>
              <a:rPr lang="en-US" altLang="zh-CN" sz="2000">
                <a:solidFill>
                  <a:srgbClr val="000000"/>
                </a:solidFill>
                <a:latin typeface="Times New Roman" panose="02020603050405020304" pitchFamily="18" charset="0"/>
                <a:sym typeface="Times New Roman" panose="02020603050405020304" pitchFamily="18" charset="0"/>
              </a:rPr>
              <a:t>1.  Copy过程，简单地拉取数据。Reduce进程启动一些数据copy线程</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4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(Fetcher)，通过HTTP方式请求map task所在的TaskTracker获取</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4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map task的输出文件。因为map task早已结束，这些文件就归</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4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TaskTracker管理在本地磁盘中。</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800"/>
              </a:lnSpc>
            </a:pPr>
            <a:r>
              <a:rPr lang="en-US" altLang="zh-CN" sz="2000">
                <a:solidFill>
                  <a:srgbClr val="000000"/>
                </a:solidFill>
                <a:latin typeface="Times New Roman" panose="02020603050405020304" pitchFamily="18" charset="0"/>
                <a:sym typeface="Times New Roman" panose="02020603050405020304" pitchFamily="18" charset="0"/>
              </a:rPr>
              <a:t>2.  Merge阶段。这里的merge如map端的merge动作，只是数组中存放</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4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的是不同map端copy来的数值。</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800"/>
              </a:lnSpc>
            </a:pPr>
            <a:r>
              <a:rPr lang="en-US" altLang="zh-CN" sz="2000">
                <a:solidFill>
                  <a:srgbClr val="000000"/>
                </a:solidFill>
                <a:latin typeface="Times New Roman" panose="02020603050405020304" pitchFamily="18" charset="0"/>
                <a:sym typeface="Times New Roman" panose="02020603050405020304" pitchFamily="18" charset="0"/>
              </a:rPr>
              <a:t>3.  Reducer的输入文件。不断地merge后，最后会生成一个“最终文件</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3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”（这个文件可能存在于磁盘上，也可能存在于内存中）。当</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4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Reducer的输入文件已定，整个Shuffle才最终结束。然后就是</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3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Reducer执行，把结果放到HDFS上。</a:t>
            </a:r>
            <a:endParaRPr lang="zh-CN" altLang="en-US">
              <a:solidFill>
                <a:srgbClr val="000000"/>
              </a:solidFill>
            </a:endParaRPr>
          </a:p>
        </p:txBody>
      </p:sp>
    </p:spTree>
    <p:extLst>
      <p:ext uri="{BB962C8B-B14F-4D97-AF65-F5344CB8AC3E}">
        <p14:creationId xmlns:p14="http://schemas.microsoft.com/office/powerpoint/2010/main" val="14641928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Freeform 3"/>
          <p:cNvSpPr>
            <a:spLocks noChangeArrowheads="1"/>
          </p:cNvSpPr>
          <p:nvPr/>
        </p:nvSpPr>
        <p:spPr bwMode="auto">
          <a:xfrm>
            <a:off x="0" y="0"/>
            <a:ext cx="9144000" cy="6858000"/>
          </a:xfrm>
          <a:custGeom>
            <a:avLst/>
            <a:gdLst>
              <a:gd name="T0" fmla="*/ 0 w 9144000"/>
              <a:gd name="T1" fmla="*/ 6858000 h 6858000"/>
              <a:gd name="T2" fmla="*/ 9144000 w 9144000"/>
              <a:gd name="T3" fmla="*/ 6858000 h 6858000"/>
              <a:gd name="T4" fmla="*/ 9144000 w 9144000"/>
              <a:gd name="T5" fmla="*/ 0 h 6858000"/>
              <a:gd name="T6" fmla="*/ 0 w 9144000"/>
              <a:gd name="T7" fmla="*/ 0 h 6858000"/>
              <a:gd name="T8" fmla="*/ 0 w 9144000"/>
              <a:gd name="T9" fmla="*/ 6858000 h 6858000"/>
              <a:gd name="T10" fmla="*/ 0 60000 65536"/>
              <a:gd name="T11" fmla="*/ 0 60000 65536"/>
              <a:gd name="T12" fmla="*/ 0 60000 65536"/>
              <a:gd name="T13" fmla="*/ 0 60000 65536"/>
              <a:gd name="T14" fmla="*/ 0 60000 65536"/>
              <a:gd name="T15" fmla="*/ 0 w 9144000"/>
              <a:gd name="T16" fmla="*/ 0 h 6858000"/>
              <a:gd name="T17" fmla="*/ 9144000 w 9144000"/>
              <a:gd name="T18" fmla="*/ 6858000 h 6858000"/>
            </a:gdLst>
            <a:ahLst/>
            <a:cxnLst>
              <a:cxn ang="T10">
                <a:pos x="T0" y="T1"/>
              </a:cxn>
              <a:cxn ang="T11">
                <a:pos x="T2" y="T3"/>
              </a:cxn>
              <a:cxn ang="T12">
                <a:pos x="T4" y="T5"/>
              </a:cxn>
              <a:cxn ang="T13">
                <a:pos x="T6" y="T7"/>
              </a:cxn>
              <a:cxn ang="T14">
                <a:pos x="T8" y="T9"/>
              </a:cxn>
            </a:cxnLst>
            <a:rect l="T15" t="T16" r="T17" b="T18"/>
            <a:pathLst>
              <a:path w="9144000" h="6858000">
                <a:moveTo>
                  <a:pt x="0" y="6858000"/>
                </a:moveTo>
                <a:lnTo>
                  <a:pt x="9144000" y="6858000"/>
                </a:lnTo>
                <a:lnTo>
                  <a:pt x="9144000" y="0"/>
                </a:lnTo>
                <a:lnTo>
                  <a:pt x="0" y="0"/>
                </a:lnTo>
                <a:lnTo>
                  <a:pt x="0" y="6858000"/>
                </a:lnTo>
              </a:path>
            </a:pathLst>
          </a:custGeom>
          <a:solidFill>
            <a:srgbClr val="FFFFFF"/>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987" name="Freeform 3"/>
          <p:cNvSpPr>
            <a:spLocks noChangeArrowheads="1"/>
          </p:cNvSpPr>
          <p:nvPr/>
        </p:nvSpPr>
        <p:spPr bwMode="auto">
          <a:xfrm>
            <a:off x="0" y="0"/>
            <a:ext cx="9144000" cy="1066800"/>
          </a:xfrm>
          <a:custGeom>
            <a:avLst/>
            <a:gdLst>
              <a:gd name="T0" fmla="*/ 0 w 9144000"/>
              <a:gd name="T1" fmla="*/ 1066800 h 1066800"/>
              <a:gd name="T2" fmla="*/ 9144000 w 9144000"/>
              <a:gd name="T3" fmla="*/ 1066800 h 1066800"/>
              <a:gd name="T4" fmla="*/ 9144000 w 9144000"/>
              <a:gd name="T5" fmla="*/ 0 h 1066800"/>
              <a:gd name="T6" fmla="*/ 0 w 9144000"/>
              <a:gd name="T7" fmla="*/ 0 h 1066800"/>
              <a:gd name="T8" fmla="*/ 0 w 9144000"/>
              <a:gd name="T9" fmla="*/ 1066800 h 1066800"/>
              <a:gd name="T10" fmla="*/ 0 60000 65536"/>
              <a:gd name="T11" fmla="*/ 0 60000 65536"/>
              <a:gd name="T12" fmla="*/ 0 60000 65536"/>
              <a:gd name="T13" fmla="*/ 0 60000 65536"/>
              <a:gd name="T14" fmla="*/ 0 60000 65536"/>
              <a:gd name="T15" fmla="*/ 0 w 9144000"/>
              <a:gd name="T16" fmla="*/ 0 h 1066800"/>
              <a:gd name="T17" fmla="*/ 9144000 w 9144000"/>
              <a:gd name="T18" fmla="*/ 1066800 h 1066800"/>
            </a:gdLst>
            <a:ahLst/>
            <a:cxnLst>
              <a:cxn ang="T10">
                <a:pos x="T0" y="T1"/>
              </a:cxn>
              <a:cxn ang="T11">
                <a:pos x="T2" y="T3"/>
              </a:cxn>
              <a:cxn ang="T12">
                <a:pos x="T4" y="T5"/>
              </a:cxn>
              <a:cxn ang="T13">
                <a:pos x="T6" y="T7"/>
              </a:cxn>
              <a:cxn ang="T14">
                <a:pos x="T8" y="T9"/>
              </a:cxn>
            </a:cxnLst>
            <a:rect l="T15" t="T16" r="T17" b="T18"/>
            <a:pathLst>
              <a:path w="9144000" h="1066800">
                <a:moveTo>
                  <a:pt x="0" y="1066800"/>
                </a:moveTo>
                <a:lnTo>
                  <a:pt x="9144000" y="1066800"/>
                </a:lnTo>
                <a:lnTo>
                  <a:pt x="9144000" y="0"/>
                </a:lnTo>
                <a:lnTo>
                  <a:pt x="0" y="0"/>
                </a:lnTo>
                <a:lnTo>
                  <a:pt x="0" y="1066800"/>
                </a:lnTo>
              </a:path>
            </a:pathLst>
          </a:custGeom>
          <a:solidFill>
            <a:srgbClr val="0056AC"/>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988" name="Freeform 3"/>
          <p:cNvSpPr>
            <a:spLocks noChangeArrowheads="1"/>
          </p:cNvSpPr>
          <p:nvPr/>
        </p:nvSpPr>
        <p:spPr bwMode="auto">
          <a:xfrm>
            <a:off x="-3175" y="-3175"/>
            <a:ext cx="9153525" cy="1076325"/>
          </a:xfrm>
          <a:custGeom>
            <a:avLst/>
            <a:gdLst>
              <a:gd name="T0" fmla="*/ 6350 w 9156700"/>
              <a:gd name="T1" fmla="*/ 1073150 h 1079500"/>
              <a:gd name="T2" fmla="*/ 9150350 w 9156700"/>
              <a:gd name="T3" fmla="*/ 1073150 h 1079500"/>
              <a:gd name="T4" fmla="*/ 9150350 w 9156700"/>
              <a:gd name="T5" fmla="*/ 6350 h 1079500"/>
              <a:gd name="T6" fmla="*/ 6350 w 9156700"/>
              <a:gd name="T7" fmla="*/ 6350 h 1079500"/>
              <a:gd name="T8" fmla="*/ 6350 w 9156700"/>
              <a:gd name="T9" fmla="*/ 1073150 h 1079500"/>
              <a:gd name="T10" fmla="*/ 0 60000 65536"/>
              <a:gd name="T11" fmla="*/ 0 60000 65536"/>
              <a:gd name="T12" fmla="*/ 0 60000 65536"/>
              <a:gd name="T13" fmla="*/ 0 60000 65536"/>
              <a:gd name="T14" fmla="*/ 0 60000 65536"/>
              <a:gd name="T15" fmla="*/ 0 w 9156700"/>
              <a:gd name="T16" fmla="*/ 0 h 1079500"/>
              <a:gd name="T17" fmla="*/ 9156700 w 9156700"/>
              <a:gd name="T18" fmla="*/ 1079500 h 1079500"/>
            </a:gdLst>
            <a:ahLst/>
            <a:cxnLst>
              <a:cxn ang="T10">
                <a:pos x="T0" y="T1"/>
              </a:cxn>
              <a:cxn ang="T11">
                <a:pos x="T2" y="T3"/>
              </a:cxn>
              <a:cxn ang="T12">
                <a:pos x="T4" y="T5"/>
              </a:cxn>
              <a:cxn ang="T13">
                <a:pos x="T6" y="T7"/>
              </a:cxn>
              <a:cxn ang="T14">
                <a:pos x="T8" y="T9"/>
              </a:cxn>
            </a:cxnLst>
            <a:rect l="T15" t="T16" r="T17" b="T18"/>
            <a:pathLst>
              <a:path w="9156700" h="1079500">
                <a:moveTo>
                  <a:pt x="6350" y="1073150"/>
                </a:moveTo>
                <a:lnTo>
                  <a:pt x="9150350" y="1073150"/>
                </a:lnTo>
                <a:lnTo>
                  <a:pt x="9150350" y="6350"/>
                </a:lnTo>
                <a:lnTo>
                  <a:pt x="6350" y="6350"/>
                </a:lnTo>
                <a:lnTo>
                  <a:pt x="6350" y="1073150"/>
                </a:lnTo>
              </a:path>
            </a:pathLst>
          </a:custGeom>
          <a:solidFill>
            <a:srgbClr val="000000">
              <a:alpha val="0"/>
            </a:srgbClr>
          </a:solidFill>
          <a:ln w="12700" cap="flat" cmpd="sng">
            <a:solidFill>
              <a:srgbClr val="000000"/>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198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616700"/>
            <a:ext cx="91440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0" name="TextBox 1"/>
          <p:cNvSpPr>
            <a:spLocks noChangeArrowheads="1"/>
          </p:cNvSpPr>
          <p:nvPr/>
        </p:nvSpPr>
        <p:spPr bwMode="auto">
          <a:xfrm>
            <a:off x="520700" y="6667500"/>
            <a:ext cx="13716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200"/>
              </a:lnSpc>
            </a:pPr>
            <a:r>
              <a:rPr lang="en-US" altLang="zh-CN" sz="1200">
                <a:solidFill>
                  <a:srgbClr val="FFFFFF"/>
                </a:solidFill>
                <a:latin typeface="Times New Roman" panose="02020603050405020304" pitchFamily="18" charset="0"/>
                <a:sym typeface="Times New Roman" panose="02020603050405020304" pitchFamily="18" charset="0"/>
              </a:rPr>
              <a:t>《大数据技术基础》</a:t>
            </a:r>
            <a:endParaRPr lang="zh-CN" altLang="en-US">
              <a:solidFill>
                <a:srgbClr val="000000"/>
              </a:solidFill>
            </a:endParaRPr>
          </a:p>
        </p:txBody>
      </p:sp>
      <p:sp>
        <p:nvSpPr>
          <p:cNvPr id="41991" name="TextBox 1"/>
          <p:cNvSpPr>
            <a:spLocks noChangeArrowheads="1"/>
          </p:cNvSpPr>
          <p:nvPr/>
        </p:nvSpPr>
        <p:spPr bwMode="auto">
          <a:xfrm>
            <a:off x="558800" y="533400"/>
            <a:ext cx="7924800" cy="589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342900" algn="l"/>
                <a:tab pos="457200" algn="l"/>
                <a:tab pos="673100" algn="l"/>
              </a:tabLst>
              <a:defRPr>
                <a:solidFill>
                  <a:schemeClr val="tx1"/>
                </a:solidFill>
                <a:latin typeface="Arial" panose="020B0604020202020204" pitchFamily="34" charset="0"/>
              </a:defRPr>
            </a:lvl1pPr>
            <a:lvl2pPr>
              <a:tabLst>
                <a:tab pos="342900" algn="l"/>
                <a:tab pos="457200" algn="l"/>
                <a:tab pos="673100" algn="l"/>
              </a:tabLst>
              <a:defRPr>
                <a:solidFill>
                  <a:schemeClr val="tx1"/>
                </a:solidFill>
                <a:latin typeface="Arial" panose="020B0604020202020204" pitchFamily="34" charset="0"/>
              </a:defRPr>
            </a:lvl2pPr>
            <a:lvl3pPr>
              <a:tabLst>
                <a:tab pos="342900" algn="l"/>
                <a:tab pos="457200" algn="l"/>
                <a:tab pos="673100" algn="l"/>
              </a:tabLst>
              <a:defRPr>
                <a:solidFill>
                  <a:schemeClr val="tx1"/>
                </a:solidFill>
                <a:latin typeface="Arial" panose="020B0604020202020204" pitchFamily="34" charset="0"/>
              </a:defRPr>
            </a:lvl3pPr>
            <a:lvl4pPr>
              <a:tabLst>
                <a:tab pos="342900" algn="l"/>
                <a:tab pos="457200" algn="l"/>
                <a:tab pos="673100" algn="l"/>
              </a:tabLst>
              <a:defRPr>
                <a:solidFill>
                  <a:schemeClr val="tx1"/>
                </a:solidFill>
                <a:latin typeface="Arial" panose="020B0604020202020204" pitchFamily="34" charset="0"/>
              </a:defRPr>
            </a:lvl4pPr>
            <a:lvl5pPr>
              <a:tabLst>
                <a:tab pos="342900" algn="l"/>
                <a:tab pos="457200" algn="l"/>
                <a:tab pos="673100" algn="l"/>
              </a:tabLst>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tabLst>
                <a:tab pos="342900" algn="l"/>
                <a:tab pos="457200" algn="l"/>
                <a:tab pos="673100" algn="l"/>
              </a:tabLst>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tabLst>
                <a:tab pos="342900" algn="l"/>
                <a:tab pos="457200" algn="l"/>
                <a:tab pos="673100" algn="l"/>
              </a:tabLst>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tabLst>
                <a:tab pos="342900" algn="l"/>
                <a:tab pos="457200" algn="l"/>
                <a:tab pos="673100" algn="l"/>
              </a:tabLst>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tabLst>
                <a:tab pos="342900" algn="l"/>
                <a:tab pos="457200" algn="l"/>
                <a:tab pos="673100" algn="l"/>
              </a:tabLst>
              <a:defRPr>
                <a:solidFill>
                  <a:schemeClr val="tx1"/>
                </a:solidFill>
                <a:latin typeface="Arial" panose="020B0604020202020204" pitchFamily="34" charset="0"/>
              </a:defRPr>
            </a:lvl9pPr>
          </a:lstStyle>
          <a:p>
            <a:pPr>
              <a:lnSpc>
                <a:spcPts val="3400"/>
              </a:lnSpc>
            </a:pPr>
            <a:r>
              <a:rPr lang="en-US" altLang="zh-CN"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3200" dirty="0" err="1">
                <a:solidFill>
                  <a:srgbClr val="FFFFFF"/>
                </a:solidFill>
                <a:latin typeface="黑体" panose="02010609060101010101" pitchFamily="49" charset="-122"/>
                <a:sym typeface="黑体" panose="02010609060101010101" pitchFamily="49" charset="-122"/>
              </a:rPr>
              <a:t>实例分析：</a:t>
            </a:r>
            <a:r>
              <a:rPr lang="en-US" altLang="zh-CN" sz="3200" b="1" dirty="0" err="1">
                <a:solidFill>
                  <a:srgbClr val="FFFFFF"/>
                </a:solidFill>
                <a:latin typeface="Times New Roman" panose="02020603050405020304" pitchFamily="18" charset="0"/>
                <a:sym typeface="Times New Roman" panose="02020603050405020304" pitchFamily="18" charset="0"/>
              </a:rPr>
              <a:t>WordCount</a:t>
            </a:r>
            <a:endParaRPr lang="zh-CN" altLang="en-US" sz="3200" b="1" dirty="0">
              <a:solidFill>
                <a:srgbClr val="FFFFFF"/>
              </a:solidFill>
              <a:latin typeface="Times New Roman" panose="02020603050405020304" pitchFamily="18" charset="0"/>
              <a:sym typeface="Times New Roman" panose="02020603050405020304" pitchFamily="18" charset="0"/>
            </a:endParaRPr>
          </a:p>
          <a:p>
            <a:pPr>
              <a:lnSpc>
                <a:spcPts val="1000"/>
              </a:lnSpc>
            </a:pPr>
            <a:endParaRPr lang="zh-CN" altLang="en-US"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2400"/>
              </a:lnSpc>
            </a:pPr>
            <a:r>
              <a:rPr lang="en-US" altLang="zh-CN" sz="2000" dirty="0">
                <a:solidFill>
                  <a:srgbClr val="000000"/>
                </a:solidFill>
                <a:latin typeface="Times New Roman" panose="02020603050405020304" pitchFamily="18" charset="0"/>
                <a:sym typeface="Times New Roman" panose="02020603050405020304" pitchFamily="18" charset="0"/>
              </a:rPr>
              <a:t>•    如果想统计过去10年计算机论文中出现次数最多的几个单词，看看</a:t>
            </a:r>
            <a:endParaRPr lang="zh-CN" altLang="en-US" sz="2000" dirty="0">
              <a:solidFill>
                <a:srgbClr val="000000"/>
              </a:solidFill>
              <a:latin typeface="Times New Roman" panose="02020603050405020304" pitchFamily="18" charset="0"/>
              <a:sym typeface="Times New Roman" panose="02020603050405020304" pitchFamily="18" charset="0"/>
            </a:endParaRPr>
          </a:p>
          <a:p>
            <a:pPr>
              <a:lnSpc>
                <a:spcPts val="2200"/>
              </a:lnSpc>
            </a:pPr>
            <a:r>
              <a:rPr lang="en-US" altLang="zh-CN"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dirty="0" err="1">
                <a:solidFill>
                  <a:srgbClr val="000000"/>
                </a:solidFill>
                <a:latin typeface="Times New Roman" panose="02020603050405020304" pitchFamily="18" charset="0"/>
                <a:sym typeface="Times New Roman" panose="02020603050405020304" pitchFamily="18" charset="0"/>
              </a:rPr>
              <a:t>大家都在研究些什么，可以大致采用以下几种方法</a:t>
            </a:r>
            <a:r>
              <a:rPr lang="en-US" altLang="zh-CN" sz="2000" dirty="0">
                <a:solidFill>
                  <a:srgbClr val="000000"/>
                </a:solidFill>
                <a:latin typeface="Times New Roman" panose="02020603050405020304" pitchFamily="18" charset="0"/>
                <a:sym typeface="Times New Roman" panose="02020603050405020304" pitchFamily="18" charset="0"/>
              </a:rPr>
              <a:t>：</a:t>
            </a:r>
            <a:endParaRPr lang="zh-CN" altLang="en-US" sz="2000" dirty="0">
              <a:solidFill>
                <a:srgbClr val="000000"/>
              </a:solidFill>
              <a:latin typeface="Times New Roman" panose="02020603050405020304" pitchFamily="18" charset="0"/>
              <a:sym typeface="Times New Roman" panose="02020603050405020304" pitchFamily="18" charset="0"/>
            </a:endParaRPr>
          </a:p>
          <a:p>
            <a:pPr>
              <a:lnSpc>
                <a:spcPts val="3100"/>
              </a:lnSpc>
            </a:pPr>
            <a:r>
              <a:rPr lang="en-US" altLang="zh-CN" sz="2000" dirty="0">
                <a:solidFill>
                  <a:srgbClr val="000000"/>
                </a:solidFill>
                <a:latin typeface="Times New Roman" panose="02020603050405020304" pitchFamily="18" charset="0"/>
                <a:sym typeface="Times New Roman" panose="02020603050405020304" pitchFamily="18" charset="0"/>
              </a:rPr>
              <a:t>1)    </a:t>
            </a:r>
            <a:r>
              <a:rPr lang="en-US" altLang="zh-CN" sz="2000" dirty="0" err="1">
                <a:solidFill>
                  <a:srgbClr val="000000"/>
                </a:solidFill>
                <a:latin typeface="Times New Roman" panose="02020603050405020304" pitchFamily="18" charset="0"/>
                <a:sym typeface="Times New Roman" panose="02020603050405020304" pitchFamily="18" charset="0"/>
              </a:rPr>
              <a:t>写一个小程序，把所有论文按顺序遍历一遍，统计每一个遇到的单</a:t>
            </a:r>
            <a:endParaRPr lang="zh-CN" altLang="en-US" sz="2000" dirty="0">
              <a:solidFill>
                <a:srgbClr val="000000"/>
              </a:solidFill>
              <a:latin typeface="Times New Roman" panose="02020603050405020304" pitchFamily="18" charset="0"/>
              <a:sym typeface="Times New Roman" panose="02020603050405020304" pitchFamily="18" charset="0"/>
            </a:endParaRPr>
          </a:p>
          <a:p>
            <a:pPr>
              <a:lnSpc>
                <a:spcPts val="2200"/>
              </a:lnSpc>
            </a:pPr>
            <a:r>
              <a:rPr lang="en-US" altLang="zh-CN"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dirty="0" err="1">
                <a:solidFill>
                  <a:srgbClr val="000000"/>
                </a:solidFill>
                <a:latin typeface="Times New Roman" panose="02020603050405020304" pitchFamily="18" charset="0"/>
                <a:sym typeface="Times New Roman" panose="02020603050405020304" pitchFamily="18" charset="0"/>
              </a:rPr>
              <a:t>词的出现次数，最后就可以知道哪几个单词最热门了（适合于数据</a:t>
            </a:r>
            <a:endParaRPr lang="zh-CN" altLang="en-US" sz="2000" dirty="0">
              <a:solidFill>
                <a:srgbClr val="000000"/>
              </a:solidFill>
              <a:latin typeface="Times New Roman" panose="02020603050405020304" pitchFamily="18" charset="0"/>
              <a:sym typeface="Times New Roman" panose="02020603050405020304" pitchFamily="18" charset="0"/>
            </a:endParaRPr>
          </a:p>
          <a:p>
            <a:pPr>
              <a:lnSpc>
                <a:spcPts val="2300"/>
              </a:lnSpc>
            </a:pPr>
            <a:r>
              <a:rPr lang="en-US" altLang="zh-CN"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dirty="0" err="1">
                <a:solidFill>
                  <a:srgbClr val="000000"/>
                </a:solidFill>
                <a:latin typeface="Times New Roman" panose="02020603050405020304" pitchFamily="18" charset="0"/>
                <a:sym typeface="Times New Roman" panose="02020603050405020304" pitchFamily="18" charset="0"/>
              </a:rPr>
              <a:t>集比较小，且非常有效的、实现最简单</a:t>
            </a:r>
            <a:r>
              <a:rPr lang="en-US" altLang="zh-CN" sz="2000" dirty="0">
                <a:solidFill>
                  <a:srgbClr val="000000"/>
                </a:solidFill>
                <a:latin typeface="Times New Roman" panose="02020603050405020304" pitchFamily="18" charset="0"/>
                <a:sym typeface="Times New Roman" panose="02020603050405020304" pitchFamily="18" charset="0"/>
              </a:rPr>
              <a:t>）。</a:t>
            </a:r>
            <a:endParaRPr lang="zh-CN" altLang="en-US" sz="2000" dirty="0">
              <a:solidFill>
                <a:srgbClr val="000000"/>
              </a:solidFill>
              <a:latin typeface="Times New Roman" panose="02020603050405020304" pitchFamily="18" charset="0"/>
              <a:sym typeface="Times New Roman" panose="02020603050405020304" pitchFamily="18" charset="0"/>
            </a:endParaRPr>
          </a:p>
          <a:p>
            <a:pPr>
              <a:lnSpc>
                <a:spcPts val="3100"/>
              </a:lnSpc>
            </a:pPr>
            <a:r>
              <a:rPr lang="en-US" altLang="zh-CN" sz="2000" dirty="0">
                <a:solidFill>
                  <a:srgbClr val="000000"/>
                </a:solidFill>
                <a:latin typeface="Times New Roman" panose="02020603050405020304" pitchFamily="18" charset="0"/>
                <a:sym typeface="Times New Roman" panose="02020603050405020304" pitchFamily="18" charset="0"/>
              </a:rPr>
              <a:t>2)    </a:t>
            </a:r>
            <a:r>
              <a:rPr lang="en-US" altLang="zh-CN" sz="2000" dirty="0" err="1">
                <a:solidFill>
                  <a:srgbClr val="000000"/>
                </a:solidFill>
                <a:latin typeface="Times New Roman" panose="02020603050405020304" pitchFamily="18" charset="0"/>
                <a:sym typeface="Times New Roman" panose="02020603050405020304" pitchFamily="18" charset="0"/>
              </a:rPr>
              <a:t>写一个多线程程序，并发遍历论文。理论上是可以高度并发的，因</a:t>
            </a:r>
            <a:endParaRPr lang="zh-CN" altLang="en-US" sz="2000" dirty="0">
              <a:solidFill>
                <a:srgbClr val="000000"/>
              </a:solidFill>
              <a:latin typeface="Times New Roman" panose="02020603050405020304" pitchFamily="18" charset="0"/>
              <a:sym typeface="Times New Roman" panose="02020603050405020304" pitchFamily="18" charset="0"/>
            </a:endParaRPr>
          </a:p>
          <a:p>
            <a:pPr>
              <a:lnSpc>
                <a:spcPts val="2200"/>
              </a:lnSpc>
            </a:pPr>
            <a:r>
              <a:rPr lang="en-US" altLang="zh-CN"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dirty="0" err="1">
                <a:solidFill>
                  <a:srgbClr val="000000"/>
                </a:solidFill>
                <a:latin typeface="Times New Roman" panose="02020603050405020304" pitchFamily="18" charset="0"/>
                <a:sym typeface="Times New Roman" panose="02020603050405020304" pitchFamily="18" charset="0"/>
              </a:rPr>
              <a:t>为统计一个文件时不会影响统计另一个文件。使用多核机器时比方</a:t>
            </a:r>
            <a:endParaRPr lang="zh-CN" altLang="en-US" sz="2000" dirty="0">
              <a:solidFill>
                <a:srgbClr val="000000"/>
              </a:solidFill>
              <a:latin typeface="Times New Roman" panose="02020603050405020304" pitchFamily="18" charset="0"/>
              <a:sym typeface="Times New Roman" panose="02020603050405020304" pitchFamily="18" charset="0"/>
            </a:endParaRPr>
          </a:p>
          <a:p>
            <a:pPr>
              <a:lnSpc>
                <a:spcPts val="2300"/>
              </a:lnSpc>
            </a:pPr>
            <a:r>
              <a:rPr lang="en-US" altLang="zh-CN"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dirty="0" err="1">
                <a:solidFill>
                  <a:srgbClr val="000000"/>
                </a:solidFill>
                <a:latin typeface="Times New Roman" panose="02020603050405020304" pitchFamily="18" charset="0"/>
                <a:sym typeface="Times New Roman" panose="02020603050405020304" pitchFamily="18" charset="0"/>
              </a:rPr>
              <a:t>法一高效。但是，写一个多线程程序要复杂得多</a:t>
            </a:r>
            <a:r>
              <a:rPr lang="en-US" altLang="zh-CN" sz="2000" dirty="0">
                <a:solidFill>
                  <a:srgbClr val="000000"/>
                </a:solidFill>
                <a:latin typeface="Times New Roman" panose="02020603050405020304" pitchFamily="18" charset="0"/>
                <a:sym typeface="Times New Roman" panose="02020603050405020304" pitchFamily="18" charset="0"/>
              </a:rPr>
              <a:t>。</a:t>
            </a:r>
            <a:endParaRPr lang="zh-CN" altLang="en-US" sz="2000" dirty="0">
              <a:solidFill>
                <a:srgbClr val="000000"/>
              </a:solidFill>
              <a:latin typeface="Times New Roman" panose="02020603050405020304" pitchFamily="18" charset="0"/>
              <a:sym typeface="Times New Roman" panose="02020603050405020304" pitchFamily="18" charset="0"/>
            </a:endParaRPr>
          </a:p>
          <a:p>
            <a:pPr>
              <a:lnSpc>
                <a:spcPts val="3000"/>
              </a:lnSpc>
            </a:pPr>
            <a:r>
              <a:rPr lang="en-US" altLang="zh-CN" sz="2000" dirty="0">
                <a:solidFill>
                  <a:srgbClr val="000000"/>
                </a:solidFill>
                <a:latin typeface="Times New Roman" panose="02020603050405020304" pitchFamily="18" charset="0"/>
                <a:sym typeface="Times New Roman" panose="02020603050405020304" pitchFamily="18" charset="0"/>
              </a:rPr>
              <a:t>3)    </a:t>
            </a:r>
            <a:r>
              <a:rPr lang="en-US" altLang="zh-CN" sz="2000" dirty="0" err="1">
                <a:solidFill>
                  <a:srgbClr val="000000"/>
                </a:solidFill>
                <a:latin typeface="Times New Roman" panose="02020603050405020304" pitchFamily="18" charset="0"/>
                <a:sym typeface="Times New Roman" panose="02020603050405020304" pitchFamily="18" charset="0"/>
              </a:rPr>
              <a:t>把作业交给多个计算机去完成。可以使用方法一的程序，部署到N</a:t>
            </a:r>
            <a:endParaRPr lang="zh-CN" altLang="en-US" sz="2000" dirty="0">
              <a:solidFill>
                <a:srgbClr val="000000"/>
              </a:solidFill>
              <a:latin typeface="Times New Roman" panose="02020603050405020304" pitchFamily="18" charset="0"/>
              <a:sym typeface="Times New Roman" panose="02020603050405020304" pitchFamily="18" charset="0"/>
            </a:endParaRPr>
          </a:p>
          <a:p>
            <a:pPr>
              <a:lnSpc>
                <a:spcPts val="2400"/>
              </a:lnSpc>
            </a:pPr>
            <a:r>
              <a:rPr lang="en-US" altLang="zh-CN"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dirty="0" err="1">
                <a:solidFill>
                  <a:srgbClr val="000000"/>
                </a:solidFill>
                <a:latin typeface="Times New Roman" panose="02020603050405020304" pitchFamily="18" charset="0"/>
                <a:sym typeface="Times New Roman" panose="02020603050405020304" pitchFamily="18" charset="0"/>
              </a:rPr>
              <a:t>台机器上去，然后把论文集分成N份，一台机器跑一个作业。这个</a:t>
            </a:r>
            <a:endParaRPr lang="zh-CN" altLang="en-US" sz="2000" dirty="0">
              <a:solidFill>
                <a:srgbClr val="000000"/>
              </a:solidFill>
              <a:latin typeface="Times New Roman" panose="02020603050405020304" pitchFamily="18" charset="0"/>
              <a:sym typeface="Times New Roman" panose="02020603050405020304" pitchFamily="18" charset="0"/>
            </a:endParaRPr>
          </a:p>
          <a:p>
            <a:pPr>
              <a:lnSpc>
                <a:spcPts val="2300"/>
              </a:lnSpc>
            </a:pPr>
            <a:r>
              <a:rPr lang="en-US" altLang="zh-CN"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dirty="0" err="1">
                <a:solidFill>
                  <a:srgbClr val="000000"/>
                </a:solidFill>
                <a:latin typeface="Times New Roman" panose="02020603050405020304" pitchFamily="18" charset="0"/>
                <a:sym typeface="Times New Roman" panose="02020603050405020304" pitchFamily="18" charset="0"/>
              </a:rPr>
              <a:t>方法跑得足够快，但是部署起来很麻烦，既要人工把论文集分开</a:t>
            </a:r>
            <a:r>
              <a:rPr lang="en-US" altLang="zh-CN" sz="2000" dirty="0">
                <a:solidFill>
                  <a:srgbClr val="000000"/>
                </a:solidFill>
                <a:latin typeface="Times New Roman" panose="02020603050405020304" pitchFamily="18" charset="0"/>
                <a:sym typeface="Times New Roman" panose="02020603050405020304" pitchFamily="18" charset="0"/>
              </a:rPr>
              <a:t>，</a:t>
            </a:r>
            <a:endParaRPr lang="zh-CN" altLang="en-US" sz="2000" dirty="0">
              <a:solidFill>
                <a:srgbClr val="000000"/>
              </a:solidFill>
              <a:latin typeface="Times New Roman" panose="02020603050405020304" pitchFamily="18" charset="0"/>
              <a:sym typeface="Times New Roman" panose="02020603050405020304" pitchFamily="18" charset="0"/>
            </a:endParaRPr>
          </a:p>
          <a:p>
            <a:pPr>
              <a:lnSpc>
                <a:spcPts val="2400"/>
              </a:lnSpc>
            </a:pPr>
            <a:r>
              <a:rPr lang="en-US" altLang="zh-CN"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dirty="0" err="1">
                <a:solidFill>
                  <a:srgbClr val="000000"/>
                </a:solidFill>
                <a:latin typeface="Times New Roman" panose="02020603050405020304" pitchFamily="18" charset="0"/>
                <a:sym typeface="Times New Roman" panose="02020603050405020304" pitchFamily="18" charset="0"/>
              </a:rPr>
              <a:t>复制到各台机器，还把N个运行结果进行整合</a:t>
            </a:r>
            <a:r>
              <a:rPr lang="en-US" altLang="zh-CN" sz="2000" dirty="0">
                <a:solidFill>
                  <a:srgbClr val="000000"/>
                </a:solidFill>
                <a:latin typeface="Times New Roman" panose="02020603050405020304" pitchFamily="18" charset="0"/>
                <a:sym typeface="Times New Roman" panose="02020603050405020304" pitchFamily="18" charset="0"/>
              </a:rPr>
              <a:t>。</a:t>
            </a:r>
            <a:endParaRPr lang="zh-CN" altLang="en-US" sz="2000" dirty="0">
              <a:solidFill>
                <a:srgbClr val="000000"/>
              </a:solidFill>
              <a:latin typeface="Times New Roman" panose="02020603050405020304" pitchFamily="18" charset="0"/>
              <a:sym typeface="Times New Roman" panose="02020603050405020304" pitchFamily="18" charset="0"/>
            </a:endParaRPr>
          </a:p>
          <a:p>
            <a:pPr>
              <a:lnSpc>
                <a:spcPts val="2800"/>
              </a:lnSpc>
            </a:pPr>
            <a:r>
              <a:rPr lang="en-US" altLang="zh-CN" sz="2000" dirty="0">
                <a:solidFill>
                  <a:srgbClr val="000000"/>
                </a:solidFill>
                <a:latin typeface="Times New Roman" panose="02020603050405020304" pitchFamily="18" charset="0"/>
                <a:sym typeface="Times New Roman" panose="02020603050405020304" pitchFamily="18" charset="0"/>
              </a:rPr>
              <a:t>4)    </a:t>
            </a:r>
            <a:r>
              <a:rPr lang="en-US" altLang="zh-CN" sz="2000" dirty="0" err="1">
                <a:solidFill>
                  <a:srgbClr val="000000"/>
                </a:solidFill>
                <a:latin typeface="Times New Roman" panose="02020603050405020304" pitchFamily="18" charset="0"/>
                <a:sym typeface="Times New Roman" panose="02020603050405020304" pitchFamily="18" charset="0"/>
              </a:rPr>
              <a:t>使用MapReduce！MapReduce本质上就是方法三，但如何拆分文</a:t>
            </a:r>
            <a:endParaRPr lang="zh-CN" altLang="en-US" sz="2000" dirty="0">
              <a:solidFill>
                <a:srgbClr val="000000"/>
              </a:solidFill>
              <a:latin typeface="Times New Roman" panose="02020603050405020304" pitchFamily="18" charset="0"/>
              <a:sym typeface="Times New Roman" panose="02020603050405020304" pitchFamily="18" charset="0"/>
            </a:endParaRPr>
          </a:p>
          <a:p>
            <a:pPr>
              <a:lnSpc>
                <a:spcPts val="2300"/>
              </a:lnSpc>
            </a:pPr>
            <a:r>
              <a:rPr lang="en-US" altLang="zh-CN"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dirty="0" err="1">
                <a:solidFill>
                  <a:srgbClr val="000000"/>
                </a:solidFill>
                <a:latin typeface="Times New Roman" panose="02020603050405020304" pitchFamily="18" charset="0"/>
                <a:sym typeface="Times New Roman" panose="02020603050405020304" pitchFamily="18" charset="0"/>
              </a:rPr>
              <a:t>件集，如何复制分发程序，如何整合结果这些都是框架定义好的</a:t>
            </a:r>
            <a:r>
              <a:rPr lang="en-US" altLang="zh-CN" sz="2000" dirty="0">
                <a:solidFill>
                  <a:srgbClr val="000000"/>
                </a:solidFill>
                <a:latin typeface="Times New Roman" panose="02020603050405020304" pitchFamily="18" charset="0"/>
                <a:sym typeface="Times New Roman" panose="02020603050405020304" pitchFamily="18" charset="0"/>
              </a:rPr>
              <a:t>。</a:t>
            </a:r>
            <a:endParaRPr lang="zh-CN" altLang="en-US" sz="2000" dirty="0">
              <a:solidFill>
                <a:srgbClr val="000000"/>
              </a:solidFill>
              <a:latin typeface="Times New Roman" panose="02020603050405020304" pitchFamily="18" charset="0"/>
              <a:sym typeface="Times New Roman" panose="02020603050405020304" pitchFamily="18" charset="0"/>
            </a:endParaRPr>
          </a:p>
          <a:p>
            <a:pPr>
              <a:lnSpc>
                <a:spcPts val="2400"/>
              </a:lnSpc>
            </a:pPr>
            <a:r>
              <a:rPr lang="en-US" altLang="zh-CN"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dirty="0" err="1">
                <a:solidFill>
                  <a:srgbClr val="000000"/>
                </a:solidFill>
                <a:latin typeface="Times New Roman" panose="02020603050405020304" pitchFamily="18" charset="0"/>
                <a:sym typeface="Times New Roman" panose="02020603050405020304" pitchFamily="18" charset="0"/>
              </a:rPr>
              <a:t>我们只要定义好这个任务（用户程序</a:t>
            </a:r>
            <a:r>
              <a:rPr lang="en-US" altLang="zh-CN" sz="2000" dirty="0">
                <a:solidFill>
                  <a:srgbClr val="000000"/>
                </a:solidFill>
                <a:latin typeface="Times New Roman" panose="02020603050405020304" pitchFamily="18" charset="0"/>
                <a:sym typeface="Times New Roman" panose="02020603050405020304" pitchFamily="18" charset="0"/>
              </a:rPr>
              <a:t>），</a:t>
            </a:r>
            <a:r>
              <a:rPr lang="en-US" altLang="zh-CN" sz="2000" dirty="0" err="1">
                <a:solidFill>
                  <a:srgbClr val="000000"/>
                </a:solidFill>
                <a:latin typeface="Times New Roman" panose="02020603050405020304" pitchFamily="18" charset="0"/>
                <a:sym typeface="Times New Roman" panose="02020603050405020304" pitchFamily="18" charset="0"/>
              </a:rPr>
              <a:t>其它都交给MapReduce</a:t>
            </a:r>
            <a:r>
              <a:rPr lang="en-US" altLang="zh-CN" sz="2000" dirty="0">
                <a:solidFill>
                  <a:srgbClr val="000000"/>
                </a:solidFill>
                <a:latin typeface="Times New Roman" panose="02020603050405020304" pitchFamily="18" charset="0"/>
                <a:sym typeface="Times New Roman" panose="02020603050405020304" pitchFamily="18" charset="0"/>
              </a:rPr>
              <a:t>。</a:t>
            </a:r>
            <a:endParaRPr lang="zh-CN" altLang="en-US" dirty="0">
              <a:solidFill>
                <a:srgbClr val="000000"/>
              </a:solidFill>
            </a:endParaRPr>
          </a:p>
        </p:txBody>
      </p:sp>
    </p:spTree>
    <p:extLst>
      <p:ext uri="{BB962C8B-B14F-4D97-AF65-F5344CB8AC3E}">
        <p14:creationId xmlns:p14="http://schemas.microsoft.com/office/powerpoint/2010/main" val="33728722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Freeform 3"/>
          <p:cNvSpPr>
            <a:spLocks noChangeArrowheads="1"/>
          </p:cNvSpPr>
          <p:nvPr/>
        </p:nvSpPr>
        <p:spPr bwMode="auto">
          <a:xfrm>
            <a:off x="0" y="0"/>
            <a:ext cx="9144000" cy="6858000"/>
          </a:xfrm>
          <a:custGeom>
            <a:avLst/>
            <a:gdLst>
              <a:gd name="T0" fmla="*/ 0 w 9144000"/>
              <a:gd name="T1" fmla="*/ 6858000 h 6858000"/>
              <a:gd name="T2" fmla="*/ 9144000 w 9144000"/>
              <a:gd name="T3" fmla="*/ 6858000 h 6858000"/>
              <a:gd name="T4" fmla="*/ 9144000 w 9144000"/>
              <a:gd name="T5" fmla="*/ 0 h 6858000"/>
              <a:gd name="T6" fmla="*/ 0 w 9144000"/>
              <a:gd name="T7" fmla="*/ 0 h 6858000"/>
              <a:gd name="T8" fmla="*/ 0 w 9144000"/>
              <a:gd name="T9" fmla="*/ 6858000 h 6858000"/>
              <a:gd name="T10" fmla="*/ 0 60000 65536"/>
              <a:gd name="T11" fmla="*/ 0 60000 65536"/>
              <a:gd name="T12" fmla="*/ 0 60000 65536"/>
              <a:gd name="T13" fmla="*/ 0 60000 65536"/>
              <a:gd name="T14" fmla="*/ 0 60000 65536"/>
              <a:gd name="T15" fmla="*/ 0 w 9144000"/>
              <a:gd name="T16" fmla="*/ 0 h 6858000"/>
              <a:gd name="T17" fmla="*/ 9144000 w 9144000"/>
              <a:gd name="T18" fmla="*/ 6858000 h 6858000"/>
            </a:gdLst>
            <a:ahLst/>
            <a:cxnLst>
              <a:cxn ang="T10">
                <a:pos x="T0" y="T1"/>
              </a:cxn>
              <a:cxn ang="T11">
                <a:pos x="T2" y="T3"/>
              </a:cxn>
              <a:cxn ang="T12">
                <a:pos x="T4" y="T5"/>
              </a:cxn>
              <a:cxn ang="T13">
                <a:pos x="T6" y="T7"/>
              </a:cxn>
              <a:cxn ang="T14">
                <a:pos x="T8" y="T9"/>
              </a:cxn>
            </a:cxnLst>
            <a:rect l="T15" t="T16" r="T17" b="T18"/>
            <a:pathLst>
              <a:path w="9144000" h="6858000">
                <a:moveTo>
                  <a:pt x="0" y="6858000"/>
                </a:moveTo>
                <a:lnTo>
                  <a:pt x="9144000" y="6858000"/>
                </a:lnTo>
                <a:lnTo>
                  <a:pt x="9144000" y="0"/>
                </a:lnTo>
                <a:lnTo>
                  <a:pt x="0" y="0"/>
                </a:lnTo>
                <a:lnTo>
                  <a:pt x="0" y="6858000"/>
                </a:lnTo>
              </a:path>
            </a:pathLst>
          </a:custGeom>
          <a:solidFill>
            <a:srgbClr val="FFFFFF"/>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3011" name="Freeform 3"/>
          <p:cNvSpPr>
            <a:spLocks noChangeArrowheads="1"/>
          </p:cNvSpPr>
          <p:nvPr/>
        </p:nvSpPr>
        <p:spPr bwMode="auto">
          <a:xfrm>
            <a:off x="0" y="0"/>
            <a:ext cx="9144000" cy="1066800"/>
          </a:xfrm>
          <a:custGeom>
            <a:avLst/>
            <a:gdLst>
              <a:gd name="T0" fmla="*/ 0 w 9144000"/>
              <a:gd name="T1" fmla="*/ 1066800 h 1066800"/>
              <a:gd name="T2" fmla="*/ 9144000 w 9144000"/>
              <a:gd name="T3" fmla="*/ 1066800 h 1066800"/>
              <a:gd name="T4" fmla="*/ 9144000 w 9144000"/>
              <a:gd name="T5" fmla="*/ 0 h 1066800"/>
              <a:gd name="T6" fmla="*/ 0 w 9144000"/>
              <a:gd name="T7" fmla="*/ 0 h 1066800"/>
              <a:gd name="T8" fmla="*/ 0 w 9144000"/>
              <a:gd name="T9" fmla="*/ 1066800 h 1066800"/>
              <a:gd name="T10" fmla="*/ 0 60000 65536"/>
              <a:gd name="T11" fmla="*/ 0 60000 65536"/>
              <a:gd name="T12" fmla="*/ 0 60000 65536"/>
              <a:gd name="T13" fmla="*/ 0 60000 65536"/>
              <a:gd name="T14" fmla="*/ 0 60000 65536"/>
              <a:gd name="T15" fmla="*/ 0 w 9144000"/>
              <a:gd name="T16" fmla="*/ 0 h 1066800"/>
              <a:gd name="T17" fmla="*/ 9144000 w 9144000"/>
              <a:gd name="T18" fmla="*/ 1066800 h 1066800"/>
            </a:gdLst>
            <a:ahLst/>
            <a:cxnLst>
              <a:cxn ang="T10">
                <a:pos x="T0" y="T1"/>
              </a:cxn>
              <a:cxn ang="T11">
                <a:pos x="T2" y="T3"/>
              </a:cxn>
              <a:cxn ang="T12">
                <a:pos x="T4" y="T5"/>
              </a:cxn>
              <a:cxn ang="T13">
                <a:pos x="T6" y="T7"/>
              </a:cxn>
              <a:cxn ang="T14">
                <a:pos x="T8" y="T9"/>
              </a:cxn>
            </a:cxnLst>
            <a:rect l="T15" t="T16" r="T17" b="T18"/>
            <a:pathLst>
              <a:path w="9144000" h="1066800">
                <a:moveTo>
                  <a:pt x="0" y="1066800"/>
                </a:moveTo>
                <a:lnTo>
                  <a:pt x="9144000" y="1066800"/>
                </a:lnTo>
                <a:lnTo>
                  <a:pt x="9144000" y="0"/>
                </a:lnTo>
                <a:lnTo>
                  <a:pt x="0" y="0"/>
                </a:lnTo>
                <a:lnTo>
                  <a:pt x="0" y="1066800"/>
                </a:lnTo>
              </a:path>
            </a:pathLst>
          </a:custGeom>
          <a:solidFill>
            <a:srgbClr val="0056AC"/>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3012" name="Freeform 3"/>
          <p:cNvSpPr>
            <a:spLocks noChangeArrowheads="1"/>
          </p:cNvSpPr>
          <p:nvPr/>
        </p:nvSpPr>
        <p:spPr bwMode="auto">
          <a:xfrm>
            <a:off x="-3175" y="-3175"/>
            <a:ext cx="9153525" cy="1076325"/>
          </a:xfrm>
          <a:custGeom>
            <a:avLst/>
            <a:gdLst>
              <a:gd name="T0" fmla="*/ 6350 w 9156700"/>
              <a:gd name="T1" fmla="*/ 1073150 h 1079500"/>
              <a:gd name="T2" fmla="*/ 9150350 w 9156700"/>
              <a:gd name="T3" fmla="*/ 1073150 h 1079500"/>
              <a:gd name="T4" fmla="*/ 9150350 w 9156700"/>
              <a:gd name="T5" fmla="*/ 6350 h 1079500"/>
              <a:gd name="T6" fmla="*/ 6350 w 9156700"/>
              <a:gd name="T7" fmla="*/ 6350 h 1079500"/>
              <a:gd name="T8" fmla="*/ 6350 w 9156700"/>
              <a:gd name="T9" fmla="*/ 1073150 h 1079500"/>
              <a:gd name="T10" fmla="*/ 0 60000 65536"/>
              <a:gd name="T11" fmla="*/ 0 60000 65536"/>
              <a:gd name="T12" fmla="*/ 0 60000 65536"/>
              <a:gd name="T13" fmla="*/ 0 60000 65536"/>
              <a:gd name="T14" fmla="*/ 0 60000 65536"/>
              <a:gd name="T15" fmla="*/ 0 w 9156700"/>
              <a:gd name="T16" fmla="*/ 0 h 1079500"/>
              <a:gd name="T17" fmla="*/ 9156700 w 9156700"/>
              <a:gd name="T18" fmla="*/ 1079500 h 1079500"/>
            </a:gdLst>
            <a:ahLst/>
            <a:cxnLst>
              <a:cxn ang="T10">
                <a:pos x="T0" y="T1"/>
              </a:cxn>
              <a:cxn ang="T11">
                <a:pos x="T2" y="T3"/>
              </a:cxn>
              <a:cxn ang="T12">
                <a:pos x="T4" y="T5"/>
              </a:cxn>
              <a:cxn ang="T13">
                <a:pos x="T6" y="T7"/>
              </a:cxn>
              <a:cxn ang="T14">
                <a:pos x="T8" y="T9"/>
              </a:cxn>
            </a:cxnLst>
            <a:rect l="T15" t="T16" r="T17" b="T18"/>
            <a:pathLst>
              <a:path w="9156700" h="1079500">
                <a:moveTo>
                  <a:pt x="6350" y="1073150"/>
                </a:moveTo>
                <a:lnTo>
                  <a:pt x="9150350" y="1073150"/>
                </a:lnTo>
                <a:lnTo>
                  <a:pt x="9150350" y="6350"/>
                </a:lnTo>
                <a:lnTo>
                  <a:pt x="6350" y="6350"/>
                </a:lnTo>
                <a:lnTo>
                  <a:pt x="6350" y="1073150"/>
                </a:lnTo>
              </a:path>
            </a:pathLst>
          </a:custGeom>
          <a:solidFill>
            <a:srgbClr val="000000">
              <a:alpha val="0"/>
            </a:srgbClr>
          </a:solidFill>
          <a:ln w="12700" cap="flat" cmpd="sng">
            <a:solidFill>
              <a:srgbClr val="000000"/>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301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616700"/>
            <a:ext cx="91440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TextBox 1"/>
          <p:cNvSpPr>
            <a:spLocks noChangeArrowheads="1"/>
          </p:cNvSpPr>
          <p:nvPr/>
        </p:nvSpPr>
        <p:spPr bwMode="auto">
          <a:xfrm>
            <a:off x="520700" y="6667500"/>
            <a:ext cx="13716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200"/>
              </a:lnSpc>
            </a:pPr>
            <a:r>
              <a:rPr lang="en-US" altLang="zh-CN" sz="1200">
                <a:solidFill>
                  <a:srgbClr val="FFFFFF"/>
                </a:solidFill>
                <a:latin typeface="Times New Roman" panose="02020603050405020304" pitchFamily="18" charset="0"/>
                <a:sym typeface="Times New Roman" panose="02020603050405020304" pitchFamily="18" charset="0"/>
              </a:rPr>
              <a:t>《大数据技术基础》</a:t>
            </a:r>
            <a:endParaRPr lang="zh-CN" altLang="en-US">
              <a:solidFill>
                <a:srgbClr val="000000"/>
              </a:solidFill>
            </a:endParaRPr>
          </a:p>
        </p:txBody>
      </p:sp>
      <p:sp>
        <p:nvSpPr>
          <p:cNvPr id="43015" name="TextBox 1"/>
          <p:cNvSpPr>
            <a:spLocks noChangeArrowheads="1"/>
          </p:cNvSpPr>
          <p:nvPr/>
        </p:nvSpPr>
        <p:spPr bwMode="auto">
          <a:xfrm>
            <a:off x="558800" y="508000"/>
            <a:ext cx="79502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342900" algn="l"/>
                <a:tab pos="673100" algn="l"/>
              </a:tabLst>
              <a:defRPr>
                <a:solidFill>
                  <a:schemeClr val="tx1"/>
                </a:solidFill>
                <a:latin typeface="Arial" panose="020B0604020202020204" pitchFamily="34" charset="0"/>
              </a:defRPr>
            </a:lvl1pPr>
            <a:lvl2pPr>
              <a:tabLst>
                <a:tab pos="342900" algn="l"/>
                <a:tab pos="673100" algn="l"/>
              </a:tabLst>
              <a:defRPr>
                <a:solidFill>
                  <a:schemeClr val="tx1"/>
                </a:solidFill>
                <a:latin typeface="Arial" panose="020B0604020202020204" pitchFamily="34" charset="0"/>
              </a:defRPr>
            </a:lvl2pPr>
            <a:lvl3pPr>
              <a:tabLst>
                <a:tab pos="342900" algn="l"/>
                <a:tab pos="673100" algn="l"/>
              </a:tabLst>
              <a:defRPr>
                <a:solidFill>
                  <a:schemeClr val="tx1"/>
                </a:solidFill>
                <a:latin typeface="Arial" panose="020B0604020202020204" pitchFamily="34" charset="0"/>
              </a:defRPr>
            </a:lvl3pPr>
            <a:lvl4pPr>
              <a:tabLst>
                <a:tab pos="342900" algn="l"/>
                <a:tab pos="673100" algn="l"/>
              </a:tabLst>
              <a:defRPr>
                <a:solidFill>
                  <a:schemeClr val="tx1"/>
                </a:solidFill>
                <a:latin typeface="Arial" panose="020B0604020202020204" pitchFamily="34" charset="0"/>
              </a:defRPr>
            </a:lvl4pPr>
            <a:lvl5pPr>
              <a:tabLst>
                <a:tab pos="342900" algn="l"/>
                <a:tab pos="673100" algn="l"/>
              </a:tabLst>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9pPr>
          </a:lstStyle>
          <a:p>
            <a:pPr>
              <a:lnSpc>
                <a:spcPts val="34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3200" b="1">
                <a:solidFill>
                  <a:srgbClr val="FFFFFF"/>
                </a:solidFill>
                <a:latin typeface="Times New Roman" panose="02020603050405020304" pitchFamily="18" charset="0"/>
                <a:sym typeface="Times New Roman" panose="02020603050405020304" pitchFamily="18" charset="0"/>
              </a:rPr>
              <a:t>WordCount</a:t>
            </a:r>
            <a:r>
              <a:rPr lang="en-US" altLang="zh-CN" sz="3200">
                <a:solidFill>
                  <a:srgbClr val="FFFFFF"/>
                </a:solidFill>
                <a:latin typeface="黑体" panose="02010609060101010101" pitchFamily="49" charset="-122"/>
                <a:sym typeface="黑体" panose="02010609060101010101" pitchFamily="49" charset="-122"/>
              </a:rPr>
              <a:t>设计思路</a:t>
            </a:r>
            <a:endParaRPr lang="zh-CN" altLang="en-US" sz="3200">
              <a:solidFill>
                <a:srgbClr val="FFFFFF"/>
              </a:solidFill>
              <a:latin typeface="黑体" panose="02010609060101010101" pitchFamily="49" charset="-122"/>
              <a:sym typeface="黑体" panose="02010609060101010101" pitchFamily="49" charset="-122"/>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2500"/>
              </a:lnSpc>
            </a:pPr>
            <a:r>
              <a:rPr lang="en-US" altLang="zh-CN" sz="2000">
                <a:solidFill>
                  <a:srgbClr val="000000"/>
                </a:solidFill>
                <a:latin typeface="Times New Roman" panose="02020603050405020304" pitchFamily="18" charset="0"/>
                <a:sym typeface="Times New Roman" panose="02020603050405020304" pitchFamily="18" charset="0"/>
              </a:rPr>
              <a:t>•    每个拿到原始数据的机器只要将输入数据切分成单词就可以了，所</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2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以可以在map阶段完成单词切分的任务。另外，相同单词的频数计算</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3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也可以并行化处理，可以将相同的单词交给一台机器来计算频数，</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4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然后输出最终结果，这个过程可以交给reduce阶段完成。至于将中</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4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间结果根据不同单词分组再发送给reduce机器，这正好是</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4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MapReduce过程中的shuffle能够完成的。</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2700"/>
              </a:lnSpc>
            </a:pPr>
            <a:r>
              <a:rPr lang="en-US" altLang="zh-CN" sz="2000">
                <a:solidFill>
                  <a:srgbClr val="000000"/>
                </a:solidFill>
                <a:latin typeface="Times New Roman" panose="02020603050405020304" pitchFamily="18" charset="0"/>
                <a:sym typeface="Times New Roman" panose="02020603050405020304" pitchFamily="18" charset="0"/>
              </a:rPr>
              <a:t>•    因此，WordCount的整个过程可表示为：</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800"/>
              </a:lnSpc>
            </a:pPr>
            <a:r>
              <a:rPr lang="en-US" altLang="zh-CN" sz="2000">
                <a:solidFill>
                  <a:srgbClr val="000000"/>
                </a:solidFill>
                <a:latin typeface="Times New Roman" panose="02020603050405020304" pitchFamily="18" charset="0"/>
                <a:sym typeface="Times New Roman" panose="02020603050405020304" pitchFamily="18" charset="0"/>
              </a:rPr>
              <a:t>1.  Map阶段完成由输入数据到单词切分的工作。</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800"/>
              </a:lnSpc>
            </a:pPr>
            <a:r>
              <a:rPr lang="en-US" altLang="zh-CN" sz="2000">
                <a:solidFill>
                  <a:srgbClr val="000000"/>
                </a:solidFill>
                <a:latin typeface="Times New Roman" panose="02020603050405020304" pitchFamily="18" charset="0"/>
                <a:sym typeface="Times New Roman" panose="02020603050405020304" pitchFamily="18" charset="0"/>
              </a:rPr>
              <a:t>2.  Shuffle阶段完成相同单词的聚集和分发工作（这个过程是</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4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MapReduce的默认过程，不用具体配置）。</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800"/>
              </a:lnSpc>
            </a:pPr>
            <a:r>
              <a:rPr lang="en-US" altLang="zh-CN" sz="2000">
                <a:solidFill>
                  <a:srgbClr val="000000"/>
                </a:solidFill>
                <a:latin typeface="Times New Roman" panose="02020603050405020304" pitchFamily="18" charset="0"/>
                <a:sym typeface="Times New Roman" panose="02020603050405020304" pitchFamily="18" charset="0"/>
              </a:rPr>
              <a:t>3.  Reduce阶段完成接收所有单词并计算其频数的工作。</a:t>
            </a:r>
            <a:endParaRPr lang="zh-CN" altLang="en-US">
              <a:solidFill>
                <a:srgbClr val="000000"/>
              </a:solidFill>
            </a:endParaRPr>
          </a:p>
        </p:txBody>
      </p:sp>
    </p:spTree>
    <p:extLst>
      <p:ext uri="{BB962C8B-B14F-4D97-AF65-F5344CB8AC3E}">
        <p14:creationId xmlns:p14="http://schemas.microsoft.com/office/powerpoint/2010/main" val="9650832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dirty="0" err="1" smtClean="0"/>
              <a:t>WordCount程序任务</a:t>
            </a:r>
            <a:endParaRPr lang="zh-CN" altLang="en-US" dirty="0" smtClean="0"/>
          </a:p>
        </p:txBody>
      </p:sp>
      <p:sp>
        <p:nvSpPr>
          <p:cNvPr id="21507" name="Rectangle 4"/>
          <p:cNvSpPr>
            <a:spLocks noChangeArrowheads="1"/>
          </p:cNvSpPr>
          <p:nvPr/>
        </p:nvSpPr>
        <p:spPr bwMode="auto">
          <a:xfrm>
            <a:off x="3194050" y="1403350"/>
            <a:ext cx="30543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zh-CN" altLang="en-US" sz="2000">
                <a:solidFill>
                  <a:srgbClr val="000000"/>
                </a:solidFill>
                <a:latin typeface="Times New Roman" pitchFamily="18" charset="0"/>
                <a:cs typeface="Times New Roman" pitchFamily="18" charset="0"/>
              </a:rPr>
              <a:t>表</a:t>
            </a:r>
            <a:r>
              <a:rPr lang="en-US" altLang="zh-CN" sz="2000">
                <a:solidFill>
                  <a:srgbClr val="000000"/>
                </a:solidFill>
                <a:latin typeface="Times New Roman" pitchFamily="18" charset="0"/>
                <a:cs typeface="Times New Roman" pitchFamily="18" charset="0"/>
              </a:rPr>
              <a:t>7-2 WordCount</a:t>
            </a:r>
            <a:r>
              <a:rPr lang="zh-CN" altLang="en-US" sz="2000">
                <a:solidFill>
                  <a:srgbClr val="000000"/>
                </a:solidFill>
                <a:latin typeface="Times New Roman" pitchFamily="18" charset="0"/>
                <a:cs typeface="Times New Roman" pitchFamily="18" charset="0"/>
              </a:rPr>
              <a:t>程序任务</a:t>
            </a:r>
            <a:endParaRPr lang="zh-CN" altLang="en-US" sz="2000">
              <a:solidFill>
                <a:srgbClr val="000000"/>
              </a:solidFill>
            </a:endParaRPr>
          </a:p>
        </p:txBody>
      </p:sp>
      <p:graphicFrame>
        <p:nvGraphicFramePr>
          <p:cNvPr id="19531" name="Group 75"/>
          <p:cNvGraphicFramePr>
            <a:graphicFrameLocks noGrp="1"/>
          </p:cNvGraphicFramePr>
          <p:nvPr/>
        </p:nvGraphicFramePr>
        <p:xfrm>
          <a:off x="838200" y="1784350"/>
          <a:ext cx="7620000" cy="1798853"/>
        </p:xfrm>
        <a:graphic>
          <a:graphicData uri="http://schemas.openxmlformats.org/drawingml/2006/table">
            <a:tbl>
              <a:tblPr/>
              <a:tblGrid>
                <a:gridCol w="1452563"/>
                <a:gridCol w="6167437"/>
              </a:tblGrid>
              <a:tr h="39680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程序</a:t>
                      </a:r>
                      <a:endParaRPr kumimoji="0" lang="zh-CN" altLang="en-US" sz="2000" b="0" i="0" u="none" strike="noStrike" cap="none" normalizeH="0" baseline="0" smtClean="0">
                        <a:ln>
                          <a:noFill/>
                        </a:ln>
                        <a:solidFill>
                          <a:schemeClr val="tx1"/>
                        </a:solidFill>
                        <a:effectLst/>
                        <a:latin typeface="Arial" pitchFamily="34" charset="0"/>
                        <a:ea typeface="宋体" pitchFamily="2" charset="-122"/>
                      </a:endParaRPr>
                    </a:p>
                  </a:txBody>
                  <a:tcPr marT="45712" marB="4571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WordCount</a:t>
                      </a:r>
                      <a:endParaRPr kumimoji="0" lang="en-US" altLang="zh-CN" sz="2000" b="0" i="0" u="none" strike="noStrike" cap="none" normalizeH="0" baseline="0" smtClean="0">
                        <a:ln>
                          <a:noFill/>
                        </a:ln>
                        <a:solidFill>
                          <a:schemeClr val="tx1"/>
                        </a:solidFill>
                        <a:effectLst/>
                        <a:latin typeface="Arial" pitchFamily="34" charset="0"/>
                        <a:ea typeface="宋体" pitchFamily="2" charset="-122"/>
                      </a:endParaRPr>
                    </a:p>
                  </a:txBody>
                  <a:tcPr marT="45712" marB="4571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17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输入</a:t>
                      </a:r>
                      <a:endParaRPr kumimoji="0" lang="zh-CN" altLang="en-US" sz="2000" b="0" i="0" u="none" strike="noStrike" cap="none" normalizeH="0" baseline="0" smtClean="0">
                        <a:ln>
                          <a:noFill/>
                        </a:ln>
                        <a:solidFill>
                          <a:schemeClr val="tx1"/>
                        </a:solidFill>
                        <a:effectLst/>
                        <a:latin typeface="Arial" pitchFamily="34" charset="0"/>
                        <a:ea typeface="宋体" pitchFamily="2" charset="-122"/>
                      </a:endParaRPr>
                    </a:p>
                  </a:txBody>
                  <a:tcPr marT="45712" marB="4571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一个包含大量单词的文本文件</a:t>
                      </a:r>
                      <a:endParaRPr kumimoji="0" lang="zh-CN" altLang="en-US" sz="2000" b="0" i="0" u="none" strike="noStrike" cap="none" normalizeH="0" baseline="0" smtClean="0">
                        <a:ln>
                          <a:noFill/>
                        </a:ln>
                        <a:solidFill>
                          <a:schemeClr val="tx1"/>
                        </a:solidFill>
                        <a:effectLst/>
                        <a:latin typeface="Arial" pitchFamily="34" charset="0"/>
                        <a:ea typeface="宋体" pitchFamily="2" charset="-122"/>
                      </a:endParaRPr>
                    </a:p>
                  </a:txBody>
                  <a:tcPr marT="45712" marB="4571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005663">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输出</a:t>
                      </a:r>
                      <a:endParaRPr kumimoji="0" lang="zh-CN" altLang="en-US" sz="2000" b="0" i="0" u="none" strike="noStrike" cap="none" normalizeH="0" baseline="0" smtClean="0">
                        <a:ln>
                          <a:noFill/>
                        </a:ln>
                        <a:solidFill>
                          <a:schemeClr val="tx1"/>
                        </a:solidFill>
                        <a:effectLst/>
                        <a:latin typeface="Arial" pitchFamily="34" charset="0"/>
                        <a:ea typeface="宋体" pitchFamily="2" charset="-122"/>
                      </a:endParaRPr>
                    </a:p>
                  </a:txBody>
                  <a:tcPr marT="45712" marB="4571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文件中每个单词及其出现次数（频数），并按照单词字母顺序排序，每个单词和其频数占一行，单词和频数之间有间隔</a:t>
                      </a:r>
                      <a:endParaRPr kumimoji="0" lang="zh-CN" altLang="en-US" sz="2000" b="0" i="0" u="none" strike="noStrike" cap="none" normalizeH="0" baseline="0" smtClean="0">
                        <a:ln>
                          <a:noFill/>
                        </a:ln>
                        <a:solidFill>
                          <a:schemeClr val="tx1"/>
                        </a:solidFill>
                        <a:effectLst/>
                        <a:latin typeface="Arial" pitchFamily="34" charset="0"/>
                        <a:ea typeface="宋体" pitchFamily="2" charset="-122"/>
                      </a:endParaRPr>
                    </a:p>
                  </a:txBody>
                  <a:tcPr marT="45712" marB="4571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1522" name="Rectangle 44"/>
          <p:cNvSpPr>
            <a:spLocks noChangeArrowheads="1"/>
          </p:cNvSpPr>
          <p:nvPr/>
        </p:nvSpPr>
        <p:spPr bwMode="auto">
          <a:xfrm>
            <a:off x="2051050" y="4114800"/>
            <a:ext cx="4883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3048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en-US" sz="2000">
                <a:solidFill>
                  <a:srgbClr val="000000"/>
                </a:solidFill>
                <a:latin typeface="Times New Roman" pitchFamily="18" charset="0"/>
                <a:cs typeface="Times New Roman" pitchFamily="18" charset="0"/>
              </a:rPr>
              <a:t>表</a:t>
            </a:r>
            <a:r>
              <a:rPr lang="en-US" altLang="zh-CN" sz="2000">
                <a:solidFill>
                  <a:srgbClr val="000000"/>
                </a:solidFill>
                <a:latin typeface="Times New Roman" pitchFamily="18" charset="0"/>
                <a:cs typeface="Times New Roman" pitchFamily="18" charset="0"/>
              </a:rPr>
              <a:t>7-3 </a:t>
            </a:r>
            <a:r>
              <a:rPr lang="zh-CN" altLang="en-US" sz="2000">
                <a:solidFill>
                  <a:srgbClr val="000000"/>
                </a:solidFill>
                <a:latin typeface="Times New Roman" pitchFamily="18" charset="0"/>
                <a:cs typeface="Times New Roman" pitchFamily="18" charset="0"/>
              </a:rPr>
              <a:t>一个</a:t>
            </a:r>
            <a:r>
              <a:rPr lang="en-US" altLang="zh-CN" sz="2000">
                <a:solidFill>
                  <a:srgbClr val="000000"/>
                </a:solidFill>
                <a:latin typeface="Times New Roman" pitchFamily="18" charset="0"/>
                <a:cs typeface="Times New Roman" pitchFamily="18" charset="0"/>
              </a:rPr>
              <a:t>WordCount</a:t>
            </a:r>
            <a:r>
              <a:rPr lang="zh-CN" altLang="en-US" sz="2000">
                <a:solidFill>
                  <a:srgbClr val="000000"/>
                </a:solidFill>
                <a:latin typeface="Times New Roman" pitchFamily="18" charset="0"/>
                <a:cs typeface="Times New Roman" pitchFamily="18" charset="0"/>
              </a:rPr>
              <a:t>的输入和输出实例</a:t>
            </a:r>
            <a:endParaRPr lang="zh-CN" altLang="en-US" sz="2000">
              <a:solidFill>
                <a:srgbClr val="000000"/>
              </a:solidFill>
            </a:endParaRPr>
          </a:p>
        </p:txBody>
      </p:sp>
      <p:graphicFrame>
        <p:nvGraphicFramePr>
          <p:cNvPr id="19530" name="Group 74"/>
          <p:cNvGraphicFramePr>
            <a:graphicFrameLocks noGrp="1"/>
          </p:cNvGraphicFramePr>
          <p:nvPr/>
        </p:nvGraphicFramePr>
        <p:xfrm>
          <a:off x="1981200" y="4635500"/>
          <a:ext cx="5181600" cy="1706848"/>
        </p:xfrm>
        <a:graphic>
          <a:graphicData uri="http://schemas.openxmlformats.org/drawingml/2006/table">
            <a:tbl>
              <a:tblPr/>
              <a:tblGrid>
                <a:gridCol w="2840038"/>
                <a:gridCol w="2341562"/>
              </a:tblGrid>
              <a:tr h="39616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输入</a:t>
                      </a:r>
                      <a:endParaRPr kumimoji="0" lang="zh-CN" altLang="en-US" sz="2000" b="0" i="0" u="none" strike="noStrike" cap="none" normalizeH="0" baseline="0" smtClean="0">
                        <a:ln>
                          <a:noFill/>
                        </a:ln>
                        <a:solidFill>
                          <a:schemeClr val="tx1"/>
                        </a:solidFill>
                        <a:effectLst/>
                        <a:latin typeface="Arial" pitchFamily="34" charset="0"/>
                        <a:ea typeface="宋体" pitchFamily="2" charset="-122"/>
                      </a:endParaRPr>
                    </a:p>
                  </a:txBody>
                  <a:tcPr marT="45712" marB="4571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输出</a:t>
                      </a:r>
                      <a:endParaRPr kumimoji="0" lang="zh-CN" altLang="en-US" sz="2000" b="0" i="0" u="none" strike="noStrike" cap="none" normalizeH="0" baseline="0" smtClean="0">
                        <a:ln>
                          <a:noFill/>
                        </a:ln>
                        <a:solidFill>
                          <a:schemeClr val="tx1"/>
                        </a:solidFill>
                        <a:effectLst/>
                        <a:latin typeface="Arial" pitchFamily="34" charset="0"/>
                        <a:ea typeface="宋体" pitchFamily="2" charset="-122"/>
                      </a:endParaRPr>
                    </a:p>
                  </a:txBody>
                  <a:tcPr marT="45712" marB="4571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310397">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Hello World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Hello Hadoop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Hello MapReduce</a:t>
                      </a:r>
                      <a:endParaRPr kumimoji="0" lang="en-US" altLang="zh-CN" sz="2000" b="0" i="0" u="none" strike="noStrike" cap="none" normalizeH="0" baseline="0" smtClean="0">
                        <a:ln>
                          <a:noFill/>
                        </a:ln>
                        <a:solidFill>
                          <a:schemeClr val="tx1"/>
                        </a:solidFill>
                        <a:effectLst/>
                        <a:latin typeface="Arial" pitchFamily="34" charset="0"/>
                        <a:ea typeface="宋体" pitchFamily="2" charset="-122"/>
                      </a:endParaRPr>
                    </a:p>
                  </a:txBody>
                  <a:tcPr marT="45712" marB="4571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Hadoop 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Hello 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MapReduce 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World 1</a:t>
                      </a:r>
                      <a:endParaRPr kumimoji="0" lang="en-US" altLang="zh-CN" sz="2000" b="0" i="0" u="none" strike="noStrike" cap="none" normalizeH="0" baseline="0" smtClean="0">
                        <a:ln>
                          <a:noFill/>
                        </a:ln>
                        <a:solidFill>
                          <a:schemeClr val="tx1"/>
                        </a:solidFill>
                        <a:effectLst/>
                        <a:latin typeface="Arial" pitchFamily="34" charset="0"/>
                        <a:ea typeface="宋体" pitchFamily="2" charset="-122"/>
                      </a:endParaRPr>
                    </a:p>
                  </a:txBody>
                  <a:tcPr marT="45712" marB="4571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6994884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zh-CN" dirty="0" err="1" smtClean="0"/>
              <a:t>WordCount</a:t>
            </a:r>
            <a:r>
              <a:rPr lang="zh-CN" altLang="en-US" dirty="0" smtClean="0"/>
              <a:t>设计思路</a:t>
            </a:r>
          </a:p>
        </p:txBody>
      </p:sp>
      <p:sp>
        <p:nvSpPr>
          <p:cNvPr id="22531" name="Rectangle 3"/>
          <p:cNvSpPr>
            <a:spLocks noGrp="1" noChangeArrowheads="1"/>
          </p:cNvSpPr>
          <p:nvPr>
            <p:ph type="body" idx="1"/>
          </p:nvPr>
        </p:nvSpPr>
        <p:spPr>
          <a:xfrm>
            <a:off x="381000" y="1600200"/>
            <a:ext cx="8458200" cy="3200400"/>
          </a:xfrm>
        </p:spPr>
        <p:txBody>
          <a:bodyPr/>
          <a:lstStyle/>
          <a:p>
            <a:r>
              <a:rPr lang="zh-CN" altLang="en-US" sz="2000" smtClean="0"/>
              <a:t>首先，需要检查</a:t>
            </a:r>
            <a:r>
              <a:rPr lang="en-US" altLang="zh-CN" sz="2000" smtClean="0"/>
              <a:t>WordCount</a:t>
            </a:r>
            <a:r>
              <a:rPr lang="zh-CN" altLang="en-US" sz="2000" smtClean="0"/>
              <a:t>程序任务是否可以采用</a:t>
            </a:r>
            <a:r>
              <a:rPr lang="en-US" altLang="zh-CN" sz="2000" smtClean="0"/>
              <a:t>MapReduce</a:t>
            </a:r>
            <a:r>
              <a:rPr lang="zh-CN" altLang="en-US" sz="2000" smtClean="0"/>
              <a:t>来实现</a:t>
            </a:r>
          </a:p>
          <a:p>
            <a:r>
              <a:rPr lang="zh-CN" altLang="en-US" sz="2000" smtClean="0"/>
              <a:t>其次，确定</a:t>
            </a:r>
            <a:r>
              <a:rPr lang="en-US" altLang="zh-CN" sz="2000" smtClean="0"/>
              <a:t>MapReduce</a:t>
            </a:r>
            <a:r>
              <a:rPr lang="zh-CN" altLang="en-US" sz="2000" smtClean="0"/>
              <a:t>程序的设计思路</a:t>
            </a:r>
          </a:p>
          <a:p>
            <a:r>
              <a:rPr lang="zh-CN" altLang="en-US" sz="2000" smtClean="0"/>
              <a:t>最后，确定</a:t>
            </a:r>
            <a:r>
              <a:rPr lang="en-US" altLang="zh-CN" sz="2000" smtClean="0"/>
              <a:t>MapReduce</a:t>
            </a:r>
            <a:r>
              <a:rPr lang="zh-CN" altLang="en-US" sz="2000" smtClean="0"/>
              <a:t>程序的执行过程</a:t>
            </a:r>
          </a:p>
        </p:txBody>
      </p:sp>
    </p:spTree>
    <p:extLst>
      <p:ext uri="{BB962C8B-B14F-4D97-AF65-F5344CB8AC3E}">
        <p14:creationId xmlns:p14="http://schemas.microsoft.com/office/powerpoint/2010/main" val="12099614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Freeform 3"/>
          <p:cNvSpPr>
            <a:spLocks noChangeArrowheads="1"/>
          </p:cNvSpPr>
          <p:nvPr/>
        </p:nvSpPr>
        <p:spPr bwMode="auto">
          <a:xfrm>
            <a:off x="0" y="0"/>
            <a:ext cx="9144000" cy="6858000"/>
          </a:xfrm>
          <a:custGeom>
            <a:avLst/>
            <a:gdLst>
              <a:gd name="T0" fmla="*/ 0 w 9144000"/>
              <a:gd name="T1" fmla="*/ 6858000 h 6858000"/>
              <a:gd name="T2" fmla="*/ 9144000 w 9144000"/>
              <a:gd name="T3" fmla="*/ 6858000 h 6858000"/>
              <a:gd name="T4" fmla="*/ 9144000 w 9144000"/>
              <a:gd name="T5" fmla="*/ 0 h 6858000"/>
              <a:gd name="T6" fmla="*/ 0 w 9144000"/>
              <a:gd name="T7" fmla="*/ 0 h 6858000"/>
              <a:gd name="T8" fmla="*/ 0 w 9144000"/>
              <a:gd name="T9" fmla="*/ 6858000 h 6858000"/>
              <a:gd name="T10" fmla="*/ 0 60000 65536"/>
              <a:gd name="T11" fmla="*/ 0 60000 65536"/>
              <a:gd name="T12" fmla="*/ 0 60000 65536"/>
              <a:gd name="T13" fmla="*/ 0 60000 65536"/>
              <a:gd name="T14" fmla="*/ 0 60000 65536"/>
              <a:gd name="T15" fmla="*/ 0 w 9144000"/>
              <a:gd name="T16" fmla="*/ 0 h 6858000"/>
              <a:gd name="T17" fmla="*/ 9144000 w 9144000"/>
              <a:gd name="T18" fmla="*/ 6858000 h 6858000"/>
            </a:gdLst>
            <a:ahLst/>
            <a:cxnLst>
              <a:cxn ang="T10">
                <a:pos x="T0" y="T1"/>
              </a:cxn>
              <a:cxn ang="T11">
                <a:pos x="T2" y="T3"/>
              </a:cxn>
              <a:cxn ang="T12">
                <a:pos x="T4" y="T5"/>
              </a:cxn>
              <a:cxn ang="T13">
                <a:pos x="T6" y="T7"/>
              </a:cxn>
              <a:cxn ang="T14">
                <a:pos x="T8" y="T9"/>
              </a:cxn>
            </a:cxnLst>
            <a:rect l="T15" t="T16" r="T17" b="T18"/>
            <a:pathLst>
              <a:path w="9144000" h="6858000">
                <a:moveTo>
                  <a:pt x="0" y="6858000"/>
                </a:moveTo>
                <a:lnTo>
                  <a:pt x="9144000" y="6858000"/>
                </a:lnTo>
                <a:lnTo>
                  <a:pt x="9144000" y="0"/>
                </a:lnTo>
                <a:lnTo>
                  <a:pt x="0" y="0"/>
                </a:lnTo>
                <a:lnTo>
                  <a:pt x="0" y="6858000"/>
                </a:lnTo>
              </a:path>
            </a:pathLst>
          </a:custGeom>
          <a:solidFill>
            <a:srgbClr val="FFFFFF"/>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4035" name="Freeform 3"/>
          <p:cNvSpPr>
            <a:spLocks noChangeArrowheads="1"/>
          </p:cNvSpPr>
          <p:nvPr/>
        </p:nvSpPr>
        <p:spPr bwMode="auto">
          <a:xfrm>
            <a:off x="0" y="0"/>
            <a:ext cx="9144000" cy="1066800"/>
          </a:xfrm>
          <a:custGeom>
            <a:avLst/>
            <a:gdLst>
              <a:gd name="T0" fmla="*/ 0 w 9144000"/>
              <a:gd name="T1" fmla="*/ 1066800 h 1066800"/>
              <a:gd name="T2" fmla="*/ 9144000 w 9144000"/>
              <a:gd name="T3" fmla="*/ 1066800 h 1066800"/>
              <a:gd name="T4" fmla="*/ 9144000 w 9144000"/>
              <a:gd name="T5" fmla="*/ 0 h 1066800"/>
              <a:gd name="T6" fmla="*/ 0 w 9144000"/>
              <a:gd name="T7" fmla="*/ 0 h 1066800"/>
              <a:gd name="T8" fmla="*/ 0 w 9144000"/>
              <a:gd name="T9" fmla="*/ 1066800 h 1066800"/>
              <a:gd name="T10" fmla="*/ 0 60000 65536"/>
              <a:gd name="T11" fmla="*/ 0 60000 65536"/>
              <a:gd name="T12" fmla="*/ 0 60000 65536"/>
              <a:gd name="T13" fmla="*/ 0 60000 65536"/>
              <a:gd name="T14" fmla="*/ 0 60000 65536"/>
              <a:gd name="T15" fmla="*/ 0 w 9144000"/>
              <a:gd name="T16" fmla="*/ 0 h 1066800"/>
              <a:gd name="T17" fmla="*/ 9144000 w 9144000"/>
              <a:gd name="T18" fmla="*/ 1066800 h 1066800"/>
            </a:gdLst>
            <a:ahLst/>
            <a:cxnLst>
              <a:cxn ang="T10">
                <a:pos x="T0" y="T1"/>
              </a:cxn>
              <a:cxn ang="T11">
                <a:pos x="T2" y="T3"/>
              </a:cxn>
              <a:cxn ang="T12">
                <a:pos x="T4" y="T5"/>
              </a:cxn>
              <a:cxn ang="T13">
                <a:pos x="T6" y="T7"/>
              </a:cxn>
              <a:cxn ang="T14">
                <a:pos x="T8" y="T9"/>
              </a:cxn>
            </a:cxnLst>
            <a:rect l="T15" t="T16" r="T17" b="T18"/>
            <a:pathLst>
              <a:path w="9144000" h="1066800">
                <a:moveTo>
                  <a:pt x="0" y="1066800"/>
                </a:moveTo>
                <a:lnTo>
                  <a:pt x="9144000" y="1066800"/>
                </a:lnTo>
                <a:lnTo>
                  <a:pt x="9144000" y="0"/>
                </a:lnTo>
                <a:lnTo>
                  <a:pt x="0" y="0"/>
                </a:lnTo>
                <a:lnTo>
                  <a:pt x="0" y="1066800"/>
                </a:lnTo>
              </a:path>
            </a:pathLst>
          </a:custGeom>
          <a:solidFill>
            <a:srgbClr val="0056AC"/>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4036" name="Freeform 3"/>
          <p:cNvSpPr>
            <a:spLocks noChangeArrowheads="1"/>
          </p:cNvSpPr>
          <p:nvPr/>
        </p:nvSpPr>
        <p:spPr bwMode="auto">
          <a:xfrm>
            <a:off x="-3175" y="-3175"/>
            <a:ext cx="9153525" cy="1076325"/>
          </a:xfrm>
          <a:custGeom>
            <a:avLst/>
            <a:gdLst>
              <a:gd name="T0" fmla="*/ 6350 w 9156700"/>
              <a:gd name="T1" fmla="*/ 1073150 h 1079500"/>
              <a:gd name="T2" fmla="*/ 9150350 w 9156700"/>
              <a:gd name="T3" fmla="*/ 1073150 h 1079500"/>
              <a:gd name="T4" fmla="*/ 9150350 w 9156700"/>
              <a:gd name="T5" fmla="*/ 6350 h 1079500"/>
              <a:gd name="T6" fmla="*/ 6350 w 9156700"/>
              <a:gd name="T7" fmla="*/ 6350 h 1079500"/>
              <a:gd name="T8" fmla="*/ 6350 w 9156700"/>
              <a:gd name="T9" fmla="*/ 1073150 h 1079500"/>
              <a:gd name="T10" fmla="*/ 0 60000 65536"/>
              <a:gd name="T11" fmla="*/ 0 60000 65536"/>
              <a:gd name="T12" fmla="*/ 0 60000 65536"/>
              <a:gd name="T13" fmla="*/ 0 60000 65536"/>
              <a:gd name="T14" fmla="*/ 0 60000 65536"/>
              <a:gd name="T15" fmla="*/ 0 w 9156700"/>
              <a:gd name="T16" fmla="*/ 0 h 1079500"/>
              <a:gd name="T17" fmla="*/ 9156700 w 9156700"/>
              <a:gd name="T18" fmla="*/ 1079500 h 1079500"/>
            </a:gdLst>
            <a:ahLst/>
            <a:cxnLst>
              <a:cxn ang="T10">
                <a:pos x="T0" y="T1"/>
              </a:cxn>
              <a:cxn ang="T11">
                <a:pos x="T2" y="T3"/>
              </a:cxn>
              <a:cxn ang="T12">
                <a:pos x="T4" y="T5"/>
              </a:cxn>
              <a:cxn ang="T13">
                <a:pos x="T6" y="T7"/>
              </a:cxn>
              <a:cxn ang="T14">
                <a:pos x="T8" y="T9"/>
              </a:cxn>
            </a:cxnLst>
            <a:rect l="T15" t="T16" r="T17" b="T18"/>
            <a:pathLst>
              <a:path w="9156700" h="1079500">
                <a:moveTo>
                  <a:pt x="6350" y="1073150"/>
                </a:moveTo>
                <a:lnTo>
                  <a:pt x="9150350" y="1073150"/>
                </a:lnTo>
                <a:lnTo>
                  <a:pt x="9150350" y="6350"/>
                </a:lnTo>
                <a:lnTo>
                  <a:pt x="6350" y="6350"/>
                </a:lnTo>
                <a:lnTo>
                  <a:pt x="6350" y="1073150"/>
                </a:lnTo>
              </a:path>
            </a:pathLst>
          </a:custGeom>
          <a:solidFill>
            <a:srgbClr val="000000">
              <a:alpha val="0"/>
            </a:srgbClr>
          </a:solidFill>
          <a:ln w="12700" cap="flat" cmpd="sng">
            <a:solidFill>
              <a:srgbClr val="000000"/>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403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616700"/>
            <a:ext cx="91440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8" name="TextBox 1"/>
          <p:cNvSpPr>
            <a:spLocks noChangeArrowheads="1"/>
          </p:cNvSpPr>
          <p:nvPr/>
        </p:nvSpPr>
        <p:spPr bwMode="auto">
          <a:xfrm>
            <a:off x="520700" y="6667500"/>
            <a:ext cx="13716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200"/>
              </a:lnSpc>
            </a:pPr>
            <a:r>
              <a:rPr lang="en-US" altLang="zh-CN" sz="1200">
                <a:solidFill>
                  <a:srgbClr val="FFFFFF"/>
                </a:solidFill>
                <a:latin typeface="Times New Roman" panose="02020603050405020304" pitchFamily="18" charset="0"/>
                <a:sym typeface="Times New Roman" panose="02020603050405020304" pitchFamily="18" charset="0"/>
              </a:rPr>
              <a:t>《大数据技术基础》</a:t>
            </a:r>
            <a:endParaRPr lang="zh-CN" altLang="en-US">
              <a:solidFill>
                <a:srgbClr val="000000"/>
              </a:solidFill>
            </a:endParaRPr>
          </a:p>
        </p:txBody>
      </p:sp>
      <p:sp>
        <p:nvSpPr>
          <p:cNvPr id="44039" name="TextBox 1"/>
          <p:cNvSpPr>
            <a:spLocks noChangeArrowheads="1"/>
          </p:cNvSpPr>
          <p:nvPr/>
        </p:nvSpPr>
        <p:spPr bwMode="auto">
          <a:xfrm>
            <a:off x="558800" y="469900"/>
            <a:ext cx="7924800" cy="387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342900" algn="l"/>
                <a:tab pos="673100" algn="l"/>
              </a:tabLst>
              <a:defRPr>
                <a:solidFill>
                  <a:schemeClr val="tx1"/>
                </a:solidFill>
                <a:latin typeface="Arial" panose="020B0604020202020204" pitchFamily="34" charset="0"/>
              </a:defRPr>
            </a:lvl1pPr>
            <a:lvl2pPr>
              <a:tabLst>
                <a:tab pos="342900" algn="l"/>
                <a:tab pos="673100" algn="l"/>
              </a:tabLst>
              <a:defRPr>
                <a:solidFill>
                  <a:schemeClr val="tx1"/>
                </a:solidFill>
                <a:latin typeface="Arial" panose="020B0604020202020204" pitchFamily="34" charset="0"/>
              </a:defRPr>
            </a:lvl2pPr>
            <a:lvl3pPr>
              <a:tabLst>
                <a:tab pos="342900" algn="l"/>
                <a:tab pos="673100" algn="l"/>
              </a:tabLst>
              <a:defRPr>
                <a:solidFill>
                  <a:schemeClr val="tx1"/>
                </a:solidFill>
                <a:latin typeface="Arial" panose="020B0604020202020204" pitchFamily="34" charset="0"/>
              </a:defRPr>
            </a:lvl3pPr>
            <a:lvl4pPr>
              <a:tabLst>
                <a:tab pos="342900" algn="l"/>
                <a:tab pos="673100" algn="l"/>
              </a:tabLst>
              <a:defRPr>
                <a:solidFill>
                  <a:schemeClr val="tx1"/>
                </a:solidFill>
                <a:latin typeface="Arial" panose="020B0604020202020204" pitchFamily="34" charset="0"/>
              </a:defRPr>
            </a:lvl4pPr>
            <a:lvl5pPr>
              <a:tabLst>
                <a:tab pos="342900" algn="l"/>
                <a:tab pos="673100" algn="l"/>
              </a:tabLst>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9pPr>
          </a:lstStyle>
          <a:p>
            <a:pPr>
              <a:lnSpc>
                <a:spcPts val="34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3200" b="1">
                <a:solidFill>
                  <a:srgbClr val="FFFFFF"/>
                </a:solidFill>
                <a:latin typeface="Times New Roman" panose="02020603050405020304" pitchFamily="18" charset="0"/>
                <a:sym typeface="Times New Roman" panose="02020603050405020304" pitchFamily="18" charset="0"/>
              </a:rPr>
              <a:t>WordCount</a:t>
            </a:r>
            <a:r>
              <a:rPr lang="en-US" altLang="zh-CN" sz="3200">
                <a:solidFill>
                  <a:srgbClr val="FFFFFF"/>
                </a:solidFill>
                <a:latin typeface="黑体" panose="02010609060101010101" pitchFamily="49" charset="-122"/>
                <a:sym typeface="黑体" panose="02010609060101010101" pitchFamily="49" charset="-122"/>
              </a:rPr>
              <a:t>设计思路</a:t>
            </a:r>
            <a:endParaRPr lang="zh-CN" altLang="en-US" sz="3200">
              <a:solidFill>
                <a:srgbClr val="FFFFFF"/>
              </a:solidFill>
              <a:latin typeface="黑体" panose="02010609060101010101" pitchFamily="49" charset="-122"/>
              <a:sym typeface="黑体" panose="02010609060101010101" pitchFamily="49" charset="-122"/>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2400"/>
              </a:lnSpc>
            </a:pPr>
            <a:r>
              <a:rPr lang="en-US" altLang="zh-CN" sz="2000">
                <a:solidFill>
                  <a:srgbClr val="000000"/>
                </a:solidFill>
                <a:latin typeface="Times New Roman" panose="02020603050405020304" pitchFamily="18" charset="0"/>
                <a:sym typeface="Times New Roman" panose="02020603050405020304" pitchFamily="18" charset="0"/>
              </a:rPr>
              <a:t>•    MapReduce中传递的数据都是&lt;key, value&gt;形式的，并且shuffle排</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3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序聚集分发是按照key值进行的，所以，将map的输出设计成由word</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4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作为key，1作为value的形式，它表示单词出现了1次（map的输入</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3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采用Hadoop默认的输入方式，即文件的一行作为value，行号作为</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4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key）。</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800"/>
              </a:lnSpc>
            </a:pPr>
            <a:r>
              <a:rPr lang="en-US" altLang="zh-CN" sz="2000">
                <a:solidFill>
                  <a:srgbClr val="000000"/>
                </a:solidFill>
                <a:latin typeface="Times New Roman" panose="02020603050405020304" pitchFamily="18" charset="0"/>
                <a:sym typeface="Times New Roman" panose="02020603050405020304" pitchFamily="18" charset="0"/>
              </a:rPr>
              <a:t>•    Reduce的输入是map输出聚集后的结果，即&lt;key, value-list&gt;，具体</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3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到这个实例就是&lt;word, {1,1,1,1,…}&gt;，reduce的输出会设计成与map</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3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输出相同的形式，只是后面的数值不再是固定的1，而是具体算出的</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3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word所对应的频数。</a:t>
            </a:r>
            <a:endParaRPr lang="zh-CN" altLang="en-US">
              <a:solidFill>
                <a:srgbClr val="000000"/>
              </a:solidFill>
            </a:endParaRPr>
          </a:p>
        </p:txBody>
      </p:sp>
    </p:spTree>
    <p:extLst>
      <p:ext uri="{BB962C8B-B14F-4D97-AF65-F5344CB8AC3E}">
        <p14:creationId xmlns:p14="http://schemas.microsoft.com/office/powerpoint/2010/main" val="42815270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zh-CN" dirty="0" err="1" smtClean="0"/>
              <a:t>MapReduce</a:t>
            </a:r>
            <a:r>
              <a:rPr lang="zh-CN" altLang="en-US" dirty="0" smtClean="0"/>
              <a:t>具体执行过程</a:t>
            </a:r>
          </a:p>
        </p:txBody>
      </p:sp>
      <p:pic>
        <p:nvPicPr>
          <p:cNvPr id="2355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1143000"/>
            <a:ext cx="7543800" cy="481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Rectangle 5"/>
          <p:cNvSpPr>
            <a:spLocks noChangeArrowheads="1"/>
          </p:cNvSpPr>
          <p:nvPr/>
        </p:nvSpPr>
        <p:spPr bwMode="auto">
          <a:xfrm>
            <a:off x="3232150" y="6172200"/>
            <a:ext cx="2940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en-US">
                <a:solidFill>
                  <a:srgbClr val="000000"/>
                </a:solidFill>
              </a:rPr>
              <a:t>图</a:t>
            </a:r>
            <a:r>
              <a:rPr lang="en-US" altLang="zh-CN">
                <a:solidFill>
                  <a:srgbClr val="000000"/>
                </a:solidFill>
              </a:rPr>
              <a:t>7-6 WordCount</a:t>
            </a:r>
            <a:r>
              <a:rPr lang="zh-CN" altLang="en-US">
                <a:solidFill>
                  <a:srgbClr val="000000"/>
                </a:solidFill>
              </a:rPr>
              <a:t>执行过程 </a:t>
            </a:r>
          </a:p>
        </p:txBody>
      </p:sp>
    </p:spTree>
    <p:extLst>
      <p:ext uri="{BB962C8B-B14F-4D97-AF65-F5344CB8AC3E}">
        <p14:creationId xmlns:p14="http://schemas.microsoft.com/office/powerpoint/2010/main" val="236013324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Freeform 3"/>
          <p:cNvSpPr>
            <a:spLocks noChangeArrowheads="1"/>
          </p:cNvSpPr>
          <p:nvPr/>
        </p:nvSpPr>
        <p:spPr bwMode="auto">
          <a:xfrm>
            <a:off x="0" y="0"/>
            <a:ext cx="9144000" cy="6858000"/>
          </a:xfrm>
          <a:custGeom>
            <a:avLst/>
            <a:gdLst>
              <a:gd name="T0" fmla="*/ 0 w 9144000"/>
              <a:gd name="T1" fmla="*/ 6858000 h 6858000"/>
              <a:gd name="T2" fmla="*/ 9144000 w 9144000"/>
              <a:gd name="T3" fmla="*/ 6858000 h 6858000"/>
              <a:gd name="T4" fmla="*/ 9144000 w 9144000"/>
              <a:gd name="T5" fmla="*/ 0 h 6858000"/>
              <a:gd name="T6" fmla="*/ 0 w 9144000"/>
              <a:gd name="T7" fmla="*/ 0 h 6858000"/>
              <a:gd name="T8" fmla="*/ 0 w 9144000"/>
              <a:gd name="T9" fmla="*/ 6858000 h 6858000"/>
              <a:gd name="T10" fmla="*/ 0 60000 65536"/>
              <a:gd name="T11" fmla="*/ 0 60000 65536"/>
              <a:gd name="T12" fmla="*/ 0 60000 65536"/>
              <a:gd name="T13" fmla="*/ 0 60000 65536"/>
              <a:gd name="T14" fmla="*/ 0 60000 65536"/>
              <a:gd name="T15" fmla="*/ 0 w 9144000"/>
              <a:gd name="T16" fmla="*/ 0 h 6858000"/>
              <a:gd name="T17" fmla="*/ 9144000 w 9144000"/>
              <a:gd name="T18" fmla="*/ 6858000 h 6858000"/>
            </a:gdLst>
            <a:ahLst/>
            <a:cxnLst>
              <a:cxn ang="T10">
                <a:pos x="T0" y="T1"/>
              </a:cxn>
              <a:cxn ang="T11">
                <a:pos x="T2" y="T3"/>
              </a:cxn>
              <a:cxn ang="T12">
                <a:pos x="T4" y="T5"/>
              </a:cxn>
              <a:cxn ang="T13">
                <a:pos x="T6" y="T7"/>
              </a:cxn>
              <a:cxn ang="T14">
                <a:pos x="T8" y="T9"/>
              </a:cxn>
            </a:cxnLst>
            <a:rect l="T15" t="T16" r="T17" b="T18"/>
            <a:pathLst>
              <a:path w="9144000" h="6858000">
                <a:moveTo>
                  <a:pt x="0" y="6858000"/>
                </a:moveTo>
                <a:lnTo>
                  <a:pt x="9144000" y="6858000"/>
                </a:lnTo>
                <a:lnTo>
                  <a:pt x="9144000" y="0"/>
                </a:lnTo>
                <a:lnTo>
                  <a:pt x="0" y="0"/>
                </a:lnTo>
                <a:lnTo>
                  <a:pt x="0" y="6858000"/>
                </a:lnTo>
              </a:path>
            </a:pathLst>
          </a:custGeom>
          <a:solidFill>
            <a:srgbClr val="FFFFFF"/>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5059" name="Freeform 3"/>
          <p:cNvSpPr>
            <a:spLocks noChangeArrowheads="1"/>
          </p:cNvSpPr>
          <p:nvPr/>
        </p:nvSpPr>
        <p:spPr bwMode="auto">
          <a:xfrm>
            <a:off x="0" y="0"/>
            <a:ext cx="9144000" cy="1066800"/>
          </a:xfrm>
          <a:custGeom>
            <a:avLst/>
            <a:gdLst>
              <a:gd name="T0" fmla="*/ 0 w 9144000"/>
              <a:gd name="T1" fmla="*/ 1066800 h 1066800"/>
              <a:gd name="T2" fmla="*/ 9144000 w 9144000"/>
              <a:gd name="T3" fmla="*/ 1066800 h 1066800"/>
              <a:gd name="T4" fmla="*/ 9144000 w 9144000"/>
              <a:gd name="T5" fmla="*/ 0 h 1066800"/>
              <a:gd name="T6" fmla="*/ 0 w 9144000"/>
              <a:gd name="T7" fmla="*/ 0 h 1066800"/>
              <a:gd name="T8" fmla="*/ 0 w 9144000"/>
              <a:gd name="T9" fmla="*/ 1066800 h 1066800"/>
              <a:gd name="T10" fmla="*/ 0 60000 65536"/>
              <a:gd name="T11" fmla="*/ 0 60000 65536"/>
              <a:gd name="T12" fmla="*/ 0 60000 65536"/>
              <a:gd name="T13" fmla="*/ 0 60000 65536"/>
              <a:gd name="T14" fmla="*/ 0 60000 65536"/>
              <a:gd name="T15" fmla="*/ 0 w 9144000"/>
              <a:gd name="T16" fmla="*/ 0 h 1066800"/>
              <a:gd name="T17" fmla="*/ 9144000 w 9144000"/>
              <a:gd name="T18" fmla="*/ 1066800 h 1066800"/>
            </a:gdLst>
            <a:ahLst/>
            <a:cxnLst>
              <a:cxn ang="T10">
                <a:pos x="T0" y="T1"/>
              </a:cxn>
              <a:cxn ang="T11">
                <a:pos x="T2" y="T3"/>
              </a:cxn>
              <a:cxn ang="T12">
                <a:pos x="T4" y="T5"/>
              </a:cxn>
              <a:cxn ang="T13">
                <a:pos x="T6" y="T7"/>
              </a:cxn>
              <a:cxn ang="T14">
                <a:pos x="T8" y="T9"/>
              </a:cxn>
            </a:cxnLst>
            <a:rect l="T15" t="T16" r="T17" b="T18"/>
            <a:pathLst>
              <a:path w="9144000" h="1066800">
                <a:moveTo>
                  <a:pt x="0" y="1066800"/>
                </a:moveTo>
                <a:lnTo>
                  <a:pt x="9144000" y="1066800"/>
                </a:lnTo>
                <a:lnTo>
                  <a:pt x="9144000" y="0"/>
                </a:lnTo>
                <a:lnTo>
                  <a:pt x="0" y="0"/>
                </a:lnTo>
                <a:lnTo>
                  <a:pt x="0" y="1066800"/>
                </a:lnTo>
              </a:path>
            </a:pathLst>
          </a:custGeom>
          <a:solidFill>
            <a:srgbClr val="0056AC"/>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5060" name="Freeform 3"/>
          <p:cNvSpPr>
            <a:spLocks noChangeArrowheads="1"/>
          </p:cNvSpPr>
          <p:nvPr/>
        </p:nvSpPr>
        <p:spPr bwMode="auto">
          <a:xfrm>
            <a:off x="-3175" y="-3175"/>
            <a:ext cx="9153525" cy="1076325"/>
          </a:xfrm>
          <a:custGeom>
            <a:avLst/>
            <a:gdLst>
              <a:gd name="T0" fmla="*/ 6350 w 9156700"/>
              <a:gd name="T1" fmla="*/ 1073150 h 1079500"/>
              <a:gd name="T2" fmla="*/ 9150350 w 9156700"/>
              <a:gd name="T3" fmla="*/ 1073150 h 1079500"/>
              <a:gd name="T4" fmla="*/ 9150350 w 9156700"/>
              <a:gd name="T5" fmla="*/ 6350 h 1079500"/>
              <a:gd name="T6" fmla="*/ 6350 w 9156700"/>
              <a:gd name="T7" fmla="*/ 6350 h 1079500"/>
              <a:gd name="T8" fmla="*/ 6350 w 9156700"/>
              <a:gd name="T9" fmla="*/ 1073150 h 1079500"/>
              <a:gd name="T10" fmla="*/ 0 60000 65536"/>
              <a:gd name="T11" fmla="*/ 0 60000 65536"/>
              <a:gd name="T12" fmla="*/ 0 60000 65536"/>
              <a:gd name="T13" fmla="*/ 0 60000 65536"/>
              <a:gd name="T14" fmla="*/ 0 60000 65536"/>
              <a:gd name="T15" fmla="*/ 0 w 9156700"/>
              <a:gd name="T16" fmla="*/ 0 h 1079500"/>
              <a:gd name="T17" fmla="*/ 9156700 w 9156700"/>
              <a:gd name="T18" fmla="*/ 1079500 h 1079500"/>
            </a:gdLst>
            <a:ahLst/>
            <a:cxnLst>
              <a:cxn ang="T10">
                <a:pos x="T0" y="T1"/>
              </a:cxn>
              <a:cxn ang="T11">
                <a:pos x="T2" y="T3"/>
              </a:cxn>
              <a:cxn ang="T12">
                <a:pos x="T4" y="T5"/>
              </a:cxn>
              <a:cxn ang="T13">
                <a:pos x="T6" y="T7"/>
              </a:cxn>
              <a:cxn ang="T14">
                <a:pos x="T8" y="T9"/>
              </a:cxn>
            </a:cxnLst>
            <a:rect l="T15" t="T16" r="T17" b="T18"/>
            <a:pathLst>
              <a:path w="9156700" h="1079500">
                <a:moveTo>
                  <a:pt x="6350" y="1073150"/>
                </a:moveTo>
                <a:lnTo>
                  <a:pt x="9150350" y="1073150"/>
                </a:lnTo>
                <a:lnTo>
                  <a:pt x="9150350" y="6350"/>
                </a:lnTo>
                <a:lnTo>
                  <a:pt x="6350" y="6350"/>
                </a:lnTo>
                <a:lnTo>
                  <a:pt x="6350" y="1073150"/>
                </a:lnTo>
              </a:path>
            </a:pathLst>
          </a:custGeom>
          <a:solidFill>
            <a:srgbClr val="000000">
              <a:alpha val="0"/>
            </a:srgbClr>
          </a:solidFill>
          <a:ln w="12700" cap="flat" cmpd="sng">
            <a:solidFill>
              <a:srgbClr val="000000"/>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506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000" y="2425700"/>
            <a:ext cx="4826000" cy="41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616700"/>
            <a:ext cx="91440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3" name="TextBox 1"/>
          <p:cNvSpPr>
            <a:spLocks noChangeArrowheads="1"/>
          </p:cNvSpPr>
          <p:nvPr/>
        </p:nvSpPr>
        <p:spPr bwMode="auto">
          <a:xfrm>
            <a:off x="520700" y="6667500"/>
            <a:ext cx="13716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200"/>
              </a:lnSpc>
            </a:pPr>
            <a:r>
              <a:rPr lang="en-US" altLang="zh-CN" sz="1200">
                <a:solidFill>
                  <a:srgbClr val="FFFFFF"/>
                </a:solidFill>
                <a:latin typeface="Times New Roman" panose="02020603050405020304" pitchFamily="18" charset="0"/>
                <a:sym typeface="Times New Roman" panose="02020603050405020304" pitchFamily="18" charset="0"/>
              </a:rPr>
              <a:t>《大数据技术基础》</a:t>
            </a:r>
            <a:endParaRPr lang="zh-CN" altLang="en-US">
              <a:solidFill>
                <a:srgbClr val="000000"/>
              </a:solidFill>
            </a:endParaRPr>
          </a:p>
        </p:txBody>
      </p:sp>
      <p:sp>
        <p:nvSpPr>
          <p:cNvPr id="45064" name="TextBox 1"/>
          <p:cNvSpPr>
            <a:spLocks noChangeArrowheads="1"/>
          </p:cNvSpPr>
          <p:nvPr/>
        </p:nvSpPr>
        <p:spPr bwMode="auto">
          <a:xfrm>
            <a:off x="558800" y="406400"/>
            <a:ext cx="7797800"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342900" algn="l"/>
                <a:tab pos="673100" algn="l"/>
              </a:tabLst>
              <a:defRPr>
                <a:solidFill>
                  <a:schemeClr val="tx1"/>
                </a:solidFill>
                <a:latin typeface="Arial" panose="020B0604020202020204" pitchFamily="34" charset="0"/>
              </a:defRPr>
            </a:lvl1pPr>
            <a:lvl2pPr>
              <a:tabLst>
                <a:tab pos="342900" algn="l"/>
                <a:tab pos="673100" algn="l"/>
              </a:tabLst>
              <a:defRPr>
                <a:solidFill>
                  <a:schemeClr val="tx1"/>
                </a:solidFill>
                <a:latin typeface="Arial" panose="020B0604020202020204" pitchFamily="34" charset="0"/>
              </a:defRPr>
            </a:lvl2pPr>
            <a:lvl3pPr>
              <a:tabLst>
                <a:tab pos="342900" algn="l"/>
                <a:tab pos="673100" algn="l"/>
              </a:tabLst>
              <a:defRPr>
                <a:solidFill>
                  <a:schemeClr val="tx1"/>
                </a:solidFill>
                <a:latin typeface="Arial" panose="020B0604020202020204" pitchFamily="34" charset="0"/>
              </a:defRPr>
            </a:lvl3pPr>
            <a:lvl4pPr>
              <a:tabLst>
                <a:tab pos="342900" algn="l"/>
                <a:tab pos="673100" algn="l"/>
              </a:tabLst>
              <a:defRPr>
                <a:solidFill>
                  <a:schemeClr val="tx1"/>
                </a:solidFill>
                <a:latin typeface="Arial" panose="020B0604020202020204" pitchFamily="34" charset="0"/>
              </a:defRPr>
            </a:lvl4pPr>
            <a:lvl5pPr>
              <a:tabLst>
                <a:tab pos="342900" algn="l"/>
                <a:tab pos="673100" algn="l"/>
              </a:tabLst>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9pPr>
          </a:lstStyle>
          <a:p>
            <a:pPr>
              <a:lnSpc>
                <a:spcPts val="34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3200" b="1">
                <a:solidFill>
                  <a:srgbClr val="FFFFFF"/>
                </a:solidFill>
                <a:latin typeface="Times New Roman" panose="02020603050405020304" pitchFamily="18" charset="0"/>
                <a:sym typeface="Times New Roman" panose="02020603050405020304" pitchFamily="18" charset="0"/>
              </a:rPr>
              <a:t>WordCount</a:t>
            </a:r>
            <a:r>
              <a:rPr lang="en-US" altLang="zh-CN" sz="3200">
                <a:solidFill>
                  <a:srgbClr val="FFFFFF"/>
                </a:solidFill>
                <a:latin typeface="黑体" panose="02010609060101010101" pitchFamily="49" charset="-122"/>
                <a:sym typeface="黑体" panose="02010609060101010101" pitchFamily="49" charset="-122"/>
              </a:rPr>
              <a:t>过程解释</a:t>
            </a:r>
            <a:endParaRPr lang="zh-CN" altLang="en-US" sz="3200">
              <a:solidFill>
                <a:srgbClr val="FFFFFF"/>
              </a:solidFill>
              <a:latin typeface="黑体" panose="02010609060101010101" pitchFamily="49" charset="-122"/>
              <a:sym typeface="黑体" panose="02010609060101010101" pitchFamily="49" charset="-122"/>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2400"/>
              </a:lnSpc>
            </a:pPr>
            <a:r>
              <a:rPr lang="en-US" altLang="zh-CN" sz="2000">
                <a:solidFill>
                  <a:srgbClr val="000000"/>
                </a:solidFill>
                <a:latin typeface="Times New Roman" panose="02020603050405020304" pitchFamily="18" charset="0"/>
                <a:sym typeface="Times New Roman" panose="02020603050405020304" pitchFamily="18" charset="0"/>
              </a:rPr>
              <a:t>•    Map操作的输入是&lt;key, value&gt;形式，其中，key是文档中某行的行</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3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号，value是该行的内容。Map操作会将输入文档中每一个单词的出</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2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现输出到中间文件中去。</a:t>
            </a:r>
            <a:endParaRPr lang="zh-CN" altLang="en-US">
              <a:solidFill>
                <a:srgbClr val="000000"/>
              </a:solidFill>
            </a:endParaRPr>
          </a:p>
        </p:txBody>
      </p:sp>
    </p:spTree>
    <p:extLst>
      <p:ext uri="{BB962C8B-B14F-4D97-AF65-F5344CB8AC3E}">
        <p14:creationId xmlns:p14="http://schemas.microsoft.com/office/powerpoint/2010/main" val="11460072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Freeform 3"/>
          <p:cNvSpPr>
            <a:spLocks noChangeArrowheads="1"/>
          </p:cNvSpPr>
          <p:nvPr/>
        </p:nvSpPr>
        <p:spPr bwMode="auto">
          <a:xfrm>
            <a:off x="0" y="0"/>
            <a:ext cx="9144000" cy="6858000"/>
          </a:xfrm>
          <a:custGeom>
            <a:avLst/>
            <a:gdLst>
              <a:gd name="T0" fmla="*/ 0 w 9144000"/>
              <a:gd name="T1" fmla="*/ 6858000 h 6858000"/>
              <a:gd name="T2" fmla="*/ 9144000 w 9144000"/>
              <a:gd name="T3" fmla="*/ 6858000 h 6858000"/>
              <a:gd name="T4" fmla="*/ 9144000 w 9144000"/>
              <a:gd name="T5" fmla="*/ 0 h 6858000"/>
              <a:gd name="T6" fmla="*/ 0 w 9144000"/>
              <a:gd name="T7" fmla="*/ 0 h 6858000"/>
              <a:gd name="T8" fmla="*/ 0 w 9144000"/>
              <a:gd name="T9" fmla="*/ 6858000 h 6858000"/>
              <a:gd name="T10" fmla="*/ 0 60000 65536"/>
              <a:gd name="T11" fmla="*/ 0 60000 65536"/>
              <a:gd name="T12" fmla="*/ 0 60000 65536"/>
              <a:gd name="T13" fmla="*/ 0 60000 65536"/>
              <a:gd name="T14" fmla="*/ 0 60000 65536"/>
              <a:gd name="T15" fmla="*/ 0 w 9144000"/>
              <a:gd name="T16" fmla="*/ 0 h 6858000"/>
              <a:gd name="T17" fmla="*/ 9144000 w 9144000"/>
              <a:gd name="T18" fmla="*/ 6858000 h 6858000"/>
            </a:gdLst>
            <a:ahLst/>
            <a:cxnLst>
              <a:cxn ang="T10">
                <a:pos x="T0" y="T1"/>
              </a:cxn>
              <a:cxn ang="T11">
                <a:pos x="T2" y="T3"/>
              </a:cxn>
              <a:cxn ang="T12">
                <a:pos x="T4" y="T5"/>
              </a:cxn>
              <a:cxn ang="T13">
                <a:pos x="T6" y="T7"/>
              </a:cxn>
              <a:cxn ang="T14">
                <a:pos x="T8" y="T9"/>
              </a:cxn>
            </a:cxnLst>
            <a:rect l="T15" t="T16" r="T17" b="T18"/>
            <a:pathLst>
              <a:path w="9144000" h="6858000">
                <a:moveTo>
                  <a:pt x="0" y="6858000"/>
                </a:moveTo>
                <a:lnTo>
                  <a:pt x="9144000" y="6858000"/>
                </a:lnTo>
                <a:lnTo>
                  <a:pt x="9144000" y="0"/>
                </a:lnTo>
                <a:lnTo>
                  <a:pt x="0" y="0"/>
                </a:lnTo>
                <a:lnTo>
                  <a:pt x="0" y="6858000"/>
                </a:lnTo>
              </a:path>
            </a:pathLst>
          </a:custGeom>
          <a:solidFill>
            <a:srgbClr val="FFFFFF"/>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6083" name="Freeform 3"/>
          <p:cNvSpPr>
            <a:spLocks noChangeArrowheads="1"/>
          </p:cNvSpPr>
          <p:nvPr/>
        </p:nvSpPr>
        <p:spPr bwMode="auto">
          <a:xfrm>
            <a:off x="0" y="0"/>
            <a:ext cx="9144000" cy="1066800"/>
          </a:xfrm>
          <a:custGeom>
            <a:avLst/>
            <a:gdLst>
              <a:gd name="T0" fmla="*/ 0 w 9144000"/>
              <a:gd name="T1" fmla="*/ 1066800 h 1066800"/>
              <a:gd name="T2" fmla="*/ 9144000 w 9144000"/>
              <a:gd name="T3" fmla="*/ 1066800 h 1066800"/>
              <a:gd name="T4" fmla="*/ 9144000 w 9144000"/>
              <a:gd name="T5" fmla="*/ 0 h 1066800"/>
              <a:gd name="T6" fmla="*/ 0 w 9144000"/>
              <a:gd name="T7" fmla="*/ 0 h 1066800"/>
              <a:gd name="T8" fmla="*/ 0 w 9144000"/>
              <a:gd name="T9" fmla="*/ 1066800 h 1066800"/>
              <a:gd name="T10" fmla="*/ 0 60000 65536"/>
              <a:gd name="T11" fmla="*/ 0 60000 65536"/>
              <a:gd name="T12" fmla="*/ 0 60000 65536"/>
              <a:gd name="T13" fmla="*/ 0 60000 65536"/>
              <a:gd name="T14" fmla="*/ 0 60000 65536"/>
              <a:gd name="T15" fmla="*/ 0 w 9144000"/>
              <a:gd name="T16" fmla="*/ 0 h 1066800"/>
              <a:gd name="T17" fmla="*/ 9144000 w 9144000"/>
              <a:gd name="T18" fmla="*/ 1066800 h 1066800"/>
            </a:gdLst>
            <a:ahLst/>
            <a:cxnLst>
              <a:cxn ang="T10">
                <a:pos x="T0" y="T1"/>
              </a:cxn>
              <a:cxn ang="T11">
                <a:pos x="T2" y="T3"/>
              </a:cxn>
              <a:cxn ang="T12">
                <a:pos x="T4" y="T5"/>
              </a:cxn>
              <a:cxn ang="T13">
                <a:pos x="T6" y="T7"/>
              </a:cxn>
              <a:cxn ang="T14">
                <a:pos x="T8" y="T9"/>
              </a:cxn>
            </a:cxnLst>
            <a:rect l="T15" t="T16" r="T17" b="T18"/>
            <a:pathLst>
              <a:path w="9144000" h="1066800">
                <a:moveTo>
                  <a:pt x="0" y="1066800"/>
                </a:moveTo>
                <a:lnTo>
                  <a:pt x="9144000" y="1066800"/>
                </a:lnTo>
                <a:lnTo>
                  <a:pt x="9144000" y="0"/>
                </a:lnTo>
                <a:lnTo>
                  <a:pt x="0" y="0"/>
                </a:lnTo>
                <a:lnTo>
                  <a:pt x="0" y="1066800"/>
                </a:lnTo>
              </a:path>
            </a:pathLst>
          </a:custGeom>
          <a:solidFill>
            <a:srgbClr val="0056AC"/>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6084" name="Freeform 3"/>
          <p:cNvSpPr>
            <a:spLocks noChangeArrowheads="1"/>
          </p:cNvSpPr>
          <p:nvPr/>
        </p:nvSpPr>
        <p:spPr bwMode="auto">
          <a:xfrm>
            <a:off x="-3175" y="-3175"/>
            <a:ext cx="9153525" cy="1076325"/>
          </a:xfrm>
          <a:custGeom>
            <a:avLst/>
            <a:gdLst>
              <a:gd name="T0" fmla="*/ 6350 w 9156700"/>
              <a:gd name="T1" fmla="*/ 1073150 h 1079500"/>
              <a:gd name="T2" fmla="*/ 9150350 w 9156700"/>
              <a:gd name="T3" fmla="*/ 1073150 h 1079500"/>
              <a:gd name="T4" fmla="*/ 9150350 w 9156700"/>
              <a:gd name="T5" fmla="*/ 6350 h 1079500"/>
              <a:gd name="T6" fmla="*/ 6350 w 9156700"/>
              <a:gd name="T7" fmla="*/ 6350 h 1079500"/>
              <a:gd name="T8" fmla="*/ 6350 w 9156700"/>
              <a:gd name="T9" fmla="*/ 1073150 h 1079500"/>
              <a:gd name="T10" fmla="*/ 0 60000 65536"/>
              <a:gd name="T11" fmla="*/ 0 60000 65536"/>
              <a:gd name="T12" fmla="*/ 0 60000 65536"/>
              <a:gd name="T13" fmla="*/ 0 60000 65536"/>
              <a:gd name="T14" fmla="*/ 0 60000 65536"/>
              <a:gd name="T15" fmla="*/ 0 w 9156700"/>
              <a:gd name="T16" fmla="*/ 0 h 1079500"/>
              <a:gd name="T17" fmla="*/ 9156700 w 9156700"/>
              <a:gd name="T18" fmla="*/ 1079500 h 1079500"/>
            </a:gdLst>
            <a:ahLst/>
            <a:cxnLst>
              <a:cxn ang="T10">
                <a:pos x="T0" y="T1"/>
              </a:cxn>
              <a:cxn ang="T11">
                <a:pos x="T2" y="T3"/>
              </a:cxn>
              <a:cxn ang="T12">
                <a:pos x="T4" y="T5"/>
              </a:cxn>
              <a:cxn ang="T13">
                <a:pos x="T6" y="T7"/>
              </a:cxn>
              <a:cxn ang="T14">
                <a:pos x="T8" y="T9"/>
              </a:cxn>
            </a:cxnLst>
            <a:rect l="T15" t="T16" r="T17" b="T18"/>
            <a:pathLst>
              <a:path w="9156700" h="1079500">
                <a:moveTo>
                  <a:pt x="6350" y="1073150"/>
                </a:moveTo>
                <a:lnTo>
                  <a:pt x="9150350" y="1073150"/>
                </a:lnTo>
                <a:lnTo>
                  <a:pt x="9150350" y="6350"/>
                </a:lnTo>
                <a:lnTo>
                  <a:pt x="6350" y="6350"/>
                </a:lnTo>
                <a:lnTo>
                  <a:pt x="6350" y="1073150"/>
                </a:lnTo>
              </a:path>
            </a:pathLst>
          </a:custGeom>
          <a:solidFill>
            <a:srgbClr val="000000">
              <a:alpha val="0"/>
            </a:srgbClr>
          </a:solidFill>
          <a:ln w="12700" cap="flat" cmpd="sng">
            <a:solidFill>
              <a:srgbClr val="000000"/>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608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500" y="3035300"/>
            <a:ext cx="5422900" cy="353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616700"/>
            <a:ext cx="91440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7" name="TextBox 1"/>
          <p:cNvSpPr>
            <a:spLocks noChangeArrowheads="1"/>
          </p:cNvSpPr>
          <p:nvPr/>
        </p:nvSpPr>
        <p:spPr bwMode="auto">
          <a:xfrm>
            <a:off x="520700" y="6667500"/>
            <a:ext cx="13716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200"/>
              </a:lnSpc>
            </a:pPr>
            <a:r>
              <a:rPr lang="en-US" altLang="zh-CN" sz="1200">
                <a:solidFill>
                  <a:srgbClr val="FFFFFF"/>
                </a:solidFill>
                <a:latin typeface="Times New Roman" panose="02020603050405020304" pitchFamily="18" charset="0"/>
                <a:sym typeface="Times New Roman" panose="02020603050405020304" pitchFamily="18" charset="0"/>
              </a:rPr>
              <a:t>《大数据技术基础》</a:t>
            </a:r>
            <a:endParaRPr lang="zh-CN" altLang="en-US">
              <a:solidFill>
                <a:srgbClr val="000000"/>
              </a:solidFill>
            </a:endParaRPr>
          </a:p>
        </p:txBody>
      </p:sp>
      <p:sp>
        <p:nvSpPr>
          <p:cNvPr id="46088" name="TextBox 1"/>
          <p:cNvSpPr>
            <a:spLocks noChangeArrowheads="1"/>
          </p:cNvSpPr>
          <p:nvPr/>
        </p:nvSpPr>
        <p:spPr bwMode="auto">
          <a:xfrm>
            <a:off x="558800" y="431800"/>
            <a:ext cx="79248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342900" algn="l"/>
                <a:tab pos="673100" algn="l"/>
              </a:tabLst>
              <a:defRPr>
                <a:solidFill>
                  <a:schemeClr val="tx1"/>
                </a:solidFill>
                <a:latin typeface="Arial" panose="020B0604020202020204" pitchFamily="34" charset="0"/>
              </a:defRPr>
            </a:lvl1pPr>
            <a:lvl2pPr>
              <a:tabLst>
                <a:tab pos="342900" algn="l"/>
                <a:tab pos="673100" algn="l"/>
              </a:tabLst>
              <a:defRPr>
                <a:solidFill>
                  <a:schemeClr val="tx1"/>
                </a:solidFill>
                <a:latin typeface="Arial" panose="020B0604020202020204" pitchFamily="34" charset="0"/>
              </a:defRPr>
            </a:lvl2pPr>
            <a:lvl3pPr>
              <a:tabLst>
                <a:tab pos="342900" algn="l"/>
                <a:tab pos="673100" algn="l"/>
              </a:tabLst>
              <a:defRPr>
                <a:solidFill>
                  <a:schemeClr val="tx1"/>
                </a:solidFill>
                <a:latin typeface="Arial" panose="020B0604020202020204" pitchFamily="34" charset="0"/>
              </a:defRPr>
            </a:lvl3pPr>
            <a:lvl4pPr>
              <a:tabLst>
                <a:tab pos="342900" algn="l"/>
                <a:tab pos="673100" algn="l"/>
              </a:tabLst>
              <a:defRPr>
                <a:solidFill>
                  <a:schemeClr val="tx1"/>
                </a:solidFill>
                <a:latin typeface="Arial" panose="020B0604020202020204" pitchFamily="34" charset="0"/>
              </a:defRPr>
            </a:lvl4pPr>
            <a:lvl5pPr>
              <a:tabLst>
                <a:tab pos="342900" algn="l"/>
                <a:tab pos="673100" algn="l"/>
              </a:tabLst>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9pPr>
          </a:lstStyle>
          <a:p>
            <a:pPr>
              <a:lnSpc>
                <a:spcPts val="34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3200" b="1">
                <a:solidFill>
                  <a:srgbClr val="FFFFFF"/>
                </a:solidFill>
                <a:latin typeface="Times New Roman" panose="02020603050405020304" pitchFamily="18" charset="0"/>
                <a:sym typeface="Times New Roman" panose="02020603050405020304" pitchFamily="18" charset="0"/>
              </a:rPr>
              <a:t>WordCount</a:t>
            </a:r>
            <a:r>
              <a:rPr lang="en-US" altLang="zh-CN" sz="3200">
                <a:solidFill>
                  <a:srgbClr val="FFFFFF"/>
                </a:solidFill>
                <a:latin typeface="黑体" panose="02010609060101010101" pitchFamily="49" charset="-122"/>
                <a:sym typeface="黑体" panose="02010609060101010101" pitchFamily="49" charset="-122"/>
              </a:rPr>
              <a:t>过程解释</a:t>
            </a:r>
            <a:endParaRPr lang="zh-CN" altLang="en-US" sz="3200">
              <a:solidFill>
                <a:srgbClr val="FFFFFF"/>
              </a:solidFill>
              <a:latin typeface="黑体" panose="02010609060101010101" pitchFamily="49" charset="-122"/>
              <a:sym typeface="黑体" panose="02010609060101010101" pitchFamily="49" charset="-122"/>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2400"/>
              </a:lnSpc>
            </a:pPr>
            <a:r>
              <a:rPr lang="en-US" altLang="zh-CN" sz="2000">
                <a:solidFill>
                  <a:srgbClr val="000000"/>
                </a:solidFill>
                <a:latin typeface="Times New Roman" panose="02020603050405020304" pitchFamily="18" charset="0"/>
                <a:sym typeface="Times New Roman" panose="02020603050405020304" pitchFamily="18" charset="0"/>
              </a:rPr>
              <a:t>•    Reduce操作的输入是单词和出现次数的序列，如 &lt;“Hello”， [1,1,1]&gt;</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4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 &lt; “World”，[1,1] &gt;， &lt; “Bye”，[1,1,1] &gt;， &lt; “Hadoop”， [1,1,1,1]</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3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&gt;等。然后根据每个单词，算出总的出现次数。</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800"/>
              </a:lnSpc>
            </a:pPr>
            <a:r>
              <a:rPr lang="en-US" altLang="zh-CN" sz="2000">
                <a:solidFill>
                  <a:srgbClr val="000000"/>
                </a:solidFill>
                <a:latin typeface="Times New Roman" panose="02020603050405020304" pitchFamily="18" charset="0"/>
                <a:sym typeface="Times New Roman" panose="02020603050405020304" pitchFamily="18" charset="0"/>
              </a:rPr>
              <a:t>•    最后输出排序后的最终结果就会是：&lt; “Bye”，3&gt;，&lt; “Hadoop”，4&gt;</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4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，&lt; “Hello”，3&gt;， &lt; “World”，2&gt;。</a:t>
            </a:r>
            <a:endParaRPr lang="zh-CN" altLang="en-US">
              <a:solidFill>
                <a:srgbClr val="000000"/>
              </a:solidFill>
            </a:endParaRPr>
          </a:p>
        </p:txBody>
      </p:sp>
    </p:spTree>
    <p:extLst>
      <p:ext uri="{BB962C8B-B14F-4D97-AF65-F5344CB8AC3E}">
        <p14:creationId xmlns:p14="http://schemas.microsoft.com/office/powerpoint/2010/main" val="35828174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reeform 3"/>
          <p:cNvSpPr>
            <a:spLocks noChangeArrowheads="1"/>
          </p:cNvSpPr>
          <p:nvPr/>
        </p:nvSpPr>
        <p:spPr bwMode="auto">
          <a:xfrm>
            <a:off x="0" y="0"/>
            <a:ext cx="9144000" cy="6858000"/>
          </a:xfrm>
          <a:custGeom>
            <a:avLst/>
            <a:gdLst>
              <a:gd name="T0" fmla="*/ 0 w 9144000"/>
              <a:gd name="T1" fmla="*/ 6858000 h 6858000"/>
              <a:gd name="T2" fmla="*/ 9144000 w 9144000"/>
              <a:gd name="T3" fmla="*/ 6858000 h 6858000"/>
              <a:gd name="T4" fmla="*/ 9144000 w 9144000"/>
              <a:gd name="T5" fmla="*/ 0 h 6858000"/>
              <a:gd name="T6" fmla="*/ 0 w 9144000"/>
              <a:gd name="T7" fmla="*/ 0 h 6858000"/>
              <a:gd name="T8" fmla="*/ 0 w 9144000"/>
              <a:gd name="T9" fmla="*/ 6858000 h 6858000"/>
              <a:gd name="T10" fmla="*/ 0 60000 65536"/>
              <a:gd name="T11" fmla="*/ 0 60000 65536"/>
              <a:gd name="T12" fmla="*/ 0 60000 65536"/>
              <a:gd name="T13" fmla="*/ 0 60000 65536"/>
              <a:gd name="T14" fmla="*/ 0 60000 65536"/>
              <a:gd name="T15" fmla="*/ 0 w 9144000"/>
              <a:gd name="T16" fmla="*/ 0 h 6858000"/>
              <a:gd name="T17" fmla="*/ 9144000 w 9144000"/>
              <a:gd name="T18" fmla="*/ 6858000 h 6858000"/>
            </a:gdLst>
            <a:ahLst/>
            <a:cxnLst>
              <a:cxn ang="T10">
                <a:pos x="T0" y="T1"/>
              </a:cxn>
              <a:cxn ang="T11">
                <a:pos x="T2" y="T3"/>
              </a:cxn>
              <a:cxn ang="T12">
                <a:pos x="T4" y="T5"/>
              </a:cxn>
              <a:cxn ang="T13">
                <a:pos x="T6" y="T7"/>
              </a:cxn>
              <a:cxn ang="T14">
                <a:pos x="T8" y="T9"/>
              </a:cxn>
            </a:cxnLst>
            <a:rect l="T15" t="T16" r="T17" b="T18"/>
            <a:pathLst>
              <a:path w="9144000" h="6858000">
                <a:moveTo>
                  <a:pt x="0" y="6858000"/>
                </a:moveTo>
                <a:lnTo>
                  <a:pt x="9144000" y="6858000"/>
                </a:lnTo>
                <a:lnTo>
                  <a:pt x="9144000" y="0"/>
                </a:lnTo>
                <a:lnTo>
                  <a:pt x="0" y="0"/>
                </a:lnTo>
                <a:lnTo>
                  <a:pt x="0" y="6858000"/>
                </a:lnTo>
              </a:path>
            </a:pathLst>
          </a:custGeom>
          <a:solidFill>
            <a:srgbClr val="FFFFFF"/>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147" name="Freeform 3"/>
          <p:cNvSpPr>
            <a:spLocks noChangeArrowheads="1"/>
          </p:cNvSpPr>
          <p:nvPr/>
        </p:nvSpPr>
        <p:spPr bwMode="auto">
          <a:xfrm>
            <a:off x="0" y="0"/>
            <a:ext cx="9144000" cy="1066800"/>
          </a:xfrm>
          <a:custGeom>
            <a:avLst/>
            <a:gdLst>
              <a:gd name="T0" fmla="*/ 0 w 9144000"/>
              <a:gd name="T1" fmla="*/ 1066800 h 1066800"/>
              <a:gd name="T2" fmla="*/ 9144000 w 9144000"/>
              <a:gd name="T3" fmla="*/ 1066800 h 1066800"/>
              <a:gd name="T4" fmla="*/ 9144000 w 9144000"/>
              <a:gd name="T5" fmla="*/ 0 h 1066800"/>
              <a:gd name="T6" fmla="*/ 0 w 9144000"/>
              <a:gd name="T7" fmla="*/ 0 h 1066800"/>
              <a:gd name="T8" fmla="*/ 0 w 9144000"/>
              <a:gd name="T9" fmla="*/ 1066800 h 1066800"/>
              <a:gd name="T10" fmla="*/ 0 60000 65536"/>
              <a:gd name="T11" fmla="*/ 0 60000 65536"/>
              <a:gd name="T12" fmla="*/ 0 60000 65536"/>
              <a:gd name="T13" fmla="*/ 0 60000 65536"/>
              <a:gd name="T14" fmla="*/ 0 60000 65536"/>
              <a:gd name="T15" fmla="*/ 0 w 9144000"/>
              <a:gd name="T16" fmla="*/ 0 h 1066800"/>
              <a:gd name="T17" fmla="*/ 9144000 w 9144000"/>
              <a:gd name="T18" fmla="*/ 1066800 h 1066800"/>
            </a:gdLst>
            <a:ahLst/>
            <a:cxnLst>
              <a:cxn ang="T10">
                <a:pos x="T0" y="T1"/>
              </a:cxn>
              <a:cxn ang="T11">
                <a:pos x="T2" y="T3"/>
              </a:cxn>
              <a:cxn ang="T12">
                <a:pos x="T4" y="T5"/>
              </a:cxn>
              <a:cxn ang="T13">
                <a:pos x="T6" y="T7"/>
              </a:cxn>
              <a:cxn ang="T14">
                <a:pos x="T8" y="T9"/>
              </a:cxn>
            </a:cxnLst>
            <a:rect l="T15" t="T16" r="T17" b="T18"/>
            <a:pathLst>
              <a:path w="9144000" h="1066800">
                <a:moveTo>
                  <a:pt x="0" y="1066800"/>
                </a:moveTo>
                <a:lnTo>
                  <a:pt x="9144000" y="1066800"/>
                </a:lnTo>
                <a:lnTo>
                  <a:pt x="9144000" y="0"/>
                </a:lnTo>
                <a:lnTo>
                  <a:pt x="0" y="0"/>
                </a:lnTo>
                <a:lnTo>
                  <a:pt x="0" y="1066800"/>
                </a:lnTo>
              </a:path>
            </a:pathLst>
          </a:custGeom>
          <a:solidFill>
            <a:srgbClr val="0056AC"/>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148" name="Freeform 3"/>
          <p:cNvSpPr>
            <a:spLocks noChangeArrowheads="1"/>
          </p:cNvSpPr>
          <p:nvPr/>
        </p:nvSpPr>
        <p:spPr bwMode="auto">
          <a:xfrm>
            <a:off x="-3175" y="-3175"/>
            <a:ext cx="9153525" cy="1076325"/>
          </a:xfrm>
          <a:custGeom>
            <a:avLst/>
            <a:gdLst>
              <a:gd name="T0" fmla="*/ 6350 w 9156700"/>
              <a:gd name="T1" fmla="*/ 1073150 h 1079500"/>
              <a:gd name="T2" fmla="*/ 9150350 w 9156700"/>
              <a:gd name="T3" fmla="*/ 1073150 h 1079500"/>
              <a:gd name="T4" fmla="*/ 9150350 w 9156700"/>
              <a:gd name="T5" fmla="*/ 6350 h 1079500"/>
              <a:gd name="T6" fmla="*/ 6350 w 9156700"/>
              <a:gd name="T7" fmla="*/ 6350 h 1079500"/>
              <a:gd name="T8" fmla="*/ 6350 w 9156700"/>
              <a:gd name="T9" fmla="*/ 1073150 h 1079500"/>
              <a:gd name="T10" fmla="*/ 0 60000 65536"/>
              <a:gd name="T11" fmla="*/ 0 60000 65536"/>
              <a:gd name="T12" fmla="*/ 0 60000 65536"/>
              <a:gd name="T13" fmla="*/ 0 60000 65536"/>
              <a:gd name="T14" fmla="*/ 0 60000 65536"/>
              <a:gd name="T15" fmla="*/ 0 w 9156700"/>
              <a:gd name="T16" fmla="*/ 0 h 1079500"/>
              <a:gd name="T17" fmla="*/ 9156700 w 9156700"/>
              <a:gd name="T18" fmla="*/ 1079500 h 1079500"/>
            </a:gdLst>
            <a:ahLst/>
            <a:cxnLst>
              <a:cxn ang="T10">
                <a:pos x="T0" y="T1"/>
              </a:cxn>
              <a:cxn ang="T11">
                <a:pos x="T2" y="T3"/>
              </a:cxn>
              <a:cxn ang="T12">
                <a:pos x="T4" y="T5"/>
              </a:cxn>
              <a:cxn ang="T13">
                <a:pos x="T6" y="T7"/>
              </a:cxn>
              <a:cxn ang="T14">
                <a:pos x="T8" y="T9"/>
              </a:cxn>
            </a:cxnLst>
            <a:rect l="T15" t="T16" r="T17" b="T18"/>
            <a:pathLst>
              <a:path w="9156700" h="1079500">
                <a:moveTo>
                  <a:pt x="6350" y="1073150"/>
                </a:moveTo>
                <a:lnTo>
                  <a:pt x="9150350" y="1073150"/>
                </a:lnTo>
                <a:lnTo>
                  <a:pt x="9150350" y="6350"/>
                </a:lnTo>
                <a:lnTo>
                  <a:pt x="6350" y="6350"/>
                </a:lnTo>
                <a:lnTo>
                  <a:pt x="6350" y="1073150"/>
                </a:lnTo>
              </a:path>
            </a:pathLst>
          </a:custGeom>
          <a:solidFill>
            <a:srgbClr val="000000">
              <a:alpha val="0"/>
            </a:srgbClr>
          </a:solidFill>
          <a:ln w="12700" cap="flat" cmpd="sng">
            <a:solidFill>
              <a:srgbClr val="000000"/>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pic>
        <p:nvPicPr>
          <p:cNvPr id="614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616700"/>
            <a:ext cx="91440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0" name="TextBox 1"/>
          <p:cNvSpPr>
            <a:spLocks noChangeArrowheads="1"/>
          </p:cNvSpPr>
          <p:nvPr/>
        </p:nvSpPr>
        <p:spPr bwMode="auto">
          <a:xfrm>
            <a:off x="584200" y="6667500"/>
            <a:ext cx="13716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200"/>
              </a:lnSpc>
            </a:pPr>
            <a:r>
              <a:rPr lang="en-US" altLang="zh-CN" sz="1200">
                <a:solidFill>
                  <a:srgbClr val="FFFFFF"/>
                </a:solidFill>
                <a:latin typeface="Times New Roman" pitchFamily="18" charset="0"/>
                <a:sym typeface="Times New Roman" pitchFamily="18" charset="0"/>
              </a:rPr>
              <a:t>《大数据技术基础》</a:t>
            </a:r>
            <a:endParaRPr lang="zh-CN" altLang="en-US"/>
          </a:p>
        </p:txBody>
      </p:sp>
      <p:sp>
        <p:nvSpPr>
          <p:cNvPr id="6151" name="TextBox 1"/>
          <p:cNvSpPr>
            <a:spLocks noChangeArrowheads="1"/>
          </p:cNvSpPr>
          <p:nvPr/>
        </p:nvSpPr>
        <p:spPr bwMode="auto">
          <a:xfrm>
            <a:off x="546100" y="495300"/>
            <a:ext cx="7962900" cy="477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342900" algn="l"/>
                <a:tab pos="685800" algn="l"/>
              </a:tabLst>
              <a:defRPr>
                <a:solidFill>
                  <a:schemeClr val="tx1"/>
                </a:solidFill>
                <a:latin typeface="Arial" pitchFamily="34" charset="0"/>
              </a:defRPr>
            </a:lvl1pPr>
            <a:lvl2pPr>
              <a:tabLst>
                <a:tab pos="342900" algn="l"/>
                <a:tab pos="685800" algn="l"/>
              </a:tabLst>
              <a:defRPr>
                <a:solidFill>
                  <a:schemeClr val="tx1"/>
                </a:solidFill>
                <a:latin typeface="Arial" pitchFamily="34" charset="0"/>
              </a:defRPr>
            </a:lvl2pPr>
            <a:lvl3pPr>
              <a:tabLst>
                <a:tab pos="342900" algn="l"/>
                <a:tab pos="685800" algn="l"/>
              </a:tabLst>
              <a:defRPr>
                <a:solidFill>
                  <a:schemeClr val="tx1"/>
                </a:solidFill>
                <a:latin typeface="Arial" pitchFamily="34" charset="0"/>
              </a:defRPr>
            </a:lvl3pPr>
            <a:lvl4pPr>
              <a:tabLst>
                <a:tab pos="342900" algn="l"/>
                <a:tab pos="685800" algn="l"/>
              </a:tabLst>
              <a:defRPr>
                <a:solidFill>
                  <a:schemeClr val="tx1"/>
                </a:solidFill>
                <a:latin typeface="Arial" pitchFamily="34" charset="0"/>
              </a:defRPr>
            </a:lvl4pPr>
            <a:lvl5pPr>
              <a:tabLst>
                <a:tab pos="342900" algn="l"/>
                <a:tab pos="685800" algn="l"/>
              </a:tabLst>
              <a:defRPr>
                <a:solidFill>
                  <a:schemeClr val="tx1"/>
                </a:solidFill>
                <a:latin typeface="Arial" pitchFamily="34" charset="0"/>
              </a:defRPr>
            </a:lvl5pPr>
            <a:lvl6pPr fontAlgn="base">
              <a:spcBef>
                <a:spcPct val="0"/>
              </a:spcBef>
              <a:spcAft>
                <a:spcPct val="0"/>
              </a:spcAft>
              <a:buFont typeface="Arial" pitchFamily="34" charset="0"/>
              <a:tabLst>
                <a:tab pos="342900" algn="l"/>
                <a:tab pos="685800" algn="l"/>
              </a:tabLst>
              <a:defRPr>
                <a:solidFill>
                  <a:schemeClr val="tx1"/>
                </a:solidFill>
                <a:latin typeface="Arial" pitchFamily="34" charset="0"/>
              </a:defRPr>
            </a:lvl6pPr>
            <a:lvl7pPr fontAlgn="base">
              <a:spcBef>
                <a:spcPct val="0"/>
              </a:spcBef>
              <a:spcAft>
                <a:spcPct val="0"/>
              </a:spcAft>
              <a:buFont typeface="Arial" pitchFamily="34" charset="0"/>
              <a:tabLst>
                <a:tab pos="342900" algn="l"/>
                <a:tab pos="685800" algn="l"/>
              </a:tabLst>
              <a:defRPr>
                <a:solidFill>
                  <a:schemeClr val="tx1"/>
                </a:solidFill>
                <a:latin typeface="Arial" pitchFamily="34" charset="0"/>
              </a:defRPr>
            </a:lvl7pPr>
            <a:lvl8pPr fontAlgn="base">
              <a:spcBef>
                <a:spcPct val="0"/>
              </a:spcBef>
              <a:spcAft>
                <a:spcPct val="0"/>
              </a:spcAft>
              <a:buFont typeface="Arial" pitchFamily="34" charset="0"/>
              <a:tabLst>
                <a:tab pos="342900" algn="l"/>
                <a:tab pos="685800" algn="l"/>
              </a:tabLst>
              <a:defRPr>
                <a:solidFill>
                  <a:schemeClr val="tx1"/>
                </a:solidFill>
                <a:latin typeface="Arial" pitchFamily="34" charset="0"/>
              </a:defRPr>
            </a:lvl8pPr>
            <a:lvl9pPr fontAlgn="base">
              <a:spcBef>
                <a:spcPct val="0"/>
              </a:spcBef>
              <a:spcAft>
                <a:spcPct val="0"/>
              </a:spcAft>
              <a:buFont typeface="Arial" pitchFamily="34" charset="0"/>
              <a:tabLst>
                <a:tab pos="342900" algn="l"/>
                <a:tab pos="685800" algn="l"/>
              </a:tabLst>
              <a:defRPr>
                <a:solidFill>
                  <a:schemeClr val="tx1"/>
                </a:solidFill>
                <a:latin typeface="Arial" pitchFamily="34" charset="0"/>
              </a:defRPr>
            </a:lvl9pPr>
          </a:lstStyle>
          <a:p>
            <a:pPr>
              <a:lnSpc>
                <a:spcPts val="3200"/>
              </a:lnSpc>
            </a:pPr>
            <a:r>
              <a:rPr lang="en-US" altLang="zh-CN" dirty="0">
                <a:solidFill>
                  <a:srgbClr val="000000"/>
                </a:solidFill>
                <a:latin typeface="Calibri" pitchFamily="34" charset="0"/>
                <a:ea typeface="Calibri" pitchFamily="34" charset="0"/>
                <a:cs typeface="Calibri" pitchFamily="34" charset="0"/>
                <a:sym typeface="Calibri" pitchFamily="34" charset="0"/>
              </a:rPr>
              <a:t>		</a:t>
            </a:r>
            <a:r>
              <a:rPr lang="en-US" altLang="zh-CN" sz="3200" dirty="0" err="1">
                <a:solidFill>
                  <a:srgbClr val="FFFFFF"/>
                </a:solidFill>
                <a:latin typeface="黑体" pitchFamily="49" charset="-122"/>
                <a:sym typeface="黑体" pitchFamily="49" charset="-122"/>
              </a:rPr>
              <a:t>数据抽取与集成</a:t>
            </a:r>
            <a:endParaRPr lang="zh-CN" altLang="en-US" sz="3200" dirty="0">
              <a:solidFill>
                <a:srgbClr val="FFFFFF"/>
              </a:solidFill>
              <a:latin typeface="黑体" pitchFamily="49" charset="-122"/>
              <a:sym typeface="黑体" pitchFamily="49" charset="-122"/>
            </a:endParaRPr>
          </a:p>
          <a:p>
            <a:pPr>
              <a:lnSpc>
                <a:spcPts val="1000"/>
              </a:lnSpc>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3000"/>
              </a:lnSpc>
            </a:pPr>
            <a:r>
              <a:rPr lang="en-US" altLang="zh-CN" sz="2400" dirty="0">
                <a:solidFill>
                  <a:srgbClr val="000000"/>
                </a:solidFill>
                <a:latin typeface="Times New Roman" pitchFamily="18" charset="0"/>
                <a:sym typeface="Times New Roman" pitchFamily="18" charset="0"/>
              </a:rPr>
              <a:t>•   </a:t>
            </a:r>
            <a:r>
              <a:rPr lang="en-US" altLang="zh-CN" sz="2400" dirty="0" err="1">
                <a:solidFill>
                  <a:srgbClr val="000000"/>
                </a:solidFill>
                <a:latin typeface="Times New Roman" pitchFamily="18" charset="0"/>
                <a:sym typeface="Times New Roman" pitchFamily="18" charset="0"/>
              </a:rPr>
              <a:t>大数据的一个重要特点就是多样性，这就意味着数据来源</a:t>
            </a:r>
            <a:endParaRPr lang="zh-CN" altLang="en-US" sz="2400" dirty="0">
              <a:solidFill>
                <a:srgbClr val="000000"/>
              </a:solidFill>
              <a:latin typeface="Times New Roman" pitchFamily="18" charset="0"/>
              <a:sym typeface="Times New Roman" pitchFamily="18" charset="0"/>
            </a:endParaRPr>
          </a:p>
          <a:p>
            <a:pPr>
              <a:lnSpc>
                <a:spcPts val="2700"/>
              </a:lnSpc>
            </a:pPr>
            <a:r>
              <a:rPr lang="en-US" altLang="zh-CN" dirty="0">
                <a:solidFill>
                  <a:srgbClr val="000000"/>
                </a:solidFill>
                <a:latin typeface="Calibri" pitchFamily="34" charset="0"/>
                <a:ea typeface="Calibri" pitchFamily="34" charset="0"/>
                <a:cs typeface="Calibri" pitchFamily="34" charset="0"/>
                <a:sym typeface="Calibri" pitchFamily="34" charset="0"/>
              </a:rPr>
              <a:t>	</a:t>
            </a:r>
            <a:r>
              <a:rPr lang="en-US" altLang="zh-CN" sz="2400" dirty="0" err="1">
                <a:solidFill>
                  <a:srgbClr val="000000"/>
                </a:solidFill>
                <a:latin typeface="Times New Roman" pitchFamily="18" charset="0"/>
                <a:sym typeface="Times New Roman" pitchFamily="18" charset="0"/>
              </a:rPr>
              <a:t>极其广泛，数据类型极为繁杂。这种复杂的数据环境给大</a:t>
            </a:r>
            <a:endParaRPr lang="zh-CN" altLang="en-US" sz="2400" dirty="0">
              <a:solidFill>
                <a:srgbClr val="000000"/>
              </a:solidFill>
              <a:latin typeface="Times New Roman" pitchFamily="18" charset="0"/>
              <a:sym typeface="Times New Roman" pitchFamily="18" charset="0"/>
            </a:endParaRPr>
          </a:p>
          <a:p>
            <a:pPr>
              <a:lnSpc>
                <a:spcPts val="2700"/>
              </a:lnSpc>
            </a:pPr>
            <a:r>
              <a:rPr lang="en-US" altLang="zh-CN" dirty="0">
                <a:solidFill>
                  <a:srgbClr val="000000"/>
                </a:solidFill>
                <a:latin typeface="Calibri" pitchFamily="34" charset="0"/>
                <a:ea typeface="Calibri" pitchFamily="34" charset="0"/>
                <a:cs typeface="Calibri" pitchFamily="34" charset="0"/>
                <a:sym typeface="Calibri" pitchFamily="34" charset="0"/>
              </a:rPr>
              <a:t>	</a:t>
            </a:r>
            <a:r>
              <a:rPr lang="en-US" altLang="zh-CN" sz="2400" dirty="0" err="1">
                <a:solidFill>
                  <a:srgbClr val="000000"/>
                </a:solidFill>
                <a:latin typeface="Times New Roman" pitchFamily="18" charset="0"/>
                <a:sym typeface="Times New Roman" pitchFamily="18" charset="0"/>
              </a:rPr>
              <a:t>数据的处理带来极大的挑战</a:t>
            </a:r>
            <a:r>
              <a:rPr lang="en-US" altLang="zh-CN" sz="2400" dirty="0">
                <a:solidFill>
                  <a:srgbClr val="000000"/>
                </a:solidFill>
                <a:latin typeface="Times New Roman" pitchFamily="18" charset="0"/>
                <a:sym typeface="Times New Roman" pitchFamily="18" charset="0"/>
              </a:rPr>
              <a:t>。</a:t>
            </a:r>
            <a:endParaRPr lang="zh-CN" altLang="en-US" sz="2400" dirty="0">
              <a:solidFill>
                <a:srgbClr val="000000"/>
              </a:solidFill>
              <a:latin typeface="Times New Roman" pitchFamily="18" charset="0"/>
              <a:sym typeface="Times New Roman" pitchFamily="18" charset="0"/>
            </a:endParaRPr>
          </a:p>
          <a:p>
            <a:pPr>
              <a:lnSpc>
                <a:spcPts val="1000"/>
              </a:lnSpc>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2700"/>
              </a:lnSpc>
            </a:pPr>
            <a:r>
              <a:rPr lang="en-US" altLang="zh-CN" sz="2400" dirty="0">
                <a:solidFill>
                  <a:srgbClr val="000000"/>
                </a:solidFill>
                <a:latin typeface="Times New Roman" pitchFamily="18" charset="0"/>
                <a:sym typeface="Times New Roman" pitchFamily="18" charset="0"/>
              </a:rPr>
              <a:t>•   </a:t>
            </a:r>
            <a:r>
              <a:rPr lang="en-US" altLang="zh-CN" sz="2400" dirty="0" err="1">
                <a:solidFill>
                  <a:srgbClr val="000000"/>
                </a:solidFill>
                <a:latin typeface="Times New Roman" pitchFamily="18" charset="0"/>
                <a:sym typeface="Times New Roman" pitchFamily="18" charset="0"/>
              </a:rPr>
              <a:t>要想处理大数据，首先必须对所需数据源的数据进行抽取</a:t>
            </a:r>
            <a:endParaRPr lang="zh-CN" altLang="en-US" sz="2400" dirty="0">
              <a:solidFill>
                <a:srgbClr val="000000"/>
              </a:solidFill>
              <a:latin typeface="Times New Roman" pitchFamily="18" charset="0"/>
              <a:sym typeface="Times New Roman" pitchFamily="18" charset="0"/>
            </a:endParaRPr>
          </a:p>
          <a:p>
            <a:pPr>
              <a:lnSpc>
                <a:spcPts val="2700"/>
              </a:lnSpc>
            </a:pPr>
            <a:r>
              <a:rPr lang="en-US" altLang="zh-CN" dirty="0">
                <a:solidFill>
                  <a:srgbClr val="000000"/>
                </a:solidFill>
                <a:latin typeface="Calibri" pitchFamily="34" charset="0"/>
                <a:ea typeface="Calibri" pitchFamily="34" charset="0"/>
                <a:cs typeface="Calibri" pitchFamily="34" charset="0"/>
                <a:sym typeface="Calibri" pitchFamily="34" charset="0"/>
              </a:rPr>
              <a:t>	</a:t>
            </a:r>
            <a:r>
              <a:rPr lang="en-US" altLang="zh-CN" sz="2400" dirty="0" err="1">
                <a:solidFill>
                  <a:srgbClr val="000000"/>
                </a:solidFill>
                <a:latin typeface="Times New Roman" pitchFamily="18" charset="0"/>
                <a:sym typeface="Times New Roman" pitchFamily="18" charset="0"/>
              </a:rPr>
              <a:t>和集成，从中提取出关系和实体，经过关联和聚合之后采</a:t>
            </a:r>
            <a:endParaRPr lang="zh-CN" altLang="en-US" sz="2400" dirty="0">
              <a:solidFill>
                <a:srgbClr val="000000"/>
              </a:solidFill>
              <a:latin typeface="Times New Roman" pitchFamily="18" charset="0"/>
              <a:sym typeface="Times New Roman" pitchFamily="18" charset="0"/>
            </a:endParaRPr>
          </a:p>
          <a:p>
            <a:pPr>
              <a:lnSpc>
                <a:spcPts val="2700"/>
              </a:lnSpc>
            </a:pPr>
            <a:r>
              <a:rPr lang="en-US" altLang="zh-CN" dirty="0">
                <a:solidFill>
                  <a:srgbClr val="000000"/>
                </a:solidFill>
                <a:latin typeface="Calibri" pitchFamily="34" charset="0"/>
                <a:ea typeface="Calibri" pitchFamily="34" charset="0"/>
                <a:cs typeface="Calibri" pitchFamily="34" charset="0"/>
                <a:sym typeface="Calibri" pitchFamily="34" charset="0"/>
              </a:rPr>
              <a:t>	</a:t>
            </a:r>
            <a:r>
              <a:rPr lang="en-US" altLang="zh-CN" sz="2400" dirty="0" err="1">
                <a:solidFill>
                  <a:srgbClr val="000000"/>
                </a:solidFill>
                <a:latin typeface="Times New Roman" pitchFamily="18" charset="0"/>
                <a:sym typeface="Times New Roman" pitchFamily="18" charset="0"/>
              </a:rPr>
              <a:t>用统一定义的结构来存储这些数据</a:t>
            </a:r>
            <a:r>
              <a:rPr lang="en-US" altLang="zh-CN" sz="2400" dirty="0">
                <a:solidFill>
                  <a:srgbClr val="000000"/>
                </a:solidFill>
                <a:latin typeface="Times New Roman" pitchFamily="18" charset="0"/>
                <a:sym typeface="Times New Roman" pitchFamily="18" charset="0"/>
              </a:rPr>
              <a:t>。</a:t>
            </a:r>
            <a:endParaRPr lang="zh-CN" altLang="en-US" sz="2400" dirty="0">
              <a:solidFill>
                <a:srgbClr val="000000"/>
              </a:solidFill>
              <a:latin typeface="Times New Roman" pitchFamily="18" charset="0"/>
              <a:sym typeface="Times New Roman" pitchFamily="18" charset="0"/>
            </a:endParaRPr>
          </a:p>
          <a:p>
            <a:pPr>
              <a:lnSpc>
                <a:spcPts val="1000"/>
              </a:lnSpc>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2700"/>
              </a:lnSpc>
            </a:pPr>
            <a:r>
              <a:rPr lang="en-US" altLang="zh-CN" sz="2400" dirty="0">
                <a:solidFill>
                  <a:srgbClr val="000000"/>
                </a:solidFill>
                <a:latin typeface="Times New Roman" pitchFamily="18" charset="0"/>
                <a:sym typeface="Times New Roman" pitchFamily="18" charset="0"/>
              </a:rPr>
              <a:t>•   </a:t>
            </a:r>
            <a:r>
              <a:rPr lang="en-US" altLang="zh-CN" sz="2400" dirty="0" err="1">
                <a:solidFill>
                  <a:srgbClr val="000000"/>
                </a:solidFill>
                <a:latin typeface="Times New Roman" pitchFamily="18" charset="0"/>
                <a:sym typeface="Times New Roman" pitchFamily="18" charset="0"/>
              </a:rPr>
              <a:t>在数据集成和提取时需要对数据进行清洗，保证数据质量</a:t>
            </a:r>
            <a:endParaRPr lang="zh-CN" altLang="en-US" sz="2400" dirty="0">
              <a:solidFill>
                <a:srgbClr val="000000"/>
              </a:solidFill>
              <a:latin typeface="Times New Roman" pitchFamily="18" charset="0"/>
              <a:sym typeface="Times New Roman" pitchFamily="18" charset="0"/>
            </a:endParaRPr>
          </a:p>
          <a:p>
            <a:pPr>
              <a:lnSpc>
                <a:spcPts val="2600"/>
              </a:lnSpc>
            </a:pPr>
            <a:r>
              <a:rPr lang="en-US" altLang="zh-CN" dirty="0">
                <a:solidFill>
                  <a:srgbClr val="000000"/>
                </a:solidFill>
                <a:latin typeface="Calibri" pitchFamily="34" charset="0"/>
                <a:ea typeface="Calibri" pitchFamily="34" charset="0"/>
                <a:cs typeface="Calibri" pitchFamily="34" charset="0"/>
                <a:sym typeface="Calibri" pitchFamily="34" charset="0"/>
              </a:rPr>
              <a:t>	</a:t>
            </a:r>
            <a:r>
              <a:rPr lang="en-US" altLang="zh-CN" sz="2400" dirty="0" err="1">
                <a:solidFill>
                  <a:srgbClr val="000000"/>
                </a:solidFill>
                <a:latin typeface="Times New Roman" pitchFamily="18" charset="0"/>
                <a:sym typeface="Times New Roman" pitchFamily="18" charset="0"/>
              </a:rPr>
              <a:t>及可信性</a:t>
            </a:r>
            <a:r>
              <a:rPr lang="en-US" altLang="zh-CN" sz="2400" dirty="0">
                <a:solidFill>
                  <a:srgbClr val="000000"/>
                </a:solidFill>
                <a:latin typeface="Times New Roman" pitchFamily="18" charset="0"/>
                <a:sym typeface="Times New Roman" pitchFamily="18" charset="0"/>
              </a:rPr>
              <a:t>。</a:t>
            </a:r>
            <a:endParaRPr lang="zh-CN" altLang="en-US" sz="2400" dirty="0">
              <a:solidFill>
                <a:srgbClr val="000000"/>
              </a:solidFill>
              <a:latin typeface="Times New Roman" pitchFamily="18" charset="0"/>
              <a:sym typeface="Times New Roman" pitchFamily="18" charset="0"/>
            </a:endParaRPr>
          </a:p>
          <a:p>
            <a:pPr>
              <a:lnSpc>
                <a:spcPts val="1000"/>
              </a:lnSpc>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2700"/>
              </a:lnSpc>
            </a:pPr>
            <a:r>
              <a:rPr lang="en-US" altLang="zh-CN" sz="2400" dirty="0">
                <a:solidFill>
                  <a:srgbClr val="000000"/>
                </a:solidFill>
                <a:latin typeface="Times New Roman" pitchFamily="18" charset="0"/>
                <a:sym typeface="Times New Roman" pitchFamily="18" charset="0"/>
              </a:rPr>
              <a:t>•   </a:t>
            </a:r>
            <a:r>
              <a:rPr lang="en-US" altLang="zh-CN" sz="2400" dirty="0" err="1">
                <a:solidFill>
                  <a:srgbClr val="000000"/>
                </a:solidFill>
                <a:latin typeface="Times New Roman" pitchFamily="18" charset="0"/>
                <a:sym typeface="Times New Roman" pitchFamily="18" charset="0"/>
              </a:rPr>
              <a:t>现有的数据抽取与集成方式可以大致分为以下四种类型</a:t>
            </a:r>
            <a:r>
              <a:rPr lang="en-US" altLang="zh-CN" sz="2400" dirty="0">
                <a:solidFill>
                  <a:srgbClr val="000000"/>
                </a:solidFill>
                <a:latin typeface="Times New Roman" pitchFamily="18" charset="0"/>
                <a:sym typeface="Times New Roman" pitchFamily="18" charset="0"/>
              </a:rPr>
              <a:t>：</a:t>
            </a:r>
            <a:endParaRPr lang="zh-CN" altLang="en-US" sz="2400" dirty="0">
              <a:solidFill>
                <a:srgbClr val="000000"/>
              </a:solidFill>
              <a:latin typeface="Times New Roman" pitchFamily="18" charset="0"/>
              <a:sym typeface="Times New Roman" pitchFamily="18" charset="0"/>
            </a:endParaRPr>
          </a:p>
          <a:p>
            <a:pPr>
              <a:lnSpc>
                <a:spcPts val="2600"/>
              </a:lnSpc>
            </a:pPr>
            <a:r>
              <a:rPr lang="en-US" altLang="zh-CN" dirty="0">
                <a:solidFill>
                  <a:srgbClr val="000000"/>
                </a:solidFill>
                <a:latin typeface="Calibri" pitchFamily="34" charset="0"/>
                <a:ea typeface="Calibri" pitchFamily="34" charset="0"/>
                <a:cs typeface="Calibri" pitchFamily="34" charset="0"/>
                <a:sym typeface="Calibri" pitchFamily="34" charset="0"/>
              </a:rPr>
              <a:t>	</a:t>
            </a:r>
            <a:r>
              <a:rPr lang="en-US" altLang="zh-CN" sz="2400" dirty="0" err="1">
                <a:solidFill>
                  <a:srgbClr val="000000"/>
                </a:solidFill>
                <a:latin typeface="Times New Roman" pitchFamily="18" charset="0"/>
                <a:sym typeface="Times New Roman" pitchFamily="18" charset="0"/>
              </a:rPr>
              <a:t>数据整合、数据联邦、数据传播和混合方法等</a:t>
            </a:r>
            <a:r>
              <a:rPr lang="en-US" altLang="zh-CN" sz="2400" dirty="0">
                <a:solidFill>
                  <a:srgbClr val="000000"/>
                </a:solidFill>
                <a:latin typeface="Times New Roman" pitchFamily="18" charset="0"/>
                <a:sym typeface="Times New Roman" pitchFamily="18" charset="0"/>
              </a:rPr>
              <a:t>。</a:t>
            </a:r>
            <a:endParaRPr lang="zh-CN" alt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Freeform 3"/>
          <p:cNvSpPr>
            <a:spLocks noChangeArrowheads="1"/>
          </p:cNvSpPr>
          <p:nvPr/>
        </p:nvSpPr>
        <p:spPr bwMode="auto">
          <a:xfrm>
            <a:off x="0" y="0"/>
            <a:ext cx="9144000" cy="6858000"/>
          </a:xfrm>
          <a:custGeom>
            <a:avLst/>
            <a:gdLst>
              <a:gd name="T0" fmla="*/ 0 w 9144000"/>
              <a:gd name="T1" fmla="*/ 6858000 h 6858000"/>
              <a:gd name="T2" fmla="*/ 9144000 w 9144000"/>
              <a:gd name="T3" fmla="*/ 6858000 h 6858000"/>
              <a:gd name="T4" fmla="*/ 9144000 w 9144000"/>
              <a:gd name="T5" fmla="*/ 0 h 6858000"/>
              <a:gd name="T6" fmla="*/ 0 w 9144000"/>
              <a:gd name="T7" fmla="*/ 0 h 6858000"/>
              <a:gd name="T8" fmla="*/ 0 w 9144000"/>
              <a:gd name="T9" fmla="*/ 6858000 h 6858000"/>
              <a:gd name="T10" fmla="*/ 0 60000 65536"/>
              <a:gd name="T11" fmla="*/ 0 60000 65536"/>
              <a:gd name="T12" fmla="*/ 0 60000 65536"/>
              <a:gd name="T13" fmla="*/ 0 60000 65536"/>
              <a:gd name="T14" fmla="*/ 0 60000 65536"/>
              <a:gd name="T15" fmla="*/ 0 w 9144000"/>
              <a:gd name="T16" fmla="*/ 0 h 6858000"/>
              <a:gd name="T17" fmla="*/ 9144000 w 9144000"/>
              <a:gd name="T18" fmla="*/ 6858000 h 6858000"/>
            </a:gdLst>
            <a:ahLst/>
            <a:cxnLst>
              <a:cxn ang="T10">
                <a:pos x="T0" y="T1"/>
              </a:cxn>
              <a:cxn ang="T11">
                <a:pos x="T2" y="T3"/>
              </a:cxn>
              <a:cxn ang="T12">
                <a:pos x="T4" y="T5"/>
              </a:cxn>
              <a:cxn ang="T13">
                <a:pos x="T6" y="T7"/>
              </a:cxn>
              <a:cxn ang="T14">
                <a:pos x="T8" y="T9"/>
              </a:cxn>
            </a:cxnLst>
            <a:rect l="T15" t="T16" r="T17" b="T18"/>
            <a:pathLst>
              <a:path w="9144000" h="6858000">
                <a:moveTo>
                  <a:pt x="0" y="6858000"/>
                </a:moveTo>
                <a:lnTo>
                  <a:pt x="9144000" y="6858000"/>
                </a:lnTo>
                <a:lnTo>
                  <a:pt x="9144000" y="0"/>
                </a:lnTo>
                <a:lnTo>
                  <a:pt x="0" y="0"/>
                </a:lnTo>
                <a:lnTo>
                  <a:pt x="0" y="6858000"/>
                </a:lnTo>
              </a:path>
            </a:pathLst>
          </a:custGeom>
          <a:solidFill>
            <a:srgbClr val="FFFFFF"/>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7107" name="Freeform 3"/>
          <p:cNvSpPr>
            <a:spLocks noChangeArrowheads="1"/>
          </p:cNvSpPr>
          <p:nvPr/>
        </p:nvSpPr>
        <p:spPr bwMode="auto">
          <a:xfrm>
            <a:off x="0" y="0"/>
            <a:ext cx="9144000" cy="1066800"/>
          </a:xfrm>
          <a:custGeom>
            <a:avLst/>
            <a:gdLst>
              <a:gd name="T0" fmla="*/ 0 w 9144000"/>
              <a:gd name="T1" fmla="*/ 1066800 h 1066800"/>
              <a:gd name="T2" fmla="*/ 9144000 w 9144000"/>
              <a:gd name="T3" fmla="*/ 1066800 h 1066800"/>
              <a:gd name="T4" fmla="*/ 9144000 w 9144000"/>
              <a:gd name="T5" fmla="*/ 0 h 1066800"/>
              <a:gd name="T6" fmla="*/ 0 w 9144000"/>
              <a:gd name="T7" fmla="*/ 0 h 1066800"/>
              <a:gd name="T8" fmla="*/ 0 w 9144000"/>
              <a:gd name="T9" fmla="*/ 1066800 h 1066800"/>
              <a:gd name="T10" fmla="*/ 0 60000 65536"/>
              <a:gd name="T11" fmla="*/ 0 60000 65536"/>
              <a:gd name="T12" fmla="*/ 0 60000 65536"/>
              <a:gd name="T13" fmla="*/ 0 60000 65536"/>
              <a:gd name="T14" fmla="*/ 0 60000 65536"/>
              <a:gd name="T15" fmla="*/ 0 w 9144000"/>
              <a:gd name="T16" fmla="*/ 0 h 1066800"/>
              <a:gd name="T17" fmla="*/ 9144000 w 9144000"/>
              <a:gd name="T18" fmla="*/ 1066800 h 1066800"/>
            </a:gdLst>
            <a:ahLst/>
            <a:cxnLst>
              <a:cxn ang="T10">
                <a:pos x="T0" y="T1"/>
              </a:cxn>
              <a:cxn ang="T11">
                <a:pos x="T2" y="T3"/>
              </a:cxn>
              <a:cxn ang="T12">
                <a:pos x="T4" y="T5"/>
              </a:cxn>
              <a:cxn ang="T13">
                <a:pos x="T6" y="T7"/>
              </a:cxn>
              <a:cxn ang="T14">
                <a:pos x="T8" y="T9"/>
              </a:cxn>
            </a:cxnLst>
            <a:rect l="T15" t="T16" r="T17" b="T18"/>
            <a:pathLst>
              <a:path w="9144000" h="1066800">
                <a:moveTo>
                  <a:pt x="0" y="1066800"/>
                </a:moveTo>
                <a:lnTo>
                  <a:pt x="9144000" y="1066800"/>
                </a:lnTo>
                <a:lnTo>
                  <a:pt x="9144000" y="0"/>
                </a:lnTo>
                <a:lnTo>
                  <a:pt x="0" y="0"/>
                </a:lnTo>
                <a:lnTo>
                  <a:pt x="0" y="1066800"/>
                </a:lnTo>
              </a:path>
            </a:pathLst>
          </a:custGeom>
          <a:solidFill>
            <a:srgbClr val="0056AC"/>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7108" name="Freeform 3"/>
          <p:cNvSpPr>
            <a:spLocks noChangeArrowheads="1"/>
          </p:cNvSpPr>
          <p:nvPr/>
        </p:nvSpPr>
        <p:spPr bwMode="auto">
          <a:xfrm>
            <a:off x="-3175" y="-3175"/>
            <a:ext cx="9153525" cy="1076325"/>
          </a:xfrm>
          <a:custGeom>
            <a:avLst/>
            <a:gdLst>
              <a:gd name="T0" fmla="*/ 6350 w 9156700"/>
              <a:gd name="T1" fmla="*/ 1073150 h 1079500"/>
              <a:gd name="T2" fmla="*/ 9150350 w 9156700"/>
              <a:gd name="T3" fmla="*/ 1073150 h 1079500"/>
              <a:gd name="T4" fmla="*/ 9150350 w 9156700"/>
              <a:gd name="T5" fmla="*/ 6350 h 1079500"/>
              <a:gd name="T6" fmla="*/ 6350 w 9156700"/>
              <a:gd name="T7" fmla="*/ 6350 h 1079500"/>
              <a:gd name="T8" fmla="*/ 6350 w 9156700"/>
              <a:gd name="T9" fmla="*/ 1073150 h 1079500"/>
              <a:gd name="T10" fmla="*/ 0 60000 65536"/>
              <a:gd name="T11" fmla="*/ 0 60000 65536"/>
              <a:gd name="T12" fmla="*/ 0 60000 65536"/>
              <a:gd name="T13" fmla="*/ 0 60000 65536"/>
              <a:gd name="T14" fmla="*/ 0 60000 65536"/>
              <a:gd name="T15" fmla="*/ 0 w 9156700"/>
              <a:gd name="T16" fmla="*/ 0 h 1079500"/>
              <a:gd name="T17" fmla="*/ 9156700 w 9156700"/>
              <a:gd name="T18" fmla="*/ 1079500 h 1079500"/>
            </a:gdLst>
            <a:ahLst/>
            <a:cxnLst>
              <a:cxn ang="T10">
                <a:pos x="T0" y="T1"/>
              </a:cxn>
              <a:cxn ang="T11">
                <a:pos x="T2" y="T3"/>
              </a:cxn>
              <a:cxn ang="T12">
                <a:pos x="T4" y="T5"/>
              </a:cxn>
              <a:cxn ang="T13">
                <a:pos x="T6" y="T7"/>
              </a:cxn>
              <a:cxn ang="T14">
                <a:pos x="T8" y="T9"/>
              </a:cxn>
            </a:cxnLst>
            <a:rect l="T15" t="T16" r="T17" b="T18"/>
            <a:pathLst>
              <a:path w="9156700" h="1079500">
                <a:moveTo>
                  <a:pt x="6350" y="1073150"/>
                </a:moveTo>
                <a:lnTo>
                  <a:pt x="9150350" y="1073150"/>
                </a:lnTo>
                <a:lnTo>
                  <a:pt x="9150350" y="6350"/>
                </a:lnTo>
                <a:lnTo>
                  <a:pt x="6350" y="6350"/>
                </a:lnTo>
                <a:lnTo>
                  <a:pt x="6350" y="1073150"/>
                </a:lnTo>
              </a:path>
            </a:pathLst>
          </a:custGeom>
          <a:solidFill>
            <a:srgbClr val="000000">
              <a:alpha val="0"/>
            </a:srgbClr>
          </a:solidFill>
          <a:ln w="12700" cap="flat" cmpd="sng">
            <a:solidFill>
              <a:srgbClr val="000000"/>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710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616700"/>
            <a:ext cx="91440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0" name="TextBox 1"/>
          <p:cNvSpPr>
            <a:spLocks noChangeArrowheads="1"/>
          </p:cNvSpPr>
          <p:nvPr/>
        </p:nvSpPr>
        <p:spPr bwMode="auto">
          <a:xfrm>
            <a:off x="520700" y="6667500"/>
            <a:ext cx="13716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200"/>
              </a:lnSpc>
            </a:pPr>
            <a:r>
              <a:rPr lang="en-US" altLang="zh-CN" sz="1200">
                <a:solidFill>
                  <a:srgbClr val="FFFFFF"/>
                </a:solidFill>
                <a:latin typeface="Times New Roman" panose="02020603050405020304" pitchFamily="18" charset="0"/>
                <a:sym typeface="Times New Roman" panose="02020603050405020304" pitchFamily="18" charset="0"/>
              </a:rPr>
              <a:t>《大数据技术基础》</a:t>
            </a:r>
            <a:endParaRPr lang="zh-CN" altLang="en-US">
              <a:solidFill>
                <a:srgbClr val="000000"/>
              </a:solidFill>
            </a:endParaRPr>
          </a:p>
        </p:txBody>
      </p:sp>
      <p:sp>
        <p:nvSpPr>
          <p:cNvPr id="47111" name="TextBox 1"/>
          <p:cNvSpPr>
            <a:spLocks noChangeArrowheads="1"/>
          </p:cNvSpPr>
          <p:nvPr/>
        </p:nvSpPr>
        <p:spPr bwMode="auto">
          <a:xfrm>
            <a:off x="1231900" y="342900"/>
            <a:ext cx="38354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3400"/>
              </a:lnSpc>
            </a:pPr>
            <a:r>
              <a:rPr lang="en-US" altLang="zh-CN" sz="3200" b="1">
                <a:solidFill>
                  <a:srgbClr val="FFFFFF"/>
                </a:solidFill>
                <a:latin typeface="Times New Roman" panose="02020603050405020304" pitchFamily="18" charset="0"/>
                <a:sym typeface="Times New Roman" panose="02020603050405020304" pitchFamily="18" charset="0"/>
              </a:rPr>
              <a:t>WordCount</a:t>
            </a:r>
            <a:r>
              <a:rPr lang="en-US" altLang="zh-CN" sz="3200">
                <a:solidFill>
                  <a:srgbClr val="FFFFFF"/>
                </a:solidFill>
                <a:latin typeface="黑体" panose="02010609060101010101" pitchFamily="49" charset="-122"/>
                <a:sym typeface="黑体" panose="02010609060101010101" pitchFamily="49" charset="-122"/>
              </a:rPr>
              <a:t>过程解释</a:t>
            </a:r>
            <a:endParaRPr lang="zh-CN" altLang="en-US">
              <a:solidFill>
                <a:srgbClr val="000000"/>
              </a:solidFill>
            </a:endParaRPr>
          </a:p>
        </p:txBody>
      </p:sp>
      <p:sp>
        <p:nvSpPr>
          <p:cNvPr id="47112" name="TextBox 1"/>
          <p:cNvSpPr>
            <a:spLocks noChangeArrowheads="1"/>
          </p:cNvSpPr>
          <p:nvPr/>
        </p:nvSpPr>
        <p:spPr bwMode="auto">
          <a:xfrm>
            <a:off x="558800" y="1587500"/>
            <a:ext cx="203200"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2200"/>
              </a:lnSpc>
            </a:pPr>
            <a:r>
              <a:rPr lang="en-US" altLang="zh-CN" sz="2000">
                <a:solidFill>
                  <a:srgbClr val="000000"/>
                </a:solidFill>
                <a:latin typeface="Times New Roman" panose="02020603050405020304" pitchFamily="18" charset="0"/>
                <a:sym typeface="Times New Roman" panose="02020603050405020304" pitchFamily="18" charset="0"/>
              </a:rPr>
              <a:t>•</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800"/>
              </a:lnSpc>
            </a:pPr>
            <a:r>
              <a:rPr lang="en-US" altLang="zh-CN" sz="2000">
                <a:solidFill>
                  <a:srgbClr val="000000"/>
                </a:solidFill>
                <a:latin typeface="Times New Roman" panose="02020603050405020304" pitchFamily="18" charset="0"/>
                <a:sym typeface="Times New Roman" panose="02020603050405020304" pitchFamily="18" charset="0"/>
              </a:rPr>
              <a:t>1.</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800"/>
              </a:lnSpc>
            </a:pPr>
            <a:r>
              <a:rPr lang="en-US" altLang="zh-CN" sz="2000">
                <a:solidFill>
                  <a:srgbClr val="000000"/>
                </a:solidFill>
                <a:latin typeface="Times New Roman" panose="02020603050405020304" pitchFamily="18" charset="0"/>
                <a:sym typeface="Times New Roman" panose="02020603050405020304" pitchFamily="18" charset="0"/>
              </a:rPr>
              <a:t>2.</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800"/>
              </a:lnSpc>
            </a:pPr>
            <a:r>
              <a:rPr lang="en-US" altLang="zh-CN" sz="2000">
                <a:solidFill>
                  <a:srgbClr val="000000"/>
                </a:solidFill>
                <a:latin typeface="Times New Roman" panose="02020603050405020304" pitchFamily="18" charset="0"/>
                <a:sym typeface="Times New Roman" panose="02020603050405020304" pitchFamily="18" charset="0"/>
              </a:rPr>
              <a:t>3.</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2300"/>
              </a:lnSpc>
            </a:pPr>
            <a:r>
              <a:rPr lang="en-US" altLang="zh-CN" sz="2000">
                <a:solidFill>
                  <a:srgbClr val="000000"/>
                </a:solidFill>
                <a:latin typeface="Times New Roman" panose="02020603050405020304" pitchFamily="18" charset="0"/>
                <a:sym typeface="Times New Roman" panose="02020603050405020304" pitchFamily="18" charset="0"/>
              </a:rPr>
              <a:t>4.</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2500"/>
              </a:lnSpc>
            </a:pPr>
            <a:r>
              <a:rPr lang="en-US" altLang="zh-CN" sz="2000">
                <a:solidFill>
                  <a:srgbClr val="000000"/>
                </a:solidFill>
                <a:latin typeface="Times New Roman" panose="02020603050405020304" pitchFamily="18" charset="0"/>
                <a:sym typeface="Times New Roman" panose="02020603050405020304" pitchFamily="18" charset="0"/>
              </a:rPr>
              <a:t>5.</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2200"/>
              </a:lnSpc>
            </a:pPr>
            <a:r>
              <a:rPr lang="en-US" altLang="zh-CN" sz="2000">
                <a:solidFill>
                  <a:srgbClr val="000000"/>
                </a:solidFill>
                <a:latin typeface="Times New Roman" panose="02020603050405020304" pitchFamily="18" charset="0"/>
                <a:sym typeface="Times New Roman" panose="02020603050405020304" pitchFamily="18" charset="0"/>
              </a:rPr>
              <a:t>6.</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2200"/>
              </a:lnSpc>
            </a:pPr>
            <a:r>
              <a:rPr lang="en-US" altLang="zh-CN" sz="2000">
                <a:solidFill>
                  <a:srgbClr val="000000"/>
                </a:solidFill>
                <a:latin typeface="Times New Roman" panose="02020603050405020304" pitchFamily="18" charset="0"/>
                <a:sym typeface="Times New Roman" panose="02020603050405020304" pitchFamily="18" charset="0"/>
              </a:rPr>
              <a:t>7.</a:t>
            </a:r>
            <a:endParaRPr lang="zh-CN" altLang="en-US">
              <a:solidFill>
                <a:srgbClr val="000000"/>
              </a:solidFill>
            </a:endParaRPr>
          </a:p>
        </p:txBody>
      </p:sp>
      <p:sp>
        <p:nvSpPr>
          <p:cNvPr id="47113" name="TextBox 1"/>
          <p:cNvSpPr>
            <a:spLocks noChangeArrowheads="1"/>
          </p:cNvSpPr>
          <p:nvPr/>
        </p:nvSpPr>
        <p:spPr bwMode="auto">
          <a:xfrm>
            <a:off x="901700" y="1600200"/>
            <a:ext cx="7594600" cy="466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2100"/>
              </a:lnSpc>
            </a:pPr>
            <a:r>
              <a:rPr lang="en-US" altLang="zh-CN" sz="2000">
                <a:solidFill>
                  <a:srgbClr val="000000"/>
                </a:solidFill>
                <a:latin typeface="Times New Roman" panose="02020603050405020304" pitchFamily="18" charset="0"/>
                <a:sym typeface="Times New Roman" panose="02020603050405020304" pitchFamily="18" charset="0"/>
              </a:rPr>
              <a:t>整个MapReduce过程实际的执行顺序是：</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800"/>
              </a:lnSpc>
            </a:pPr>
            <a:r>
              <a:rPr lang="en-US" altLang="zh-CN" sz="2000">
                <a:solidFill>
                  <a:srgbClr val="000000"/>
                </a:solidFill>
                <a:latin typeface="Times New Roman" panose="02020603050405020304" pitchFamily="18" charset="0"/>
                <a:sym typeface="Times New Roman" panose="02020603050405020304" pitchFamily="18" charset="0"/>
              </a:rPr>
              <a:t>MapReduce Library将Input分成M份。</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800"/>
              </a:lnSpc>
            </a:pPr>
            <a:r>
              <a:rPr lang="en-US" altLang="zh-CN" sz="2000">
                <a:solidFill>
                  <a:srgbClr val="000000"/>
                </a:solidFill>
                <a:latin typeface="Times New Roman" panose="02020603050405020304" pitchFamily="18" charset="0"/>
                <a:sym typeface="Times New Roman" panose="02020603050405020304" pitchFamily="18" charset="0"/>
              </a:rPr>
              <a:t>Master将M份Job分给空闲状态的M个worker来处理；</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800"/>
              </a:lnSpc>
            </a:pPr>
            <a:r>
              <a:rPr lang="en-US" altLang="zh-CN" sz="2000">
                <a:solidFill>
                  <a:srgbClr val="000000"/>
                </a:solidFill>
                <a:latin typeface="Times New Roman" panose="02020603050405020304" pitchFamily="18" charset="0"/>
                <a:sym typeface="Times New Roman" panose="02020603050405020304" pitchFamily="18" charset="0"/>
              </a:rPr>
              <a:t>对于输入中的每一个&lt;key， value&gt; 进行Map操作，将中间结果缓冲</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200"/>
              </a:lnSpc>
            </a:pPr>
            <a:r>
              <a:rPr lang="en-US" altLang="zh-CN" sz="2000">
                <a:solidFill>
                  <a:srgbClr val="000000"/>
                </a:solidFill>
                <a:latin typeface="Times New Roman" panose="02020603050405020304" pitchFamily="18" charset="0"/>
                <a:sym typeface="Times New Roman" panose="02020603050405020304" pitchFamily="18" charset="0"/>
              </a:rPr>
              <a:t>在内存里。</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900"/>
              </a:lnSpc>
            </a:pPr>
            <a:r>
              <a:rPr lang="en-US" altLang="zh-CN" sz="2000">
                <a:solidFill>
                  <a:srgbClr val="000000"/>
                </a:solidFill>
                <a:latin typeface="Times New Roman" panose="02020603050405020304" pitchFamily="18" charset="0"/>
                <a:sym typeface="Times New Roman" panose="02020603050405020304" pitchFamily="18" charset="0"/>
              </a:rPr>
              <a:t>定期地（或者根据内存状态）将缓冲区中的中间信息刷写到本地磁</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400"/>
              </a:lnSpc>
            </a:pPr>
            <a:r>
              <a:rPr lang="en-US" altLang="zh-CN" sz="2000">
                <a:solidFill>
                  <a:srgbClr val="000000"/>
                </a:solidFill>
                <a:latin typeface="Times New Roman" panose="02020603050405020304" pitchFamily="18" charset="0"/>
                <a:sym typeface="Times New Roman" panose="02020603050405020304" pitchFamily="18" charset="0"/>
              </a:rPr>
              <a:t>盘上，并且把文件信息传回给Master（Master需要把这些信息发送</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300"/>
              </a:lnSpc>
            </a:pPr>
            <a:r>
              <a:rPr lang="en-US" altLang="zh-CN" sz="2000">
                <a:solidFill>
                  <a:srgbClr val="000000"/>
                </a:solidFill>
                <a:latin typeface="Times New Roman" panose="02020603050405020304" pitchFamily="18" charset="0"/>
                <a:sym typeface="Times New Roman" panose="02020603050405020304" pitchFamily="18" charset="0"/>
              </a:rPr>
              <a:t>给Reduce worker）。</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800"/>
              </a:lnSpc>
            </a:pPr>
            <a:r>
              <a:rPr lang="en-US" altLang="zh-CN" sz="2000">
                <a:solidFill>
                  <a:srgbClr val="000000"/>
                </a:solidFill>
                <a:latin typeface="Times New Roman" panose="02020603050405020304" pitchFamily="18" charset="0"/>
                <a:sym typeface="Times New Roman" panose="02020603050405020304" pitchFamily="18" charset="0"/>
              </a:rPr>
              <a:t>R个Reduce worker开始工作，从不同的Map worker的Partition那里</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400"/>
              </a:lnSpc>
            </a:pPr>
            <a:r>
              <a:rPr lang="en-US" altLang="zh-CN" sz="2000">
                <a:solidFill>
                  <a:srgbClr val="000000"/>
                </a:solidFill>
                <a:latin typeface="Times New Roman" panose="02020603050405020304" pitchFamily="18" charset="0"/>
                <a:sym typeface="Times New Roman" panose="02020603050405020304" pitchFamily="18" charset="0"/>
              </a:rPr>
              <a:t>拿到数据，用key进行排序。</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800"/>
              </a:lnSpc>
            </a:pPr>
            <a:r>
              <a:rPr lang="en-US" altLang="zh-CN" sz="2000">
                <a:solidFill>
                  <a:srgbClr val="000000"/>
                </a:solidFill>
                <a:latin typeface="Times New Roman" panose="02020603050405020304" pitchFamily="18" charset="0"/>
                <a:sym typeface="Times New Roman" panose="02020603050405020304" pitchFamily="18" charset="0"/>
              </a:rPr>
              <a:t>Reduce worker遍历中间数据，对每一个唯一Key，执行Reduce函数</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400"/>
              </a:lnSpc>
            </a:pPr>
            <a:r>
              <a:rPr lang="en-US" altLang="zh-CN" sz="2000">
                <a:solidFill>
                  <a:srgbClr val="000000"/>
                </a:solidFill>
                <a:latin typeface="Times New Roman" panose="02020603050405020304" pitchFamily="18" charset="0"/>
                <a:sym typeface="Times New Roman" panose="02020603050405020304" pitchFamily="18" charset="0"/>
              </a:rPr>
              <a:t>（参数是这个key以及相对应的一系列Value）。</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800"/>
              </a:lnSpc>
            </a:pPr>
            <a:r>
              <a:rPr lang="en-US" altLang="zh-CN" sz="2000">
                <a:solidFill>
                  <a:srgbClr val="000000"/>
                </a:solidFill>
                <a:latin typeface="Times New Roman" panose="02020603050405020304" pitchFamily="18" charset="0"/>
                <a:sym typeface="Times New Roman" panose="02020603050405020304" pitchFamily="18" charset="0"/>
              </a:rPr>
              <a:t>执行完毕后，唤醒用户程序，返回结果（最后应该有R份Output，每</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400"/>
              </a:lnSpc>
            </a:pPr>
            <a:r>
              <a:rPr lang="en-US" altLang="zh-CN" sz="2000">
                <a:solidFill>
                  <a:srgbClr val="000000"/>
                </a:solidFill>
                <a:latin typeface="Times New Roman" panose="02020603050405020304" pitchFamily="18" charset="0"/>
                <a:sym typeface="Times New Roman" panose="02020603050405020304" pitchFamily="18" charset="0"/>
              </a:rPr>
              <a:t>个Reduce Worker一个）。</a:t>
            </a:r>
            <a:endParaRPr lang="zh-CN" altLang="en-US">
              <a:solidFill>
                <a:srgbClr val="000000"/>
              </a:solidFill>
            </a:endParaRPr>
          </a:p>
        </p:txBody>
      </p:sp>
    </p:spTree>
    <p:extLst>
      <p:ext uri="{BB962C8B-B14F-4D97-AF65-F5344CB8AC3E}">
        <p14:creationId xmlns:p14="http://schemas.microsoft.com/office/powerpoint/2010/main" val="327801449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Freeform 3"/>
          <p:cNvSpPr>
            <a:spLocks noChangeArrowheads="1"/>
          </p:cNvSpPr>
          <p:nvPr/>
        </p:nvSpPr>
        <p:spPr bwMode="auto">
          <a:xfrm>
            <a:off x="0" y="0"/>
            <a:ext cx="9144000" cy="6858000"/>
          </a:xfrm>
          <a:custGeom>
            <a:avLst/>
            <a:gdLst>
              <a:gd name="T0" fmla="*/ 0 w 9144000"/>
              <a:gd name="T1" fmla="*/ 6858000 h 6858000"/>
              <a:gd name="T2" fmla="*/ 9144000 w 9144000"/>
              <a:gd name="T3" fmla="*/ 6858000 h 6858000"/>
              <a:gd name="T4" fmla="*/ 9144000 w 9144000"/>
              <a:gd name="T5" fmla="*/ 0 h 6858000"/>
              <a:gd name="T6" fmla="*/ 0 w 9144000"/>
              <a:gd name="T7" fmla="*/ 0 h 6858000"/>
              <a:gd name="T8" fmla="*/ 0 w 9144000"/>
              <a:gd name="T9" fmla="*/ 6858000 h 6858000"/>
              <a:gd name="T10" fmla="*/ 0 60000 65536"/>
              <a:gd name="T11" fmla="*/ 0 60000 65536"/>
              <a:gd name="T12" fmla="*/ 0 60000 65536"/>
              <a:gd name="T13" fmla="*/ 0 60000 65536"/>
              <a:gd name="T14" fmla="*/ 0 60000 65536"/>
              <a:gd name="T15" fmla="*/ 0 w 9144000"/>
              <a:gd name="T16" fmla="*/ 0 h 6858000"/>
              <a:gd name="T17" fmla="*/ 9144000 w 9144000"/>
              <a:gd name="T18" fmla="*/ 6858000 h 6858000"/>
            </a:gdLst>
            <a:ahLst/>
            <a:cxnLst>
              <a:cxn ang="T10">
                <a:pos x="T0" y="T1"/>
              </a:cxn>
              <a:cxn ang="T11">
                <a:pos x="T2" y="T3"/>
              </a:cxn>
              <a:cxn ang="T12">
                <a:pos x="T4" y="T5"/>
              </a:cxn>
              <a:cxn ang="T13">
                <a:pos x="T6" y="T7"/>
              </a:cxn>
              <a:cxn ang="T14">
                <a:pos x="T8" y="T9"/>
              </a:cxn>
            </a:cxnLst>
            <a:rect l="T15" t="T16" r="T17" b="T18"/>
            <a:pathLst>
              <a:path w="9144000" h="6858000">
                <a:moveTo>
                  <a:pt x="0" y="6858000"/>
                </a:moveTo>
                <a:lnTo>
                  <a:pt x="9144000" y="6858000"/>
                </a:lnTo>
                <a:lnTo>
                  <a:pt x="9144000" y="0"/>
                </a:lnTo>
                <a:lnTo>
                  <a:pt x="0" y="0"/>
                </a:lnTo>
                <a:lnTo>
                  <a:pt x="0" y="6858000"/>
                </a:lnTo>
              </a:path>
            </a:pathLst>
          </a:custGeom>
          <a:solidFill>
            <a:srgbClr val="FFFFFF"/>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8131" name="Freeform 3"/>
          <p:cNvSpPr>
            <a:spLocks noChangeArrowheads="1"/>
          </p:cNvSpPr>
          <p:nvPr/>
        </p:nvSpPr>
        <p:spPr bwMode="auto">
          <a:xfrm>
            <a:off x="0" y="0"/>
            <a:ext cx="9144000" cy="1066800"/>
          </a:xfrm>
          <a:custGeom>
            <a:avLst/>
            <a:gdLst>
              <a:gd name="T0" fmla="*/ 0 w 9144000"/>
              <a:gd name="T1" fmla="*/ 1066800 h 1066800"/>
              <a:gd name="T2" fmla="*/ 9144000 w 9144000"/>
              <a:gd name="T3" fmla="*/ 1066800 h 1066800"/>
              <a:gd name="T4" fmla="*/ 9144000 w 9144000"/>
              <a:gd name="T5" fmla="*/ 0 h 1066800"/>
              <a:gd name="T6" fmla="*/ 0 w 9144000"/>
              <a:gd name="T7" fmla="*/ 0 h 1066800"/>
              <a:gd name="T8" fmla="*/ 0 w 9144000"/>
              <a:gd name="T9" fmla="*/ 1066800 h 1066800"/>
              <a:gd name="T10" fmla="*/ 0 60000 65536"/>
              <a:gd name="T11" fmla="*/ 0 60000 65536"/>
              <a:gd name="T12" fmla="*/ 0 60000 65536"/>
              <a:gd name="T13" fmla="*/ 0 60000 65536"/>
              <a:gd name="T14" fmla="*/ 0 60000 65536"/>
              <a:gd name="T15" fmla="*/ 0 w 9144000"/>
              <a:gd name="T16" fmla="*/ 0 h 1066800"/>
              <a:gd name="T17" fmla="*/ 9144000 w 9144000"/>
              <a:gd name="T18" fmla="*/ 1066800 h 1066800"/>
            </a:gdLst>
            <a:ahLst/>
            <a:cxnLst>
              <a:cxn ang="T10">
                <a:pos x="T0" y="T1"/>
              </a:cxn>
              <a:cxn ang="T11">
                <a:pos x="T2" y="T3"/>
              </a:cxn>
              <a:cxn ang="T12">
                <a:pos x="T4" y="T5"/>
              </a:cxn>
              <a:cxn ang="T13">
                <a:pos x="T6" y="T7"/>
              </a:cxn>
              <a:cxn ang="T14">
                <a:pos x="T8" y="T9"/>
              </a:cxn>
            </a:cxnLst>
            <a:rect l="T15" t="T16" r="T17" b="T18"/>
            <a:pathLst>
              <a:path w="9144000" h="1066800">
                <a:moveTo>
                  <a:pt x="0" y="1066800"/>
                </a:moveTo>
                <a:lnTo>
                  <a:pt x="9144000" y="1066800"/>
                </a:lnTo>
                <a:lnTo>
                  <a:pt x="9144000" y="0"/>
                </a:lnTo>
                <a:lnTo>
                  <a:pt x="0" y="0"/>
                </a:lnTo>
                <a:lnTo>
                  <a:pt x="0" y="1066800"/>
                </a:lnTo>
              </a:path>
            </a:pathLst>
          </a:custGeom>
          <a:solidFill>
            <a:srgbClr val="0056AC"/>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8132" name="Freeform 3"/>
          <p:cNvSpPr>
            <a:spLocks noChangeArrowheads="1"/>
          </p:cNvSpPr>
          <p:nvPr/>
        </p:nvSpPr>
        <p:spPr bwMode="auto">
          <a:xfrm>
            <a:off x="-3175" y="-3175"/>
            <a:ext cx="9153525" cy="1076325"/>
          </a:xfrm>
          <a:custGeom>
            <a:avLst/>
            <a:gdLst>
              <a:gd name="T0" fmla="*/ 6350 w 9156700"/>
              <a:gd name="T1" fmla="*/ 1073150 h 1079500"/>
              <a:gd name="T2" fmla="*/ 9150350 w 9156700"/>
              <a:gd name="T3" fmla="*/ 1073150 h 1079500"/>
              <a:gd name="T4" fmla="*/ 9150350 w 9156700"/>
              <a:gd name="T5" fmla="*/ 6350 h 1079500"/>
              <a:gd name="T6" fmla="*/ 6350 w 9156700"/>
              <a:gd name="T7" fmla="*/ 6350 h 1079500"/>
              <a:gd name="T8" fmla="*/ 6350 w 9156700"/>
              <a:gd name="T9" fmla="*/ 1073150 h 1079500"/>
              <a:gd name="T10" fmla="*/ 0 60000 65536"/>
              <a:gd name="T11" fmla="*/ 0 60000 65536"/>
              <a:gd name="T12" fmla="*/ 0 60000 65536"/>
              <a:gd name="T13" fmla="*/ 0 60000 65536"/>
              <a:gd name="T14" fmla="*/ 0 60000 65536"/>
              <a:gd name="T15" fmla="*/ 0 w 9156700"/>
              <a:gd name="T16" fmla="*/ 0 h 1079500"/>
              <a:gd name="T17" fmla="*/ 9156700 w 9156700"/>
              <a:gd name="T18" fmla="*/ 1079500 h 1079500"/>
            </a:gdLst>
            <a:ahLst/>
            <a:cxnLst>
              <a:cxn ang="T10">
                <a:pos x="T0" y="T1"/>
              </a:cxn>
              <a:cxn ang="T11">
                <a:pos x="T2" y="T3"/>
              </a:cxn>
              <a:cxn ang="T12">
                <a:pos x="T4" y="T5"/>
              </a:cxn>
              <a:cxn ang="T13">
                <a:pos x="T6" y="T7"/>
              </a:cxn>
              <a:cxn ang="T14">
                <a:pos x="T8" y="T9"/>
              </a:cxn>
            </a:cxnLst>
            <a:rect l="T15" t="T16" r="T17" b="T18"/>
            <a:pathLst>
              <a:path w="9156700" h="1079500">
                <a:moveTo>
                  <a:pt x="6350" y="1073150"/>
                </a:moveTo>
                <a:lnTo>
                  <a:pt x="9150350" y="1073150"/>
                </a:lnTo>
                <a:lnTo>
                  <a:pt x="9150350" y="6350"/>
                </a:lnTo>
                <a:lnTo>
                  <a:pt x="6350" y="6350"/>
                </a:lnTo>
                <a:lnTo>
                  <a:pt x="6350" y="1073150"/>
                </a:lnTo>
              </a:path>
            </a:pathLst>
          </a:custGeom>
          <a:solidFill>
            <a:srgbClr val="000000">
              <a:alpha val="0"/>
            </a:srgbClr>
          </a:solidFill>
          <a:ln w="12700" cap="flat" cmpd="sng">
            <a:solidFill>
              <a:srgbClr val="000000"/>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813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0"/>
            <a:ext cx="9144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4" name="TextBox 1"/>
          <p:cNvSpPr>
            <a:spLocks noChangeArrowheads="1"/>
          </p:cNvSpPr>
          <p:nvPr/>
        </p:nvSpPr>
        <p:spPr bwMode="auto">
          <a:xfrm>
            <a:off x="520700" y="6667500"/>
            <a:ext cx="13716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200"/>
              </a:lnSpc>
            </a:pPr>
            <a:r>
              <a:rPr lang="en-US" altLang="zh-CN" sz="1200">
                <a:solidFill>
                  <a:srgbClr val="FFFFFF"/>
                </a:solidFill>
                <a:latin typeface="Times New Roman" panose="02020603050405020304" pitchFamily="18" charset="0"/>
                <a:sym typeface="Times New Roman" panose="02020603050405020304" pitchFamily="18" charset="0"/>
              </a:rPr>
              <a:t>《大数据技术基础》</a:t>
            </a:r>
            <a:endParaRPr lang="zh-CN" altLang="en-US">
              <a:solidFill>
                <a:srgbClr val="000000"/>
              </a:solidFill>
            </a:endParaRPr>
          </a:p>
        </p:txBody>
      </p:sp>
      <p:sp>
        <p:nvSpPr>
          <p:cNvPr id="48135" name="TextBox 1"/>
          <p:cNvSpPr>
            <a:spLocks noChangeArrowheads="1"/>
          </p:cNvSpPr>
          <p:nvPr/>
        </p:nvSpPr>
        <p:spPr bwMode="auto">
          <a:xfrm>
            <a:off x="558800" y="431800"/>
            <a:ext cx="79375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342900" algn="l"/>
                <a:tab pos="673100" algn="l"/>
              </a:tabLst>
              <a:defRPr>
                <a:solidFill>
                  <a:schemeClr val="tx1"/>
                </a:solidFill>
                <a:latin typeface="Arial" panose="020B0604020202020204" pitchFamily="34" charset="0"/>
              </a:defRPr>
            </a:lvl1pPr>
            <a:lvl2pPr>
              <a:tabLst>
                <a:tab pos="342900" algn="l"/>
                <a:tab pos="673100" algn="l"/>
              </a:tabLst>
              <a:defRPr>
                <a:solidFill>
                  <a:schemeClr val="tx1"/>
                </a:solidFill>
                <a:latin typeface="Arial" panose="020B0604020202020204" pitchFamily="34" charset="0"/>
              </a:defRPr>
            </a:lvl2pPr>
            <a:lvl3pPr>
              <a:tabLst>
                <a:tab pos="342900" algn="l"/>
                <a:tab pos="673100" algn="l"/>
              </a:tabLst>
              <a:defRPr>
                <a:solidFill>
                  <a:schemeClr val="tx1"/>
                </a:solidFill>
                <a:latin typeface="Arial" panose="020B0604020202020204" pitchFamily="34" charset="0"/>
              </a:defRPr>
            </a:lvl3pPr>
            <a:lvl4pPr>
              <a:tabLst>
                <a:tab pos="342900" algn="l"/>
                <a:tab pos="673100" algn="l"/>
              </a:tabLst>
              <a:defRPr>
                <a:solidFill>
                  <a:schemeClr val="tx1"/>
                </a:solidFill>
                <a:latin typeface="Arial" panose="020B0604020202020204" pitchFamily="34" charset="0"/>
              </a:defRPr>
            </a:lvl4pPr>
            <a:lvl5pPr>
              <a:tabLst>
                <a:tab pos="342900" algn="l"/>
                <a:tab pos="673100" algn="l"/>
              </a:tabLst>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tabLst>
                <a:tab pos="342900" algn="l"/>
                <a:tab pos="673100" algn="l"/>
              </a:tabLst>
              <a:defRPr>
                <a:solidFill>
                  <a:schemeClr val="tx1"/>
                </a:solidFill>
                <a:latin typeface="Arial" panose="020B0604020202020204" pitchFamily="34" charset="0"/>
              </a:defRPr>
            </a:lvl9pPr>
          </a:lstStyle>
          <a:p>
            <a:pPr>
              <a:lnSpc>
                <a:spcPts val="34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3200" b="1">
                <a:solidFill>
                  <a:srgbClr val="FFFFFF"/>
                </a:solidFill>
                <a:latin typeface="Times New Roman" panose="02020603050405020304" pitchFamily="18" charset="0"/>
                <a:sym typeface="Times New Roman" panose="02020603050405020304" pitchFamily="18" charset="0"/>
              </a:rPr>
              <a:t>WordCount</a:t>
            </a:r>
            <a:r>
              <a:rPr lang="en-US" altLang="zh-CN" sz="3200">
                <a:solidFill>
                  <a:srgbClr val="FFFFFF"/>
                </a:solidFill>
                <a:latin typeface="黑体" panose="02010609060101010101" pitchFamily="49" charset="-122"/>
                <a:sym typeface="黑体" panose="02010609060101010101" pitchFamily="49" charset="-122"/>
              </a:rPr>
              <a:t>过程解释</a:t>
            </a:r>
            <a:endParaRPr lang="zh-CN" altLang="en-US" sz="3200">
              <a:solidFill>
                <a:srgbClr val="FFFFFF"/>
              </a:solidFill>
              <a:latin typeface="黑体" panose="02010609060101010101" pitchFamily="49" charset="-122"/>
              <a:sym typeface="黑体" panose="02010609060101010101" pitchFamily="49" charset="-122"/>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2400"/>
              </a:lnSpc>
            </a:pPr>
            <a:r>
              <a:rPr lang="en-US" altLang="zh-CN" sz="2000">
                <a:solidFill>
                  <a:srgbClr val="000000"/>
                </a:solidFill>
                <a:latin typeface="Times New Roman" panose="02020603050405020304" pitchFamily="18" charset="0"/>
                <a:sym typeface="Times New Roman" panose="02020603050405020304" pitchFamily="18" charset="0"/>
              </a:rPr>
              <a:t>•    对于上面的例子来说，每个文档中都可能会出现成千上万的 (“the”，</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3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1)这样的中间结果，琐碎的中间文件必然导致传输上的损失。</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800"/>
              </a:lnSpc>
            </a:pPr>
            <a:r>
              <a:rPr lang="en-US" altLang="zh-CN" sz="2000">
                <a:solidFill>
                  <a:srgbClr val="000000"/>
                </a:solidFill>
                <a:latin typeface="Times New Roman" panose="02020603050405020304" pitchFamily="18" charset="0"/>
                <a:sym typeface="Times New Roman" panose="02020603050405020304" pitchFamily="18" charset="0"/>
              </a:rPr>
              <a:t>•    因此，MapReduce还支持用户提供Combiner函数。这个函数通常与</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3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Reduce函数有相同的实现，不同点在于Reduce函数的输出是最终结</a:t>
            </a:r>
            <a:endParaRPr lang="zh-CN" altLang="en-US" sz="2000">
              <a:solidFill>
                <a:srgbClr val="000000"/>
              </a:solidFill>
              <a:latin typeface="Times New Roman" panose="02020603050405020304" pitchFamily="18" charset="0"/>
              <a:sym typeface="Times New Roman" panose="02020603050405020304" pitchFamily="18" charset="0"/>
            </a:endParaRPr>
          </a:p>
          <a:p>
            <a:pPr>
              <a:lnSpc>
                <a:spcPts val="24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2000">
                <a:solidFill>
                  <a:srgbClr val="000000"/>
                </a:solidFill>
                <a:latin typeface="Times New Roman" panose="02020603050405020304" pitchFamily="18" charset="0"/>
                <a:sym typeface="Times New Roman" panose="02020603050405020304" pitchFamily="18" charset="0"/>
              </a:rPr>
              <a:t>果，而Combiner函数的输出是Reduce函数某一个输入的中间文件。</a:t>
            </a:r>
            <a:endParaRPr lang="zh-CN" altLang="en-US">
              <a:solidFill>
                <a:srgbClr val="000000"/>
              </a:solidFill>
            </a:endParaRPr>
          </a:p>
        </p:txBody>
      </p:sp>
    </p:spTree>
    <p:extLst>
      <p:ext uri="{BB962C8B-B14F-4D97-AF65-F5344CB8AC3E}">
        <p14:creationId xmlns:p14="http://schemas.microsoft.com/office/powerpoint/2010/main" val="9130947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Freeform 3"/>
          <p:cNvSpPr>
            <a:spLocks noChangeArrowheads="1"/>
          </p:cNvSpPr>
          <p:nvPr/>
        </p:nvSpPr>
        <p:spPr bwMode="auto">
          <a:xfrm>
            <a:off x="0" y="0"/>
            <a:ext cx="9144000" cy="6858000"/>
          </a:xfrm>
          <a:custGeom>
            <a:avLst/>
            <a:gdLst>
              <a:gd name="T0" fmla="*/ 0 w 9144000"/>
              <a:gd name="T1" fmla="*/ 6858000 h 6858000"/>
              <a:gd name="T2" fmla="*/ 9144000 w 9144000"/>
              <a:gd name="T3" fmla="*/ 6858000 h 6858000"/>
              <a:gd name="T4" fmla="*/ 9144000 w 9144000"/>
              <a:gd name="T5" fmla="*/ 0 h 6858000"/>
              <a:gd name="T6" fmla="*/ 0 w 9144000"/>
              <a:gd name="T7" fmla="*/ 0 h 6858000"/>
              <a:gd name="T8" fmla="*/ 0 w 9144000"/>
              <a:gd name="T9" fmla="*/ 6858000 h 6858000"/>
              <a:gd name="T10" fmla="*/ 0 60000 65536"/>
              <a:gd name="T11" fmla="*/ 0 60000 65536"/>
              <a:gd name="T12" fmla="*/ 0 60000 65536"/>
              <a:gd name="T13" fmla="*/ 0 60000 65536"/>
              <a:gd name="T14" fmla="*/ 0 60000 65536"/>
              <a:gd name="T15" fmla="*/ 0 w 9144000"/>
              <a:gd name="T16" fmla="*/ 0 h 6858000"/>
              <a:gd name="T17" fmla="*/ 9144000 w 9144000"/>
              <a:gd name="T18" fmla="*/ 6858000 h 6858000"/>
            </a:gdLst>
            <a:ahLst/>
            <a:cxnLst>
              <a:cxn ang="T10">
                <a:pos x="T0" y="T1"/>
              </a:cxn>
              <a:cxn ang="T11">
                <a:pos x="T2" y="T3"/>
              </a:cxn>
              <a:cxn ang="T12">
                <a:pos x="T4" y="T5"/>
              </a:cxn>
              <a:cxn ang="T13">
                <a:pos x="T6" y="T7"/>
              </a:cxn>
              <a:cxn ang="T14">
                <a:pos x="T8" y="T9"/>
              </a:cxn>
            </a:cxnLst>
            <a:rect l="T15" t="T16" r="T17" b="T18"/>
            <a:pathLst>
              <a:path w="9144000" h="6858000">
                <a:moveTo>
                  <a:pt x="0" y="6858000"/>
                </a:moveTo>
                <a:lnTo>
                  <a:pt x="9144000" y="6858000"/>
                </a:lnTo>
                <a:lnTo>
                  <a:pt x="9144000" y="0"/>
                </a:lnTo>
                <a:lnTo>
                  <a:pt x="0" y="0"/>
                </a:lnTo>
                <a:lnTo>
                  <a:pt x="0" y="6858000"/>
                </a:lnTo>
              </a:path>
            </a:pathLst>
          </a:custGeom>
          <a:solidFill>
            <a:srgbClr val="FFFFFF"/>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9155" name="Freeform 3"/>
          <p:cNvSpPr>
            <a:spLocks noChangeArrowheads="1"/>
          </p:cNvSpPr>
          <p:nvPr/>
        </p:nvSpPr>
        <p:spPr bwMode="auto">
          <a:xfrm>
            <a:off x="0" y="0"/>
            <a:ext cx="9144000" cy="1066800"/>
          </a:xfrm>
          <a:custGeom>
            <a:avLst/>
            <a:gdLst>
              <a:gd name="T0" fmla="*/ 0 w 9144000"/>
              <a:gd name="T1" fmla="*/ 1066800 h 1066800"/>
              <a:gd name="T2" fmla="*/ 9144000 w 9144000"/>
              <a:gd name="T3" fmla="*/ 1066800 h 1066800"/>
              <a:gd name="T4" fmla="*/ 9144000 w 9144000"/>
              <a:gd name="T5" fmla="*/ 0 h 1066800"/>
              <a:gd name="T6" fmla="*/ 0 w 9144000"/>
              <a:gd name="T7" fmla="*/ 0 h 1066800"/>
              <a:gd name="T8" fmla="*/ 0 w 9144000"/>
              <a:gd name="T9" fmla="*/ 1066800 h 1066800"/>
              <a:gd name="T10" fmla="*/ 0 60000 65536"/>
              <a:gd name="T11" fmla="*/ 0 60000 65536"/>
              <a:gd name="T12" fmla="*/ 0 60000 65536"/>
              <a:gd name="T13" fmla="*/ 0 60000 65536"/>
              <a:gd name="T14" fmla="*/ 0 60000 65536"/>
              <a:gd name="T15" fmla="*/ 0 w 9144000"/>
              <a:gd name="T16" fmla="*/ 0 h 1066800"/>
              <a:gd name="T17" fmla="*/ 9144000 w 9144000"/>
              <a:gd name="T18" fmla="*/ 1066800 h 1066800"/>
            </a:gdLst>
            <a:ahLst/>
            <a:cxnLst>
              <a:cxn ang="T10">
                <a:pos x="T0" y="T1"/>
              </a:cxn>
              <a:cxn ang="T11">
                <a:pos x="T2" y="T3"/>
              </a:cxn>
              <a:cxn ang="T12">
                <a:pos x="T4" y="T5"/>
              </a:cxn>
              <a:cxn ang="T13">
                <a:pos x="T6" y="T7"/>
              </a:cxn>
              <a:cxn ang="T14">
                <a:pos x="T8" y="T9"/>
              </a:cxn>
            </a:cxnLst>
            <a:rect l="T15" t="T16" r="T17" b="T18"/>
            <a:pathLst>
              <a:path w="9144000" h="1066800">
                <a:moveTo>
                  <a:pt x="0" y="1066800"/>
                </a:moveTo>
                <a:lnTo>
                  <a:pt x="9144000" y="1066800"/>
                </a:lnTo>
                <a:lnTo>
                  <a:pt x="9144000" y="0"/>
                </a:lnTo>
                <a:lnTo>
                  <a:pt x="0" y="0"/>
                </a:lnTo>
                <a:lnTo>
                  <a:pt x="0" y="1066800"/>
                </a:lnTo>
              </a:path>
            </a:pathLst>
          </a:custGeom>
          <a:solidFill>
            <a:srgbClr val="0056AC"/>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9156" name="Freeform 3"/>
          <p:cNvSpPr>
            <a:spLocks noChangeArrowheads="1"/>
          </p:cNvSpPr>
          <p:nvPr/>
        </p:nvSpPr>
        <p:spPr bwMode="auto">
          <a:xfrm>
            <a:off x="-3175" y="-3175"/>
            <a:ext cx="9153525" cy="1076325"/>
          </a:xfrm>
          <a:custGeom>
            <a:avLst/>
            <a:gdLst>
              <a:gd name="T0" fmla="*/ 6350 w 9156700"/>
              <a:gd name="T1" fmla="*/ 1073150 h 1079500"/>
              <a:gd name="T2" fmla="*/ 9150350 w 9156700"/>
              <a:gd name="T3" fmla="*/ 1073150 h 1079500"/>
              <a:gd name="T4" fmla="*/ 9150350 w 9156700"/>
              <a:gd name="T5" fmla="*/ 6350 h 1079500"/>
              <a:gd name="T6" fmla="*/ 6350 w 9156700"/>
              <a:gd name="T7" fmla="*/ 6350 h 1079500"/>
              <a:gd name="T8" fmla="*/ 6350 w 9156700"/>
              <a:gd name="T9" fmla="*/ 1073150 h 1079500"/>
              <a:gd name="T10" fmla="*/ 0 60000 65536"/>
              <a:gd name="T11" fmla="*/ 0 60000 65536"/>
              <a:gd name="T12" fmla="*/ 0 60000 65536"/>
              <a:gd name="T13" fmla="*/ 0 60000 65536"/>
              <a:gd name="T14" fmla="*/ 0 60000 65536"/>
              <a:gd name="T15" fmla="*/ 0 w 9156700"/>
              <a:gd name="T16" fmla="*/ 0 h 1079500"/>
              <a:gd name="T17" fmla="*/ 9156700 w 9156700"/>
              <a:gd name="T18" fmla="*/ 1079500 h 1079500"/>
            </a:gdLst>
            <a:ahLst/>
            <a:cxnLst>
              <a:cxn ang="T10">
                <a:pos x="T0" y="T1"/>
              </a:cxn>
              <a:cxn ang="T11">
                <a:pos x="T2" y="T3"/>
              </a:cxn>
              <a:cxn ang="T12">
                <a:pos x="T4" y="T5"/>
              </a:cxn>
              <a:cxn ang="T13">
                <a:pos x="T6" y="T7"/>
              </a:cxn>
              <a:cxn ang="T14">
                <a:pos x="T8" y="T9"/>
              </a:cxn>
            </a:cxnLst>
            <a:rect l="T15" t="T16" r="T17" b="T18"/>
            <a:pathLst>
              <a:path w="9156700" h="1079500">
                <a:moveTo>
                  <a:pt x="6350" y="1073150"/>
                </a:moveTo>
                <a:lnTo>
                  <a:pt x="9150350" y="1073150"/>
                </a:lnTo>
                <a:lnTo>
                  <a:pt x="9150350" y="6350"/>
                </a:lnTo>
                <a:lnTo>
                  <a:pt x="6350" y="6350"/>
                </a:lnTo>
                <a:lnTo>
                  <a:pt x="6350" y="1073150"/>
                </a:lnTo>
              </a:path>
            </a:pathLst>
          </a:custGeom>
          <a:solidFill>
            <a:srgbClr val="000000">
              <a:alpha val="0"/>
            </a:srgbClr>
          </a:solidFill>
          <a:ln w="12700" cap="flat" cmpd="sng">
            <a:solidFill>
              <a:srgbClr val="000000"/>
            </a:solidFill>
            <a:miter lim="800000"/>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915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800" y="2197100"/>
            <a:ext cx="6502400"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616700"/>
            <a:ext cx="91440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9" name="TextBox 1"/>
          <p:cNvSpPr>
            <a:spLocks noChangeArrowheads="1"/>
          </p:cNvSpPr>
          <p:nvPr/>
        </p:nvSpPr>
        <p:spPr bwMode="auto">
          <a:xfrm>
            <a:off x="520700" y="6667500"/>
            <a:ext cx="13716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200"/>
              </a:lnSpc>
            </a:pPr>
            <a:r>
              <a:rPr lang="en-US" altLang="zh-CN" sz="1200">
                <a:solidFill>
                  <a:srgbClr val="FFFFFF"/>
                </a:solidFill>
                <a:latin typeface="Times New Roman" panose="02020603050405020304" pitchFamily="18" charset="0"/>
                <a:sym typeface="Times New Roman" panose="02020603050405020304" pitchFamily="18" charset="0"/>
              </a:rPr>
              <a:t>《大数据技术基础》</a:t>
            </a:r>
            <a:endParaRPr lang="zh-CN" altLang="en-US">
              <a:solidFill>
                <a:srgbClr val="000000"/>
              </a:solidFill>
            </a:endParaRPr>
          </a:p>
        </p:txBody>
      </p:sp>
      <p:sp>
        <p:nvSpPr>
          <p:cNvPr id="49160" name="TextBox 1"/>
          <p:cNvSpPr>
            <a:spLocks noChangeArrowheads="1"/>
          </p:cNvSpPr>
          <p:nvPr/>
        </p:nvSpPr>
        <p:spPr bwMode="auto">
          <a:xfrm>
            <a:off x="558800" y="381000"/>
            <a:ext cx="68072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673100" algn="l"/>
              </a:tabLst>
              <a:defRPr>
                <a:solidFill>
                  <a:schemeClr val="tx1"/>
                </a:solidFill>
                <a:latin typeface="Arial" panose="020B0604020202020204" pitchFamily="34" charset="0"/>
              </a:defRPr>
            </a:lvl1pPr>
            <a:lvl2pPr>
              <a:tabLst>
                <a:tab pos="673100" algn="l"/>
              </a:tabLst>
              <a:defRPr>
                <a:solidFill>
                  <a:schemeClr val="tx1"/>
                </a:solidFill>
                <a:latin typeface="Arial" panose="020B0604020202020204" pitchFamily="34" charset="0"/>
              </a:defRPr>
            </a:lvl2pPr>
            <a:lvl3pPr>
              <a:tabLst>
                <a:tab pos="673100" algn="l"/>
              </a:tabLst>
              <a:defRPr>
                <a:solidFill>
                  <a:schemeClr val="tx1"/>
                </a:solidFill>
                <a:latin typeface="Arial" panose="020B0604020202020204" pitchFamily="34" charset="0"/>
              </a:defRPr>
            </a:lvl3pPr>
            <a:lvl4pPr>
              <a:tabLst>
                <a:tab pos="673100" algn="l"/>
              </a:tabLst>
              <a:defRPr>
                <a:solidFill>
                  <a:schemeClr val="tx1"/>
                </a:solidFill>
                <a:latin typeface="Arial" panose="020B0604020202020204" pitchFamily="34" charset="0"/>
              </a:defRPr>
            </a:lvl4pPr>
            <a:lvl5pPr>
              <a:tabLst>
                <a:tab pos="673100" algn="l"/>
              </a:tabLst>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tabLst>
                <a:tab pos="673100" algn="l"/>
              </a:tabLst>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tabLst>
                <a:tab pos="673100" algn="l"/>
              </a:tabLst>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tabLst>
                <a:tab pos="673100" algn="l"/>
              </a:tabLst>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tabLst>
                <a:tab pos="673100" algn="l"/>
              </a:tabLst>
              <a:defRPr>
                <a:solidFill>
                  <a:schemeClr val="tx1"/>
                </a:solidFill>
                <a:latin typeface="Arial" panose="020B0604020202020204" pitchFamily="34" charset="0"/>
              </a:defRPr>
            </a:lvl9pPr>
          </a:lstStyle>
          <a:p>
            <a:pPr>
              <a:lnSpc>
                <a:spcPts val="3400"/>
              </a:lnSpc>
            </a:pPr>
            <a:r>
              <a:rPr lang="en-US" altLang="zh-CN">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lang="en-US" altLang="zh-CN" sz="3200" b="1">
                <a:solidFill>
                  <a:srgbClr val="FFFFFF"/>
                </a:solidFill>
                <a:latin typeface="Times New Roman" panose="02020603050405020304" pitchFamily="18" charset="0"/>
                <a:sym typeface="Times New Roman" panose="02020603050405020304" pitchFamily="18" charset="0"/>
              </a:rPr>
              <a:t>WordCount</a:t>
            </a:r>
            <a:r>
              <a:rPr lang="en-US" altLang="zh-CN" sz="3200">
                <a:solidFill>
                  <a:srgbClr val="FFFFFF"/>
                </a:solidFill>
                <a:latin typeface="黑体" panose="02010609060101010101" pitchFamily="49" charset="-122"/>
                <a:sym typeface="黑体" panose="02010609060101010101" pitchFamily="49" charset="-122"/>
              </a:rPr>
              <a:t>过程解释</a:t>
            </a:r>
            <a:endParaRPr lang="zh-CN" altLang="en-US" sz="3200">
              <a:solidFill>
                <a:srgbClr val="FFFFFF"/>
              </a:solidFill>
              <a:latin typeface="黑体" panose="02010609060101010101" pitchFamily="49" charset="-122"/>
              <a:sym typeface="黑体" panose="02010609060101010101" pitchFamily="49" charset="-122"/>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1000"/>
              </a:lnSpc>
            </a:pPr>
            <a:endParaRPr lang="zh-CN" altLang="en-US">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a:lnSpc>
                <a:spcPts val="2400"/>
              </a:lnSpc>
            </a:pPr>
            <a:r>
              <a:rPr lang="en-US" altLang="zh-CN" sz="2000">
                <a:solidFill>
                  <a:srgbClr val="000000"/>
                </a:solidFill>
                <a:latin typeface="Times New Roman" panose="02020603050405020304" pitchFamily="18" charset="0"/>
                <a:sym typeface="Times New Roman" panose="02020603050405020304" pitchFamily="18" charset="0"/>
              </a:rPr>
              <a:t>•    下图是以Combine输出结果作为输入的Reduce过程示意图</a:t>
            </a:r>
            <a:endParaRPr lang="zh-CN" altLang="en-US">
              <a:solidFill>
                <a:srgbClr val="000000"/>
              </a:solidFill>
            </a:endParaRPr>
          </a:p>
        </p:txBody>
      </p:sp>
    </p:spTree>
    <p:extLst>
      <p:ext uri="{BB962C8B-B14F-4D97-AF65-F5344CB8AC3E}">
        <p14:creationId xmlns:p14="http://schemas.microsoft.com/office/powerpoint/2010/main" val="203061424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zh-CN" altLang="en-US" dirty="0" smtClean="0"/>
              <a:t>一个</a:t>
            </a:r>
            <a:r>
              <a:rPr lang="en-US" altLang="zh-CN" dirty="0" err="1" smtClean="0"/>
              <a:t>WordCount</a:t>
            </a:r>
            <a:r>
              <a:rPr lang="zh-CN" altLang="en-US" dirty="0" smtClean="0"/>
              <a:t>执行过程的实例</a:t>
            </a:r>
          </a:p>
        </p:txBody>
      </p:sp>
      <p:pic>
        <p:nvPicPr>
          <p:cNvPr id="25603"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0200" y="1608138"/>
            <a:ext cx="6716713" cy="410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Rectangle 5"/>
          <p:cNvSpPr>
            <a:spLocks noChangeArrowheads="1"/>
          </p:cNvSpPr>
          <p:nvPr/>
        </p:nvSpPr>
        <p:spPr bwMode="auto">
          <a:xfrm>
            <a:off x="2057400" y="5957888"/>
            <a:ext cx="5619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en-US">
                <a:solidFill>
                  <a:srgbClr val="000000"/>
                </a:solidFill>
              </a:rPr>
              <a:t>图</a:t>
            </a:r>
            <a:r>
              <a:rPr lang="en-US" altLang="zh-CN">
                <a:solidFill>
                  <a:srgbClr val="000000"/>
                </a:solidFill>
              </a:rPr>
              <a:t>7-8 </a:t>
            </a:r>
            <a:r>
              <a:rPr lang="zh-CN" altLang="en-US">
                <a:solidFill>
                  <a:srgbClr val="000000"/>
                </a:solidFill>
              </a:rPr>
              <a:t>用户没有定义</a:t>
            </a:r>
            <a:r>
              <a:rPr lang="en-US" altLang="zh-CN">
                <a:solidFill>
                  <a:srgbClr val="000000"/>
                </a:solidFill>
              </a:rPr>
              <a:t>Combiner</a:t>
            </a:r>
            <a:r>
              <a:rPr lang="zh-CN" altLang="en-US">
                <a:solidFill>
                  <a:srgbClr val="000000"/>
                </a:solidFill>
              </a:rPr>
              <a:t>时的</a:t>
            </a:r>
            <a:r>
              <a:rPr lang="en-US" altLang="zh-CN">
                <a:solidFill>
                  <a:srgbClr val="000000"/>
                </a:solidFill>
              </a:rPr>
              <a:t>Reduce</a:t>
            </a:r>
            <a:r>
              <a:rPr lang="zh-CN" altLang="en-US">
                <a:solidFill>
                  <a:srgbClr val="000000"/>
                </a:solidFill>
              </a:rPr>
              <a:t>过程示意图 </a:t>
            </a:r>
          </a:p>
        </p:txBody>
      </p:sp>
    </p:spTree>
    <p:extLst>
      <p:ext uri="{BB962C8B-B14F-4D97-AF65-F5344CB8AC3E}">
        <p14:creationId xmlns:p14="http://schemas.microsoft.com/office/powerpoint/2010/main" val="88222968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zh-CN" altLang="en-US" dirty="0" smtClean="0"/>
              <a:t>一个</a:t>
            </a:r>
            <a:r>
              <a:rPr lang="en-US" altLang="zh-CN" dirty="0" err="1" smtClean="0"/>
              <a:t>WordCount</a:t>
            </a:r>
            <a:r>
              <a:rPr lang="zh-CN" altLang="en-US" dirty="0" smtClean="0"/>
              <a:t>执行过程的实例</a:t>
            </a:r>
          </a:p>
        </p:txBody>
      </p:sp>
      <p:pic>
        <p:nvPicPr>
          <p:cNvPr id="26627"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1295400"/>
            <a:ext cx="6096000" cy="470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Rectangle 5"/>
          <p:cNvSpPr>
            <a:spLocks noChangeArrowheads="1"/>
          </p:cNvSpPr>
          <p:nvPr/>
        </p:nvSpPr>
        <p:spPr bwMode="auto">
          <a:xfrm>
            <a:off x="1905000" y="6096000"/>
            <a:ext cx="539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en-US">
                <a:solidFill>
                  <a:srgbClr val="000000"/>
                </a:solidFill>
              </a:rPr>
              <a:t>图</a:t>
            </a:r>
            <a:r>
              <a:rPr lang="en-US" altLang="zh-CN">
                <a:solidFill>
                  <a:srgbClr val="000000"/>
                </a:solidFill>
              </a:rPr>
              <a:t>7-9 </a:t>
            </a:r>
            <a:r>
              <a:rPr lang="zh-CN" altLang="en-US">
                <a:solidFill>
                  <a:srgbClr val="000000"/>
                </a:solidFill>
              </a:rPr>
              <a:t>用户有定义</a:t>
            </a:r>
            <a:r>
              <a:rPr lang="en-US" altLang="zh-CN">
                <a:solidFill>
                  <a:srgbClr val="000000"/>
                </a:solidFill>
              </a:rPr>
              <a:t>Combiner</a:t>
            </a:r>
            <a:r>
              <a:rPr lang="zh-CN" altLang="en-US">
                <a:solidFill>
                  <a:srgbClr val="000000"/>
                </a:solidFill>
              </a:rPr>
              <a:t>时的</a:t>
            </a:r>
            <a:r>
              <a:rPr lang="en-US" altLang="zh-CN">
                <a:solidFill>
                  <a:srgbClr val="000000"/>
                </a:solidFill>
              </a:rPr>
              <a:t>Reduce</a:t>
            </a:r>
            <a:r>
              <a:rPr lang="zh-CN" altLang="en-US">
                <a:solidFill>
                  <a:srgbClr val="000000"/>
                </a:solidFill>
              </a:rPr>
              <a:t>过程示意图 </a:t>
            </a:r>
          </a:p>
        </p:txBody>
      </p:sp>
    </p:spTree>
    <p:extLst>
      <p:ext uri="{BB962C8B-B14F-4D97-AF65-F5344CB8AC3E}">
        <p14:creationId xmlns:p14="http://schemas.microsoft.com/office/powerpoint/2010/main" val="13854415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reeform 3"/>
          <p:cNvSpPr>
            <a:spLocks noChangeArrowheads="1"/>
          </p:cNvSpPr>
          <p:nvPr/>
        </p:nvSpPr>
        <p:spPr bwMode="auto">
          <a:xfrm>
            <a:off x="0" y="0"/>
            <a:ext cx="9144000" cy="6858000"/>
          </a:xfrm>
          <a:custGeom>
            <a:avLst/>
            <a:gdLst>
              <a:gd name="T0" fmla="*/ 0 w 9144000"/>
              <a:gd name="T1" fmla="*/ 6858000 h 6858000"/>
              <a:gd name="T2" fmla="*/ 9144000 w 9144000"/>
              <a:gd name="T3" fmla="*/ 6858000 h 6858000"/>
              <a:gd name="T4" fmla="*/ 9144000 w 9144000"/>
              <a:gd name="T5" fmla="*/ 0 h 6858000"/>
              <a:gd name="T6" fmla="*/ 0 w 9144000"/>
              <a:gd name="T7" fmla="*/ 0 h 6858000"/>
              <a:gd name="T8" fmla="*/ 0 w 9144000"/>
              <a:gd name="T9" fmla="*/ 6858000 h 6858000"/>
              <a:gd name="T10" fmla="*/ 0 60000 65536"/>
              <a:gd name="T11" fmla="*/ 0 60000 65536"/>
              <a:gd name="T12" fmla="*/ 0 60000 65536"/>
              <a:gd name="T13" fmla="*/ 0 60000 65536"/>
              <a:gd name="T14" fmla="*/ 0 60000 65536"/>
              <a:gd name="T15" fmla="*/ 0 w 9144000"/>
              <a:gd name="T16" fmla="*/ 0 h 6858000"/>
              <a:gd name="T17" fmla="*/ 9144000 w 9144000"/>
              <a:gd name="T18" fmla="*/ 6858000 h 6858000"/>
            </a:gdLst>
            <a:ahLst/>
            <a:cxnLst>
              <a:cxn ang="T10">
                <a:pos x="T0" y="T1"/>
              </a:cxn>
              <a:cxn ang="T11">
                <a:pos x="T2" y="T3"/>
              </a:cxn>
              <a:cxn ang="T12">
                <a:pos x="T4" y="T5"/>
              </a:cxn>
              <a:cxn ang="T13">
                <a:pos x="T6" y="T7"/>
              </a:cxn>
              <a:cxn ang="T14">
                <a:pos x="T8" y="T9"/>
              </a:cxn>
            </a:cxnLst>
            <a:rect l="T15" t="T16" r="T17" b="T18"/>
            <a:pathLst>
              <a:path w="9144000" h="6858000">
                <a:moveTo>
                  <a:pt x="0" y="6858000"/>
                </a:moveTo>
                <a:lnTo>
                  <a:pt x="9144000" y="6858000"/>
                </a:lnTo>
                <a:lnTo>
                  <a:pt x="9144000" y="0"/>
                </a:lnTo>
                <a:lnTo>
                  <a:pt x="0" y="0"/>
                </a:lnTo>
                <a:lnTo>
                  <a:pt x="0" y="6858000"/>
                </a:lnTo>
              </a:path>
            </a:pathLst>
          </a:custGeom>
          <a:solidFill>
            <a:srgbClr val="FFFFFF"/>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18435" name="Freeform 3"/>
          <p:cNvSpPr>
            <a:spLocks noChangeArrowheads="1"/>
          </p:cNvSpPr>
          <p:nvPr/>
        </p:nvSpPr>
        <p:spPr bwMode="auto">
          <a:xfrm>
            <a:off x="0" y="0"/>
            <a:ext cx="9144000" cy="1066800"/>
          </a:xfrm>
          <a:custGeom>
            <a:avLst/>
            <a:gdLst>
              <a:gd name="T0" fmla="*/ 0 w 9144000"/>
              <a:gd name="T1" fmla="*/ 1066800 h 1066800"/>
              <a:gd name="T2" fmla="*/ 9144000 w 9144000"/>
              <a:gd name="T3" fmla="*/ 1066800 h 1066800"/>
              <a:gd name="T4" fmla="*/ 9144000 w 9144000"/>
              <a:gd name="T5" fmla="*/ 0 h 1066800"/>
              <a:gd name="T6" fmla="*/ 0 w 9144000"/>
              <a:gd name="T7" fmla="*/ 0 h 1066800"/>
              <a:gd name="T8" fmla="*/ 0 w 9144000"/>
              <a:gd name="T9" fmla="*/ 1066800 h 1066800"/>
              <a:gd name="T10" fmla="*/ 0 60000 65536"/>
              <a:gd name="T11" fmla="*/ 0 60000 65536"/>
              <a:gd name="T12" fmla="*/ 0 60000 65536"/>
              <a:gd name="T13" fmla="*/ 0 60000 65536"/>
              <a:gd name="T14" fmla="*/ 0 60000 65536"/>
              <a:gd name="T15" fmla="*/ 0 w 9144000"/>
              <a:gd name="T16" fmla="*/ 0 h 1066800"/>
              <a:gd name="T17" fmla="*/ 9144000 w 9144000"/>
              <a:gd name="T18" fmla="*/ 1066800 h 1066800"/>
            </a:gdLst>
            <a:ahLst/>
            <a:cxnLst>
              <a:cxn ang="T10">
                <a:pos x="T0" y="T1"/>
              </a:cxn>
              <a:cxn ang="T11">
                <a:pos x="T2" y="T3"/>
              </a:cxn>
              <a:cxn ang="T12">
                <a:pos x="T4" y="T5"/>
              </a:cxn>
              <a:cxn ang="T13">
                <a:pos x="T6" y="T7"/>
              </a:cxn>
              <a:cxn ang="T14">
                <a:pos x="T8" y="T9"/>
              </a:cxn>
            </a:cxnLst>
            <a:rect l="T15" t="T16" r="T17" b="T18"/>
            <a:pathLst>
              <a:path w="9144000" h="1066800">
                <a:moveTo>
                  <a:pt x="0" y="1066800"/>
                </a:moveTo>
                <a:lnTo>
                  <a:pt x="9144000" y="1066800"/>
                </a:lnTo>
                <a:lnTo>
                  <a:pt x="9144000" y="0"/>
                </a:lnTo>
                <a:lnTo>
                  <a:pt x="0" y="0"/>
                </a:lnTo>
                <a:lnTo>
                  <a:pt x="0" y="1066800"/>
                </a:lnTo>
              </a:path>
            </a:pathLst>
          </a:custGeom>
          <a:solidFill>
            <a:srgbClr val="0056AC"/>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18436" name="Freeform 3"/>
          <p:cNvSpPr>
            <a:spLocks noChangeArrowheads="1"/>
          </p:cNvSpPr>
          <p:nvPr/>
        </p:nvSpPr>
        <p:spPr bwMode="auto">
          <a:xfrm>
            <a:off x="-3175" y="-3175"/>
            <a:ext cx="9153525" cy="1076325"/>
          </a:xfrm>
          <a:custGeom>
            <a:avLst/>
            <a:gdLst>
              <a:gd name="T0" fmla="*/ 6350 w 9156700"/>
              <a:gd name="T1" fmla="*/ 1073150 h 1079500"/>
              <a:gd name="T2" fmla="*/ 9150350 w 9156700"/>
              <a:gd name="T3" fmla="*/ 1073150 h 1079500"/>
              <a:gd name="T4" fmla="*/ 9150350 w 9156700"/>
              <a:gd name="T5" fmla="*/ 6350 h 1079500"/>
              <a:gd name="T6" fmla="*/ 6350 w 9156700"/>
              <a:gd name="T7" fmla="*/ 6350 h 1079500"/>
              <a:gd name="T8" fmla="*/ 6350 w 9156700"/>
              <a:gd name="T9" fmla="*/ 1073150 h 1079500"/>
              <a:gd name="T10" fmla="*/ 0 60000 65536"/>
              <a:gd name="T11" fmla="*/ 0 60000 65536"/>
              <a:gd name="T12" fmla="*/ 0 60000 65536"/>
              <a:gd name="T13" fmla="*/ 0 60000 65536"/>
              <a:gd name="T14" fmla="*/ 0 60000 65536"/>
              <a:gd name="T15" fmla="*/ 0 w 9156700"/>
              <a:gd name="T16" fmla="*/ 0 h 1079500"/>
              <a:gd name="T17" fmla="*/ 9156700 w 9156700"/>
              <a:gd name="T18" fmla="*/ 1079500 h 1079500"/>
            </a:gdLst>
            <a:ahLst/>
            <a:cxnLst>
              <a:cxn ang="T10">
                <a:pos x="T0" y="T1"/>
              </a:cxn>
              <a:cxn ang="T11">
                <a:pos x="T2" y="T3"/>
              </a:cxn>
              <a:cxn ang="T12">
                <a:pos x="T4" y="T5"/>
              </a:cxn>
              <a:cxn ang="T13">
                <a:pos x="T6" y="T7"/>
              </a:cxn>
              <a:cxn ang="T14">
                <a:pos x="T8" y="T9"/>
              </a:cxn>
            </a:cxnLst>
            <a:rect l="T15" t="T16" r="T17" b="T18"/>
            <a:pathLst>
              <a:path w="9156700" h="1079500">
                <a:moveTo>
                  <a:pt x="6350" y="1073150"/>
                </a:moveTo>
                <a:lnTo>
                  <a:pt x="9150350" y="1073150"/>
                </a:lnTo>
                <a:lnTo>
                  <a:pt x="9150350" y="6350"/>
                </a:lnTo>
                <a:lnTo>
                  <a:pt x="6350" y="6350"/>
                </a:lnTo>
                <a:lnTo>
                  <a:pt x="6350" y="1073150"/>
                </a:lnTo>
              </a:path>
            </a:pathLst>
          </a:custGeom>
          <a:solidFill>
            <a:srgbClr val="000000">
              <a:alpha val="0"/>
            </a:srgbClr>
          </a:solidFill>
          <a:ln w="12700" cap="flat" cmpd="sng">
            <a:solidFill>
              <a:srgbClr val="000000"/>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18437" name="Freeform 3"/>
          <p:cNvSpPr>
            <a:spLocks noChangeArrowheads="1"/>
          </p:cNvSpPr>
          <p:nvPr/>
        </p:nvSpPr>
        <p:spPr bwMode="auto">
          <a:xfrm>
            <a:off x="533400" y="2667000"/>
            <a:ext cx="3683000" cy="400050"/>
          </a:xfrm>
          <a:custGeom>
            <a:avLst/>
            <a:gdLst>
              <a:gd name="T0" fmla="*/ 0 w 3683000"/>
              <a:gd name="T1" fmla="*/ 400050 h 400050"/>
              <a:gd name="T2" fmla="*/ 3683000 w 3683000"/>
              <a:gd name="T3" fmla="*/ 400050 h 400050"/>
              <a:gd name="T4" fmla="*/ 3683000 w 3683000"/>
              <a:gd name="T5" fmla="*/ 0 h 400050"/>
              <a:gd name="T6" fmla="*/ 0 w 3683000"/>
              <a:gd name="T7" fmla="*/ 0 h 400050"/>
              <a:gd name="T8" fmla="*/ 0 w 3683000"/>
              <a:gd name="T9" fmla="*/ 400050 h 400050"/>
              <a:gd name="T10" fmla="*/ 0 60000 65536"/>
              <a:gd name="T11" fmla="*/ 0 60000 65536"/>
              <a:gd name="T12" fmla="*/ 0 60000 65536"/>
              <a:gd name="T13" fmla="*/ 0 60000 65536"/>
              <a:gd name="T14" fmla="*/ 0 60000 65536"/>
              <a:gd name="T15" fmla="*/ 0 w 3683000"/>
              <a:gd name="T16" fmla="*/ 0 h 400050"/>
              <a:gd name="T17" fmla="*/ 3683000 w 3683000"/>
              <a:gd name="T18" fmla="*/ 400050 h 400050"/>
            </a:gdLst>
            <a:ahLst/>
            <a:cxnLst>
              <a:cxn ang="T10">
                <a:pos x="T0" y="T1"/>
              </a:cxn>
              <a:cxn ang="T11">
                <a:pos x="T2" y="T3"/>
              </a:cxn>
              <a:cxn ang="T12">
                <a:pos x="T4" y="T5"/>
              </a:cxn>
              <a:cxn ang="T13">
                <a:pos x="T6" y="T7"/>
              </a:cxn>
              <a:cxn ang="T14">
                <a:pos x="T8" y="T9"/>
              </a:cxn>
            </a:cxnLst>
            <a:rect l="T15" t="T16" r="T17" b="T18"/>
            <a:pathLst>
              <a:path w="3683000" h="400050">
                <a:moveTo>
                  <a:pt x="0" y="400050"/>
                </a:moveTo>
                <a:lnTo>
                  <a:pt x="3683000" y="400050"/>
                </a:lnTo>
                <a:lnTo>
                  <a:pt x="3683000" y="0"/>
                </a:lnTo>
                <a:lnTo>
                  <a:pt x="0" y="0"/>
                </a:lnTo>
                <a:lnTo>
                  <a:pt x="0" y="400050"/>
                </a:lnTo>
              </a:path>
            </a:pathLst>
          </a:custGeom>
          <a:solidFill>
            <a:srgbClr val="FFCC99"/>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pic>
        <p:nvPicPr>
          <p:cNvPr id="1843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54100"/>
            <a:ext cx="9144000" cy="580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9" name="TextBox 1"/>
          <p:cNvSpPr>
            <a:spLocks noChangeArrowheads="1"/>
          </p:cNvSpPr>
          <p:nvPr/>
        </p:nvSpPr>
        <p:spPr bwMode="auto">
          <a:xfrm>
            <a:off x="584200" y="6667500"/>
            <a:ext cx="13716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200"/>
              </a:lnSpc>
            </a:pPr>
            <a:r>
              <a:rPr lang="en-US" altLang="zh-CN" sz="1200">
                <a:solidFill>
                  <a:srgbClr val="FFFFFF"/>
                </a:solidFill>
                <a:latin typeface="Times New Roman" pitchFamily="18" charset="0"/>
                <a:sym typeface="Times New Roman" pitchFamily="18" charset="0"/>
              </a:rPr>
              <a:t>《大数据技术基础》</a:t>
            </a:r>
            <a:endParaRPr lang="zh-CN" altLang="en-US"/>
          </a:p>
        </p:txBody>
      </p:sp>
      <p:sp>
        <p:nvSpPr>
          <p:cNvPr id="18440" name="TextBox 1"/>
          <p:cNvSpPr>
            <a:spLocks noChangeArrowheads="1"/>
          </p:cNvSpPr>
          <p:nvPr/>
        </p:nvSpPr>
        <p:spPr bwMode="auto">
          <a:xfrm>
            <a:off x="774700" y="457200"/>
            <a:ext cx="3111500" cy="360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457200" algn="l"/>
              </a:tabLst>
              <a:defRPr>
                <a:solidFill>
                  <a:schemeClr val="tx1"/>
                </a:solidFill>
                <a:latin typeface="Arial" pitchFamily="34" charset="0"/>
              </a:defRPr>
            </a:lvl1pPr>
            <a:lvl2pPr>
              <a:tabLst>
                <a:tab pos="457200" algn="l"/>
              </a:tabLst>
              <a:defRPr>
                <a:solidFill>
                  <a:schemeClr val="tx1"/>
                </a:solidFill>
                <a:latin typeface="Arial" pitchFamily="34" charset="0"/>
              </a:defRPr>
            </a:lvl2pPr>
            <a:lvl3pPr>
              <a:tabLst>
                <a:tab pos="457200" algn="l"/>
              </a:tabLst>
              <a:defRPr>
                <a:solidFill>
                  <a:schemeClr val="tx1"/>
                </a:solidFill>
                <a:latin typeface="Arial" pitchFamily="34" charset="0"/>
              </a:defRPr>
            </a:lvl3pPr>
            <a:lvl4pPr>
              <a:tabLst>
                <a:tab pos="457200" algn="l"/>
              </a:tabLst>
              <a:defRPr>
                <a:solidFill>
                  <a:schemeClr val="tx1"/>
                </a:solidFill>
                <a:latin typeface="Arial" pitchFamily="34" charset="0"/>
              </a:defRPr>
            </a:lvl4pPr>
            <a:lvl5pPr>
              <a:tabLst>
                <a:tab pos="457200" algn="l"/>
              </a:tabLst>
              <a:defRPr>
                <a:solidFill>
                  <a:schemeClr val="tx1"/>
                </a:solidFill>
                <a:latin typeface="Arial" pitchFamily="34" charset="0"/>
              </a:defRPr>
            </a:lvl5pPr>
            <a:lvl6pPr fontAlgn="base">
              <a:spcBef>
                <a:spcPct val="0"/>
              </a:spcBef>
              <a:spcAft>
                <a:spcPct val="0"/>
              </a:spcAft>
              <a:buFont typeface="Arial" pitchFamily="34" charset="0"/>
              <a:tabLst>
                <a:tab pos="457200" algn="l"/>
              </a:tabLst>
              <a:defRPr>
                <a:solidFill>
                  <a:schemeClr val="tx1"/>
                </a:solidFill>
                <a:latin typeface="Arial" pitchFamily="34" charset="0"/>
              </a:defRPr>
            </a:lvl6pPr>
            <a:lvl7pPr fontAlgn="base">
              <a:spcBef>
                <a:spcPct val="0"/>
              </a:spcBef>
              <a:spcAft>
                <a:spcPct val="0"/>
              </a:spcAft>
              <a:buFont typeface="Arial" pitchFamily="34" charset="0"/>
              <a:tabLst>
                <a:tab pos="457200" algn="l"/>
              </a:tabLst>
              <a:defRPr>
                <a:solidFill>
                  <a:schemeClr val="tx1"/>
                </a:solidFill>
                <a:latin typeface="Arial" pitchFamily="34" charset="0"/>
              </a:defRPr>
            </a:lvl7pPr>
            <a:lvl8pPr fontAlgn="base">
              <a:spcBef>
                <a:spcPct val="0"/>
              </a:spcBef>
              <a:spcAft>
                <a:spcPct val="0"/>
              </a:spcAft>
              <a:buFont typeface="Arial" pitchFamily="34" charset="0"/>
              <a:tabLst>
                <a:tab pos="457200" algn="l"/>
              </a:tabLst>
              <a:defRPr>
                <a:solidFill>
                  <a:schemeClr val="tx1"/>
                </a:solidFill>
                <a:latin typeface="Arial" pitchFamily="34" charset="0"/>
              </a:defRPr>
            </a:lvl8pPr>
            <a:lvl9pPr fontAlgn="base">
              <a:spcBef>
                <a:spcPct val="0"/>
              </a:spcBef>
              <a:spcAft>
                <a:spcPct val="0"/>
              </a:spcAft>
              <a:buFont typeface="Arial" pitchFamily="34" charset="0"/>
              <a:tabLst>
                <a:tab pos="457200" algn="l"/>
              </a:tabLst>
              <a:defRPr>
                <a:solidFill>
                  <a:schemeClr val="tx1"/>
                </a:solidFill>
                <a:latin typeface="Arial" pitchFamily="34" charset="0"/>
              </a:defRPr>
            </a:lvl9pPr>
          </a:lstStyle>
          <a:p>
            <a:pPr>
              <a:lnSpc>
                <a:spcPts val="32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3200">
                <a:solidFill>
                  <a:srgbClr val="FFFFFF"/>
                </a:solidFill>
                <a:latin typeface="黑体" pitchFamily="49" charset="-122"/>
                <a:sym typeface="黑体" pitchFamily="49" charset="-122"/>
              </a:rPr>
              <a:t>提纲</a:t>
            </a:r>
            <a:endParaRPr lang="zh-CN" altLang="en-US" sz="3200">
              <a:solidFill>
                <a:srgbClr val="FFFFFF"/>
              </a:solidFill>
              <a:latin typeface="黑体" pitchFamily="49" charset="-122"/>
              <a:sym typeface="黑体" pitchFamily="49" charset="-122"/>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2700"/>
              </a:lnSpc>
            </a:pPr>
            <a:r>
              <a:rPr lang="en-US" altLang="zh-CN" sz="2000">
                <a:solidFill>
                  <a:srgbClr val="FF6600"/>
                </a:solidFill>
                <a:latin typeface="Wingdings" pitchFamily="2" charset="2"/>
                <a:sym typeface="Wingdings" pitchFamily="2" charset="2"/>
              </a:rPr>
              <a:t></a:t>
            </a:r>
            <a:r>
              <a:rPr lang="en-US" altLang="zh-CN" sz="2000">
                <a:solidFill>
                  <a:srgbClr val="000000"/>
                </a:solidFill>
                <a:latin typeface="Times New Roman" pitchFamily="18" charset="0"/>
                <a:sym typeface="Times New Roman" pitchFamily="18" charset="0"/>
              </a:rPr>
              <a:t> </a:t>
            </a:r>
            <a:r>
              <a:rPr lang="en-US" altLang="zh-CN" sz="2000">
                <a:solidFill>
                  <a:srgbClr val="000000"/>
                </a:solidFill>
                <a:latin typeface="黑体" pitchFamily="49" charset="-122"/>
                <a:sym typeface="黑体" pitchFamily="49" charset="-122"/>
              </a:rPr>
              <a:t>大数据处理的基本流程</a:t>
            </a:r>
            <a:endParaRPr lang="zh-CN" altLang="en-US" sz="2000">
              <a:solidFill>
                <a:srgbClr val="000000"/>
              </a:solidFill>
              <a:latin typeface="黑体" pitchFamily="49" charset="-122"/>
              <a:sym typeface="黑体" pitchFamily="49" charset="-122"/>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2600"/>
              </a:lnSpc>
            </a:pPr>
            <a:r>
              <a:rPr lang="en-US" altLang="zh-CN" sz="2000">
                <a:solidFill>
                  <a:srgbClr val="FF6600"/>
                </a:solidFill>
                <a:latin typeface="Wingdings" pitchFamily="2" charset="2"/>
                <a:sym typeface="Wingdings" pitchFamily="2" charset="2"/>
              </a:rPr>
              <a:t></a:t>
            </a:r>
            <a:r>
              <a:rPr lang="en-US" altLang="zh-CN" sz="2000">
                <a:solidFill>
                  <a:srgbClr val="000000"/>
                </a:solidFill>
                <a:latin typeface="Times New Roman" pitchFamily="18" charset="0"/>
                <a:sym typeface="Times New Roman" pitchFamily="18" charset="0"/>
              </a:rPr>
              <a:t> </a:t>
            </a:r>
            <a:r>
              <a:rPr lang="en-US" altLang="zh-CN" sz="2000">
                <a:solidFill>
                  <a:srgbClr val="000000"/>
                </a:solidFill>
                <a:latin typeface="黑体" pitchFamily="49" charset="-122"/>
                <a:sym typeface="黑体" pitchFamily="49" charset="-122"/>
              </a:rPr>
              <a:t>大数据处理模型</a:t>
            </a:r>
            <a:endParaRPr lang="zh-CN" altLang="en-US" sz="2000">
              <a:solidFill>
                <a:srgbClr val="000000"/>
              </a:solidFill>
              <a:latin typeface="黑体" pitchFamily="49" charset="-122"/>
              <a:sym typeface="黑体" pitchFamily="49" charset="-122"/>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2500"/>
              </a:lnSpc>
            </a:pPr>
            <a:r>
              <a:rPr lang="en-US" altLang="zh-CN" sz="2000">
                <a:solidFill>
                  <a:srgbClr val="FF6600"/>
                </a:solidFill>
                <a:latin typeface="Wingdings" pitchFamily="2" charset="2"/>
                <a:sym typeface="Wingdings" pitchFamily="2" charset="2"/>
              </a:rPr>
              <a:t></a:t>
            </a:r>
            <a:r>
              <a:rPr lang="en-US" altLang="zh-CN" sz="2000">
                <a:solidFill>
                  <a:srgbClr val="000000"/>
                </a:solidFill>
                <a:latin typeface="Times New Roman" pitchFamily="18" charset="0"/>
                <a:sym typeface="Times New Roman" pitchFamily="18" charset="0"/>
              </a:rPr>
              <a:t> </a:t>
            </a:r>
            <a:r>
              <a:rPr lang="en-US" altLang="zh-CN" sz="2000">
                <a:solidFill>
                  <a:srgbClr val="000000"/>
                </a:solidFill>
                <a:latin typeface="黑体" pitchFamily="49" charset="-122"/>
                <a:sym typeface="黑体" pitchFamily="49" charset="-122"/>
              </a:rPr>
              <a:t>大数据关键技术</a:t>
            </a:r>
            <a:endParaRPr lang="zh-CN" altLang="en-US" sz="2000">
              <a:solidFill>
                <a:srgbClr val="000000"/>
              </a:solidFill>
              <a:latin typeface="黑体" pitchFamily="49" charset="-122"/>
              <a:sym typeface="黑体" pitchFamily="49" charset="-122"/>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2500"/>
              </a:lnSpc>
            </a:pPr>
            <a:r>
              <a:rPr lang="en-US" altLang="zh-CN" sz="2000">
                <a:solidFill>
                  <a:srgbClr val="FF6600"/>
                </a:solidFill>
                <a:latin typeface="Wingdings" pitchFamily="2" charset="2"/>
                <a:sym typeface="Wingdings" pitchFamily="2" charset="2"/>
              </a:rPr>
              <a:t></a:t>
            </a:r>
            <a:r>
              <a:rPr lang="en-US" altLang="zh-CN" sz="2000">
                <a:solidFill>
                  <a:srgbClr val="000000"/>
                </a:solidFill>
                <a:latin typeface="Times New Roman" pitchFamily="18" charset="0"/>
                <a:sym typeface="Times New Roman" pitchFamily="18" charset="0"/>
              </a:rPr>
              <a:t> </a:t>
            </a:r>
            <a:r>
              <a:rPr lang="en-US" altLang="zh-CN" sz="2000">
                <a:solidFill>
                  <a:srgbClr val="000000"/>
                </a:solidFill>
                <a:latin typeface="黑体" pitchFamily="49" charset="-122"/>
                <a:sym typeface="黑体" pitchFamily="49" charset="-122"/>
              </a:rPr>
              <a:t>大数据处理工具</a:t>
            </a:r>
            <a:endParaRPr lang="zh-CN" altLang="en-US" sz="2000">
              <a:solidFill>
                <a:srgbClr val="000000"/>
              </a:solidFill>
              <a:latin typeface="黑体" pitchFamily="49" charset="-122"/>
              <a:sym typeface="黑体" pitchFamily="49" charset="-122"/>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2600"/>
              </a:lnSpc>
            </a:pPr>
            <a:r>
              <a:rPr lang="en-US" altLang="zh-CN" sz="2000">
                <a:solidFill>
                  <a:srgbClr val="FF6600"/>
                </a:solidFill>
                <a:latin typeface="Wingdings" pitchFamily="2" charset="2"/>
                <a:sym typeface="Wingdings" pitchFamily="2" charset="2"/>
              </a:rPr>
              <a:t></a:t>
            </a:r>
            <a:r>
              <a:rPr lang="en-US" altLang="zh-CN" sz="2000">
                <a:solidFill>
                  <a:srgbClr val="000000"/>
                </a:solidFill>
                <a:latin typeface="Times New Roman" pitchFamily="18" charset="0"/>
                <a:sym typeface="Times New Roman" pitchFamily="18" charset="0"/>
              </a:rPr>
              <a:t> </a:t>
            </a:r>
            <a:r>
              <a:rPr lang="en-US" altLang="zh-CN" sz="2000">
                <a:solidFill>
                  <a:srgbClr val="000000"/>
                </a:solidFill>
                <a:latin typeface="黑体" pitchFamily="49" charset="-122"/>
                <a:sym typeface="黑体" pitchFamily="49" charset="-122"/>
              </a:rPr>
              <a:t>大数据时代面临的新挑战</a:t>
            </a:r>
            <a:endParaRPr lang="zh-CN" alt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ln/>
        </p:spPr>
        <p:txBody>
          <a:bodyPr/>
          <a:lstStyle/>
          <a:p>
            <a:r>
              <a:rPr lang="zh-CN" altLang="en-US" dirty="0" smtClean="0"/>
              <a:t>大数据关键技术</a:t>
            </a:r>
          </a:p>
        </p:txBody>
      </p:sp>
      <p:sp>
        <p:nvSpPr>
          <p:cNvPr id="18435" name="Rectangle 5"/>
          <p:cNvSpPr>
            <a:spLocks noChangeArrowheads="1"/>
          </p:cNvSpPr>
          <p:nvPr/>
        </p:nvSpPr>
        <p:spPr bwMode="auto">
          <a:xfrm>
            <a:off x="2819400" y="1339850"/>
            <a:ext cx="39751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r>
              <a:rPr lang="zh-CN" altLang="en-US" sz="1800" smtClean="0">
                <a:solidFill>
                  <a:srgbClr val="000000"/>
                </a:solidFill>
                <a:latin typeface="Times New Roman" pitchFamily="18" charset="0"/>
                <a:cs typeface="Times New Roman" pitchFamily="18" charset="0"/>
              </a:rPr>
              <a:t>表</a:t>
            </a:r>
            <a:r>
              <a:rPr lang="en-US" altLang="zh-CN" sz="1800" smtClean="0">
                <a:solidFill>
                  <a:srgbClr val="000000"/>
                </a:solidFill>
                <a:latin typeface="Times New Roman" pitchFamily="18" charset="0"/>
                <a:cs typeface="Times New Roman" pitchFamily="18" charset="0"/>
              </a:rPr>
              <a:t>1-5 </a:t>
            </a:r>
            <a:r>
              <a:rPr lang="zh-CN" altLang="en-US" sz="1800" smtClean="0">
                <a:solidFill>
                  <a:srgbClr val="000000"/>
                </a:solidFill>
                <a:latin typeface="Times New Roman" pitchFamily="18" charset="0"/>
                <a:cs typeface="Times New Roman" pitchFamily="18" charset="0"/>
              </a:rPr>
              <a:t>大数据技术的不同层面及其功能</a:t>
            </a:r>
            <a:endParaRPr lang="zh-CN" altLang="en-US" sz="1800" smtClean="0">
              <a:solidFill>
                <a:srgbClr val="000000"/>
              </a:solidFill>
            </a:endParaRPr>
          </a:p>
          <a:p>
            <a:pPr>
              <a:spcBef>
                <a:spcPct val="0"/>
              </a:spcBef>
              <a:buFontTx/>
              <a:buNone/>
            </a:pPr>
            <a:endParaRPr lang="zh-CN" altLang="en-US" sz="1800" smtClean="0">
              <a:solidFill>
                <a:srgbClr val="000000"/>
              </a:solidFill>
            </a:endParaRPr>
          </a:p>
        </p:txBody>
      </p:sp>
      <p:graphicFrame>
        <p:nvGraphicFramePr>
          <p:cNvPr id="17479" name="Group 71"/>
          <p:cNvGraphicFramePr>
            <a:graphicFrameLocks noGrp="1"/>
          </p:cNvGraphicFramePr>
          <p:nvPr/>
        </p:nvGraphicFramePr>
        <p:xfrm>
          <a:off x="533400" y="1752600"/>
          <a:ext cx="8305800" cy="4572000"/>
        </p:xfrm>
        <a:graphic>
          <a:graphicData uri="http://schemas.openxmlformats.org/drawingml/2006/table">
            <a:tbl>
              <a:tblPr/>
              <a:tblGrid>
                <a:gridCol w="1905000"/>
                <a:gridCol w="6400800"/>
              </a:tblGrid>
              <a:tr h="244475">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技术层面</a:t>
                      </a: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功能</a:t>
                      </a: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875">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数据采集</a:t>
                      </a: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利用</a:t>
                      </a: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ETL</a:t>
                      </a:r>
                      <a:r>
                        <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工具将分布的、异构数据源中的数据如关系数据、平面数据文件等，抽取到临时中间层后进行清洗、转换、集成，最后加载到数据仓库或数据集市中，成为联机分析处理、数据挖掘的基础；或者也可以把实时采集的数据作为流计算系统的输入，进行实时处理分析</a:t>
                      </a: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数据存储和管理</a:t>
                      </a: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利用分布式文件系统、数据仓库、关系数据库、</a:t>
                      </a: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NoSQL</a:t>
                      </a:r>
                      <a:r>
                        <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数据库、云数据库等，实现对结构化、半结构化和非结构化海量数据的存储和管理</a:t>
                      </a: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875">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数据处理与分析</a:t>
                      </a: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利用分布式并行编程模型和计算框架，结合机器学习和数据挖掘算法，实现对海量数据的处理和分析；对分析结果进行可视化呈现，帮助人们更好地理解数据、分析数据</a:t>
                      </a: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数据隐私和安全</a:t>
                      </a: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在从大数据中挖掘潜在的巨大商业价值和学术价值的同时，构建隐私数据保护体系和数据安全体系，有效保护个人隐私和数据安全</a:t>
                      </a: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52140784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a:ln/>
        </p:spPr>
        <p:txBody>
          <a:bodyPr/>
          <a:lstStyle/>
          <a:p>
            <a:r>
              <a:rPr lang="zh-CN" altLang="en-US" smtClean="0"/>
              <a:t>1.</a:t>
            </a:r>
            <a:r>
              <a:rPr lang="en-US" altLang="zh-CN" smtClean="0"/>
              <a:t>4</a:t>
            </a:r>
            <a:r>
              <a:rPr lang="zh-CN" altLang="en-US" smtClean="0"/>
              <a:t>大数据关键技术</a:t>
            </a:r>
          </a:p>
        </p:txBody>
      </p:sp>
      <p:sp>
        <p:nvSpPr>
          <p:cNvPr id="3" name="矩形 2"/>
          <p:cNvSpPr/>
          <p:nvPr/>
        </p:nvSpPr>
        <p:spPr>
          <a:xfrm>
            <a:off x="4800600" y="3276600"/>
            <a:ext cx="3352800" cy="1905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a:solidFill>
                <a:srgbClr val="FFFFFF"/>
              </a:solidFill>
            </a:endParaRPr>
          </a:p>
        </p:txBody>
      </p:sp>
      <p:sp>
        <p:nvSpPr>
          <p:cNvPr id="4" name="矩形 3"/>
          <p:cNvSpPr/>
          <p:nvPr/>
        </p:nvSpPr>
        <p:spPr>
          <a:xfrm>
            <a:off x="1219200" y="3200400"/>
            <a:ext cx="2209800" cy="2057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a:solidFill>
                <a:srgbClr val="FFFFFF"/>
              </a:solidFill>
            </a:endParaRPr>
          </a:p>
        </p:txBody>
      </p:sp>
      <p:cxnSp>
        <p:nvCxnSpPr>
          <p:cNvPr id="5" name="直接连接符 4"/>
          <p:cNvCxnSpPr/>
          <p:nvPr/>
        </p:nvCxnSpPr>
        <p:spPr>
          <a:xfrm>
            <a:off x="1981200" y="2438400"/>
            <a:ext cx="47244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9462" name="TextBox 8"/>
          <p:cNvSpPr txBox="1">
            <a:spLocks noChangeArrowheads="1"/>
          </p:cNvSpPr>
          <p:nvPr/>
        </p:nvSpPr>
        <p:spPr bwMode="auto">
          <a:xfrm>
            <a:off x="1676400" y="4762500"/>
            <a:ext cx="13382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smtClean="0">
                <a:solidFill>
                  <a:srgbClr val="000000"/>
                </a:solidFill>
                <a:latin typeface="微软雅黑" pitchFamily="34" charset="-122"/>
                <a:ea typeface="微软雅黑" pitchFamily="34" charset="-122"/>
              </a:rPr>
              <a:t>分布式存储</a:t>
            </a:r>
          </a:p>
        </p:txBody>
      </p:sp>
      <p:pic>
        <p:nvPicPr>
          <p:cNvPr id="19463" name="Picture 20" descr="http://img.watchstor.com/uploadimg/20090702/1744123.jpg"/>
          <p:cNvPicPr>
            <a:picLocks noChangeAspect="1" noChangeArrowheads="1"/>
          </p:cNvPicPr>
          <p:nvPr/>
        </p:nvPicPr>
        <p:blipFill>
          <a:blip r:embed="rId2">
            <a:extLst>
              <a:ext uri="{28A0092B-C50C-407E-A947-70E740481C1C}">
                <a14:useLocalDpi xmlns:a14="http://schemas.microsoft.com/office/drawing/2010/main" val="0"/>
              </a:ext>
            </a:extLst>
          </a:blip>
          <a:srcRect l="14400" t="8000" r="23199" b="14000"/>
          <a:stretch>
            <a:fillRect/>
          </a:stretch>
        </p:blipFill>
        <p:spPr bwMode="auto">
          <a:xfrm>
            <a:off x="1447800" y="3009900"/>
            <a:ext cx="16764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Picture 22" descr="http://static.open-open.com/lib/uploadImg/20120608/20120608155525_28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857500"/>
            <a:ext cx="3048000"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5" name="TextBox 14"/>
          <p:cNvSpPr txBox="1">
            <a:spLocks noChangeArrowheads="1"/>
          </p:cNvSpPr>
          <p:nvPr/>
        </p:nvSpPr>
        <p:spPr bwMode="auto">
          <a:xfrm>
            <a:off x="5867400" y="4724400"/>
            <a:ext cx="1338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smtClean="0">
                <a:solidFill>
                  <a:srgbClr val="000000"/>
                </a:solidFill>
                <a:latin typeface="微软雅黑" pitchFamily="34" charset="-122"/>
                <a:ea typeface="微软雅黑" pitchFamily="34" charset="-122"/>
              </a:rPr>
              <a:t>分布式处理</a:t>
            </a:r>
          </a:p>
        </p:txBody>
      </p:sp>
      <p:sp>
        <p:nvSpPr>
          <p:cNvPr id="19466" name="TextBox 15"/>
          <p:cNvSpPr txBox="1">
            <a:spLocks noChangeArrowheads="1"/>
          </p:cNvSpPr>
          <p:nvPr/>
        </p:nvSpPr>
        <p:spPr bwMode="auto">
          <a:xfrm>
            <a:off x="1143000" y="5334000"/>
            <a:ext cx="46339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smtClean="0">
                <a:solidFill>
                  <a:srgbClr val="000000"/>
                </a:solidFill>
              </a:rPr>
              <a:t>GFS\HDFS</a:t>
            </a:r>
          </a:p>
          <a:p>
            <a:pPr eaLnBrk="1" hangingPunct="1">
              <a:spcBef>
                <a:spcPct val="0"/>
              </a:spcBef>
              <a:buFontTx/>
              <a:buNone/>
            </a:pPr>
            <a:r>
              <a:rPr lang="en-US" altLang="zh-CN" sz="1800" smtClean="0">
                <a:solidFill>
                  <a:srgbClr val="000000"/>
                </a:solidFill>
              </a:rPr>
              <a:t>BigTable\HBase</a:t>
            </a:r>
          </a:p>
          <a:p>
            <a:pPr eaLnBrk="1" hangingPunct="1">
              <a:spcBef>
                <a:spcPct val="0"/>
              </a:spcBef>
              <a:buFontTx/>
              <a:buNone/>
            </a:pPr>
            <a:r>
              <a:rPr lang="en-US" altLang="zh-CN" sz="1800" smtClean="0">
                <a:solidFill>
                  <a:srgbClr val="000000"/>
                </a:solidFill>
              </a:rPr>
              <a:t>NoSQL</a:t>
            </a:r>
            <a:r>
              <a:rPr lang="zh-CN" altLang="en-US" sz="1800" smtClean="0">
                <a:solidFill>
                  <a:srgbClr val="000000"/>
                </a:solidFill>
              </a:rPr>
              <a:t>（键值、列族、图形、文档数据库）</a:t>
            </a:r>
            <a:endParaRPr lang="en-US" altLang="zh-CN" sz="1800" smtClean="0">
              <a:solidFill>
                <a:srgbClr val="000000"/>
              </a:solidFill>
            </a:endParaRPr>
          </a:p>
          <a:p>
            <a:pPr eaLnBrk="1" hangingPunct="1">
              <a:spcBef>
                <a:spcPct val="0"/>
              </a:spcBef>
              <a:buFontTx/>
              <a:buNone/>
            </a:pPr>
            <a:r>
              <a:rPr lang="en-US" altLang="zh-CN" sz="1800" smtClean="0">
                <a:solidFill>
                  <a:srgbClr val="000000"/>
                </a:solidFill>
              </a:rPr>
              <a:t>NewSQL</a:t>
            </a:r>
            <a:r>
              <a:rPr lang="zh-CN" altLang="en-US" sz="1800" smtClean="0">
                <a:solidFill>
                  <a:srgbClr val="000000"/>
                </a:solidFill>
              </a:rPr>
              <a:t>（如：</a:t>
            </a:r>
            <a:r>
              <a:rPr lang="en-US" altLang="zh-CN" sz="1800" smtClean="0">
                <a:solidFill>
                  <a:srgbClr val="000000"/>
                </a:solidFill>
              </a:rPr>
              <a:t>SQL Azure</a:t>
            </a:r>
            <a:r>
              <a:rPr lang="zh-CN" altLang="en-US" sz="1800" smtClean="0">
                <a:solidFill>
                  <a:srgbClr val="000000"/>
                </a:solidFill>
              </a:rPr>
              <a:t>）</a:t>
            </a:r>
            <a:endParaRPr lang="en-US" altLang="zh-CN" sz="1800" smtClean="0">
              <a:solidFill>
                <a:srgbClr val="000000"/>
              </a:solidFill>
            </a:endParaRPr>
          </a:p>
        </p:txBody>
      </p:sp>
      <p:sp>
        <p:nvSpPr>
          <p:cNvPr id="19467" name="TextBox 16"/>
          <p:cNvSpPr txBox="1">
            <a:spLocks noChangeArrowheads="1"/>
          </p:cNvSpPr>
          <p:nvPr/>
        </p:nvSpPr>
        <p:spPr bwMode="auto">
          <a:xfrm>
            <a:off x="5810250" y="5257800"/>
            <a:ext cx="1428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smtClean="0">
                <a:solidFill>
                  <a:srgbClr val="000000"/>
                </a:solidFill>
              </a:rPr>
              <a:t>MapReduce</a:t>
            </a:r>
            <a:endParaRPr lang="zh-CN" altLang="en-US" sz="1800" smtClean="0">
              <a:solidFill>
                <a:srgbClr val="000000"/>
              </a:solidFill>
            </a:endParaRPr>
          </a:p>
        </p:txBody>
      </p:sp>
      <p:pic>
        <p:nvPicPr>
          <p:cNvPr id="19468" name="Picture 24" descr="http://pic15.nipic.com/20110726/4923862_234318144138_2.jpg"/>
          <p:cNvPicPr>
            <a:picLocks noChangeAspect="1" noChangeArrowheads="1"/>
          </p:cNvPicPr>
          <p:nvPr/>
        </p:nvPicPr>
        <p:blipFill>
          <a:blip r:embed="rId4">
            <a:extLst>
              <a:ext uri="{28A0092B-C50C-407E-A947-70E740481C1C}">
                <a14:useLocalDpi xmlns:a14="http://schemas.microsoft.com/office/drawing/2010/main" val="0"/>
              </a:ext>
            </a:extLst>
          </a:blip>
          <a:srcRect l="14844" t="7292" r="16406" b="10417"/>
          <a:stretch>
            <a:fillRect/>
          </a:stretch>
        </p:blipFill>
        <p:spPr bwMode="auto">
          <a:xfrm>
            <a:off x="3200400" y="1219200"/>
            <a:ext cx="2133600" cy="191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9" name="TextBox 19"/>
          <p:cNvSpPr txBox="1">
            <a:spLocks noChangeArrowheads="1"/>
          </p:cNvSpPr>
          <p:nvPr/>
        </p:nvSpPr>
        <p:spPr bwMode="auto">
          <a:xfrm>
            <a:off x="3886200" y="1981200"/>
            <a:ext cx="8778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smtClean="0">
                <a:solidFill>
                  <a:srgbClr val="000000"/>
                </a:solidFill>
                <a:latin typeface="微软雅黑" pitchFamily="34" charset="-122"/>
                <a:ea typeface="微软雅黑" pitchFamily="34" charset="-122"/>
              </a:rPr>
              <a:t>大数据</a:t>
            </a:r>
          </a:p>
        </p:txBody>
      </p:sp>
      <p:sp>
        <p:nvSpPr>
          <p:cNvPr id="14" name="下箭头 13"/>
          <p:cNvSpPr/>
          <p:nvPr/>
        </p:nvSpPr>
        <p:spPr>
          <a:xfrm>
            <a:off x="1600200" y="2438400"/>
            <a:ext cx="1524000" cy="609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a:solidFill>
                <a:srgbClr val="FFFFFF"/>
              </a:solidFill>
            </a:endParaRPr>
          </a:p>
        </p:txBody>
      </p:sp>
      <p:sp>
        <p:nvSpPr>
          <p:cNvPr id="15" name="下箭头 14"/>
          <p:cNvSpPr/>
          <p:nvPr/>
        </p:nvSpPr>
        <p:spPr>
          <a:xfrm>
            <a:off x="5562600" y="2438400"/>
            <a:ext cx="1524000" cy="609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a:solidFill>
                <a:srgbClr val="FFFFFF"/>
              </a:solidFill>
            </a:endParaRPr>
          </a:p>
        </p:txBody>
      </p:sp>
      <p:sp>
        <p:nvSpPr>
          <p:cNvPr id="19472" name="TextBox 15"/>
          <p:cNvSpPr txBox="1">
            <a:spLocks noChangeArrowheads="1"/>
          </p:cNvSpPr>
          <p:nvPr/>
        </p:nvSpPr>
        <p:spPr bwMode="auto">
          <a:xfrm>
            <a:off x="685800" y="1219200"/>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smtClean="0">
                <a:solidFill>
                  <a:srgbClr val="000000"/>
                </a:solidFill>
              </a:rPr>
              <a:t>两大核心技术</a:t>
            </a:r>
          </a:p>
        </p:txBody>
      </p:sp>
    </p:spTree>
    <p:extLst>
      <p:ext uri="{BB962C8B-B14F-4D97-AF65-F5344CB8AC3E}">
        <p14:creationId xmlns:p14="http://schemas.microsoft.com/office/powerpoint/2010/main" val="253951654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ln/>
        </p:spPr>
        <p:txBody>
          <a:bodyPr/>
          <a:lstStyle/>
          <a:p>
            <a:r>
              <a:rPr lang="zh-CN" altLang="en-US" smtClean="0"/>
              <a:t>1.</a:t>
            </a:r>
            <a:r>
              <a:rPr lang="en-US" altLang="zh-CN" smtClean="0"/>
              <a:t>5</a:t>
            </a:r>
            <a:r>
              <a:rPr lang="zh-CN" altLang="en-US" smtClean="0"/>
              <a:t> 大数据计算模式</a:t>
            </a:r>
          </a:p>
        </p:txBody>
      </p:sp>
      <p:graphicFrame>
        <p:nvGraphicFramePr>
          <p:cNvPr id="18436" name="Group 4"/>
          <p:cNvGraphicFramePr>
            <a:graphicFrameLocks noGrp="1"/>
          </p:cNvGraphicFramePr>
          <p:nvPr/>
        </p:nvGraphicFramePr>
        <p:xfrm>
          <a:off x="1066800" y="2133600"/>
          <a:ext cx="7312025" cy="3765604"/>
        </p:xfrm>
        <a:graphic>
          <a:graphicData uri="http://schemas.openxmlformats.org/drawingml/2006/table">
            <a:tbl>
              <a:tblPr/>
              <a:tblGrid>
                <a:gridCol w="2000250"/>
                <a:gridCol w="2265363"/>
                <a:gridCol w="3046412"/>
              </a:tblGrid>
              <a:tr h="380917">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rgbClr val="FFFFFF"/>
                          </a:solidFill>
                          <a:effectLst/>
                          <a:latin typeface="Calibri" pitchFamily="34" charset="0"/>
                          <a:ea typeface="宋体" pitchFamily="2" charset="-122"/>
                        </a:rPr>
                        <a:t>大数据计算模式</a:t>
                      </a:r>
                    </a:p>
                  </a:txBody>
                  <a:tcPr marT="45710" marB="4571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rgbClr val="FFFFFF"/>
                          </a:solidFill>
                          <a:effectLst/>
                          <a:latin typeface="Calibri" pitchFamily="34" charset="0"/>
                          <a:ea typeface="宋体" pitchFamily="2" charset="-122"/>
                        </a:rPr>
                        <a:t>解决问题</a:t>
                      </a:r>
                    </a:p>
                  </a:txBody>
                  <a:tcPr marT="45710" marB="4571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rgbClr val="FFFFFF"/>
                          </a:solidFill>
                          <a:effectLst/>
                          <a:latin typeface="Calibri" pitchFamily="34" charset="0"/>
                          <a:ea typeface="宋体" pitchFamily="2" charset="-122"/>
                        </a:rPr>
                        <a:t>代表产品</a:t>
                      </a:r>
                    </a:p>
                  </a:txBody>
                  <a:tcPr marT="45710" marB="4571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r>
              <a:tr h="64003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批处理计算</a:t>
                      </a:r>
                    </a:p>
                  </a:txBody>
                  <a:tcPr marT="45710" marB="4571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针对大规模数据的批量处理</a:t>
                      </a:r>
                    </a:p>
                  </a:txBody>
                  <a:tcPr marT="45710" marB="4571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MapReduce、Spark等</a:t>
                      </a:r>
                    </a:p>
                  </a:txBody>
                  <a:tcPr marT="45710" marB="4571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r h="1188779">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流计算</a:t>
                      </a:r>
                    </a:p>
                  </a:txBody>
                  <a:tcPr marT="45710" marB="4571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针对流数据的实时计算</a:t>
                      </a:r>
                    </a:p>
                  </a:txBody>
                  <a:tcPr marT="45710" marB="4571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Storm、S4、Flume、Streams、Puma、DStream、Super Mario、银河流数据处理平台等</a:t>
                      </a:r>
                    </a:p>
                  </a:txBody>
                  <a:tcPr marT="45710" marB="4571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r>
              <a:tr h="91578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图计算</a:t>
                      </a:r>
                    </a:p>
                  </a:txBody>
                  <a:tcPr marT="45710" marB="4571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针对大规模图结构数据的处理</a:t>
                      </a:r>
                    </a:p>
                  </a:txBody>
                  <a:tcPr marT="45710" marB="4571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Pregel、GraphX、Giraph、PowerGraph、Hama、GoldenOrb等</a:t>
                      </a:r>
                    </a:p>
                  </a:txBody>
                  <a:tcPr marT="45710" marB="4571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r h="64003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查询分析计算</a:t>
                      </a:r>
                    </a:p>
                  </a:txBody>
                  <a:tcPr marT="45710" marB="4571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大规模数据的存储管理和查询分析</a:t>
                      </a:r>
                    </a:p>
                  </a:txBody>
                  <a:tcPr marT="45710" marB="4571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Dremel、Hive、Cassandra、Impala等</a:t>
                      </a:r>
                    </a:p>
                  </a:txBody>
                  <a:tcPr marT="45710" marB="4571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r>
            </a:tbl>
          </a:graphicData>
        </a:graphic>
      </p:graphicFrame>
      <p:sp>
        <p:nvSpPr>
          <p:cNvPr id="20509" name="Text Box 58"/>
          <p:cNvSpPr txBox="1">
            <a:spLocks noChangeArrowheads="1"/>
          </p:cNvSpPr>
          <p:nvPr/>
        </p:nvSpPr>
        <p:spPr bwMode="auto">
          <a:xfrm>
            <a:off x="2752725" y="1668463"/>
            <a:ext cx="39528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smtClean="0">
                <a:solidFill>
                  <a:srgbClr val="000000"/>
                </a:solidFill>
              </a:rPr>
              <a:t>表1-3 大数据计算模式及其代表产品</a:t>
            </a:r>
          </a:p>
        </p:txBody>
      </p:sp>
    </p:spTree>
    <p:extLst>
      <p:ext uri="{BB962C8B-B14F-4D97-AF65-F5344CB8AC3E}">
        <p14:creationId xmlns:p14="http://schemas.microsoft.com/office/powerpoint/2010/main" val="194918424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Freeform 3"/>
          <p:cNvSpPr>
            <a:spLocks noChangeArrowheads="1"/>
          </p:cNvSpPr>
          <p:nvPr/>
        </p:nvSpPr>
        <p:spPr bwMode="auto">
          <a:xfrm>
            <a:off x="0" y="0"/>
            <a:ext cx="9144000" cy="6858000"/>
          </a:xfrm>
          <a:custGeom>
            <a:avLst/>
            <a:gdLst>
              <a:gd name="T0" fmla="*/ 0 w 9144000"/>
              <a:gd name="T1" fmla="*/ 6858000 h 6858000"/>
              <a:gd name="T2" fmla="*/ 9144000 w 9144000"/>
              <a:gd name="T3" fmla="*/ 6858000 h 6858000"/>
              <a:gd name="T4" fmla="*/ 9144000 w 9144000"/>
              <a:gd name="T5" fmla="*/ 0 h 6858000"/>
              <a:gd name="T6" fmla="*/ 0 w 9144000"/>
              <a:gd name="T7" fmla="*/ 0 h 6858000"/>
              <a:gd name="T8" fmla="*/ 0 w 9144000"/>
              <a:gd name="T9" fmla="*/ 6858000 h 6858000"/>
              <a:gd name="T10" fmla="*/ 0 60000 65536"/>
              <a:gd name="T11" fmla="*/ 0 60000 65536"/>
              <a:gd name="T12" fmla="*/ 0 60000 65536"/>
              <a:gd name="T13" fmla="*/ 0 60000 65536"/>
              <a:gd name="T14" fmla="*/ 0 60000 65536"/>
              <a:gd name="T15" fmla="*/ 0 w 9144000"/>
              <a:gd name="T16" fmla="*/ 0 h 6858000"/>
              <a:gd name="T17" fmla="*/ 9144000 w 9144000"/>
              <a:gd name="T18" fmla="*/ 6858000 h 6858000"/>
            </a:gdLst>
            <a:ahLst/>
            <a:cxnLst>
              <a:cxn ang="T10">
                <a:pos x="T0" y="T1"/>
              </a:cxn>
              <a:cxn ang="T11">
                <a:pos x="T2" y="T3"/>
              </a:cxn>
              <a:cxn ang="T12">
                <a:pos x="T4" y="T5"/>
              </a:cxn>
              <a:cxn ang="T13">
                <a:pos x="T6" y="T7"/>
              </a:cxn>
              <a:cxn ang="T14">
                <a:pos x="T8" y="T9"/>
              </a:cxn>
            </a:cxnLst>
            <a:rect l="T15" t="T16" r="T17" b="T18"/>
            <a:pathLst>
              <a:path w="9144000" h="6858000">
                <a:moveTo>
                  <a:pt x="0" y="6858000"/>
                </a:moveTo>
                <a:lnTo>
                  <a:pt x="9144000" y="6858000"/>
                </a:lnTo>
                <a:lnTo>
                  <a:pt x="9144000" y="0"/>
                </a:lnTo>
                <a:lnTo>
                  <a:pt x="0" y="0"/>
                </a:lnTo>
                <a:lnTo>
                  <a:pt x="0" y="6858000"/>
                </a:lnTo>
              </a:path>
            </a:pathLst>
          </a:custGeom>
          <a:solidFill>
            <a:srgbClr val="FFFFFF"/>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19459" name="Freeform 3"/>
          <p:cNvSpPr>
            <a:spLocks noChangeArrowheads="1"/>
          </p:cNvSpPr>
          <p:nvPr/>
        </p:nvSpPr>
        <p:spPr bwMode="auto">
          <a:xfrm>
            <a:off x="0" y="0"/>
            <a:ext cx="9144000" cy="1066800"/>
          </a:xfrm>
          <a:custGeom>
            <a:avLst/>
            <a:gdLst>
              <a:gd name="T0" fmla="*/ 0 w 9144000"/>
              <a:gd name="T1" fmla="*/ 1066800 h 1066800"/>
              <a:gd name="T2" fmla="*/ 9144000 w 9144000"/>
              <a:gd name="T3" fmla="*/ 1066800 h 1066800"/>
              <a:gd name="T4" fmla="*/ 9144000 w 9144000"/>
              <a:gd name="T5" fmla="*/ 0 h 1066800"/>
              <a:gd name="T6" fmla="*/ 0 w 9144000"/>
              <a:gd name="T7" fmla="*/ 0 h 1066800"/>
              <a:gd name="T8" fmla="*/ 0 w 9144000"/>
              <a:gd name="T9" fmla="*/ 1066800 h 1066800"/>
              <a:gd name="T10" fmla="*/ 0 60000 65536"/>
              <a:gd name="T11" fmla="*/ 0 60000 65536"/>
              <a:gd name="T12" fmla="*/ 0 60000 65536"/>
              <a:gd name="T13" fmla="*/ 0 60000 65536"/>
              <a:gd name="T14" fmla="*/ 0 60000 65536"/>
              <a:gd name="T15" fmla="*/ 0 w 9144000"/>
              <a:gd name="T16" fmla="*/ 0 h 1066800"/>
              <a:gd name="T17" fmla="*/ 9144000 w 9144000"/>
              <a:gd name="T18" fmla="*/ 1066800 h 1066800"/>
            </a:gdLst>
            <a:ahLst/>
            <a:cxnLst>
              <a:cxn ang="T10">
                <a:pos x="T0" y="T1"/>
              </a:cxn>
              <a:cxn ang="T11">
                <a:pos x="T2" y="T3"/>
              </a:cxn>
              <a:cxn ang="T12">
                <a:pos x="T4" y="T5"/>
              </a:cxn>
              <a:cxn ang="T13">
                <a:pos x="T6" y="T7"/>
              </a:cxn>
              <a:cxn ang="T14">
                <a:pos x="T8" y="T9"/>
              </a:cxn>
            </a:cxnLst>
            <a:rect l="T15" t="T16" r="T17" b="T18"/>
            <a:pathLst>
              <a:path w="9144000" h="1066800">
                <a:moveTo>
                  <a:pt x="0" y="1066800"/>
                </a:moveTo>
                <a:lnTo>
                  <a:pt x="9144000" y="1066800"/>
                </a:lnTo>
                <a:lnTo>
                  <a:pt x="9144000" y="0"/>
                </a:lnTo>
                <a:lnTo>
                  <a:pt x="0" y="0"/>
                </a:lnTo>
                <a:lnTo>
                  <a:pt x="0" y="1066800"/>
                </a:lnTo>
              </a:path>
            </a:pathLst>
          </a:custGeom>
          <a:solidFill>
            <a:srgbClr val="0056AC"/>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19460" name="Freeform 3"/>
          <p:cNvSpPr>
            <a:spLocks noChangeArrowheads="1"/>
          </p:cNvSpPr>
          <p:nvPr/>
        </p:nvSpPr>
        <p:spPr bwMode="auto">
          <a:xfrm>
            <a:off x="-3175" y="-3175"/>
            <a:ext cx="9153525" cy="1076325"/>
          </a:xfrm>
          <a:custGeom>
            <a:avLst/>
            <a:gdLst>
              <a:gd name="T0" fmla="*/ 6350 w 9156700"/>
              <a:gd name="T1" fmla="*/ 1073150 h 1079500"/>
              <a:gd name="T2" fmla="*/ 9150350 w 9156700"/>
              <a:gd name="T3" fmla="*/ 1073150 h 1079500"/>
              <a:gd name="T4" fmla="*/ 9150350 w 9156700"/>
              <a:gd name="T5" fmla="*/ 6350 h 1079500"/>
              <a:gd name="T6" fmla="*/ 6350 w 9156700"/>
              <a:gd name="T7" fmla="*/ 6350 h 1079500"/>
              <a:gd name="T8" fmla="*/ 6350 w 9156700"/>
              <a:gd name="T9" fmla="*/ 1073150 h 1079500"/>
              <a:gd name="T10" fmla="*/ 0 60000 65536"/>
              <a:gd name="T11" fmla="*/ 0 60000 65536"/>
              <a:gd name="T12" fmla="*/ 0 60000 65536"/>
              <a:gd name="T13" fmla="*/ 0 60000 65536"/>
              <a:gd name="T14" fmla="*/ 0 60000 65536"/>
              <a:gd name="T15" fmla="*/ 0 w 9156700"/>
              <a:gd name="T16" fmla="*/ 0 h 1079500"/>
              <a:gd name="T17" fmla="*/ 9156700 w 9156700"/>
              <a:gd name="T18" fmla="*/ 1079500 h 1079500"/>
            </a:gdLst>
            <a:ahLst/>
            <a:cxnLst>
              <a:cxn ang="T10">
                <a:pos x="T0" y="T1"/>
              </a:cxn>
              <a:cxn ang="T11">
                <a:pos x="T2" y="T3"/>
              </a:cxn>
              <a:cxn ang="T12">
                <a:pos x="T4" y="T5"/>
              </a:cxn>
              <a:cxn ang="T13">
                <a:pos x="T6" y="T7"/>
              </a:cxn>
              <a:cxn ang="T14">
                <a:pos x="T8" y="T9"/>
              </a:cxn>
            </a:cxnLst>
            <a:rect l="T15" t="T16" r="T17" b="T18"/>
            <a:pathLst>
              <a:path w="9156700" h="1079500">
                <a:moveTo>
                  <a:pt x="6350" y="1073150"/>
                </a:moveTo>
                <a:lnTo>
                  <a:pt x="9150350" y="1073150"/>
                </a:lnTo>
                <a:lnTo>
                  <a:pt x="9150350" y="6350"/>
                </a:lnTo>
                <a:lnTo>
                  <a:pt x="6350" y="6350"/>
                </a:lnTo>
                <a:lnTo>
                  <a:pt x="6350" y="1073150"/>
                </a:lnTo>
              </a:path>
            </a:pathLst>
          </a:custGeom>
          <a:solidFill>
            <a:srgbClr val="000000">
              <a:alpha val="0"/>
            </a:srgbClr>
          </a:solidFill>
          <a:ln w="12700" cap="flat" cmpd="sng">
            <a:solidFill>
              <a:srgbClr val="000000"/>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pic>
        <p:nvPicPr>
          <p:cNvPr id="1946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0400" y="3263900"/>
            <a:ext cx="5600700" cy="330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616700"/>
            <a:ext cx="91440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3" name="TextBox 1"/>
          <p:cNvSpPr>
            <a:spLocks noChangeArrowheads="1"/>
          </p:cNvSpPr>
          <p:nvPr/>
        </p:nvSpPr>
        <p:spPr bwMode="auto">
          <a:xfrm>
            <a:off x="584200" y="6667500"/>
            <a:ext cx="13716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200"/>
              </a:lnSpc>
            </a:pPr>
            <a:r>
              <a:rPr lang="en-US" altLang="zh-CN" sz="1200">
                <a:solidFill>
                  <a:srgbClr val="FFFFFF"/>
                </a:solidFill>
                <a:latin typeface="Times New Roman" pitchFamily="18" charset="0"/>
                <a:sym typeface="Times New Roman" pitchFamily="18" charset="0"/>
              </a:rPr>
              <a:t>《大数据技术基础》</a:t>
            </a:r>
            <a:endParaRPr lang="zh-CN" altLang="en-US"/>
          </a:p>
        </p:txBody>
      </p:sp>
      <p:sp>
        <p:nvSpPr>
          <p:cNvPr id="19464" name="TextBox 1"/>
          <p:cNvSpPr>
            <a:spLocks noChangeArrowheads="1"/>
          </p:cNvSpPr>
          <p:nvPr/>
        </p:nvSpPr>
        <p:spPr bwMode="auto">
          <a:xfrm>
            <a:off x="546100" y="431800"/>
            <a:ext cx="79502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558800" algn="l"/>
                <a:tab pos="685800" algn="l"/>
              </a:tabLst>
              <a:defRPr>
                <a:solidFill>
                  <a:schemeClr val="tx1"/>
                </a:solidFill>
                <a:latin typeface="Arial" pitchFamily="34" charset="0"/>
              </a:defRPr>
            </a:lvl1pPr>
            <a:lvl2pPr>
              <a:tabLst>
                <a:tab pos="558800" algn="l"/>
                <a:tab pos="685800" algn="l"/>
              </a:tabLst>
              <a:defRPr>
                <a:solidFill>
                  <a:schemeClr val="tx1"/>
                </a:solidFill>
                <a:latin typeface="Arial" pitchFamily="34" charset="0"/>
              </a:defRPr>
            </a:lvl2pPr>
            <a:lvl3pPr>
              <a:tabLst>
                <a:tab pos="558800" algn="l"/>
                <a:tab pos="685800" algn="l"/>
              </a:tabLst>
              <a:defRPr>
                <a:solidFill>
                  <a:schemeClr val="tx1"/>
                </a:solidFill>
                <a:latin typeface="Arial" pitchFamily="34" charset="0"/>
              </a:defRPr>
            </a:lvl3pPr>
            <a:lvl4pPr>
              <a:tabLst>
                <a:tab pos="558800" algn="l"/>
                <a:tab pos="685800" algn="l"/>
              </a:tabLst>
              <a:defRPr>
                <a:solidFill>
                  <a:schemeClr val="tx1"/>
                </a:solidFill>
                <a:latin typeface="Arial" pitchFamily="34" charset="0"/>
              </a:defRPr>
            </a:lvl4pPr>
            <a:lvl5pPr>
              <a:tabLst>
                <a:tab pos="558800" algn="l"/>
                <a:tab pos="685800" algn="l"/>
              </a:tabLst>
              <a:defRPr>
                <a:solidFill>
                  <a:schemeClr val="tx1"/>
                </a:solidFill>
                <a:latin typeface="Arial" pitchFamily="34" charset="0"/>
              </a:defRPr>
            </a:lvl5pPr>
            <a:lvl6pPr fontAlgn="base">
              <a:spcBef>
                <a:spcPct val="0"/>
              </a:spcBef>
              <a:spcAft>
                <a:spcPct val="0"/>
              </a:spcAft>
              <a:buFont typeface="Arial" pitchFamily="34" charset="0"/>
              <a:tabLst>
                <a:tab pos="558800" algn="l"/>
                <a:tab pos="685800" algn="l"/>
              </a:tabLst>
              <a:defRPr>
                <a:solidFill>
                  <a:schemeClr val="tx1"/>
                </a:solidFill>
                <a:latin typeface="Arial" pitchFamily="34" charset="0"/>
              </a:defRPr>
            </a:lvl6pPr>
            <a:lvl7pPr fontAlgn="base">
              <a:spcBef>
                <a:spcPct val="0"/>
              </a:spcBef>
              <a:spcAft>
                <a:spcPct val="0"/>
              </a:spcAft>
              <a:buFont typeface="Arial" pitchFamily="34" charset="0"/>
              <a:tabLst>
                <a:tab pos="558800" algn="l"/>
                <a:tab pos="685800" algn="l"/>
              </a:tabLst>
              <a:defRPr>
                <a:solidFill>
                  <a:schemeClr val="tx1"/>
                </a:solidFill>
                <a:latin typeface="Arial" pitchFamily="34" charset="0"/>
              </a:defRPr>
            </a:lvl7pPr>
            <a:lvl8pPr fontAlgn="base">
              <a:spcBef>
                <a:spcPct val="0"/>
              </a:spcBef>
              <a:spcAft>
                <a:spcPct val="0"/>
              </a:spcAft>
              <a:buFont typeface="Arial" pitchFamily="34" charset="0"/>
              <a:tabLst>
                <a:tab pos="558800" algn="l"/>
                <a:tab pos="685800" algn="l"/>
              </a:tabLst>
              <a:defRPr>
                <a:solidFill>
                  <a:schemeClr val="tx1"/>
                </a:solidFill>
                <a:latin typeface="Arial" pitchFamily="34" charset="0"/>
              </a:defRPr>
            </a:lvl8pPr>
            <a:lvl9pPr fontAlgn="base">
              <a:spcBef>
                <a:spcPct val="0"/>
              </a:spcBef>
              <a:spcAft>
                <a:spcPct val="0"/>
              </a:spcAft>
              <a:buFont typeface="Arial" pitchFamily="34" charset="0"/>
              <a:tabLst>
                <a:tab pos="558800" algn="l"/>
                <a:tab pos="685800" algn="l"/>
              </a:tabLst>
              <a:defRPr>
                <a:solidFill>
                  <a:schemeClr val="tx1"/>
                </a:solidFill>
                <a:latin typeface="Arial" pitchFamily="34" charset="0"/>
              </a:defRPr>
            </a:lvl9pPr>
          </a:lstStyle>
          <a:p>
            <a:pPr>
              <a:lnSpc>
                <a:spcPts val="3200"/>
              </a:lnSpc>
            </a:pPr>
            <a:r>
              <a:rPr lang="en-US" altLang="zh-CN" dirty="0">
                <a:solidFill>
                  <a:srgbClr val="000000"/>
                </a:solidFill>
                <a:latin typeface="Calibri" pitchFamily="34" charset="0"/>
                <a:ea typeface="Calibri" pitchFamily="34" charset="0"/>
                <a:cs typeface="Calibri" pitchFamily="34" charset="0"/>
                <a:sym typeface="Calibri" pitchFamily="34" charset="0"/>
              </a:rPr>
              <a:t>		</a:t>
            </a:r>
            <a:r>
              <a:rPr lang="en-US" altLang="zh-CN" sz="3200" dirty="0" err="1">
                <a:solidFill>
                  <a:srgbClr val="FFFFFF"/>
                </a:solidFill>
                <a:latin typeface="黑体" pitchFamily="49" charset="-122"/>
                <a:sym typeface="黑体" pitchFamily="49" charset="-122"/>
              </a:rPr>
              <a:t>大数据关键技术</a:t>
            </a:r>
            <a:endParaRPr lang="zh-CN" altLang="en-US" sz="3200" dirty="0">
              <a:solidFill>
                <a:srgbClr val="FFFFFF"/>
              </a:solidFill>
              <a:latin typeface="黑体" pitchFamily="49" charset="-122"/>
              <a:sym typeface="黑体" pitchFamily="49" charset="-122"/>
            </a:endParaRPr>
          </a:p>
          <a:p>
            <a:pPr>
              <a:lnSpc>
                <a:spcPts val="1000"/>
              </a:lnSpc>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2400"/>
              </a:lnSpc>
            </a:pPr>
            <a:r>
              <a:rPr lang="en-US" altLang="zh-CN" dirty="0">
                <a:solidFill>
                  <a:srgbClr val="000000"/>
                </a:solidFill>
                <a:latin typeface="Calibri" pitchFamily="34" charset="0"/>
                <a:ea typeface="Calibri" pitchFamily="34" charset="0"/>
                <a:cs typeface="Calibri" pitchFamily="34" charset="0"/>
                <a:sym typeface="Calibri" pitchFamily="34" charset="0"/>
              </a:rPr>
              <a:t>	</a:t>
            </a:r>
            <a:r>
              <a:rPr lang="en-US" altLang="zh-CN" sz="2000" dirty="0">
                <a:solidFill>
                  <a:srgbClr val="000000"/>
                </a:solidFill>
                <a:latin typeface="Times New Roman" pitchFamily="18" charset="0"/>
                <a:sym typeface="Times New Roman" pitchFamily="18" charset="0"/>
              </a:rPr>
              <a:t>Google 于2006 </a:t>
            </a:r>
            <a:r>
              <a:rPr lang="en-US" altLang="zh-CN" sz="2000" dirty="0" err="1">
                <a:solidFill>
                  <a:srgbClr val="000000"/>
                </a:solidFill>
                <a:latin typeface="Times New Roman" pitchFamily="18" charset="0"/>
                <a:sym typeface="Times New Roman" pitchFamily="18" charset="0"/>
              </a:rPr>
              <a:t>年首先提出了云计算的概念，并研发了一系列云计</a:t>
            </a:r>
            <a:endParaRPr lang="zh-CN" altLang="en-US" sz="2000" dirty="0">
              <a:solidFill>
                <a:srgbClr val="000000"/>
              </a:solidFill>
              <a:latin typeface="Times New Roman" pitchFamily="18" charset="0"/>
              <a:sym typeface="Times New Roman" pitchFamily="18" charset="0"/>
            </a:endParaRPr>
          </a:p>
          <a:p>
            <a:pPr>
              <a:lnSpc>
                <a:spcPts val="2300"/>
              </a:lnSpc>
            </a:pPr>
            <a:r>
              <a:rPr lang="en-US" altLang="zh-CN" sz="2000" dirty="0" err="1">
                <a:solidFill>
                  <a:srgbClr val="000000"/>
                </a:solidFill>
                <a:latin typeface="Times New Roman" pitchFamily="18" charset="0"/>
                <a:sym typeface="Times New Roman" pitchFamily="18" charset="0"/>
              </a:rPr>
              <a:t>算技术和工具。难能可贵的是Google</a:t>
            </a:r>
            <a:r>
              <a:rPr lang="en-US" altLang="zh-CN" sz="2000" dirty="0">
                <a:solidFill>
                  <a:srgbClr val="000000"/>
                </a:solidFill>
                <a:latin typeface="Times New Roman" pitchFamily="18" charset="0"/>
                <a:sym typeface="Times New Roman" pitchFamily="18" charset="0"/>
              </a:rPr>
              <a:t> </a:t>
            </a:r>
            <a:r>
              <a:rPr lang="en-US" altLang="zh-CN" sz="2000" dirty="0" err="1">
                <a:solidFill>
                  <a:srgbClr val="000000"/>
                </a:solidFill>
                <a:latin typeface="Times New Roman" pitchFamily="18" charset="0"/>
                <a:sym typeface="Times New Roman" pitchFamily="18" charset="0"/>
              </a:rPr>
              <a:t>并未将这些技术完全封闭，而是</a:t>
            </a:r>
            <a:endParaRPr lang="zh-CN" altLang="en-US" sz="2000" dirty="0">
              <a:solidFill>
                <a:srgbClr val="000000"/>
              </a:solidFill>
              <a:latin typeface="Times New Roman" pitchFamily="18" charset="0"/>
              <a:sym typeface="Times New Roman" pitchFamily="18" charset="0"/>
            </a:endParaRPr>
          </a:p>
          <a:p>
            <a:pPr>
              <a:lnSpc>
                <a:spcPts val="2400"/>
              </a:lnSpc>
            </a:pPr>
            <a:r>
              <a:rPr lang="en-US" altLang="zh-CN" sz="2000" dirty="0" err="1">
                <a:solidFill>
                  <a:srgbClr val="000000"/>
                </a:solidFill>
                <a:latin typeface="Times New Roman" pitchFamily="18" charset="0"/>
                <a:sym typeface="Times New Roman" pitchFamily="18" charset="0"/>
              </a:rPr>
              <a:t>以论文的形式逐步公开其实现。正是这些公开的论文，使得以GFS</a:t>
            </a:r>
            <a:r>
              <a:rPr lang="en-US" altLang="zh-CN" sz="2000" dirty="0">
                <a:solidFill>
                  <a:srgbClr val="000000"/>
                </a:solidFill>
                <a:latin typeface="Times New Roman" pitchFamily="18" charset="0"/>
                <a:sym typeface="Times New Roman" pitchFamily="18" charset="0"/>
              </a:rPr>
              <a:t>、</a:t>
            </a:r>
            <a:endParaRPr lang="zh-CN" altLang="en-US" sz="2000" dirty="0">
              <a:solidFill>
                <a:srgbClr val="000000"/>
              </a:solidFill>
              <a:latin typeface="Times New Roman" pitchFamily="18" charset="0"/>
              <a:sym typeface="Times New Roman" pitchFamily="18" charset="0"/>
            </a:endParaRPr>
          </a:p>
          <a:p>
            <a:pPr>
              <a:lnSpc>
                <a:spcPts val="2400"/>
              </a:lnSpc>
            </a:pPr>
            <a:r>
              <a:rPr lang="en-US" altLang="zh-CN" sz="2000" dirty="0" err="1">
                <a:solidFill>
                  <a:srgbClr val="000000"/>
                </a:solidFill>
                <a:latin typeface="Times New Roman" pitchFamily="18" charset="0"/>
                <a:sym typeface="Times New Roman" pitchFamily="18" charset="0"/>
              </a:rPr>
              <a:t>MapReduce、Bigtable</a:t>
            </a:r>
            <a:r>
              <a:rPr lang="en-US" altLang="zh-CN" sz="2000" dirty="0">
                <a:solidFill>
                  <a:srgbClr val="000000"/>
                </a:solidFill>
                <a:latin typeface="Times New Roman" pitchFamily="18" charset="0"/>
                <a:sym typeface="Times New Roman" pitchFamily="18" charset="0"/>
              </a:rPr>
              <a:t> </a:t>
            </a:r>
            <a:r>
              <a:rPr lang="en-US" altLang="zh-CN" sz="2000" dirty="0" err="1">
                <a:solidFill>
                  <a:srgbClr val="000000"/>
                </a:solidFill>
                <a:latin typeface="Times New Roman" pitchFamily="18" charset="0"/>
                <a:sym typeface="Times New Roman" pitchFamily="18" charset="0"/>
              </a:rPr>
              <a:t>为代表的一系列大数据处理技术被广泛了解并得</a:t>
            </a:r>
            <a:endParaRPr lang="zh-CN" altLang="en-US" sz="2000" dirty="0">
              <a:solidFill>
                <a:srgbClr val="000000"/>
              </a:solidFill>
              <a:latin typeface="Times New Roman" pitchFamily="18" charset="0"/>
              <a:sym typeface="Times New Roman" pitchFamily="18" charset="0"/>
            </a:endParaRPr>
          </a:p>
          <a:p>
            <a:pPr>
              <a:lnSpc>
                <a:spcPts val="2300"/>
              </a:lnSpc>
            </a:pPr>
            <a:r>
              <a:rPr lang="en-US" altLang="zh-CN" sz="2000" dirty="0" err="1">
                <a:solidFill>
                  <a:srgbClr val="000000"/>
                </a:solidFill>
                <a:latin typeface="Times New Roman" pitchFamily="18" charset="0"/>
                <a:sym typeface="Times New Roman" pitchFamily="18" charset="0"/>
              </a:rPr>
              <a:t>到应用，同时还催生出以Hadoop为代表的一系列云计算开源工具</a:t>
            </a:r>
            <a:r>
              <a:rPr lang="en-US" altLang="zh-CN" sz="2000" dirty="0">
                <a:solidFill>
                  <a:srgbClr val="000000"/>
                </a:solidFill>
                <a:latin typeface="Times New Roman" pitchFamily="18" charset="0"/>
                <a:sym typeface="Times New Roman" pitchFamily="18" charset="0"/>
              </a:rPr>
              <a:t>。</a:t>
            </a:r>
            <a:endParaRPr lang="zh-CN" altLang="en-US" sz="2000" dirty="0">
              <a:solidFill>
                <a:srgbClr val="000000"/>
              </a:solidFill>
              <a:latin typeface="Times New Roman" pitchFamily="18" charset="0"/>
              <a:sym typeface="Times New Roman" pitchFamily="18" charset="0"/>
            </a:endParaRPr>
          </a:p>
          <a:p>
            <a:pPr>
              <a:lnSpc>
                <a:spcPts val="2400"/>
              </a:lnSpc>
            </a:pPr>
            <a:r>
              <a:rPr lang="en-US" altLang="zh-CN" sz="2000" dirty="0" err="1">
                <a:solidFill>
                  <a:srgbClr val="000000"/>
                </a:solidFill>
                <a:latin typeface="Times New Roman" pitchFamily="18" charset="0"/>
                <a:sym typeface="Times New Roman" pitchFamily="18" charset="0"/>
              </a:rPr>
              <a:t>下图展示了</a:t>
            </a:r>
            <a:r>
              <a:rPr lang="en-US" altLang="zh-CN" sz="2000" b="1" dirty="0" err="1">
                <a:solidFill>
                  <a:srgbClr val="000000"/>
                </a:solidFill>
                <a:latin typeface="Times New Roman" pitchFamily="18" charset="0"/>
                <a:sym typeface="Times New Roman" pitchFamily="18" charset="0"/>
              </a:rPr>
              <a:t>Google</a:t>
            </a:r>
            <a:r>
              <a:rPr lang="en-US" altLang="zh-CN" sz="2000" dirty="0" err="1">
                <a:solidFill>
                  <a:srgbClr val="000000"/>
                </a:solidFill>
                <a:latin typeface="Times New Roman" pitchFamily="18" charset="0"/>
                <a:sym typeface="Times New Roman" pitchFamily="18" charset="0"/>
              </a:rPr>
              <a:t>的技术演化过程</a:t>
            </a:r>
            <a:r>
              <a:rPr lang="en-US" altLang="zh-CN" sz="2000" dirty="0">
                <a:solidFill>
                  <a:srgbClr val="000000"/>
                </a:solidFill>
                <a:latin typeface="Times New Roman" pitchFamily="18" charset="0"/>
                <a:sym typeface="Times New Roman" pitchFamily="18" charset="0"/>
              </a:rPr>
              <a:t>：</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reeform 3"/>
          <p:cNvSpPr>
            <a:spLocks noChangeArrowheads="1"/>
          </p:cNvSpPr>
          <p:nvPr/>
        </p:nvSpPr>
        <p:spPr bwMode="auto">
          <a:xfrm>
            <a:off x="0" y="0"/>
            <a:ext cx="9144000" cy="6858000"/>
          </a:xfrm>
          <a:custGeom>
            <a:avLst/>
            <a:gdLst>
              <a:gd name="T0" fmla="*/ 0 w 9144000"/>
              <a:gd name="T1" fmla="*/ 6858000 h 6858000"/>
              <a:gd name="T2" fmla="*/ 9144000 w 9144000"/>
              <a:gd name="T3" fmla="*/ 6858000 h 6858000"/>
              <a:gd name="T4" fmla="*/ 9144000 w 9144000"/>
              <a:gd name="T5" fmla="*/ 0 h 6858000"/>
              <a:gd name="T6" fmla="*/ 0 w 9144000"/>
              <a:gd name="T7" fmla="*/ 0 h 6858000"/>
              <a:gd name="T8" fmla="*/ 0 w 9144000"/>
              <a:gd name="T9" fmla="*/ 6858000 h 6858000"/>
              <a:gd name="T10" fmla="*/ 0 60000 65536"/>
              <a:gd name="T11" fmla="*/ 0 60000 65536"/>
              <a:gd name="T12" fmla="*/ 0 60000 65536"/>
              <a:gd name="T13" fmla="*/ 0 60000 65536"/>
              <a:gd name="T14" fmla="*/ 0 60000 65536"/>
              <a:gd name="T15" fmla="*/ 0 w 9144000"/>
              <a:gd name="T16" fmla="*/ 0 h 6858000"/>
              <a:gd name="T17" fmla="*/ 9144000 w 9144000"/>
              <a:gd name="T18" fmla="*/ 6858000 h 6858000"/>
            </a:gdLst>
            <a:ahLst/>
            <a:cxnLst>
              <a:cxn ang="T10">
                <a:pos x="T0" y="T1"/>
              </a:cxn>
              <a:cxn ang="T11">
                <a:pos x="T2" y="T3"/>
              </a:cxn>
              <a:cxn ang="T12">
                <a:pos x="T4" y="T5"/>
              </a:cxn>
              <a:cxn ang="T13">
                <a:pos x="T6" y="T7"/>
              </a:cxn>
              <a:cxn ang="T14">
                <a:pos x="T8" y="T9"/>
              </a:cxn>
            </a:cxnLst>
            <a:rect l="T15" t="T16" r="T17" b="T18"/>
            <a:pathLst>
              <a:path w="9144000" h="6858000">
                <a:moveTo>
                  <a:pt x="0" y="6858000"/>
                </a:moveTo>
                <a:lnTo>
                  <a:pt x="9144000" y="6858000"/>
                </a:lnTo>
                <a:lnTo>
                  <a:pt x="9144000" y="0"/>
                </a:lnTo>
                <a:lnTo>
                  <a:pt x="0" y="0"/>
                </a:lnTo>
                <a:lnTo>
                  <a:pt x="0" y="6858000"/>
                </a:lnTo>
              </a:path>
            </a:pathLst>
          </a:custGeom>
          <a:solidFill>
            <a:srgbClr val="FFFFFF"/>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7171" name="Freeform 3"/>
          <p:cNvSpPr>
            <a:spLocks noChangeArrowheads="1"/>
          </p:cNvSpPr>
          <p:nvPr/>
        </p:nvSpPr>
        <p:spPr bwMode="auto">
          <a:xfrm>
            <a:off x="0" y="0"/>
            <a:ext cx="9144000" cy="1066800"/>
          </a:xfrm>
          <a:custGeom>
            <a:avLst/>
            <a:gdLst>
              <a:gd name="T0" fmla="*/ 0 w 9144000"/>
              <a:gd name="T1" fmla="*/ 1066800 h 1066800"/>
              <a:gd name="T2" fmla="*/ 9144000 w 9144000"/>
              <a:gd name="T3" fmla="*/ 1066800 h 1066800"/>
              <a:gd name="T4" fmla="*/ 9144000 w 9144000"/>
              <a:gd name="T5" fmla="*/ 0 h 1066800"/>
              <a:gd name="T6" fmla="*/ 0 w 9144000"/>
              <a:gd name="T7" fmla="*/ 0 h 1066800"/>
              <a:gd name="T8" fmla="*/ 0 w 9144000"/>
              <a:gd name="T9" fmla="*/ 1066800 h 1066800"/>
              <a:gd name="T10" fmla="*/ 0 60000 65536"/>
              <a:gd name="T11" fmla="*/ 0 60000 65536"/>
              <a:gd name="T12" fmla="*/ 0 60000 65536"/>
              <a:gd name="T13" fmla="*/ 0 60000 65536"/>
              <a:gd name="T14" fmla="*/ 0 60000 65536"/>
              <a:gd name="T15" fmla="*/ 0 w 9144000"/>
              <a:gd name="T16" fmla="*/ 0 h 1066800"/>
              <a:gd name="T17" fmla="*/ 9144000 w 9144000"/>
              <a:gd name="T18" fmla="*/ 1066800 h 1066800"/>
            </a:gdLst>
            <a:ahLst/>
            <a:cxnLst>
              <a:cxn ang="T10">
                <a:pos x="T0" y="T1"/>
              </a:cxn>
              <a:cxn ang="T11">
                <a:pos x="T2" y="T3"/>
              </a:cxn>
              <a:cxn ang="T12">
                <a:pos x="T4" y="T5"/>
              </a:cxn>
              <a:cxn ang="T13">
                <a:pos x="T6" y="T7"/>
              </a:cxn>
              <a:cxn ang="T14">
                <a:pos x="T8" y="T9"/>
              </a:cxn>
            </a:cxnLst>
            <a:rect l="T15" t="T16" r="T17" b="T18"/>
            <a:pathLst>
              <a:path w="9144000" h="1066800">
                <a:moveTo>
                  <a:pt x="0" y="1066800"/>
                </a:moveTo>
                <a:lnTo>
                  <a:pt x="9144000" y="1066800"/>
                </a:lnTo>
                <a:lnTo>
                  <a:pt x="9144000" y="0"/>
                </a:lnTo>
                <a:lnTo>
                  <a:pt x="0" y="0"/>
                </a:lnTo>
                <a:lnTo>
                  <a:pt x="0" y="1066800"/>
                </a:lnTo>
              </a:path>
            </a:pathLst>
          </a:custGeom>
          <a:solidFill>
            <a:srgbClr val="0056AC"/>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7172" name="Freeform 3"/>
          <p:cNvSpPr>
            <a:spLocks noChangeArrowheads="1"/>
          </p:cNvSpPr>
          <p:nvPr/>
        </p:nvSpPr>
        <p:spPr bwMode="auto">
          <a:xfrm>
            <a:off x="-3175" y="-3175"/>
            <a:ext cx="9153525" cy="1076325"/>
          </a:xfrm>
          <a:custGeom>
            <a:avLst/>
            <a:gdLst>
              <a:gd name="T0" fmla="*/ 6350 w 9156700"/>
              <a:gd name="T1" fmla="*/ 1073150 h 1079500"/>
              <a:gd name="T2" fmla="*/ 9150350 w 9156700"/>
              <a:gd name="T3" fmla="*/ 1073150 h 1079500"/>
              <a:gd name="T4" fmla="*/ 9150350 w 9156700"/>
              <a:gd name="T5" fmla="*/ 6350 h 1079500"/>
              <a:gd name="T6" fmla="*/ 6350 w 9156700"/>
              <a:gd name="T7" fmla="*/ 6350 h 1079500"/>
              <a:gd name="T8" fmla="*/ 6350 w 9156700"/>
              <a:gd name="T9" fmla="*/ 1073150 h 1079500"/>
              <a:gd name="T10" fmla="*/ 0 60000 65536"/>
              <a:gd name="T11" fmla="*/ 0 60000 65536"/>
              <a:gd name="T12" fmla="*/ 0 60000 65536"/>
              <a:gd name="T13" fmla="*/ 0 60000 65536"/>
              <a:gd name="T14" fmla="*/ 0 60000 65536"/>
              <a:gd name="T15" fmla="*/ 0 w 9156700"/>
              <a:gd name="T16" fmla="*/ 0 h 1079500"/>
              <a:gd name="T17" fmla="*/ 9156700 w 9156700"/>
              <a:gd name="T18" fmla="*/ 1079500 h 1079500"/>
            </a:gdLst>
            <a:ahLst/>
            <a:cxnLst>
              <a:cxn ang="T10">
                <a:pos x="T0" y="T1"/>
              </a:cxn>
              <a:cxn ang="T11">
                <a:pos x="T2" y="T3"/>
              </a:cxn>
              <a:cxn ang="T12">
                <a:pos x="T4" y="T5"/>
              </a:cxn>
              <a:cxn ang="T13">
                <a:pos x="T6" y="T7"/>
              </a:cxn>
              <a:cxn ang="T14">
                <a:pos x="T8" y="T9"/>
              </a:cxn>
            </a:cxnLst>
            <a:rect l="T15" t="T16" r="T17" b="T18"/>
            <a:pathLst>
              <a:path w="9156700" h="1079500">
                <a:moveTo>
                  <a:pt x="6350" y="1073150"/>
                </a:moveTo>
                <a:lnTo>
                  <a:pt x="9150350" y="1073150"/>
                </a:lnTo>
                <a:lnTo>
                  <a:pt x="9150350" y="6350"/>
                </a:lnTo>
                <a:lnTo>
                  <a:pt x="6350" y="6350"/>
                </a:lnTo>
                <a:lnTo>
                  <a:pt x="6350" y="1073150"/>
                </a:lnTo>
              </a:path>
            </a:pathLst>
          </a:custGeom>
          <a:solidFill>
            <a:srgbClr val="000000">
              <a:alpha val="0"/>
            </a:srgbClr>
          </a:solidFill>
          <a:ln w="12700" cap="flat" cmpd="sng">
            <a:solidFill>
              <a:srgbClr val="000000"/>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pic>
        <p:nvPicPr>
          <p:cNvPr id="717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616700"/>
            <a:ext cx="91440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4" name="TextBox 1"/>
          <p:cNvSpPr>
            <a:spLocks noChangeArrowheads="1"/>
          </p:cNvSpPr>
          <p:nvPr/>
        </p:nvSpPr>
        <p:spPr bwMode="auto">
          <a:xfrm>
            <a:off x="584200" y="6667500"/>
            <a:ext cx="13716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200"/>
              </a:lnSpc>
            </a:pPr>
            <a:r>
              <a:rPr lang="en-US" altLang="zh-CN" sz="1200">
                <a:solidFill>
                  <a:srgbClr val="FFFFFF"/>
                </a:solidFill>
                <a:latin typeface="Times New Roman" pitchFamily="18" charset="0"/>
                <a:sym typeface="Times New Roman" pitchFamily="18" charset="0"/>
              </a:rPr>
              <a:t>《大数据技术基础》</a:t>
            </a:r>
            <a:endParaRPr lang="zh-CN" altLang="en-US"/>
          </a:p>
        </p:txBody>
      </p:sp>
      <p:sp>
        <p:nvSpPr>
          <p:cNvPr id="7175" name="TextBox 1"/>
          <p:cNvSpPr>
            <a:spLocks noChangeArrowheads="1"/>
          </p:cNvSpPr>
          <p:nvPr/>
        </p:nvSpPr>
        <p:spPr bwMode="auto">
          <a:xfrm>
            <a:off x="546100" y="457200"/>
            <a:ext cx="7962900" cy="356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342900" algn="l"/>
                <a:tab pos="457200" algn="l"/>
                <a:tab pos="685800" algn="l"/>
                <a:tab pos="736600" algn="l"/>
              </a:tabLst>
              <a:defRPr>
                <a:solidFill>
                  <a:schemeClr val="tx1"/>
                </a:solidFill>
                <a:latin typeface="Arial" pitchFamily="34" charset="0"/>
              </a:defRPr>
            </a:lvl1pPr>
            <a:lvl2pPr>
              <a:tabLst>
                <a:tab pos="342900" algn="l"/>
                <a:tab pos="457200" algn="l"/>
                <a:tab pos="685800" algn="l"/>
                <a:tab pos="736600" algn="l"/>
              </a:tabLst>
              <a:defRPr>
                <a:solidFill>
                  <a:schemeClr val="tx1"/>
                </a:solidFill>
                <a:latin typeface="Arial" pitchFamily="34" charset="0"/>
              </a:defRPr>
            </a:lvl2pPr>
            <a:lvl3pPr>
              <a:tabLst>
                <a:tab pos="342900" algn="l"/>
                <a:tab pos="457200" algn="l"/>
                <a:tab pos="685800" algn="l"/>
                <a:tab pos="736600" algn="l"/>
              </a:tabLst>
              <a:defRPr>
                <a:solidFill>
                  <a:schemeClr val="tx1"/>
                </a:solidFill>
                <a:latin typeface="Arial" pitchFamily="34" charset="0"/>
              </a:defRPr>
            </a:lvl3pPr>
            <a:lvl4pPr>
              <a:tabLst>
                <a:tab pos="342900" algn="l"/>
                <a:tab pos="457200" algn="l"/>
                <a:tab pos="685800" algn="l"/>
                <a:tab pos="736600" algn="l"/>
              </a:tabLst>
              <a:defRPr>
                <a:solidFill>
                  <a:schemeClr val="tx1"/>
                </a:solidFill>
                <a:latin typeface="Arial" pitchFamily="34" charset="0"/>
              </a:defRPr>
            </a:lvl4pPr>
            <a:lvl5pPr>
              <a:tabLst>
                <a:tab pos="342900" algn="l"/>
                <a:tab pos="457200" algn="l"/>
                <a:tab pos="685800" algn="l"/>
                <a:tab pos="736600" algn="l"/>
              </a:tabLst>
              <a:defRPr>
                <a:solidFill>
                  <a:schemeClr val="tx1"/>
                </a:solidFill>
                <a:latin typeface="Arial" pitchFamily="34" charset="0"/>
              </a:defRPr>
            </a:lvl5pPr>
            <a:lvl6pPr fontAlgn="base">
              <a:spcBef>
                <a:spcPct val="0"/>
              </a:spcBef>
              <a:spcAft>
                <a:spcPct val="0"/>
              </a:spcAft>
              <a:buFont typeface="Arial" pitchFamily="34" charset="0"/>
              <a:tabLst>
                <a:tab pos="342900" algn="l"/>
                <a:tab pos="457200" algn="l"/>
                <a:tab pos="685800" algn="l"/>
                <a:tab pos="736600" algn="l"/>
              </a:tabLst>
              <a:defRPr>
                <a:solidFill>
                  <a:schemeClr val="tx1"/>
                </a:solidFill>
                <a:latin typeface="Arial" pitchFamily="34" charset="0"/>
              </a:defRPr>
            </a:lvl6pPr>
            <a:lvl7pPr fontAlgn="base">
              <a:spcBef>
                <a:spcPct val="0"/>
              </a:spcBef>
              <a:spcAft>
                <a:spcPct val="0"/>
              </a:spcAft>
              <a:buFont typeface="Arial" pitchFamily="34" charset="0"/>
              <a:tabLst>
                <a:tab pos="342900" algn="l"/>
                <a:tab pos="457200" algn="l"/>
                <a:tab pos="685800" algn="l"/>
                <a:tab pos="736600" algn="l"/>
              </a:tabLst>
              <a:defRPr>
                <a:solidFill>
                  <a:schemeClr val="tx1"/>
                </a:solidFill>
                <a:latin typeface="Arial" pitchFamily="34" charset="0"/>
              </a:defRPr>
            </a:lvl7pPr>
            <a:lvl8pPr fontAlgn="base">
              <a:spcBef>
                <a:spcPct val="0"/>
              </a:spcBef>
              <a:spcAft>
                <a:spcPct val="0"/>
              </a:spcAft>
              <a:buFont typeface="Arial" pitchFamily="34" charset="0"/>
              <a:tabLst>
                <a:tab pos="342900" algn="l"/>
                <a:tab pos="457200" algn="l"/>
                <a:tab pos="685800" algn="l"/>
                <a:tab pos="736600" algn="l"/>
              </a:tabLst>
              <a:defRPr>
                <a:solidFill>
                  <a:schemeClr val="tx1"/>
                </a:solidFill>
                <a:latin typeface="Arial" pitchFamily="34" charset="0"/>
              </a:defRPr>
            </a:lvl8pPr>
            <a:lvl9pPr fontAlgn="base">
              <a:spcBef>
                <a:spcPct val="0"/>
              </a:spcBef>
              <a:spcAft>
                <a:spcPct val="0"/>
              </a:spcAft>
              <a:buFont typeface="Arial" pitchFamily="34" charset="0"/>
              <a:tabLst>
                <a:tab pos="342900" algn="l"/>
                <a:tab pos="457200" algn="l"/>
                <a:tab pos="685800" algn="l"/>
                <a:tab pos="736600" algn="l"/>
              </a:tabLst>
              <a:defRPr>
                <a:solidFill>
                  <a:schemeClr val="tx1"/>
                </a:solidFill>
                <a:latin typeface="Arial" pitchFamily="34" charset="0"/>
              </a:defRPr>
            </a:lvl9pPr>
          </a:lstStyle>
          <a:p>
            <a:pPr>
              <a:lnSpc>
                <a:spcPts val="3200"/>
              </a:lnSpc>
            </a:pPr>
            <a:r>
              <a:rPr lang="en-US" altLang="zh-CN" dirty="0">
                <a:solidFill>
                  <a:srgbClr val="000000"/>
                </a:solidFill>
                <a:latin typeface="Calibri" pitchFamily="34" charset="0"/>
                <a:ea typeface="Calibri" pitchFamily="34" charset="0"/>
                <a:cs typeface="Calibri" pitchFamily="34" charset="0"/>
                <a:sym typeface="Calibri" pitchFamily="34" charset="0"/>
              </a:rPr>
              <a:t>			</a:t>
            </a:r>
            <a:r>
              <a:rPr lang="en-US" altLang="zh-CN" sz="3200" dirty="0" err="1">
                <a:solidFill>
                  <a:srgbClr val="FFFFFF"/>
                </a:solidFill>
                <a:latin typeface="黑体" pitchFamily="49" charset="-122"/>
                <a:sym typeface="黑体" pitchFamily="49" charset="-122"/>
              </a:rPr>
              <a:t>数据分析</a:t>
            </a:r>
            <a:endParaRPr lang="zh-CN" altLang="en-US" sz="3200" dirty="0">
              <a:solidFill>
                <a:srgbClr val="FFFFFF"/>
              </a:solidFill>
              <a:latin typeface="黑体" pitchFamily="49" charset="-122"/>
              <a:sym typeface="黑体" pitchFamily="49" charset="-122"/>
            </a:endParaRPr>
          </a:p>
          <a:p>
            <a:pPr>
              <a:lnSpc>
                <a:spcPts val="1000"/>
              </a:lnSpc>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3200"/>
              </a:lnSpc>
            </a:pPr>
            <a:r>
              <a:rPr lang="en-US" altLang="zh-CN" sz="2400" dirty="0">
                <a:solidFill>
                  <a:srgbClr val="000000"/>
                </a:solidFill>
                <a:latin typeface="Times New Roman" pitchFamily="18" charset="0"/>
                <a:sym typeface="Times New Roman" pitchFamily="18" charset="0"/>
              </a:rPr>
              <a:t>•   </a:t>
            </a:r>
            <a:r>
              <a:rPr lang="en-US" altLang="zh-CN" sz="2400" dirty="0" err="1">
                <a:solidFill>
                  <a:srgbClr val="000000"/>
                </a:solidFill>
                <a:latin typeface="Times New Roman" pitchFamily="18" charset="0"/>
                <a:sym typeface="Times New Roman" pitchFamily="18" charset="0"/>
              </a:rPr>
              <a:t>传统的分析技术如数据挖掘、机器学习、统计分析等在大</a:t>
            </a:r>
            <a:endParaRPr lang="zh-CN" altLang="en-US" sz="2400" dirty="0">
              <a:solidFill>
                <a:srgbClr val="000000"/>
              </a:solidFill>
              <a:latin typeface="Times New Roman" pitchFamily="18" charset="0"/>
              <a:sym typeface="Times New Roman" pitchFamily="18" charset="0"/>
            </a:endParaRPr>
          </a:p>
          <a:p>
            <a:pPr>
              <a:lnSpc>
                <a:spcPts val="2700"/>
              </a:lnSpc>
            </a:pPr>
            <a:r>
              <a:rPr lang="en-US" altLang="zh-CN" dirty="0">
                <a:solidFill>
                  <a:srgbClr val="000000"/>
                </a:solidFill>
                <a:latin typeface="Calibri" pitchFamily="34" charset="0"/>
                <a:ea typeface="Calibri" pitchFamily="34" charset="0"/>
                <a:cs typeface="Calibri" pitchFamily="34" charset="0"/>
                <a:sym typeface="Calibri" pitchFamily="34" charset="0"/>
              </a:rPr>
              <a:t>	</a:t>
            </a:r>
            <a:r>
              <a:rPr lang="en-US" altLang="zh-CN" sz="2400" dirty="0" err="1">
                <a:solidFill>
                  <a:srgbClr val="000000"/>
                </a:solidFill>
                <a:latin typeface="Times New Roman" pitchFamily="18" charset="0"/>
                <a:sym typeface="Times New Roman" pitchFamily="18" charset="0"/>
              </a:rPr>
              <a:t>数据时代需要做出调整，因为这些技术在大数据时代面临</a:t>
            </a:r>
            <a:endParaRPr lang="zh-CN" altLang="en-US" sz="2400" dirty="0">
              <a:solidFill>
                <a:srgbClr val="000000"/>
              </a:solidFill>
              <a:latin typeface="Times New Roman" pitchFamily="18" charset="0"/>
              <a:sym typeface="Times New Roman" pitchFamily="18" charset="0"/>
            </a:endParaRPr>
          </a:p>
          <a:p>
            <a:pPr>
              <a:lnSpc>
                <a:spcPts val="2700"/>
              </a:lnSpc>
            </a:pPr>
            <a:r>
              <a:rPr lang="en-US" altLang="zh-CN" dirty="0">
                <a:solidFill>
                  <a:srgbClr val="000000"/>
                </a:solidFill>
                <a:latin typeface="Calibri" pitchFamily="34" charset="0"/>
                <a:ea typeface="Calibri" pitchFamily="34" charset="0"/>
                <a:cs typeface="Calibri" pitchFamily="34" charset="0"/>
                <a:sym typeface="Calibri" pitchFamily="34" charset="0"/>
              </a:rPr>
              <a:t>	</a:t>
            </a:r>
            <a:r>
              <a:rPr lang="en-US" altLang="zh-CN" sz="2400" dirty="0" err="1">
                <a:solidFill>
                  <a:srgbClr val="000000"/>
                </a:solidFill>
                <a:latin typeface="Times New Roman" pitchFamily="18" charset="0"/>
                <a:sym typeface="Times New Roman" pitchFamily="18" charset="0"/>
              </a:rPr>
              <a:t>着一些新的挑战，主要有</a:t>
            </a:r>
            <a:r>
              <a:rPr lang="en-US" altLang="zh-CN" sz="2400" dirty="0">
                <a:solidFill>
                  <a:srgbClr val="000000"/>
                </a:solidFill>
                <a:latin typeface="Times New Roman" pitchFamily="18" charset="0"/>
                <a:sym typeface="Times New Roman" pitchFamily="18" charset="0"/>
              </a:rPr>
              <a:t>：</a:t>
            </a:r>
            <a:endParaRPr lang="zh-CN" altLang="en-US" sz="2400" dirty="0">
              <a:solidFill>
                <a:srgbClr val="000000"/>
              </a:solidFill>
              <a:latin typeface="Times New Roman" pitchFamily="18" charset="0"/>
              <a:sym typeface="Times New Roman" pitchFamily="18" charset="0"/>
            </a:endParaRPr>
          </a:p>
          <a:p>
            <a:pPr>
              <a:lnSpc>
                <a:spcPts val="3100"/>
              </a:lnSpc>
            </a:pPr>
            <a:r>
              <a:rPr lang="en-US" altLang="zh-CN" dirty="0">
                <a:solidFill>
                  <a:srgbClr val="000000"/>
                </a:solidFill>
                <a:latin typeface="Calibri" pitchFamily="34" charset="0"/>
                <a:ea typeface="Calibri" pitchFamily="34" charset="0"/>
                <a:cs typeface="Calibri" pitchFamily="34" charset="0"/>
                <a:sym typeface="Calibri" pitchFamily="34" charset="0"/>
              </a:rPr>
              <a:t>		</a:t>
            </a:r>
            <a:r>
              <a:rPr lang="en-US" altLang="zh-CN" sz="2000" dirty="0">
                <a:solidFill>
                  <a:srgbClr val="000000"/>
                </a:solidFill>
                <a:latin typeface="Times New Roman" pitchFamily="18" charset="0"/>
                <a:sym typeface="Times New Roman" pitchFamily="18" charset="0"/>
              </a:rPr>
              <a:t>–  </a:t>
            </a:r>
            <a:r>
              <a:rPr lang="en-US" altLang="zh-CN" sz="2000" dirty="0" err="1">
                <a:solidFill>
                  <a:srgbClr val="000000"/>
                </a:solidFill>
                <a:latin typeface="Times New Roman" pitchFamily="18" charset="0"/>
                <a:sym typeface="Times New Roman" pitchFamily="18" charset="0"/>
              </a:rPr>
              <a:t>数据量大并不一定意味着数据价值的增加，相反这往往意味着数</a:t>
            </a:r>
            <a:endParaRPr lang="zh-CN" altLang="en-US" sz="2000" dirty="0">
              <a:solidFill>
                <a:srgbClr val="000000"/>
              </a:solidFill>
              <a:latin typeface="Times New Roman" pitchFamily="18" charset="0"/>
              <a:sym typeface="Times New Roman" pitchFamily="18" charset="0"/>
            </a:endParaRPr>
          </a:p>
          <a:p>
            <a:pPr>
              <a:lnSpc>
                <a:spcPts val="2100"/>
              </a:lnSpc>
            </a:pPr>
            <a:r>
              <a:rPr lang="en-US" altLang="zh-CN" dirty="0">
                <a:solidFill>
                  <a:srgbClr val="000000"/>
                </a:solidFill>
                <a:latin typeface="Calibri" pitchFamily="34" charset="0"/>
                <a:ea typeface="Calibri" pitchFamily="34" charset="0"/>
                <a:cs typeface="Calibri" pitchFamily="34" charset="0"/>
                <a:sym typeface="Calibri" pitchFamily="34" charset="0"/>
              </a:rPr>
              <a:t>				</a:t>
            </a:r>
            <a:r>
              <a:rPr lang="en-US" altLang="zh-CN" sz="2000" dirty="0" err="1">
                <a:solidFill>
                  <a:srgbClr val="000000"/>
                </a:solidFill>
                <a:latin typeface="Times New Roman" pitchFamily="18" charset="0"/>
                <a:sym typeface="Times New Roman" pitchFamily="18" charset="0"/>
              </a:rPr>
              <a:t>据噪音的增多</a:t>
            </a:r>
            <a:endParaRPr lang="zh-CN" altLang="en-US" sz="2000" dirty="0">
              <a:solidFill>
                <a:srgbClr val="000000"/>
              </a:solidFill>
              <a:latin typeface="Times New Roman" pitchFamily="18" charset="0"/>
              <a:sym typeface="Times New Roman" pitchFamily="18" charset="0"/>
            </a:endParaRPr>
          </a:p>
          <a:p>
            <a:pPr>
              <a:lnSpc>
                <a:spcPts val="3000"/>
              </a:lnSpc>
            </a:pPr>
            <a:r>
              <a:rPr lang="en-US" altLang="zh-CN" dirty="0">
                <a:solidFill>
                  <a:srgbClr val="000000"/>
                </a:solidFill>
                <a:latin typeface="Calibri" pitchFamily="34" charset="0"/>
                <a:ea typeface="Calibri" pitchFamily="34" charset="0"/>
                <a:cs typeface="Calibri" pitchFamily="34" charset="0"/>
                <a:sym typeface="Calibri" pitchFamily="34" charset="0"/>
              </a:rPr>
              <a:t>		</a:t>
            </a:r>
            <a:r>
              <a:rPr lang="en-US" altLang="zh-CN" sz="2000" dirty="0">
                <a:solidFill>
                  <a:srgbClr val="000000"/>
                </a:solidFill>
                <a:latin typeface="Times New Roman" pitchFamily="18" charset="0"/>
                <a:sym typeface="Times New Roman" pitchFamily="18" charset="0"/>
              </a:rPr>
              <a:t>–  </a:t>
            </a:r>
            <a:r>
              <a:rPr lang="en-US" altLang="zh-CN" sz="2000" dirty="0" err="1">
                <a:solidFill>
                  <a:srgbClr val="000000"/>
                </a:solidFill>
                <a:latin typeface="Times New Roman" pitchFamily="18" charset="0"/>
                <a:sym typeface="Times New Roman" pitchFamily="18" charset="0"/>
              </a:rPr>
              <a:t>大数据时代的算法需要进行调整（邦弗朗尼原理</a:t>
            </a:r>
            <a:r>
              <a:rPr lang="en-US" altLang="zh-CN" sz="2000" dirty="0">
                <a:solidFill>
                  <a:srgbClr val="000000"/>
                </a:solidFill>
                <a:latin typeface="Times New Roman" pitchFamily="18" charset="0"/>
                <a:sym typeface="Times New Roman" pitchFamily="18" charset="0"/>
              </a:rPr>
              <a:t>）</a:t>
            </a:r>
            <a:endParaRPr lang="zh-CN" altLang="en-US" sz="2000" dirty="0">
              <a:solidFill>
                <a:srgbClr val="000000"/>
              </a:solidFill>
              <a:latin typeface="Times New Roman" pitchFamily="18" charset="0"/>
              <a:sym typeface="Times New Roman" pitchFamily="18" charset="0"/>
            </a:endParaRPr>
          </a:p>
          <a:p>
            <a:pPr>
              <a:lnSpc>
                <a:spcPts val="2800"/>
              </a:lnSpc>
            </a:pPr>
            <a:r>
              <a:rPr lang="en-US" altLang="zh-CN" dirty="0">
                <a:solidFill>
                  <a:srgbClr val="000000"/>
                </a:solidFill>
                <a:latin typeface="Calibri" pitchFamily="34" charset="0"/>
                <a:ea typeface="Calibri" pitchFamily="34" charset="0"/>
                <a:cs typeface="Calibri" pitchFamily="34" charset="0"/>
                <a:sym typeface="Calibri" pitchFamily="34" charset="0"/>
              </a:rPr>
              <a:t>		</a:t>
            </a:r>
            <a:r>
              <a:rPr lang="en-US" altLang="zh-CN" sz="2000" dirty="0">
                <a:solidFill>
                  <a:srgbClr val="000000"/>
                </a:solidFill>
                <a:latin typeface="Times New Roman" pitchFamily="18" charset="0"/>
                <a:sym typeface="Times New Roman" pitchFamily="18" charset="0"/>
              </a:rPr>
              <a:t>–  </a:t>
            </a:r>
            <a:r>
              <a:rPr lang="en-US" altLang="zh-CN" sz="2000" dirty="0" err="1">
                <a:solidFill>
                  <a:srgbClr val="000000"/>
                </a:solidFill>
                <a:latin typeface="Times New Roman" pitchFamily="18" charset="0"/>
                <a:sym typeface="Times New Roman" pitchFamily="18" charset="0"/>
              </a:rPr>
              <a:t>数据结果好坏的衡量</a:t>
            </a:r>
            <a:endParaRPr lang="zh-CN" alt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reeform 3"/>
          <p:cNvSpPr>
            <a:spLocks noChangeArrowheads="1"/>
          </p:cNvSpPr>
          <p:nvPr/>
        </p:nvSpPr>
        <p:spPr bwMode="auto">
          <a:xfrm>
            <a:off x="0" y="0"/>
            <a:ext cx="9144000" cy="6858000"/>
          </a:xfrm>
          <a:custGeom>
            <a:avLst/>
            <a:gdLst>
              <a:gd name="T0" fmla="*/ 0 w 9144000"/>
              <a:gd name="T1" fmla="*/ 6858000 h 6858000"/>
              <a:gd name="T2" fmla="*/ 9144000 w 9144000"/>
              <a:gd name="T3" fmla="*/ 6858000 h 6858000"/>
              <a:gd name="T4" fmla="*/ 9144000 w 9144000"/>
              <a:gd name="T5" fmla="*/ 0 h 6858000"/>
              <a:gd name="T6" fmla="*/ 0 w 9144000"/>
              <a:gd name="T7" fmla="*/ 0 h 6858000"/>
              <a:gd name="T8" fmla="*/ 0 w 9144000"/>
              <a:gd name="T9" fmla="*/ 6858000 h 6858000"/>
              <a:gd name="T10" fmla="*/ 0 60000 65536"/>
              <a:gd name="T11" fmla="*/ 0 60000 65536"/>
              <a:gd name="T12" fmla="*/ 0 60000 65536"/>
              <a:gd name="T13" fmla="*/ 0 60000 65536"/>
              <a:gd name="T14" fmla="*/ 0 60000 65536"/>
              <a:gd name="T15" fmla="*/ 0 w 9144000"/>
              <a:gd name="T16" fmla="*/ 0 h 6858000"/>
              <a:gd name="T17" fmla="*/ 9144000 w 9144000"/>
              <a:gd name="T18" fmla="*/ 6858000 h 6858000"/>
            </a:gdLst>
            <a:ahLst/>
            <a:cxnLst>
              <a:cxn ang="T10">
                <a:pos x="T0" y="T1"/>
              </a:cxn>
              <a:cxn ang="T11">
                <a:pos x="T2" y="T3"/>
              </a:cxn>
              <a:cxn ang="T12">
                <a:pos x="T4" y="T5"/>
              </a:cxn>
              <a:cxn ang="T13">
                <a:pos x="T6" y="T7"/>
              </a:cxn>
              <a:cxn ang="T14">
                <a:pos x="T8" y="T9"/>
              </a:cxn>
            </a:cxnLst>
            <a:rect l="T15" t="T16" r="T17" b="T18"/>
            <a:pathLst>
              <a:path w="9144000" h="6858000">
                <a:moveTo>
                  <a:pt x="0" y="6858000"/>
                </a:moveTo>
                <a:lnTo>
                  <a:pt x="9144000" y="6858000"/>
                </a:lnTo>
                <a:lnTo>
                  <a:pt x="9144000" y="0"/>
                </a:lnTo>
                <a:lnTo>
                  <a:pt x="0" y="0"/>
                </a:lnTo>
                <a:lnTo>
                  <a:pt x="0" y="6858000"/>
                </a:lnTo>
              </a:path>
            </a:pathLst>
          </a:custGeom>
          <a:solidFill>
            <a:srgbClr val="FFFFFF"/>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20483" name="Freeform 3"/>
          <p:cNvSpPr>
            <a:spLocks noChangeArrowheads="1"/>
          </p:cNvSpPr>
          <p:nvPr/>
        </p:nvSpPr>
        <p:spPr bwMode="auto">
          <a:xfrm>
            <a:off x="0" y="0"/>
            <a:ext cx="9144000" cy="1066800"/>
          </a:xfrm>
          <a:custGeom>
            <a:avLst/>
            <a:gdLst>
              <a:gd name="T0" fmla="*/ 0 w 9144000"/>
              <a:gd name="T1" fmla="*/ 1066800 h 1066800"/>
              <a:gd name="T2" fmla="*/ 9144000 w 9144000"/>
              <a:gd name="T3" fmla="*/ 1066800 h 1066800"/>
              <a:gd name="T4" fmla="*/ 9144000 w 9144000"/>
              <a:gd name="T5" fmla="*/ 0 h 1066800"/>
              <a:gd name="T6" fmla="*/ 0 w 9144000"/>
              <a:gd name="T7" fmla="*/ 0 h 1066800"/>
              <a:gd name="T8" fmla="*/ 0 w 9144000"/>
              <a:gd name="T9" fmla="*/ 1066800 h 1066800"/>
              <a:gd name="T10" fmla="*/ 0 60000 65536"/>
              <a:gd name="T11" fmla="*/ 0 60000 65536"/>
              <a:gd name="T12" fmla="*/ 0 60000 65536"/>
              <a:gd name="T13" fmla="*/ 0 60000 65536"/>
              <a:gd name="T14" fmla="*/ 0 60000 65536"/>
              <a:gd name="T15" fmla="*/ 0 w 9144000"/>
              <a:gd name="T16" fmla="*/ 0 h 1066800"/>
              <a:gd name="T17" fmla="*/ 9144000 w 9144000"/>
              <a:gd name="T18" fmla="*/ 1066800 h 1066800"/>
            </a:gdLst>
            <a:ahLst/>
            <a:cxnLst>
              <a:cxn ang="T10">
                <a:pos x="T0" y="T1"/>
              </a:cxn>
              <a:cxn ang="T11">
                <a:pos x="T2" y="T3"/>
              </a:cxn>
              <a:cxn ang="T12">
                <a:pos x="T4" y="T5"/>
              </a:cxn>
              <a:cxn ang="T13">
                <a:pos x="T6" y="T7"/>
              </a:cxn>
              <a:cxn ang="T14">
                <a:pos x="T8" y="T9"/>
              </a:cxn>
            </a:cxnLst>
            <a:rect l="T15" t="T16" r="T17" b="T18"/>
            <a:pathLst>
              <a:path w="9144000" h="1066800">
                <a:moveTo>
                  <a:pt x="0" y="1066800"/>
                </a:moveTo>
                <a:lnTo>
                  <a:pt x="9144000" y="1066800"/>
                </a:lnTo>
                <a:lnTo>
                  <a:pt x="9144000" y="0"/>
                </a:lnTo>
                <a:lnTo>
                  <a:pt x="0" y="0"/>
                </a:lnTo>
                <a:lnTo>
                  <a:pt x="0" y="1066800"/>
                </a:lnTo>
              </a:path>
            </a:pathLst>
          </a:custGeom>
          <a:solidFill>
            <a:srgbClr val="0056AC"/>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20484" name="Freeform 3"/>
          <p:cNvSpPr>
            <a:spLocks noChangeArrowheads="1"/>
          </p:cNvSpPr>
          <p:nvPr/>
        </p:nvSpPr>
        <p:spPr bwMode="auto">
          <a:xfrm>
            <a:off x="-3175" y="-3175"/>
            <a:ext cx="9153525" cy="1076325"/>
          </a:xfrm>
          <a:custGeom>
            <a:avLst/>
            <a:gdLst>
              <a:gd name="T0" fmla="*/ 6350 w 9156700"/>
              <a:gd name="T1" fmla="*/ 1073150 h 1079500"/>
              <a:gd name="T2" fmla="*/ 9150350 w 9156700"/>
              <a:gd name="T3" fmla="*/ 1073150 h 1079500"/>
              <a:gd name="T4" fmla="*/ 9150350 w 9156700"/>
              <a:gd name="T5" fmla="*/ 6350 h 1079500"/>
              <a:gd name="T6" fmla="*/ 6350 w 9156700"/>
              <a:gd name="T7" fmla="*/ 6350 h 1079500"/>
              <a:gd name="T8" fmla="*/ 6350 w 9156700"/>
              <a:gd name="T9" fmla="*/ 1073150 h 1079500"/>
              <a:gd name="T10" fmla="*/ 0 60000 65536"/>
              <a:gd name="T11" fmla="*/ 0 60000 65536"/>
              <a:gd name="T12" fmla="*/ 0 60000 65536"/>
              <a:gd name="T13" fmla="*/ 0 60000 65536"/>
              <a:gd name="T14" fmla="*/ 0 60000 65536"/>
              <a:gd name="T15" fmla="*/ 0 w 9156700"/>
              <a:gd name="T16" fmla="*/ 0 h 1079500"/>
              <a:gd name="T17" fmla="*/ 9156700 w 9156700"/>
              <a:gd name="T18" fmla="*/ 1079500 h 1079500"/>
            </a:gdLst>
            <a:ahLst/>
            <a:cxnLst>
              <a:cxn ang="T10">
                <a:pos x="T0" y="T1"/>
              </a:cxn>
              <a:cxn ang="T11">
                <a:pos x="T2" y="T3"/>
              </a:cxn>
              <a:cxn ang="T12">
                <a:pos x="T4" y="T5"/>
              </a:cxn>
              <a:cxn ang="T13">
                <a:pos x="T6" y="T7"/>
              </a:cxn>
              <a:cxn ang="T14">
                <a:pos x="T8" y="T9"/>
              </a:cxn>
            </a:cxnLst>
            <a:rect l="T15" t="T16" r="T17" b="T18"/>
            <a:pathLst>
              <a:path w="9156700" h="1079500">
                <a:moveTo>
                  <a:pt x="6350" y="1073150"/>
                </a:moveTo>
                <a:lnTo>
                  <a:pt x="9150350" y="1073150"/>
                </a:lnTo>
                <a:lnTo>
                  <a:pt x="9150350" y="6350"/>
                </a:lnTo>
                <a:lnTo>
                  <a:pt x="6350" y="6350"/>
                </a:lnTo>
                <a:lnTo>
                  <a:pt x="6350" y="1073150"/>
                </a:lnTo>
              </a:path>
            </a:pathLst>
          </a:custGeom>
          <a:solidFill>
            <a:srgbClr val="000000">
              <a:alpha val="0"/>
            </a:srgbClr>
          </a:solidFill>
          <a:ln w="12700" cap="flat" cmpd="sng">
            <a:solidFill>
              <a:srgbClr val="000000"/>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pic>
        <p:nvPicPr>
          <p:cNvPr id="2048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616700"/>
            <a:ext cx="91440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6" name="TextBox 1"/>
          <p:cNvSpPr>
            <a:spLocks noChangeArrowheads="1"/>
          </p:cNvSpPr>
          <p:nvPr/>
        </p:nvSpPr>
        <p:spPr bwMode="auto">
          <a:xfrm>
            <a:off x="584200" y="6667500"/>
            <a:ext cx="13716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200"/>
              </a:lnSpc>
            </a:pPr>
            <a:r>
              <a:rPr lang="en-US" altLang="zh-CN" sz="1200">
                <a:solidFill>
                  <a:srgbClr val="FFFFFF"/>
                </a:solidFill>
                <a:latin typeface="Times New Roman" pitchFamily="18" charset="0"/>
                <a:sym typeface="Times New Roman" pitchFamily="18" charset="0"/>
              </a:rPr>
              <a:t>《大数据技术基础》</a:t>
            </a:r>
            <a:endParaRPr lang="zh-CN" altLang="en-US"/>
          </a:p>
        </p:txBody>
      </p:sp>
      <p:sp>
        <p:nvSpPr>
          <p:cNvPr id="20487" name="TextBox 1"/>
          <p:cNvSpPr>
            <a:spLocks noChangeArrowheads="1"/>
          </p:cNvSpPr>
          <p:nvPr/>
        </p:nvSpPr>
        <p:spPr bwMode="auto">
          <a:xfrm>
            <a:off x="546100" y="520700"/>
            <a:ext cx="7924800" cy="523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673100" algn="l"/>
                <a:tab pos="685800" algn="l"/>
              </a:tabLst>
              <a:defRPr>
                <a:solidFill>
                  <a:schemeClr val="tx1"/>
                </a:solidFill>
                <a:latin typeface="Arial" pitchFamily="34" charset="0"/>
              </a:defRPr>
            </a:lvl1pPr>
            <a:lvl2pPr>
              <a:tabLst>
                <a:tab pos="673100" algn="l"/>
                <a:tab pos="685800" algn="l"/>
              </a:tabLst>
              <a:defRPr>
                <a:solidFill>
                  <a:schemeClr val="tx1"/>
                </a:solidFill>
                <a:latin typeface="Arial" pitchFamily="34" charset="0"/>
              </a:defRPr>
            </a:lvl2pPr>
            <a:lvl3pPr>
              <a:tabLst>
                <a:tab pos="673100" algn="l"/>
                <a:tab pos="685800" algn="l"/>
              </a:tabLst>
              <a:defRPr>
                <a:solidFill>
                  <a:schemeClr val="tx1"/>
                </a:solidFill>
                <a:latin typeface="Arial" pitchFamily="34" charset="0"/>
              </a:defRPr>
            </a:lvl3pPr>
            <a:lvl4pPr>
              <a:tabLst>
                <a:tab pos="673100" algn="l"/>
                <a:tab pos="685800" algn="l"/>
              </a:tabLst>
              <a:defRPr>
                <a:solidFill>
                  <a:schemeClr val="tx1"/>
                </a:solidFill>
                <a:latin typeface="Arial" pitchFamily="34" charset="0"/>
              </a:defRPr>
            </a:lvl4pPr>
            <a:lvl5pPr>
              <a:tabLst>
                <a:tab pos="673100" algn="l"/>
                <a:tab pos="685800" algn="l"/>
              </a:tabLst>
              <a:defRPr>
                <a:solidFill>
                  <a:schemeClr val="tx1"/>
                </a:solidFill>
                <a:latin typeface="Arial" pitchFamily="34" charset="0"/>
              </a:defRPr>
            </a:lvl5pPr>
            <a:lvl6pPr fontAlgn="base">
              <a:spcBef>
                <a:spcPct val="0"/>
              </a:spcBef>
              <a:spcAft>
                <a:spcPct val="0"/>
              </a:spcAft>
              <a:buFont typeface="Arial" pitchFamily="34" charset="0"/>
              <a:tabLst>
                <a:tab pos="673100" algn="l"/>
                <a:tab pos="685800" algn="l"/>
              </a:tabLst>
              <a:defRPr>
                <a:solidFill>
                  <a:schemeClr val="tx1"/>
                </a:solidFill>
                <a:latin typeface="Arial" pitchFamily="34" charset="0"/>
              </a:defRPr>
            </a:lvl6pPr>
            <a:lvl7pPr fontAlgn="base">
              <a:spcBef>
                <a:spcPct val="0"/>
              </a:spcBef>
              <a:spcAft>
                <a:spcPct val="0"/>
              </a:spcAft>
              <a:buFont typeface="Arial" pitchFamily="34" charset="0"/>
              <a:tabLst>
                <a:tab pos="673100" algn="l"/>
                <a:tab pos="685800" algn="l"/>
              </a:tabLst>
              <a:defRPr>
                <a:solidFill>
                  <a:schemeClr val="tx1"/>
                </a:solidFill>
                <a:latin typeface="Arial" pitchFamily="34" charset="0"/>
              </a:defRPr>
            </a:lvl7pPr>
            <a:lvl8pPr fontAlgn="base">
              <a:spcBef>
                <a:spcPct val="0"/>
              </a:spcBef>
              <a:spcAft>
                <a:spcPct val="0"/>
              </a:spcAft>
              <a:buFont typeface="Arial" pitchFamily="34" charset="0"/>
              <a:tabLst>
                <a:tab pos="673100" algn="l"/>
                <a:tab pos="685800" algn="l"/>
              </a:tabLst>
              <a:defRPr>
                <a:solidFill>
                  <a:schemeClr val="tx1"/>
                </a:solidFill>
                <a:latin typeface="Arial" pitchFamily="34" charset="0"/>
              </a:defRPr>
            </a:lvl8pPr>
            <a:lvl9pPr fontAlgn="base">
              <a:spcBef>
                <a:spcPct val="0"/>
              </a:spcBef>
              <a:spcAft>
                <a:spcPct val="0"/>
              </a:spcAft>
              <a:buFont typeface="Arial" pitchFamily="34" charset="0"/>
              <a:tabLst>
                <a:tab pos="673100" algn="l"/>
                <a:tab pos="685800" algn="l"/>
              </a:tabLst>
              <a:defRPr>
                <a:solidFill>
                  <a:schemeClr val="tx1"/>
                </a:solidFill>
                <a:latin typeface="Arial" pitchFamily="34" charset="0"/>
              </a:defRPr>
            </a:lvl9pPr>
          </a:lstStyle>
          <a:p>
            <a:pPr>
              <a:lnSpc>
                <a:spcPts val="32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3200">
                <a:solidFill>
                  <a:srgbClr val="FFFFFF"/>
                </a:solidFill>
                <a:latin typeface="黑体" pitchFamily="49" charset="-122"/>
                <a:sym typeface="黑体" pitchFamily="49" charset="-122"/>
              </a:rPr>
              <a:t>文件系统</a:t>
            </a:r>
            <a:endParaRPr lang="zh-CN" altLang="en-US" sz="3200">
              <a:solidFill>
                <a:srgbClr val="FFFFFF"/>
              </a:solidFill>
              <a:latin typeface="黑体" pitchFamily="49" charset="-122"/>
              <a:sym typeface="黑体" pitchFamily="49" charset="-122"/>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31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2400">
                <a:solidFill>
                  <a:srgbClr val="000000"/>
                </a:solidFill>
                <a:latin typeface="Times New Roman" pitchFamily="18" charset="0"/>
                <a:sym typeface="Times New Roman" pitchFamily="18" charset="0"/>
              </a:rPr>
              <a:t>包括Google、微软、Facebook和淘宝在内的众多企业</a:t>
            </a:r>
            <a:endParaRPr lang="zh-CN" altLang="en-US" sz="2400">
              <a:solidFill>
                <a:srgbClr val="000000"/>
              </a:solidFill>
              <a:latin typeface="Times New Roman" pitchFamily="18" charset="0"/>
              <a:sym typeface="Times New Roman" pitchFamily="18" charset="0"/>
            </a:endParaRPr>
          </a:p>
          <a:p>
            <a:pPr>
              <a:lnSpc>
                <a:spcPts val="2800"/>
              </a:lnSpc>
            </a:pPr>
            <a:r>
              <a:rPr lang="en-US" altLang="zh-CN" sz="2400">
                <a:solidFill>
                  <a:srgbClr val="000000"/>
                </a:solidFill>
                <a:latin typeface="Times New Roman" pitchFamily="18" charset="0"/>
                <a:sym typeface="Times New Roman" pitchFamily="18" charset="0"/>
              </a:rPr>
              <a:t>和学者从不同方面对满足大数据存储需求的文件系统进行了</a:t>
            </a:r>
            <a:endParaRPr lang="zh-CN" altLang="en-US" sz="2400">
              <a:solidFill>
                <a:srgbClr val="000000"/>
              </a:solidFill>
              <a:latin typeface="Times New Roman" pitchFamily="18" charset="0"/>
              <a:sym typeface="Times New Roman" pitchFamily="18" charset="0"/>
            </a:endParaRPr>
          </a:p>
          <a:p>
            <a:pPr>
              <a:lnSpc>
                <a:spcPts val="2700"/>
              </a:lnSpc>
            </a:pPr>
            <a:r>
              <a:rPr lang="en-US" altLang="zh-CN" sz="2400">
                <a:solidFill>
                  <a:srgbClr val="000000"/>
                </a:solidFill>
                <a:latin typeface="Times New Roman" pitchFamily="18" charset="0"/>
                <a:sym typeface="Times New Roman" pitchFamily="18" charset="0"/>
              </a:rPr>
              <a:t>详尽的研究。并自行开发出支持其自身业务的文件系统：</a:t>
            </a:r>
            <a:endParaRPr lang="zh-CN" altLang="en-US" sz="2400">
              <a:solidFill>
                <a:srgbClr val="000000"/>
              </a:solidFill>
              <a:latin typeface="Times New Roman" pitchFamily="18" charset="0"/>
              <a:sym typeface="Times New Roman" pitchFamily="18" charset="0"/>
            </a:endParaRPr>
          </a:p>
          <a:p>
            <a:pPr>
              <a:lnSpc>
                <a:spcPts val="3500"/>
              </a:lnSpc>
            </a:pPr>
            <a:r>
              <a:rPr lang="en-US" altLang="zh-CN" sz="2400">
                <a:solidFill>
                  <a:srgbClr val="000000"/>
                </a:solidFill>
                <a:latin typeface="Times New Roman" pitchFamily="18" charset="0"/>
                <a:sym typeface="Times New Roman" pitchFamily="18" charset="0"/>
              </a:rPr>
              <a:t>•   GFS</a:t>
            </a:r>
            <a:endParaRPr lang="zh-CN" altLang="en-US" sz="2400">
              <a:solidFill>
                <a:srgbClr val="000000"/>
              </a:solidFill>
              <a:latin typeface="Times New Roman" pitchFamily="18" charset="0"/>
              <a:sym typeface="Times New Roman" pitchFamily="18" charset="0"/>
            </a:endParaRPr>
          </a:p>
          <a:p>
            <a:pPr>
              <a:lnSpc>
                <a:spcPts val="3400"/>
              </a:lnSpc>
            </a:pPr>
            <a:r>
              <a:rPr lang="en-US" altLang="zh-CN" sz="2400">
                <a:solidFill>
                  <a:srgbClr val="000000"/>
                </a:solidFill>
                <a:latin typeface="Times New Roman" pitchFamily="18" charset="0"/>
                <a:sym typeface="Times New Roman" pitchFamily="18" charset="0"/>
              </a:rPr>
              <a:t>•   Colosuss</a:t>
            </a:r>
            <a:endParaRPr lang="zh-CN" altLang="en-US" sz="2400">
              <a:solidFill>
                <a:srgbClr val="000000"/>
              </a:solidFill>
              <a:latin typeface="Times New Roman" pitchFamily="18" charset="0"/>
              <a:sym typeface="Times New Roman" pitchFamily="18" charset="0"/>
            </a:endParaRPr>
          </a:p>
          <a:p>
            <a:pPr>
              <a:lnSpc>
                <a:spcPts val="3400"/>
              </a:lnSpc>
            </a:pPr>
            <a:r>
              <a:rPr lang="en-US" altLang="zh-CN" sz="2400">
                <a:solidFill>
                  <a:srgbClr val="000000"/>
                </a:solidFill>
                <a:latin typeface="Times New Roman" pitchFamily="18" charset="0"/>
                <a:sym typeface="Times New Roman" pitchFamily="18" charset="0"/>
              </a:rPr>
              <a:t>•   HDFS</a:t>
            </a:r>
            <a:endParaRPr lang="zh-CN" altLang="en-US" sz="2400">
              <a:solidFill>
                <a:srgbClr val="000000"/>
              </a:solidFill>
              <a:latin typeface="Times New Roman" pitchFamily="18" charset="0"/>
              <a:sym typeface="Times New Roman" pitchFamily="18" charset="0"/>
            </a:endParaRPr>
          </a:p>
          <a:p>
            <a:pPr>
              <a:lnSpc>
                <a:spcPts val="3400"/>
              </a:lnSpc>
            </a:pPr>
            <a:r>
              <a:rPr lang="en-US" altLang="zh-CN" sz="2400">
                <a:solidFill>
                  <a:srgbClr val="000000"/>
                </a:solidFill>
                <a:latin typeface="Times New Roman" pitchFamily="18" charset="0"/>
                <a:sym typeface="Times New Roman" pitchFamily="18" charset="0"/>
              </a:rPr>
              <a:t>•   CloudStore</a:t>
            </a:r>
            <a:endParaRPr lang="zh-CN" altLang="en-US" sz="2400">
              <a:solidFill>
                <a:srgbClr val="000000"/>
              </a:solidFill>
              <a:latin typeface="Times New Roman" pitchFamily="18" charset="0"/>
              <a:sym typeface="Times New Roman" pitchFamily="18" charset="0"/>
            </a:endParaRPr>
          </a:p>
          <a:p>
            <a:pPr>
              <a:lnSpc>
                <a:spcPts val="3400"/>
              </a:lnSpc>
            </a:pPr>
            <a:r>
              <a:rPr lang="en-US" altLang="zh-CN" sz="2400">
                <a:solidFill>
                  <a:srgbClr val="000000"/>
                </a:solidFill>
                <a:latin typeface="Times New Roman" pitchFamily="18" charset="0"/>
                <a:sym typeface="Times New Roman" pitchFamily="18" charset="0"/>
              </a:rPr>
              <a:t>•   Haystack</a:t>
            </a:r>
            <a:endParaRPr lang="zh-CN" altLang="en-US" sz="2400">
              <a:solidFill>
                <a:srgbClr val="000000"/>
              </a:solidFill>
              <a:latin typeface="Times New Roman" pitchFamily="18" charset="0"/>
              <a:sym typeface="Times New Roman" pitchFamily="18" charset="0"/>
            </a:endParaRPr>
          </a:p>
          <a:p>
            <a:pPr>
              <a:lnSpc>
                <a:spcPts val="3400"/>
              </a:lnSpc>
            </a:pPr>
            <a:r>
              <a:rPr lang="en-US" altLang="zh-CN" sz="2400">
                <a:solidFill>
                  <a:srgbClr val="000000"/>
                </a:solidFill>
                <a:latin typeface="Times New Roman" pitchFamily="18" charset="0"/>
                <a:sym typeface="Times New Roman" pitchFamily="18" charset="0"/>
              </a:rPr>
              <a:t>•   TFS</a:t>
            </a:r>
            <a:endParaRPr lang="zh-CN" altLang="en-US" sz="2400">
              <a:solidFill>
                <a:srgbClr val="000000"/>
              </a:solidFill>
              <a:latin typeface="Times New Roman" pitchFamily="18" charset="0"/>
              <a:sym typeface="Times New Roman" pitchFamily="18" charset="0"/>
            </a:endParaRPr>
          </a:p>
          <a:p>
            <a:pPr>
              <a:lnSpc>
                <a:spcPts val="3400"/>
              </a:lnSpc>
            </a:pPr>
            <a:r>
              <a:rPr lang="en-US" altLang="zh-CN" sz="2400">
                <a:solidFill>
                  <a:srgbClr val="000000"/>
                </a:solidFill>
                <a:latin typeface="Times New Roman" pitchFamily="18" charset="0"/>
                <a:sym typeface="Times New Roman" pitchFamily="18" charset="0"/>
              </a:rPr>
              <a:t>•   FastDFS</a:t>
            </a: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Freeform 3"/>
          <p:cNvSpPr>
            <a:spLocks noChangeArrowheads="1"/>
          </p:cNvSpPr>
          <p:nvPr/>
        </p:nvSpPr>
        <p:spPr bwMode="auto">
          <a:xfrm>
            <a:off x="0" y="0"/>
            <a:ext cx="9144000" cy="6858000"/>
          </a:xfrm>
          <a:custGeom>
            <a:avLst/>
            <a:gdLst>
              <a:gd name="T0" fmla="*/ 0 w 9144000"/>
              <a:gd name="T1" fmla="*/ 6858000 h 6858000"/>
              <a:gd name="T2" fmla="*/ 9144000 w 9144000"/>
              <a:gd name="T3" fmla="*/ 6858000 h 6858000"/>
              <a:gd name="T4" fmla="*/ 9144000 w 9144000"/>
              <a:gd name="T5" fmla="*/ 0 h 6858000"/>
              <a:gd name="T6" fmla="*/ 0 w 9144000"/>
              <a:gd name="T7" fmla="*/ 0 h 6858000"/>
              <a:gd name="T8" fmla="*/ 0 w 9144000"/>
              <a:gd name="T9" fmla="*/ 6858000 h 6858000"/>
              <a:gd name="T10" fmla="*/ 0 60000 65536"/>
              <a:gd name="T11" fmla="*/ 0 60000 65536"/>
              <a:gd name="T12" fmla="*/ 0 60000 65536"/>
              <a:gd name="T13" fmla="*/ 0 60000 65536"/>
              <a:gd name="T14" fmla="*/ 0 60000 65536"/>
              <a:gd name="T15" fmla="*/ 0 w 9144000"/>
              <a:gd name="T16" fmla="*/ 0 h 6858000"/>
              <a:gd name="T17" fmla="*/ 9144000 w 9144000"/>
              <a:gd name="T18" fmla="*/ 6858000 h 6858000"/>
            </a:gdLst>
            <a:ahLst/>
            <a:cxnLst>
              <a:cxn ang="T10">
                <a:pos x="T0" y="T1"/>
              </a:cxn>
              <a:cxn ang="T11">
                <a:pos x="T2" y="T3"/>
              </a:cxn>
              <a:cxn ang="T12">
                <a:pos x="T4" y="T5"/>
              </a:cxn>
              <a:cxn ang="T13">
                <a:pos x="T6" y="T7"/>
              </a:cxn>
              <a:cxn ang="T14">
                <a:pos x="T8" y="T9"/>
              </a:cxn>
            </a:cxnLst>
            <a:rect l="T15" t="T16" r="T17" b="T18"/>
            <a:pathLst>
              <a:path w="9144000" h="6858000">
                <a:moveTo>
                  <a:pt x="0" y="6858000"/>
                </a:moveTo>
                <a:lnTo>
                  <a:pt x="9144000" y="6858000"/>
                </a:lnTo>
                <a:lnTo>
                  <a:pt x="9144000" y="0"/>
                </a:lnTo>
                <a:lnTo>
                  <a:pt x="0" y="0"/>
                </a:lnTo>
                <a:lnTo>
                  <a:pt x="0" y="6858000"/>
                </a:lnTo>
              </a:path>
            </a:pathLst>
          </a:custGeom>
          <a:solidFill>
            <a:srgbClr val="FFFFFF"/>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21507" name="Freeform 3"/>
          <p:cNvSpPr>
            <a:spLocks noChangeArrowheads="1"/>
          </p:cNvSpPr>
          <p:nvPr/>
        </p:nvSpPr>
        <p:spPr bwMode="auto">
          <a:xfrm>
            <a:off x="0" y="0"/>
            <a:ext cx="9144000" cy="1066800"/>
          </a:xfrm>
          <a:custGeom>
            <a:avLst/>
            <a:gdLst>
              <a:gd name="T0" fmla="*/ 0 w 9144000"/>
              <a:gd name="T1" fmla="*/ 1066800 h 1066800"/>
              <a:gd name="T2" fmla="*/ 9144000 w 9144000"/>
              <a:gd name="T3" fmla="*/ 1066800 h 1066800"/>
              <a:gd name="T4" fmla="*/ 9144000 w 9144000"/>
              <a:gd name="T5" fmla="*/ 0 h 1066800"/>
              <a:gd name="T6" fmla="*/ 0 w 9144000"/>
              <a:gd name="T7" fmla="*/ 0 h 1066800"/>
              <a:gd name="T8" fmla="*/ 0 w 9144000"/>
              <a:gd name="T9" fmla="*/ 1066800 h 1066800"/>
              <a:gd name="T10" fmla="*/ 0 60000 65536"/>
              <a:gd name="T11" fmla="*/ 0 60000 65536"/>
              <a:gd name="T12" fmla="*/ 0 60000 65536"/>
              <a:gd name="T13" fmla="*/ 0 60000 65536"/>
              <a:gd name="T14" fmla="*/ 0 60000 65536"/>
              <a:gd name="T15" fmla="*/ 0 w 9144000"/>
              <a:gd name="T16" fmla="*/ 0 h 1066800"/>
              <a:gd name="T17" fmla="*/ 9144000 w 9144000"/>
              <a:gd name="T18" fmla="*/ 1066800 h 1066800"/>
            </a:gdLst>
            <a:ahLst/>
            <a:cxnLst>
              <a:cxn ang="T10">
                <a:pos x="T0" y="T1"/>
              </a:cxn>
              <a:cxn ang="T11">
                <a:pos x="T2" y="T3"/>
              </a:cxn>
              <a:cxn ang="T12">
                <a:pos x="T4" y="T5"/>
              </a:cxn>
              <a:cxn ang="T13">
                <a:pos x="T6" y="T7"/>
              </a:cxn>
              <a:cxn ang="T14">
                <a:pos x="T8" y="T9"/>
              </a:cxn>
            </a:cxnLst>
            <a:rect l="T15" t="T16" r="T17" b="T18"/>
            <a:pathLst>
              <a:path w="9144000" h="1066800">
                <a:moveTo>
                  <a:pt x="0" y="1066800"/>
                </a:moveTo>
                <a:lnTo>
                  <a:pt x="9144000" y="1066800"/>
                </a:lnTo>
                <a:lnTo>
                  <a:pt x="9144000" y="0"/>
                </a:lnTo>
                <a:lnTo>
                  <a:pt x="0" y="0"/>
                </a:lnTo>
                <a:lnTo>
                  <a:pt x="0" y="1066800"/>
                </a:lnTo>
              </a:path>
            </a:pathLst>
          </a:custGeom>
          <a:solidFill>
            <a:srgbClr val="0056AC"/>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21508" name="Freeform 3"/>
          <p:cNvSpPr>
            <a:spLocks noChangeArrowheads="1"/>
          </p:cNvSpPr>
          <p:nvPr/>
        </p:nvSpPr>
        <p:spPr bwMode="auto">
          <a:xfrm>
            <a:off x="-3175" y="-3175"/>
            <a:ext cx="9153525" cy="1076325"/>
          </a:xfrm>
          <a:custGeom>
            <a:avLst/>
            <a:gdLst>
              <a:gd name="T0" fmla="*/ 6350 w 9156700"/>
              <a:gd name="T1" fmla="*/ 1073150 h 1079500"/>
              <a:gd name="T2" fmla="*/ 9150350 w 9156700"/>
              <a:gd name="T3" fmla="*/ 1073150 h 1079500"/>
              <a:gd name="T4" fmla="*/ 9150350 w 9156700"/>
              <a:gd name="T5" fmla="*/ 6350 h 1079500"/>
              <a:gd name="T6" fmla="*/ 6350 w 9156700"/>
              <a:gd name="T7" fmla="*/ 6350 h 1079500"/>
              <a:gd name="T8" fmla="*/ 6350 w 9156700"/>
              <a:gd name="T9" fmla="*/ 1073150 h 1079500"/>
              <a:gd name="T10" fmla="*/ 0 60000 65536"/>
              <a:gd name="T11" fmla="*/ 0 60000 65536"/>
              <a:gd name="T12" fmla="*/ 0 60000 65536"/>
              <a:gd name="T13" fmla="*/ 0 60000 65536"/>
              <a:gd name="T14" fmla="*/ 0 60000 65536"/>
              <a:gd name="T15" fmla="*/ 0 w 9156700"/>
              <a:gd name="T16" fmla="*/ 0 h 1079500"/>
              <a:gd name="T17" fmla="*/ 9156700 w 9156700"/>
              <a:gd name="T18" fmla="*/ 1079500 h 1079500"/>
            </a:gdLst>
            <a:ahLst/>
            <a:cxnLst>
              <a:cxn ang="T10">
                <a:pos x="T0" y="T1"/>
              </a:cxn>
              <a:cxn ang="T11">
                <a:pos x="T2" y="T3"/>
              </a:cxn>
              <a:cxn ang="T12">
                <a:pos x="T4" y="T5"/>
              </a:cxn>
              <a:cxn ang="T13">
                <a:pos x="T6" y="T7"/>
              </a:cxn>
              <a:cxn ang="T14">
                <a:pos x="T8" y="T9"/>
              </a:cxn>
            </a:cxnLst>
            <a:rect l="T15" t="T16" r="T17" b="T18"/>
            <a:pathLst>
              <a:path w="9156700" h="1079500">
                <a:moveTo>
                  <a:pt x="6350" y="1073150"/>
                </a:moveTo>
                <a:lnTo>
                  <a:pt x="9150350" y="1073150"/>
                </a:lnTo>
                <a:lnTo>
                  <a:pt x="9150350" y="6350"/>
                </a:lnTo>
                <a:lnTo>
                  <a:pt x="6350" y="6350"/>
                </a:lnTo>
                <a:lnTo>
                  <a:pt x="6350" y="1073150"/>
                </a:lnTo>
              </a:path>
            </a:pathLst>
          </a:custGeom>
          <a:solidFill>
            <a:srgbClr val="000000">
              <a:alpha val="0"/>
            </a:srgbClr>
          </a:solidFill>
          <a:ln w="12700" cap="flat" cmpd="sng">
            <a:solidFill>
              <a:srgbClr val="000000"/>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pic>
        <p:nvPicPr>
          <p:cNvPr id="2150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616700"/>
            <a:ext cx="91440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0" name="TextBox 1"/>
          <p:cNvSpPr>
            <a:spLocks noChangeArrowheads="1"/>
          </p:cNvSpPr>
          <p:nvPr/>
        </p:nvSpPr>
        <p:spPr bwMode="auto">
          <a:xfrm>
            <a:off x="584200" y="6667500"/>
            <a:ext cx="13716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200"/>
              </a:lnSpc>
            </a:pPr>
            <a:r>
              <a:rPr lang="en-US" altLang="zh-CN" sz="1200">
                <a:solidFill>
                  <a:srgbClr val="FFFFFF"/>
                </a:solidFill>
                <a:latin typeface="Times New Roman" pitchFamily="18" charset="0"/>
                <a:sym typeface="Times New Roman" pitchFamily="18" charset="0"/>
              </a:rPr>
              <a:t>《大数据技术基础》</a:t>
            </a:r>
            <a:endParaRPr lang="zh-CN" altLang="en-US"/>
          </a:p>
        </p:txBody>
      </p:sp>
      <p:sp>
        <p:nvSpPr>
          <p:cNvPr id="21511" name="TextBox 1"/>
          <p:cNvSpPr>
            <a:spLocks noChangeArrowheads="1"/>
          </p:cNvSpPr>
          <p:nvPr/>
        </p:nvSpPr>
        <p:spPr bwMode="auto">
          <a:xfrm>
            <a:off x="939800" y="2247900"/>
            <a:ext cx="20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800"/>
              </a:lnSpc>
            </a:pPr>
            <a:r>
              <a:rPr lang="en-US" altLang="zh-CN" sz="2000">
                <a:solidFill>
                  <a:srgbClr val="000000"/>
                </a:solidFill>
                <a:latin typeface="Times New Roman" pitchFamily="18" charset="0"/>
                <a:sym typeface="Times New Roman" pitchFamily="18" charset="0"/>
              </a:rPr>
              <a:t>1.</a:t>
            </a:r>
            <a:endParaRPr lang="zh-CN" altLang="en-US" sz="2000">
              <a:solidFill>
                <a:srgbClr val="000000"/>
              </a:solidFill>
              <a:latin typeface="Times New Roman" pitchFamily="18" charset="0"/>
              <a:sym typeface="Times New Roman" pitchFamily="18" charset="0"/>
            </a:endParaRPr>
          </a:p>
          <a:p>
            <a:pPr>
              <a:lnSpc>
                <a:spcPts val="2300"/>
              </a:lnSpc>
            </a:pPr>
            <a:r>
              <a:rPr lang="en-US" altLang="zh-CN" sz="2000">
                <a:solidFill>
                  <a:srgbClr val="000000"/>
                </a:solidFill>
                <a:latin typeface="Times New Roman" pitchFamily="18" charset="0"/>
                <a:sym typeface="Times New Roman" pitchFamily="18" charset="0"/>
              </a:rPr>
              <a:t>2.</a:t>
            </a:r>
            <a:endParaRPr lang="zh-CN" altLang="en-US" sz="2000">
              <a:solidFill>
                <a:srgbClr val="000000"/>
              </a:solidFill>
              <a:latin typeface="Times New Roman" pitchFamily="18" charset="0"/>
              <a:sym typeface="Times New Roman" pitchFamily="18" charset="0"/>
            </a:endParaRPr>
          </a:p>
          <a:p>
            <a:pPr>
              <a:lnSpc>
                <a:spcPts val="2300"/>
              </a:lnSpc>
            </a:pPr>
            <a:r>
              <a:rPr lang="en-US" altLang="zh-CN" sz="2000">
                <a:solidFill>
                  <a:srgbClr val="000000"/>
                </a:solidFill>
                <a:latin typeface="Times New Roman" pitchFamily="18" charset="0"/>
                <a:sym typeface="Times New Roman" pitchFamily="18" charset="0"/>
              </a:rPr>
              <a:t>3.</a:t>
            </a:r>
            <a:endParaRPr lang="zh-CN" altLang="en-US" sz="2000">
              <a:solidFill>
                <a:srgbClr val="000000"/>
              </a:solidFill>
              <a:latin typeface="Times New Roman" pitchFamily="18" charset="0"/>
              <a:sym typeface="Times New Roman" pitchFamily="18" charset="0"/>
            </a:endParaRPr>
          </a:p>
          <a:p>
            <a:pPr>
              <a:lnSpc>
                <a:spcPts val="2300"/>
              </a:lnSpc>
            </a:pPr>
            <a:r>
              <a:rPr lang="en-US" altLang="zh-CN" sz="2000">
                <a:solidFill>
                  <a:srgbClr val="000000"/>
                </a:solidFill>
                <a:latin typeface="Times New Roman" pitchFamily="18" charset="0"/>
                <a:sym typeface="Times New Roman" pitchFamily="18" charset="0"/>
              </a:rPr>
              <a:t>4.</a:t>
            </a:r>
            <a:endParaRPr lang="zh-CN" altLang="en-US"/>
          </a:p>
        </p:txBody>
      </p:sp>
      <p:sp>
        <p:nvSpPr>
          <p:cNvPr id="21512" name="TextBox 1"/>
          <p:cNvSpPr>
            <a:spLocks noChangeArrowheads="1"/>
          </p:cNvSpPr>
          <p:nvPr/>
        </p:nvSpPr>
        <p:spPr bwMode="auto">
          <a:xfrm>
            <a:off x="1397000" y="2209800"/>
            <a:ext cx="25400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2000"/>
              </a:lnSpc>
            </a:pPr>
            <a:r>
              <a:rPr lang="en-US" altLang="zh-CN" sz="2000">
                <a:solidFill>
                  <a:srgbClr val="000000"/>
                </a:solidFill>
                <a:latin typeface="Times New Roman" pitchFamily="18" charset="0"/>
                <a:sym typeface="Times New Roman" pitchFamily="18" charset="0"/>
              </a:rPr>
              <a:t>规模效应所带来的压力</a:t>
            </a:r>
            <a:endParaRPr lang="zh-CN" altLang="en-US" sz="2000">
              <a:solidFill>
                <a:srgbClr val="000000"/>
              </a:solidFill>
              <a:latin typeface="Times New Roman" pitchFamily="18" charset="0"/>
              <a:sym typeface="Times New Roman" pitchFamily="18" charset="0"/>
            </a:endParaRPr>
          </a:p>
          <a:p>
            <a:pPr>
              <a:lnSpc>
                <a:spcPts val="2300"/>
              </a:lnSpc>
            </a:pPr>
            <a:r>
              <a:rPr lang="en-US" altLang="zh-CN" sz="2000">
                <a:solidFill>
                  <a:srgbClr val="000000"/>
                </a:solidFill>
                <a:latin typeface="Times New Roman" pitchFamily="18" charset="0"/>
                <a:sym typeface="Times New Roman" pitchFamily="18" charset="0"/>
              </a:rPr>
              <a:t>数据类型的多样化</a:t>
            </a:r>
            <a:endParaRPr lang="zh-CN" altLang="en-US" sz="2000">
              <a:solidFill>
                <a:srgbClr val="000000"/>
              </a:solidFill>
              <a:latin typeface="Times New Roman" pitchFamily="18" charset="0"/>
              <a:sym typeface="Times New Roman" pitchFamily="18" charset="0"/>
            </a:endParaRPr>
          </a:p>
          <a:p>
            <a:pPr>
              <a:lnSpc>
                <a:spcPts val="2400"/>
              </a:lnSpc>
            </a:pPr>
            <a:r>
              <a:rPr lang="en-US" altLang="zh-CN" sz="2000">
                <a:solidFill>
                  <a:srgbClr val="000000"/>
                </a:solidFill>
                <a:latin typeface="Times New Roman" pitchFamily="18" charset="0"/>
                <a:sym typeface="Times New Roman" pitchFamily="18" charset="0"/>
              </a:rPr>
              <a:t>设计理念的冲突</a:t>
            </a:r>
            <a:endParaRPr lang="zh-CN" altLang="en-US" sz="2000">
              <a:solidFill>
                <a:srgbClr val="000000"/>
              </a:solidFill>
              <a:latin typeface="Times New Roman" pitchFamily="18" charset="0"/>
              <a:sym typeface="Times New Roman" pitchFamily="18" charset="0"/>
            </a:endParaRPr>
          </a:p>
          <a:p>
            <a:pPr>
              <a:lnSpc>
                <a:spcPts val="2400"/>
              </a:lnSpc>
            </a:pPr>
            <a:r>
              <a:rPr lang="en-US" altLang="zh-CN" sz="2000">
                <a:solidFill>
                  <a:srgbClr val="000000"/>
                </a:solidFill>
                <a:latin typeface="Times New Roman" pitchFamily="18" charset="0"/>
                <a:sym typeface="Times New Roman" pitchFamily="18" charset="0"/>
              </a:rPr>
              <a:t>数据库事务特性</a:t>
            </a:r>
            <a:endParaRPr lang="zh-CN" altLang="en-US"/>
          </a:p>
        </p:txBody>
      </p:sp>
      <p:sp>
        <p:nvSpPr>
          <p:cNvPr id="21513" name="TextBox 1"/>
          <p:cNvSpPr>
            <a:spLocks noChangeArrowheads="1"/>
          </p:cNvSpPr>
          <p:nvPr/>
        </p:nvSpPr>
        <p:spPr bwMode="auto">
          <a:xfrm>
            <a:off x="546100" y="3759200"/>
            <a:ext cx="78359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393700" algn="l"/>
                <a:tab pos="673100" algn="l"/>
              </a:tabLst>
              <a:defRPr>
                <a:solidFill>
                  <a:schemeClr val="tx1"/>
                </a:solidFill>
                <a:latin typeface="Arial" pitchFamily="34" charset="0"/>
              </a:defRPr>
            </a:lvl1pPr>
            <a:lvl2pPr>
              <a:tabLst>
                <a:tab pos="393700" algn="l"/>
                <a:tab pos="673100" algn="l"/>
              </a:tabLst>
              <a:defRPr>
                <a:solidFill>
                  <a:schemeClr val="tx1"/>
                </a:solidFill>
                <a:latin typeface="Arial" pitchFamily="34" charset="0"/>
              </a:defRPr>
            </a:lvl2pPr>
            <a:lvl3pPr>
              <a:tabLst>
                <a:tab pos="393700" algn="l"/>
                <a:tab pos="673100" algn="l"/>
              </a:tabLst>
              <a:defRPr>
                <a:solidFill>
                  <a:schemeClr val="tx1"/>
                </a:solidFill>
                <a:latin typeface="Arial" pitchFamily="34" charset="0"/>
              </a:defRPr>
            </a:lvl3pPr>
            <a:lvl4pPr>
              <a:tabLst>
                <a:tab pos="393700" algn="l"/>
                <a:tab pos="673100" algn="l"/>
              </a:tabLst>
              <a:defRPr>
                <a:solidFill>
                  <a:schemeClr val="tx1"/>
                </a:solidFill>
                <a:latin typeface="Arial" pitchFamily="34" charset="0"/>
              </a:defRPr>
            </a:lvl4pPr>
            <a:lvl5pPr>
              <a:tabLst>
                <a:tab pos="393700" algn="l"/>
                <a:tab pos="673100" algn="l"/>
              </a:tabLst>
              <a:defRPr>
                <a:solidFill>
                  <a:schemeClr val="tx1"/>
                </a:solidFill>
                <a:latin typeface="Arial" pitchFamily="34" charset="0"/>
              </a:defRPr>
            </a:lvl5pPr>
            <a:lvl6pPr fontAlgn="base">
              <a:spcBef>
                <a:spcPct val="0"/>
              </a:spcBef>
              <a:spcAft>
                <a:spcPct val="0"/>
              </a:spcAft>
              <a:buFont typeface="Arial" pitchFamily="34" charset="0"/>
              <a:tabLst>
                <a:tab pos="393700" algn="l"/>
                <a:tab pos="673100" algn="l"/>
              </a:tabLst>
              <a:defRPr>
                <a:solidFill>
                  <a:schemeClr val="tx1"/>
                </a:solidFill>
                <a:latin typeface="Arial" pitchFamily="34" charset="0"/>
              </a:defRPr>
            </a:lvl6pPr>
            <a:lvl7pPr fontAlgn="base">
              <a:spcBef>
                <a:spcPct val="0"/>
              </a:spcBef>
              <a:spcAft>
                <a:spcPct val="0"/>
              </a:spcAft>
              <a:buFont typeface="Arial" pitchFamily="34" charset="0"/>
              <a:tabLst>
                <a:tab pos="393700" algn="l"/>
                <a:tab pos="673100" algn="l"/>
              </a:tabLst>
              <a:defRPr>
                <a:solidFill>
                  <a:schemeClr val="tx1"/>
                </a:solidFill>
                <a:latin typeface="Arial" pitchFamily="34" charset="0"/>
              </a:defRPr>
            </a:lvl7pPr>
            <a:lvl8pPr fontAlgn="base">
              <a:spcBef>
                <a:spcPct val="0"/>
              </a:spcBef>
              <a:spcAft>
                <a:spcPct val="0"/>
              </a:spcAft>
              <a:buFont typeface="Arial" pitchFamily="34" charset="0"/>
              <a:tabLst>
                <a:tab pos="393700" algn="l"/>
                <a:tab pos="673100" algn="l"/>
              </a:tabLst>
              <a:defRPr>
                <a:solidFill>
                  <a:schemeClr val="tx1"/>
                </a:solidFill>
                <a:latin typeface="Arial" pitchFamily="34" charset="0"/>
              </a:defRPr>
            </a:lvl8pPr>
            <a:lvl9pPr fontAlgn="base">
              <a:spcBef>
                <a:spcPct val="0"/>
              </a:spcBef>
              <a:spcAft>
                <a:spcPct val="0"/>
              </a:spcAft>
              <a:buFont typeface="Arial" pitchFamily="34" charset="0"/>
              <a:tabLst>
                <a:tab pos="393700" algn="l"/>
                <a:tab pos="673100" algn="l"/>
              </a:tabLst>
              <a:defRPr>
                <a:solidFill>
                  <a:schemeClr val="tx1"/>
                </a:solidFill>
                <a:latin typeface="Arial" pitchFamily="34" charset="0"/>
              </a:defRPr>
            </a:lvl9pPr>
          </a:lstStyle>
          <a:p>
            <a:pPr>
              <a:lnSpc>
                <a:spcPts val="25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2400">
                <a:solidFill>
                  <a:srgbClr val="000000"/>
                </a:solidFill>
                <a:latin typeface="Times New Roman" pitchFamily="18" charset="0"/>
                <a:sym typeface="Times New Roman" pitchFamily="18" charset="0"/>
              </a:rPr>
              <a:t>面对这些挑战，以Google 为代表的一批技术公司纷纷</a:t>
            </a:r>
            <a:endParaRPr lang="zh-CN" altLang="en-US" sz="2400">
              <a:solidFill>
                <a:srgbClr val="000000"/>
              </a:solidFill>
              <a:latin typeface="Times New Roman" pitchFamily="18" charset="0"/>
              <a:sym typeface="Times New Roman" pitchFamily="18" charset="0"/>
            </a:endParaRPr>
          </a:p>
          <a:p>
            <a:pPr>
              <a:lnSpc>
                <a:spcPts val="2700"/>
              </a:lnSpc>
            </a:pPr>
            <a:r>
              <a:rPr lang="en-US" altLang="zh-CN" sz="2400">
                <a:solidFill>
                  <a:srgbClr val="000000"/>
                </a:solidFill>
                <a:latin typeface="Times New Roman" pitchFamily="18" charset="0"/>
                <a:sym typeface="Times New Roman" pitchFamily="18" charset="0"/>
              </a:rPr>
              <a:t>推出了自己的解决方案：</a:t>
            </a:r>
            <a:endParaRPr lang="zh-CN" altLang="en-US" sz="2400">
              <a:solidFill>
                <a:srgbClr val="000000"/>
              </a:solidFill>
              <a:latin typeface="Times New Roman" pitchFamily="18" charset="0"/>
              <a:sym typeface="Times New Roman" pitchFamily="18" charset="0"/>
            </a:endParaRPr>
          </a:p>
          <a:p>
            <a:pPr>
              <a:lnSpc>
                <a:spcPts val="25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2000">
                <a:solidFill>
                  <a:srgbClr val="000000"/>
                </a:solidFill>
                <a:latin typeface="Times New Roman" pitchFamily="18" charset="0"/>
                <a:sym typeface="Times New Roman" pitchFamily="18" charset="0"/>
              </a:rPr>
              <a:t>1.    Google的Bigtable</a:t>
            </a:r>
            <a:endParaRPr lang="zh-CN" altLang="en-US" sz="2000">
              <a:solidFill>
                <a:srgbClr val="000000"/>
              </a:solidFill>
              <a:latin typeface="Times New Roman" pitchFamily="18" charset="0"/>
              <a:sym typeface="Times New Roman" pitchFamily="18" charset="0"/>
            </a:endParaRPr>
          </a:p>
          <a:p>
            <a:pPr>
              <a:lnSpc>
                <a:spcPts val="24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2000">
                <a:solidFill>
                  <a:srgbClr val="000000"/>
                </a:solidFill>
                <a:latin typeface="Times New Roman" pitchFamily="18" charset="0"/>
                <a:sym typeface="Times New Roman" pitchFamily="18" charset="0"/>
              </a:rPr>
              <a:t>2.    Amazon的Dynamo</a:t>
            </a:r>
            <a:endParaRPr lang="zh-CN" altLang="en-US" sz="2000">
              <a:solidFill>
                <a:srgbClr val="000000"/>
              </a:solidFill>
              <a:latin typeface="Times New Roman" pitchFamily="18" charset="0"/>
              <a:sym typeface="Times New Roman" pitchFamily="18" charset="0"/>
            </a:endParaRPr>
          </a:p>
          <a:p>
            <a:pPr>
              <a:lnSpc>
                <a:spcPts val="24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2000">
                <a:solidFill>
                  <a:srgbClr val="000000"/>
                </a:solidFill>
                <a:latin typeface="Times New Roman" pitchFamily="18" charset="0"/>
                <a:sym typeface="Times New Roman" pitchFamily="18" charset="0"/>
              </a:rPr>
              <a:t>3.    Yahoo的PNUTS</a:t>
            </a:r>
            <a:endParaRPr lang="zh-CN" altLang="en-US"/>
          </a:p>
        </p:txBody>
      </p:sp>
      <p:sp>
        <p:nvSpPr>
          <p:cNvPr id="21514" name="TextBox 1"/>
          <p:cNvSpPr>
            <a:spLocks noChangeArrowheads="1"/>
          </p:cNvSpPr>
          <p:nvPr/>
        </p:nvSpPr>
        <p:spPr bwMode="auto">
          <a:xfrm>
            <a:off x="546100" y="393700"/>
            <a:ext cx="7810500"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495300" algn="l"/>
                <a:tab pos="685800" algn="l"/>
              </a:tabLst>
              <a:defRPr>
                <a:solidFill>
                  <a:schemeClr val="tx1"/>
                </a:solidFill>
                <a:latin typeface="Arial" pitchFamily="34" charset="0"/>
              </a:defRPr>
            </a:lvl1pPr>
            <a:lvl2pPr>
              <a:tabLst>
                <a:tab pos="495300" algn="l"/>
                <a:tab pos="685800" algn="l"/>
              </a:tabLst>
              <a:defRPr>
                <a:solidFill>
                  <a:schemeClr val="tx1"/>
                </a:solidFill>
                <a:latin typeface="Arial" pitchFamily="34" charset="0"/>
              </a:defRPr>
            </a:lvl2pPr>
            <a:lvl3pPr>
              <a:tabLst>
                <a:tab pos="495300" algn="l"/>
                <a:tab pos="685800" algn="l"/>
              </a:tabLst>
              <a:defRPr>
                <a:solidFill>
                  <a:schemeClr val="tx1"/>
                </a:solidFill>
                <a:latin typeface="Arial" pitchFamily="34" charset="0"/>
              </a:defRPr>
            </a:lvl3pPr>
            <a:lvl4pPr>
              <a:tabLst>
                <a:tab pos="495300" algn="l"/>
                <a:tab pos="685800" algn="l"/>
              </a:tabLst>
              <a:defRPr>
                <a:solidFill>
                  <a:schemeClr val="tx1"/>
                </a:solidFill>
                <a:latin typeface="Arial" pitchFamily="34" charset="0"/>
              </a:defRPr>
            </a:lvl4pPr>
            <a:lvl5pPr>
              <a:tabLst>
                <a:tab pos="495300" algn="l"/>
                <a:tab pos="685800" algn="l"/>
              </a:tabLst>
              <a:defRPr>
                <a:solidFill>
                  <a:schemeClr val="tx1"/>
                </a:solidFill>
                <a:latin typeface="Arial" pitchFamily="34" charset="0"/>
              </a:defRPr>
            </a:lvl5pPr>
            <a:lvl6pPr fontAlgn="base">
              <a:spcBef>
                <a:spcPct val="0"/>
              </a:spcBef>
              <a:spcAft>
                <a:spcPct val="0"/>
              </a:spcAft>
              <a:buFont typeface="Arial" pitchFamily="34" charset="0"/>
              <a:tabLst>
                <a:tab pos="495300" algn="l"/>
                <a:tab pos="685800" algn="l"/>
              </a:tabLst>
              <a:defRPr>
                <a:solidFill>
                  <a:schemeClr val="tx1"/>
                </a:solidFill>
                <a:latin typeface="Arial" pitchFamily="34" charset="0"/>
              </a:defRPr>
            </a:lvl6pPr>
            <a:lvl7pPr fontAlgn="base">
              <a:spcBef>
                <a:spcPct val="0"/>
              </a:spcBef>
              <a:spcAft>
                <a:spcPct val="0"/>
              </a:spcAft>
              <a:buFont typeface="Arial" pitchFamily="34" charset="0"/>
              <a:tabLst>
                <a:tab pos="495300" algn="l"/>
                <a:tab pos="685800" algn="l"/>
              </a:tabLst>
              <a:defRPr>
                <a:solidFill>
                  <a:schemeClr val="tx1"/>
                </a:solidFill>
                <a:latin typeface="Arial" pitchFamily="34" charset="0"/>
              </a:defRPr>
            </a:lvl7pPr>
            <a:lvl8pPr fontAlgn="base">
              <a:spcBef>
                <a:spcPct val="0"/>
              </a:spcBef>
              <a:spcAft>
                <a:spcPct val="0"/>
              </a:spcAft>
              <a:buFont typeface="Arial" pitchFamily="34" charset="0"/>
              <a:tabLst>
                <a:tab pos="495300" algn="l"/>
                <a:tab pos="685800" algn="l"/>
              </a:tabLst>
              <a:defRPr>
                <a:solidFill>
                  <a:schemeClr val="tx1"/>
                </a:solidFill>
                <a:latin typeface="Arial" pitchFamily="34" charset="0"/>
              </a:defRPr>
            </a:lvl8pPr>
            <a:lvl9pPr fontAlgn="base">
              <a:spcBef>
                <a:spcPct val="0"/>
              </a:spcBef>
              <a:spcAft>
                <a:spcPct val="0"/>
              </a:spcAft>
              <a:buFont typeface="Arial" pitchFamily="34" charset="0"/>
              <a:tabLst>
                <a:tab pos="495300" algn="l"/>
                <a:tab pos="685800" algn="l"/>
              </a:tabLst>
              <a:defRPr>
                <a:solidFill>
                  <a:schemeClr val="tx1"/>
                </a:solidFill>
                <a:latin typeface="Arial" pitchFamily="34" charset="0"/>
              </a:defRPr>
            </a:lvl9pPr>
          </a:lstStyle>
          <a:p>
            <a:pPr>
              <a:lnSpc>
                <a:spcPts val="32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3200">
                <a:solidFill>
                  <a:srgbClr val="FFFFFF"/>
                </a:solidFill>
                <a:latin typeface="黑体" pitchFamily="49" charset="-122"/>
                <a:sym typeface="黑体" pitchFamily="49" charset="-122"/>
              </a:rPr>
              <a:t>数据库系统</a:t>
            </a:r>
            <a:endParaRPr lang="zh-CN" altLang="en-US" sz="3200">
              <a:solidFill>
                <a:srgbClr val="FFFFFF"/>
              </a:solidFill>
              <a:latin typeface="黑体" pitchFamily="49" charset="-122"/>
              <a:sym typeface="黑体" pitchFamily="49" charset="-122"/>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29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2400">
                <a:solidFill>
                  <a:srgbClr val="000000"/>
                </a:solidFill>
                <a:latin typeface="Times New Roman" pitchFamily="18" charset="0"/>
                <a:sym typeface="Times New Roman" pitchFamily="18" charset="0"/>
              </a:rPr>
              <a:t>直接采用关系模型的分布式数据库并不能适应大数据时</a:t>
            </a:r>
            <a:endParaRPr lang="zh-CN" altLang="en-US" sz="2400">
              <a:solidFill>
                <a:srgbClr val="000000"/>
              </a:solidFill>
              <a:latin typeface="Times New Roman" pitchFamily="18" charset="0"/>
              <a:sym typeface="Times New Roman" pitchFamily="18" charset="0"/>
            </a:endParaRPr>
          </a:p>
          <a:p>
            <a:pPr>
              <a:lnSpc>
                <a:spcPts val="2800"/>
              </a:lnSpc>
            </a:pPr>
            <a:r>
              <a:rPr lang="en-US" altLang="zh-CN" sz="2400">
                <a:solidFill>
                  <a:srgbClr val="000000"/>
                </a:solidFill>
                <a:latin typeface="Times New Roman" pitchFamily="18" charset="0"/>
                <a:sym typeface="Times New Roman" pitchFamily="18" charset="0"/>
              </a:rPr>
              <a:t>代的数据存储，主要因为：</a:t>
            </a: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reeform 3"/>
          <p:cNvSpPr>
            <a:spLocks noChangeArrowheads="1"/>
          </p:cNvSpPr>
          <p:nvPr/>
        </p:nvSpPr>
        <p:spPr bwMode="auto">
          <a:xfrm>
            <a:off x="0" y="0"/>
            <a:ext cx="9144000" cy="6858000"/>
          </a:xfrm>
          <a:custGeom>
            <a:avLst/>
            <a:gdLst>
              <a:gd name="T0" fmla="*/ 0 w 9144000"/>
              <a:gd name="T1" fmla="*/ 6858000 h 6858000"/>
              <a:gd name="T2" fmla="*/ 9144000 w 9144000"/>
              <a:gd name="T3" fmla="*/ 6858000 h 6858000"/>
              <a:gd name="T4" fmla="*/ 9144000 w 9144000"/>
              <a:gd name="T5" fmla="*/ 0 h 6858000"/>
              <a:gd name="T6" fmla="*/ 0 w 9144000"/>
              <a:gd name="T7" fmla="*/ 0 h 6858000"/>
              <a:gd name="T8" fmla="*/ 0 w 9144000"/>
              <a:gd name="T9" fmla="*/ 6858000 h 6858000"/>
              <a:gd name="T10" fmla="*/ 0 60000 65536"/>
              <a:gd name="T11" fmla="*/ 0 60000 65536"/>
              <a:gd name="T12" fmla="*/ 0 60000 65536"/>
              <a:gd name="T13" fmla="*/ 0 60000 65536"/>
              <a:gd name="T14" fmla="*/ 0 60000 65536"/>
              <a:gd name="T15" fmla="*/ 0 w 9144000"/>
              <a:gd name="T16" fmla="*/ 0 h 6858000"/>
              <a:gd name="T17" fmla="*/ 9144000 w 9144000"/>
              <a:gd name="T18" fmla="*/ 6858000 h 6858000"/>
            </a:gdLst>
            <a:ahLst/>
            <a:cxnLst>
              <a:cxn ang="T10">
                <a:pos x="T0" y="T1"/>
              </a:cxn>
              <a:cxn ang="T11">
                <a:pos x="T2" y="T3"/>
              </a:cxn>
              <a:cxn ang="T12">
                <a:pos x="T4" y="T5"/>
              </a:cxn>
              <a:cxn ang="T13">
                <a:pos x="T6" y="T7"/>
              </a:cxn>
              <a:cxn ang="T14">
                <a:pos x="T8" y="T9"/>
              </a:cxn>
            </a:cxnLst>
            <a:rect l="T15" t="T16" r="T17" b="T18"/>
            <a:pathLst>
              <a:path w="9144000" h="6858000">
                <a:moveTo>
                  <a:pt x="0" y="6858000"/>
                </a:moveTo>
                <a:lnTo>
                  <a:pt x="9144000" y="6858000"/>
                </a:lnTo>
                <a:lnTo>
                  <a:pt x="9144000" y="0"/>
                </a:lnTo>
                <a:lnTo>
                  <a:pt x="0" y="0"/>
                </a:lnTo>
                <a:lnTo>
                  <a:pt x="0" y="6858000"/>
                </a:lnTo>
              </a:path>
            </a:pathLst>
          </a:custGeom>
          <a:solidFill>
            <a:srgbClr val="FFFFFF"/>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22531" name="Freeform 3"/>
          <p:cNvSpPr>
            <a:spLocks noChangeArrowheads="1"/>
          </p:cNvSpPr>
          <p:nvPr/>
        </p:nvSpPr>
        <p:spPr bwMode="auto">
          <a:xfrm>
            <a:off x="0" y="0"/>
            <a:ext cx="9144000" cy="1066800"/>
          </a:xfrm>
          <a:custGeom>
            <a:avLst/>
            <a:gdLst>
              <a:gd name="T0" fmla="*/ 0 w 9144000"/>
              <a:gd name="T1" fmla="*/ 1066800 h 1066800"/>
              <a:gd name="T2" fmla="*/ 9144000 w 9144000"/>
              <a:gd name="T3" fmla="*/ 1066800 h 1066800"/>
              <a:gd name="T4" fmla="*/ 9144000 w 9144000"/>
              <a:gd name="T5" fmla="*/ 0 h 1066800"/>
              <a:gd name="T6" fmla="*/ 0 w 9144000"/>
              <a:gd name="T7" fmla="*/ 0 h 1066800"/>
              <a:gd name="T8" fmla="*/ 0 w 9144000"/>
              <a:gd name="T9" fmla="*/ 1066800 h 1066800"/>
              <a:gd name="T10" fmla="*/ 0 60000 65536"/>
              <a:gd name="T11" fmla="*/ 0 60000 65536"/>
              <a:gd name="T12" fmla="*/ 0 60000 65536"/>
              <a:gd name="T13" fmla="*/ 0 60000 65536"/>
              <a:gd name="T14" fmla="*/ 0 60000 65536"/>
              <a:gd name="T15" fmla="*/ 0 w 9144000"/>
              <a:gd name="T16" fmla="*/ 0 h 1066800"/>
              <a:gd name="T17" fmla="*/ 9144000 w 9144000"/>
              <a:gd name="T18" fmla="*/ 1066800 h 1066800"/>
            </a:gdLst>
            <a:ahLst/>
            <a:cxnLst>
              <a:cxn ang="T10">
                <a:pos x="T0" y="T1"/>
              </a:cxn>
              <a:cxn ang="T11">
                <a:pos x="T2" y="T3"/>
              </a:cxn>
              <a:cxn ang="T12">
                <a:pos x="T4" y="T5"/>
              </a:cxn>
              <a:cxn ang="T13">
                <a:pos x="T6" y="T7"/>
              </a:cxn>
              <a:cxn ang="T14">
                <a:pos x="T8" y="T9"/>
              </a:cxn>
            </a:cxnLst>
            <a:rect l="T15" t="T16" r="T17" b="T18"/>
            <a:pathLst>
              <a:path w="9144000" h="1066800">
                <a:moveTo>
                  <a:pt x="0" y="1066800"/>
                </a:moveTo>
                <a:lnTo>
                  <a:pt x="9144000" y="1066800"/>
                </a:lnTo>
                <a:lnTo>
                  <a:pt x="9144000" y="0"/>
                </a:lnTo>
                <a:lnTo>
                  <a:pt x="0" y="0"/>
                </a:lnTo>
                <a:lnTo>
                  <a:pt x="0" y="1066800"/>
                </a:lnTo>
              </a:path>
            </a:pathLst>
          </a:custGeom>
          <a:solidFill>
            <a:srgbClr val="0056AC"/>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22532" name="Freeform 3"/>
          <p:cNvSpPr>
            <a:spLocks noChangeArrowheads="1"/>
          </p:cNvSpPr>
          <p:nvPr/>
        </p:nvSpPr>
        <p:spPr bwMode="auto">
          <a:xfrm>
            <a:off x="-3175" y="-3175"/>
            <a:ext cx="9153525" cy="1076325"/>
          </a:xfrm>
          <a:custGeom>
            <a:avLst/>
            <a:gdLst>
              <a:gd name="T0" fmla="*/ 6350 w 9156700"/>
              <a:gd name="T1" fmla="*/ 1073150 h 1079500"/>
              <a:gd name="T2" fmla="*/ 9150350 w 9156700"/>
              <a:gd name="T3" fmla="*/ 1073150 h 1079500"/>
              <a:gd name="T4" fmla="*/ 9150350 w 9156700"/>
              <a:gd name="T5" fmla="*/ 6350 h 1079500"/>
              <a:gd name="T6" fmla="*/ 6350 w 9156700"/>
              <a:gd name="T7" fmla="*/ 6350 h 1079500"/>
              <a:gd name="T8" fmla="*/ 6350 w 9156700"/>
              <a:gd name="T9" fmla="*/ 1073150 h 1079500"/>
              <a:gd name="T10" fmla="*/ 0 60000 65536"/>
              <a:gd name="T11" fmla="*/ 0 60000 65536"/>
              <a:gd name="T12" fmla="*/ 0 60000 65536"/>
              <a:gd name="T13" fmla="*/ 0 60000 65536"/>
              <a:gd name="T14" fmla="*/ 0 60000 65536"/>
              <a:gd name="T15" fmla="*/ 0 w 9156700"/>
              <a:gd name="T16" fmla="*/ 0 h 1079500"/>
              <a:gd name="T17" fmla="*/ 9156700 w 9156700"/>
              <a:gd name="T18" fmla="*/ 1079500 h 1079500"/>
            </a:gdLst>
            <a:ahLst/>
            <a:cxnLst>
              <a:cxn ang="T10">
                <a:pos x="T0" y="T1"/>
              </a:cxn>
              <a:cxn ang="T11">
                <a:pos x="T2" y="T3"/>
              </a:cxn>
              <a:cxn ang="T12">
                <a:pos x="T4" y="T5"/>
              </a:cxn>
              <a:cxn ang="T13">
                <a:pos x="T6" y="T7"/>
              </a:cxn>
              <a:cxn ang="T14">
                <a:pos x="T8" y="T9"/>
              </a:cxn>
            </a:cxnLst>
            <a:rect l="T15" t="T16" r="T17" b="T18"/>
            <a:pathLst>
              <a:path w="9156700" h="1079500">
                <a:moveTo>
                  <a:pt x="6350" y="1073150"/>
                </a:moveTo>
                <a:lnTo>
                  <a:pt x="9150350" y="1073150"/>
                </a:lnTo>
                <a:lnTo>
                  <a:pt x="9150350" y="6350"/>
                </a:lnTo>
                <a:lnTo>
                  <a:pt x="6350" y="6350"/>
                </a:lnTo>
                <a:lnTo>
                  <a:pt x="6350" y="1073150"/>
                </a:lnTo>
              </a:path>
            </a:pathLst>
          </a:custGeom>
          <a:solidFill>
            <a:srgbClr val="000000">
              <a:alpha val="0"/>
            </a:srgbClr>
          </a:solidFill>
          <a:ln w="12700" cap="flat" cmpd="sng">
            <a:solidFill>
              <a:srgbClr val="000000"/>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pic>
        <p:nvPicPr>
          <p:cNvPr id="2253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616700"/>
            <a:ext cx="91440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TextBox 1"/>
          <p:cNvSpPr>
            <a:spLocks noChangeArrowheads="1"/>
          </p:cNvSpPr>
          <p:nvPr/>
        </p:nvSpPr>
        <p:spPr bwMode="auto">
          <a:xfrm>
            <a:off x="584200" y="6667500"/>
            <a:ext cx="13716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200"/>
              </a:lnSpc>
            </a:pPr>
            <a:r>
              <a:rPr lang="en-US" altLang="zh-CN" sz="1200">
                <a:solidFill>
                  <a:srgbClr val="FFFFFF"/>
                </a:solidFill>
                <a:latin typeface="Times New Roman" pitchFamily="18" charset="0"/>
                <a:sym typeface="Times New Roman" pitchFamily="18" charset="0"/>
              </a:rPr>
              <a:t>《大数据技术基础》</a:t>
            </a:r>
            <a:endParaRPr lang="zh-CN" altLang="en-US"/>
          </a:p>
        </p:txBody>
      </p:sp>
      <p:sp>
        <p:nvSpPr>
          <p:cNvPr id="22535" name="TextBox 1"/>
          <p:cNvSpPr>
            <a:spLocks noChangeArrowheads="1"/>
          </p:cNvSpPr>
          <p:nvPr/>
        </p:nvSpPr>
        <p:spPr bwMode="auto">
          <a:xfrm>
            <a:off x="939800" y="3657600"/>
            <a:ext cx="2032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800"/>
              </a:lnSpc>
            </a:pPr>
            <a:r>
              <a:rPr lang="en-US" altLang="zh-CN" sz="2000">
                <a:solidFill>
                  <a:srgbClr val="000000"/>
                </a:solidFill>
                <a:latin typeface="Times New Roman" pitchFamily="18" charset="0"/>
                <a:sym typeface="Times New Roman" pitchFamily="18" charset="0"/>
              </a:rPr>
              <a:t>1.</a:t>
            </a:r>
            <a:endParaRPr lang="zh-CN" altLang="en-US" sz="2000">
              <a:solidFill>
                <a:srgbClr val="000000"/>
              </a:solidFill>
              <a:latin typeface="Times New Roman" pitchFamily="18" charset="0"/>
              <a:sym typeface="Times New Roman" pitchFamily="18" charset="0"/>
            </a:endParaRPr>
          </a:p>
          <a:p>
            <a:pPr>
              <a:lnSpc>
                <a:spcPts val="2300"/>
              </a:lnSpc>
            </a:pPr>
            <a:r>
              <a:rPr lang="en-US" altLang="zh-CN" sz="2000">
                <a:solidFill>
                  <a:srgbClr val="000000"/>
                </a:solidFill>
                <a:latin typeface="Times New Roman" pitchFamily="18" charset="0"/>
                <a:sym typeface="Times New Roman" pitchFamily="18" charset="0"/>
              </a:rPr>
              <a:t>2.</a:t>
            </a:r>
            <a:endParaRPr lang="zh-CN" altLang="en-US" sz="2000">
              <a:solidFill>
                <a:srgbClr val="000000"/>
              </a:solidFill>
              <a:latin typeface="Times New Roman" pitchFamily="18" charset="0"/>
              <a:sym typeface="Times New Roman" pitchFamily="18" charset="0"/>
            </a:endParaRPr>
          </a:p>
          <a:p>
            <a:pPr>
              <a:lnSpc>
                <a:spcPts val="2400"/>
              </a:lnSpc>
            </a:pPr>
            <a:r>
              <a:rPr lang="en-US" altLang="zh-CN" sz="2000">
                <a:solidFill>
                  <a:srgbClr val="000000"/>
                </a:solidFill>
                <a:latin typeface="Times New Roman" pitchFamily="18" charset="0"/>
                <a:sym typeface="Times New Roman" pitchFamily="18" charset="0"/>
              </a:rPr>
              <a:t>3.</a:t>
            </a:r>
            <a:endParaRPr lang="zh-CN" altLang="en-US" sz="2000">
              <a:solidFill>
                <a:srgbClr val="000000"/>
              </a:solidFill>
              <a:latin typeface="Times New Roman" pitchFamily="18" charset="0"/>
              <a:sym typeface="Times New Roman" pitchFamily="18" charset="0"/>
            </a:endParaRPr>
          </a:p>
          <a:p>
            <a:pPr>
              <a:lnSpc>
                <a:spcPts val="2400"/>
              </a:lnSpc>
            </a:pPr>
            <a:r>
              <a:rPr lang="en-US" altLang="zh-CN" sz="2000">
                <a:solidFill>
                  <a:srgbClr val="000000"/>
                </a:solidFill>
                <a:latin typeface="Times New Roman" pitchFamily="18" charset="0"/>
                <a:sym typeface="Times New Roman" pitchFamily="18" charset="0"/>
              </a:rPr>
              <a:t>4.</a:t>
            </a:r>
            <a:endParaRPr lang="zh-CN" altLang="en-US" sz="2000">
              <a:solidFill>
                <a:srgbClr val="000000"/>
              </a:solidFill>
              <a:latin typeface="Times New Roman" pitchFamily="18" charset="0"/>
              <a:sym typeface="Times New Roman" pitchFamily="18" charset="0"/>
            </a:endParaRPr>
          </a:p>
          <a:p>
            <a:pPr>
              <a:lnSpc>
                <a:spcPts val="2400"/>
              </a:lnSpc>
            </a:pPr>
            <a:r>
              <a:rPr lang="en-US" altLang="zh-CN" sz="2000">
                <a:solidFill>
                  <a:srgbClr val="000000"/>
                </a:solidFill>
                <a:latin typeface="Times New Roman" pitchFamily="18" charset="0"/>
                <a:sym typeface="Times New Roman" pitchFamily="18" charset="0"/>
              </a:rPr>
              <a:t>5.</a:t>
            </a:r>
            <a:endParaRPr lang="zh-CN" altLang="en-US"/>
          </a:p>
        </p:txBody>
      </p:sp>
      <p:sp>
        <p:nvSpPr>
          <p:cNvPr id="22536" name="TextBox 1"/>
          <p:cNvSpPr>
            <a:spLocks noChangeArrowheads="1"/>
          </p:cNvSpPr>
          <p:nvPr/>
        </p:nvSpPr>
        <p:spPr bwMode="auto">
          <a:xfrm>
            <a:off x="1397000" y="3632200"/>
            <a:ext cx="55245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2100"/>
              </a:lnSpc>
            </a:pPr>
            <a:r>
              <a:rPr lang="en-US" altLang="zh-CN" sz="2000" dirty="0" err="1">
                <a:solidFill>
                  <a:srgbClr val="000000"/>
                </a:solidFill>
                <a:latin typeface="Times New Roman" pitchFamily="18" charset="0"/>
                <a:sym typeface="Times New Roman" pitchFamily="18" charset="0"/>
              </a:rPr>
              <a:t>模式自由</a:t>
            </a:r>
            <a:r>
              <a:rPr lang="en-US" altLang="zh-CN" sz="2000" dirty="0">
                <a:solidFill>
                  <a:srgbClr val="000000"/>
                </a:solidFill>
                <a:latin typeface="Times New Roman" pitchFamily="18" charset="0"/>
                <a:sym typeface="Times New Roman" pitchFamily="18" charset="0"/>
              </a:rPr>
              <a:t>(schema-free)</a:t>
            </a:r>
            <a:endParaRPr lang="zh-CN" altLang="en-US" sz="2000" dirty="0">
              <a:solidFill>
                <a:srgbClr val="000000"/>
              </a:solidFill>
              <a:latin typeface="Times New Roman" pitchFamily="18" charset="0"/>
              <a:sym typeface="Times New Roman" pitchFamily="18" charset="0"/>
            </a:endParaRPr>
          </a:p>
          <a:p>
            <a:pPr>
              <a:lnSpc>
                <a:spcPts val="2300"/>
              </a:lnSpc>
            </a:pPr>
            <a:r>
              <a:rPr lang="en-US" altLang="zh-CN" sz="2000" dirty="0" err="1">
                <a:solidFill>
                  <a:srgbClr val="000000"/>
                </a:solidFill>
                <a:latin typeface="Times New Roman" pitchFamily="18" charset="0"/>
                <a:sym typeface="Times New Roman" pitchFamily="18" charset="0"/>
              </a:rPr>
              <a:t>支持简易备份</a:t>
            </a:r>
            <a:r>
              <a:rPr lang="en-US" altLang="zh-CN" sz="2000" dirty="0">
                <a:solidFill>
                  <a:srgbClr val="000000"/>
                </a:solidFill>
                <a:latin typeface="Times New Roman" pitchFamily="18" charset="0"/>
                <a:sym typeface="Times New Roman" pitchFamily="18" charset="0"/>
              </a:rPr>
              <a:t>(easy replication support)</a:t>
            </a:r>
            <a:endParaRPr lang="zh-CN" altLang="en-US" sz="2000" dirty="0">
              <a:solidFill>
                <a:srgbClr val="000000"/>
              </a:solidFill>
              <a:latin typeface="Times New Roman" pitchFamily="18" charset="0"/>
              <a:sym typeface="Times New Roman" pitchFamily="18" charset="0"/>
            </a:endParaRPr>
          </a:p>
          <a:p>
            <a:pPr>
              <a:lnSpc>
                <a:spcPts val="2400"/>
              </a:lnSpc>
            </a:pPr>
            <a:r>
              <a:rPr lang="en-US" altLang="zh-CN" sz="2000" dirty="0" err="1">
                <a:solidFill>
                  <a:srgbClr val="000000"/>
                </a:solidFill>
                <a:latin typeface="Times New Roman" pitchFamily="18" charset="0"/>
                <a:sym typeface="Times New Roman" pitchFamily="18" charset="0"/>
              </a:rPr>
              <a:t>简单的应用程序接口</a:t>
            </a:r>
            <a:r>
              <a:rPr lang="en-US" altLang="zh-CN" sz="2000" dirty="0">
                <a:solidFill>
                  <a:srgbClr val="000000"/>
                </a:solidFill>
                <a:latin typeface="Times New Roman" pitchFamily="18" charset="0"/>
                <a:sym typeface="Times New Roman" pitchFamily="18" charset="0"/>
              </a:rPr>
              <a:t>(simple API)</a:t>
            </a:r>
            <a:endParaRPr lang="zh-CN" altLang="en-US" sz="2000" dirty="0">
              <a:solidFill>
                <a:srgbClr val="000000"/>
              </a:solidFill>
              <a:latin typeface="Times New Roman" pitchFamily="18" charset="0"/>
              <a:sym typeface="Times New Roman" pitchFamily="18" charset="0"/>
            </a:endParaRPr>
          </a:p>
          <a:p>
            <a:pPr>
              <a:lnSpc>
                <a:spcPts val="2400"/>
              </a:lnSpc>
            </a:pPr>
            <a:r>
              <a:rPr lang="en-US" altLang="zh-CN" sz="2000" dirty="0" err="1">
                <a:solidFill>
                  <a:srgbClr val="000000"/>
                </a:solidFill>
                <a:latin typeface="Times New Roman" pitchFamily="18" charset="0"/>
                <a:sym typeface="Times New Roman" pitchFamily="18" charset="0"/>
              </a:rPr>
              <a:t>最终一致性</a:t>
            </a:r>
            <a:r>
              <a:rPr lang="en-US" altLang="zh-CN" sz="2000" dirty="0">
                <a:solidFill>
                  <a:srgbClr val="000000"/>
                </a:solidFill>
                <a:latin typeface="Times New Roman" pitchFamily="18" charset="0"/>
                <a:sym typeface="Times New Roman" pitchFamily="18" charset="0"/>
              </a:rPr>
              <a:t>(</a:t>
            </a:r>
            <a:r>
              <a:rPr lang="en-US" altLang="zh-CN" sz="2000" dirty="0" err="1">
                <a:solidFill>
                  <a:srgbClr val="000000"/>
                </a:solidFill>
                <a:latin typeface="Times New Roman" pitchFamily="18" charset="0"/>
                <a:sym typeface="Times New Roman" pitchFamily="18" charset="0"/>
              </a:rPr>
              <a:t>或者说支持BASE特性，不支持ACID</a:t>
            </a:r>
            <a:r>
              <a:rPr lang="en-US" altLang="zh-CN" sz="2000" dirty="0">
                <a:solidFill>
                  <a:srgbClr val="000000"/>
                </a:solidFill>
                <a:latin typeface="Times New Roman" pitchFamily="18" charset="0"/>
                <a:sym typeface="Times New Roman" pitchFamily="18" charset="0"/>
              </a:rPr>
              <a:t>)</a:t>
            </a:r>
            <a:endParaRPr lang="zh-CN" altLang="en-US" sz="2000" dirty="0">
              <a:solidFill>
                <a:srgbClr val="000000"/>
              </a:solidFill>
              <a:latin typeface="Times New Roman" pitchFamily="18" charset="0"/>
              <a:sym typeface="Times New Roman" pitchFamily="18" charset="0"/>
            </a:endParaRPr>
          </a:p>
          <a:p>
            <a:pPr>
              <a:lnSpc>
                <a:spcPts val="2400"/>
              </a:lnSpc>
            </a:pPr>
            <a:r>
              <a:rPr lang="en-US" altLang="zh-CN" sz="2000" dirty="0" err="1">
                <a:solidFill>
                  <a:srgbClr val="000000"/>
                </a:solidFill>
                <a:latin typeface="Times New Roman" pitchFamily="18" charset="0"/>
                <a:sym typeface="Times New Roman" pitchFamily="18" charset="0"/>
              </a:rPr>
              <a:t>支持海量数据</a:t>
            </a:r>
            <a:r>
              <a:rPr lang="en-US" altLang="zh-CN" sz="2000" dirty="0">
                <a:solidFill>
                  <a:srgbClr val="000000"/>
                </a:solidFill>
                <a:latin typeface="Times New Roman" pitchFamily="18" charset="0"/>
                <a:sym typeface="Times New Roman" pitchFamily="18" charset="0"/>
              </a:rPr>
              <a:t>(Huge amount of data)。</a:t>
            </a:r>
            <a:endParaRPr lang="zh-CN" altLang="en-US" dirty="0"/>
          </a:p>
        </p:txBody>
      </p:sp>
      <p:sp>
        <p:nvSpPr>
          <p:cNvPr id="22537" name="TextBox 1"/>
          <p:cNvSpPr>
            <a:spLocks noChangeArrowheads="1"/>
          </p:cNvSpPr>
          <p:nvPr/>
        </p:nvSpPr>
        <p:spPr bwMode="auto">
          <a:xfrm>
            <a:off x="546100" y="431800"/>
            <a:ext cx="7950200" cy="288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495300" algn="l"/>
                <a:tab pos="685800" algn="l"/>
              </a:tabLst>
              <a:defRPr>
                <a:solidFill>
                  <a:schemeClr val="tx1"/>
                </a:solidFill>
                <a:latin typeface="Arial" pitchFamily="34" charset="0"/>
              </a:defRPr>
            </a:lvl1pPr>
            <a:lvl2pPr>
              <a:tabLst>
                <a:tab pos="495300" algn="l"/>
                <a:tab pos="685800" algn="l"/>
              </a:tabLst>
              <a:defRPr>
                <a:solidFill>
                  <a:schemeClr val="tx1"/>
                </a:solidFill>
                <a:latin typeface="Arial" pitchFamily="34" charset="0"/>
              </a:defRPr>
            </a:lvl2pPr>
            <a:lvl3pPr>
              <a:tabLst>
                <a:tab pos="495300" algn="l"/>
                <a:tab pos="685800" algn="l"/>
              </a:tabLst>
              <a:defRPr>
                <a:solidFill>
                  <a:schemeClr val="tx1"/>
                </a:solidFill>
                <a:latin typeface="Arial" pitchFamily="34" charset="0"/>
              </a:defRPr>
            </a:lvl3pPr>
            <a:lvl4pPr>
              <a:tabLst>
                <a:tab pos="495300" algn="l"/>
                <a:tab pos="685800" algn="l"/>
              </a:tabLst>
              <a:defRPr>
                <a:solidFill>
                  <a:schemeClr val="tx1"/>
                </a:solidFill>
                <a:latin typeface="Arial" pitchFamily="34" charset="0"/>
              </a:defRPr>
            </a:lvl4pPr>
            <a:lvl5pPr>
              <a:tabLst>
                <a:tab pos="495300" algn="l"/>
                <a:tab pos="685800" algn="l"/>
              </a:tabLst>
              <a:defRPr>
                <a:solidFill>
                  <a:schemeClr val="tx1"/>
                </a:solidFill>
                <a:latin typeface="Arial" pitchFamily="34" charset="0"/>
              </a:defRPr>
            </a:lvl5pPr>
            <a:lvl6pPr fontAlgn="base">
              <a:spcBef>
                <a:spcPct val="0"/>
              </a:spcBef>
              <a:spcAft>
                <a:spcPct val="0"/>
              </a:spcAft>
              <a:buFont typeface="Arial" pitchFamily="34" charset="0"/>
              <a:tabLst>
                <a:tab pos="495300" algn="l"/>
                <a:tab pos="685800" algn="l"/>
              </a:tabLst>
              <a:defRPr>
                <a:solidFill>
                  <a:schemeClr val="tx1"/>
                </a:solidFill>
                <a:latin typeface="Arial" pitchFamily="34" charset="0"/>
              </a:defRPr>
            </a:lvl6pPr>
            <a:lvl7pPr fontAlgn="base">
              <a:spcBef>
                <a:spcPct val="0"/>
              </a:spcBef>
              <a:spcAft>
                <a:spcPct val="0"/>
              </a:spcAft>
              <a:buFont typeface="Arial" pitchFamily="34" charset="0"/>
              <a:tabLst>
                <a:tab pos="495300" algn="l"/>
                <a:tab pos="685800" algn="l"/>
              </a:tabLst>
              <a:defRPr>
                <a:solidFill>
                  <a:schemeClr val="tx1"/>
                </a:solidFill>
                <a:latin typeface="Arial" pitchFamily="34" charset="0"/>
              </a:defRPr>
            </a:lvl7pPr>
            <a:lvl8pPr fontAlgn="base">
              <a:spcBef>
                <a:spcPct val="0"/>
              </a:spcBef>
              <a:spcAft>
                <a:spcPct val="0"/>
              </a:spcAft>
              <a:buFont typeface="Arial" pitchFamily="34" charset="0"/>
              <a:tabLst>
                <a:tab pos="495300" algn="l"/>
                <a:tab pos="685800" algn="l"/>
              </a:tabLst>
              <a:defRPr>
                <a:solidFill>
                  <a:schemeClr val="tx1"/>
                </a:solidFill>
                <a:latin typeface="Arial" pitchFamily="34" charset="0"/>
              </a:defRPr>
            </a:lvl8pPr>
            <a:lvl9pPr fontAlgn="base">
              <a:spcBef>
                <a:spcPct val="0"/>
              </a:spcBef>
              <a:spcAft>
                <a:spcPct val="0"/>
              </a:spcAft>
              <a:buFont typeface="Arial" pitchFamily="34" charset="0"/>
              <a:tabLst>
                <a:tab pos="495300" algn="l"/>
                <a:tab pos="685800" algn="l"/>
              </a:tabLst>
              <a:defRPr>
                <a:solidFill>
                  <a:schemeClr val="tx1"/>
                </a:solidFill>
                <a:latin typeface="Arial" pitchFamily="34" charset="0"/>
              </a:defRPr>
            </a:lvl9pPr>
          </a:lstStyle>
          <a:p>
            <a:pPr>
              <a:lnSpc>
                <a:spcPts val="34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3200">
                <a:solidFill>
                  <a:srgbClr val="FFFFFF"/>
                </a:solidFill>
                <a:latin typeface="Times New Roman" pitchFamily="18" charset="0"/>
                <a:sym typeface="Times New Roman" pitchFamily="18" charset="0"/>
              </a:rPr>
              <a:t>NoSQL</a:t>
            </a:r>
            <a:r>
              <a:rPr lang="en-US" altLang="zh-CN" sz="3200">
                <a:solidFill>
                  <a:srgbClr val="FFFFFF"/>
                </a:solidFill>
                <a:latin typeface="黑体" pitchFamily="49" charset="-122"/>
                <a:sym typeface="黑体" pitchFamily="49" charset="-122"/>
              </a:rPr>
              <a:t>技术</a:t>
            </a:r>
            <a:endParaRPr lang="zh-CN" altLang="en-US" sz="3200">
              <a:solidFill>
                <a:srgbClr val="FFFFFF"/>
              </a:solidFill>
              <a:latin typeface="黑体" pitchFamily="49" charset="-122"/>
              <a:sym typeface="黑体" pitchFamily="49" charset="-122"/>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29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2400">
                <a:solidFill>
                  <a:srgbClr val="000000"/>
                </a:solidFill>
                <a:latin typeface="Times New Roman" pitchFamily="18" charset="0"/>
                <a:sym typeface="Times New Roman" pitchFamily="18" charset="0"/>
              </a:rPr>
              <a:t>Bigtable、Dynamo、PNUTS等的成功促使人们开始对</a:t>
            </a:r>
            <a:endParaRPr lang="zh-CN" altLang="en-US" sz="2400">
              <a:solidFill>
                <a:srgbClr val="000000"/>
              </a:solidFill>
              <a:latin typeface="Times New Roman" pitchFamily="18" charset="0"/>
              <a:sym typeface="Times New Roman" pitchFamily="18" charset="0"/>
            </a:endParaRPr>
          </a:p>
          <a:p>
            <a:pPr>
              <a:lnSpc>
                <a:spcPts val="2800"/>
              </a:lnSpc>
            </a:pPr>
            <a:r>
              <a:rPr lang="en-US" altLang="zh-CN" sz="2400">
                <a:solidFill>
                  <a:srgbClr val="000000"/>
                </a:solidFill>
                <a:latin typeface="Times New Roman" pitchFamily="18" charset="0"/>
                <a:sym typeface="Times New Roman" pitchFamily="18" charset="0"/>
              </a:rPr>
              <a:t>关系数据库进行反思，由此产生了一批未采用关系模型的数</a:t>
            </a:r>
            <a:endParaRPr lang="zh-CN" altLang="en-US" sz="2400">
              <a:solidFill>
                <a:srgbClr val="000000"/>
              </a:solidFill>
              <a:latin typeface="Times New Roman" pitchFamily="18" charset="0"/>
              <a:sym typeface="Times New Roman" pitchFamily="18" charset="0"/>
            </a:endParaRPr>
          </a:p>
          <a:p>
            <a:pPr>
              <a:lnSpc>
                <a:spcPts val="2900"/>
              </a:lnSpc>
            </a:pPr>
            <a:r>
              <a:rPr lang="en-US" altLang="zh-CN" sz="2400">
                <a:solidFill>
                  <a:srgbClr val="000000"/>
                </a:solidFill>
                <a:latin typeface="Times New Roman" pitchFamily="18" charset="0"/>
                <a:sym typeface="Times New Roman" pitchFamily="18" charset="0"/>
              </a:rPr>
              <a:t>据库，这些方案现在被统一的称为NoSQL(Not Only SQL)。</a:t>
            </a:r>
            <a:endParaRPr lang="zh-CN" altLang="en-US" sz="2400">
              <a:solidFill>
                <a:srgbClr val="000000"/>
              </a:solidFill>
              <a:latin typeface="Times New Roman" pitchFamily="18" charset="0"/>
              <a:sym typeface="Times New Roman" pitchFamily="18" charset="0"/>
            </a:endParaRPr>
          </a:p>
          <a:p>
            <a:pPr>
              <a:lnSpc>
                <a:spcPts val="2800"/>
              </a:lnSpc>
            </a:pPr>
            <a:r>
              <a:rPr lang="en-US" altLang="zh-CN" sz="2400">
                <a:solidFill>
                  <a:srgbClr val="000000"/>
                </a:solidFill>
                <a:latin typeface="Times New Roman" pitchFamily="18" charset="0"/>
                <a:sym typeface="Times New Roman" pitchFamily="18" charset="0"/>
              </a:rPr>
              <a:t>NoSQL 并没有一个准确的定义，但一般认为NoSQL 数据库</a:t>
            </a:r>
            <a:endParaRPr lang="zh-CN" altLang="en-US" sz="2400">
              <a:solidFill>
                <a:srgbClr val="000000"/>
              </a:solidFill>
              <a:latin typeface="Times New Roman" pitchFamily="18" charset="0"/>
              <a:sym typeface="Times New Roman" pitchFamily="18" charset="0"/>
            </a:endParaRPr>
          </a:p>
          <a:p>
            <a:pPr>
              <a:lnSpc>
                <a:spcPts val="2700"/>
              </a:lnSpc>
            </a:pPr>
            <a:r>
              <a:rPr lang="en-US" altLang="zh-CN" sz="2400">
                <a:solidFill>
                  <a:srgbClr val="000000"/>
                </a:solidFill>
                <a:latin typeface="Times New Roman" pitchFamily="18" charset="0"/>
                <a:sym typeface="Times New Roman" pitchFamily="18" charset="0"/>
              </a:rPr>
              <a:t>应当具有以下的特征：</a:t>
            </a: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Freeform 3"/>
          <p:cNvSpPr>
            <a:spLocks noChangeArrowheads="1"/>
          </p:cNvSpPr>
          <p:nvPr/>
        </p:nvSpPr>
        <p:spPr bwMode="auto">
          <a:xfrm>
            <a:off x="0" y="0"/>
            <a:ext cx="9144000" cy="6858000"/>
          </a:xfrm>
          <a:custGeom>
            <a:avLst/>
            <a:gdLst>
              <a:gd name="T0" fmla="*/ 0 w 9144000"/>
              <a:gd name="T1" fmla="*/ 6858000 h 6858000"/>
              <a:gd name="T2" fmla="*/ 9144000 w 9144000"/>
              <a:gd name="T3" fmla="*/ 6858000 h 6858000"/>
              <a:gd name="T4" fmla="*/ 9144000 w 9144000"/>
              <a:gd name="T5" fmla="*/ 0 h 6858000"/>
              <a:gd name="T6" fmla="*/ 0 w 9144000"/>
              <a:gd name="T7" fmla="*/ 0 h 6858000"/>
              <a:gd name="T8" fmla="*/ 0 w 9144000"/>
              <a:gd name="T9" fmla="*/ 6858000 h 6858000"/>
              <a:gd name="T10" fmla="*/ 0 60000 65536"/>
              <a:gd name="T11" fmla="*/ 0 60000 65536"/>
              <a:gd name="T12" fmla="*/ 0 60000 65536"/>
              <a:gd name="T13" fmla="*/ 0 60000 65536"/>
              <a:gd name="T14" fmla="*/ 0 60000 65536"/>
              <a:gd name="T15" fmla="*/ 0 w 9144000"/>
              <a:gd name="T16" fmla="*/ 0 h 6858000"/>
              <a:gd name="T17" fmla="*/ 9144000 w 9144000"/>
              <a:gd name="T18" fmla="*/ 6858000 h 6858000"/>
            </a:gdLst>
            <a:ahLst/>
            <a:cxnLst>
              <a:cxn ang="T10">
                <a:pos x="T0" y="T1"/>
              </a:cxn>
              <a:cxn ang="T11">
                <a:pos x="T2" y="T3"/>
              </a:cxn>
              <a:cxn ang="T12">
                <a:pos x="T4" y="T5"/>
              </a:cxn>
              <a:cxn ang="T13">
                <a:pos x="T6" y="T7"/>
              </a:cxn>
              <a:cxn ang="T14">
                <a:pos x="T8" y="T9"/>
              </a:cxn>
            </a:cxnLst>
            <a:rect l="T15" t="T16" r="T17" b="T18"/>
            <a:pathLst>
              <a:path w="9144000" h="6858000">
                <a:moveTo>
                  <a:pt x="0" y="6858000"/>
                </a:moveTo>
                <a:lnTo>
                  <a:pt x="9144000" y="6858000"/>
                </a:lnTo>
                <a:lnTo>
                  <a:pt x="9144000" y="0"/>
                </a:lnTo>
                <a:lnTo>
                  <a:pt x="0" y="0"/>
                </a:lnTo>
                <a:lnTo>
                  <a:pt x="0" y="6858000"/>
                </a:lnTo>
              </a:path>
            </a:pathLst>
          </a:custGeom>
          <a:solidFill>
            <a:srgbClr val="FFFFFF"/>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23555" name="Freeform 3"/>
          <p:cNvSpPr>
            <a:spLocks noChangeArrowheads="1"/>
          </p:cNvSpPr>
          <p:nvPr/>
        </p:nvSpPr>
        <p:spPr bwMode="auto">
          <a:xfrm>
            <a:off x="0" y="0"/>
            <a:ext cx="9144000" cy="1066800"/>
          </a:xfrm>
          <a:custGeom>
            <a:avLst/>
            <a:gdLst>
              <a:gd name="T0" fmla="*/ 0 w 9144000"/>
              <a:gd name="T1" fmla="*/ 1066800 h 1066800"/>
              <a:gd name="T2" fmla="*/ 9144000 w 9144000"/>
              <a:gd name="T3" fmla="*/ 1066800 h 1066800"/>
              <a:gd name="T4" fmla="*/ 9144000 w 9144000"/>
              <a:gd name="T5" fmla="*/ 0 h 1066800"/>
              <a:gd name="T6" fmla="*/ 0 w 9144000"/>
              <a:gd name="T7" fmla="*/ 0 h 1066800"/>
              <a:gd name="T8" fmla="*/ 0 w 9144000"/>
              <a:gd name="T9" fmla="*/ 1066800 h 1066800"/>
              <a:gd name="T10" fmla="*/ 0 60000 65536"/>
              <a:gd name="T11" fmla="*/ 0 60000 65536"/>
              <a:gd name="T12" fmla="*/ 0 60000 65536"/>
              <a:gd name="T13" fmla="*/ 0 60000 65536"/>
              <a:gd name="T14" fmla="*/ 0 60000 65536"/>
              <a:gd name="T15" fmla="*/ 0 w 9144000"/>
              <a:gd name="T16" fmla="*/ 0 h 1066800"/>
              <a:gd name="T17" fmla="*/ 9144000 w 9144000"/>
              <a:gd name="T18" fmla="*/ 1066800 h 1066800"/>
            </a:gdLst>
            <a:ahLst/>
            <a:cxnLst>
              <a:cxn ang="T10">
                <a:pos x="T0" y="T1"/>
              </a:cxn>
              <a:cxn ang="T11">
                <a:pos x="T2" y="T3"/>
              </a:cxn>
              <a:cxn ang="T12">
                <a:pos x="T4" y="T5"/>
              </a:cxn>
              <a:cxn ang="T13">
                <a:pos x="T6" y="T7"/>
              </a:cxn>
              <a:cxn ang="T14">
                <a:pos x="T8" y="T9"/>
              </a:cxn>
            </a:cxnLst>
            <a:rect l="T15" t="T16" r="T17" b="T18"/>
            <a:pathLst>
              <a:path w="9144000" h="1066800">
                <a:moveTo>
                  <a:pt x="0" y="1066800"/>
                </a:moveTo>
                <a:lnTo>
                  <a:pt x="9144000" y="1066800"/>
                </a:lnTo>
                <a:lnTo>
                  <a:pt x="9144000" y="0"/>
                </a:lnTo>
                <a:lnTo>
                  <a:pt x="0" y="0"/>
                </a:lnTo>
                <a:lnTo>
                  <a:pt x="0" y="1066800"/>
                </a:lnTo>
              </a:path>
            </a:pathLst>
          </a:custGeom>
          <a:solidFill>
            <a:srgbClr val="0056AC"/>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23556" name="Freeform 3"/>
          <p:cNvSpPr>
            <a:spLocks noChangeArrowheads="1"/>
          </p:cNvSpPr>
          <p:nvPr/>
        </p:nvSpPr>
        <p:spPr bwMode="auto">
          <a:xfrm>
            <a:off x="-3175" y="-3175"/>
            <a:ext cx="9153525" cy="1076325"/>
          </a:xfrm>
          <a:custGeom>
            <a:avLst/>
            <a:gdLst>
              <a:gd name="T0" fmla="*/ 6350 w 9156700"/>
              <a:gd name="T1" fmla="*/ 1073150 h 1079500"/>
              <a:gd name="T2" fmla="*/ 9150350 w 9156700"/>
              <a:gd name="T3" fmla="*/ 1073150 h 1079500"/>
              <a:gd name="T4" fmla="*/ 9150350 w 9156700"/>
              <a:gd name="T5" fmla="*/ 6350 h 1079500"/>
              <a:gd name="T6" fmla="*/ 6350 w 9156700"/>
              <a:gd name="T7" fmla="*/ 6350 h 1079500"/>
              <a:gd name="T8" fmla="*/ 6350 w 9156700"/>
              <a:gd name="T9" fmla="*/ 1073150 h 1079500"/>
              <a:gd name="T10" fmla="*/ 0 60000 65536"/>
              <a:gd name="T11" fmla="*/ 0 60000 65536"/>
              <a:gd name="T12" fmla="*/ 0 60000 65536"/>
              <a:gd name="T13" fmla="*/ 0 60000 65536"/>
              <a:gd name="T14" fmla="*/ 0 60000 65536"/>
              <a:gd name="T15" fmla="*/ 0 w 9156700"/>
              <a:gd name="T16" fmla="*/ 0 h 1079500"/>
              <a:gd name="T17" fmla="*/ 9156700 w 9156700"/>
              <a:gd name="T18" fmla="*/ 1079500 h 1079500"/>
            </a:gdLst>
            <a:ahLst/>
            <a:cxnLst>
              <a:cxn ang="T10">
                <a:pos x="T0" y="T1"/>
              </a:cxn>
              <a:cxn ang="T11">
                <a:pos x="T2" y="T3"/>
              </a:cxn>
              <a:cxn ang="T12">
                <a:pos x="T4" y="T5"/>
              </a:cxn>
              <a:cxn ang="T13">
                <a:pos x="T6" y="T7"/>
              </a:cxn>
              <a:cxn ang="T14">
                <a:pos x="T8" y="T9"/>
              </a:cxn>
            </a:cxnLst>
            <a:rect l="T15" t="T16" r="T17" b="T18"/>
            <a:pathLst>
              <a:path w="9156700" h="1079500">
                <a:moveTo>
                  <a:pt x="6350" y="1073150"/>
                </a:moveTo>
                <a:lnTo>
                  <a:pt x="9150350" y="1073150"/>
                </a:lnTo>
                <a:lnTo>
                  <a:pt x="9150350" y="6350"/>
                </a:lnTo>
                <a:lnTo>
                  <a:pt x="6350" y="6350"/>
                </a:lnTo>
                <a:lnTo>
                  <a:pt x="6350" y="1073150"/>
                </a:lnTo>
              </a:path>
            </a:pathLst>
          </a:custGeom>
          <a:solidFill>
            <a:srgbClr val="000000">
              <a:alpha val="0"/>
            </a:srgbClr>
          </a:solidFill>
          <a:ln w="12700" cap="flat" cmpd="sng">
            <a:solidFill>
              <a:srgbClr val="000000"/>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pic>
        <p:nvPicPr>
          <p:cNvPr id="2355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100" y="2349500"/>
            <a:ext cx="8039100" cy="360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616700"/>
            <a:ext cx="91440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9" name="TextBox 1"/>
          <p:cNvSpPr>
            <a:spLocks noChangeArrowheads="1"/>
          </p:cNvSpPr>
          <p:nvPr/>
        </p:nvSpPr>
        <p:spPr bwMode="auto">
          <a:xfrm>
            <a:off x="584200" y="6667500"/>
            <a:ext cx="13716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200"/>
              </a:lnSpc>
            </a:pPr>
            <a:r>
              <a:rPr lang="en-US" altLang="zh-CN" sz="1200">
                <a:solidFill>
                  <a:srgbClr val="FFFFFF"/>
                </a:solidFill>
                <a:latin typeface="Times New Roman" pitchFamily="18" charset="0"/>
                <a:sym typeface="Times New Roman" pitchFamily="18" charset="0"/>
              </a:rPr>
              <a:t>《大数据技术基础》</a:t>
            </a:r>
            <a:endParaRPr lang="zh-CN" altLang="en-US"/>
          </a:p>
        </p:txBody>
      </p:sp>
      <p:sp>
        <p:nvSpPr>
          <p:cNvPr id="23560" name="TextBox 1"/>
          <p:cNvSpPr>
            <a:spLocks noChangeArrowheads="1"/>
          </p:cNvSpPr>
          <p:nvPr/>
        </p:nvSpPr>
        <p:spPr bwMode="auto">
          <a:xfrm>
            <a:off x="1231900" y="406400"/>
            <a:ext cx="7010400"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533400" algn="l"/>
              </a:tabLst>
              <a:defRPr>
                <a:solidFill>
                  <a:schemeClr val="tx1"/>
                </a:solidFill>
                <a:latin typeface="Arial" pitchFamily="34" charset="0"/>
              </a:defRPr>
            </a:lvl1pPr>
            <a:lvl2pPr>
              <a:tabLst>
                <a:tab pos="533400" algn="l"/>
              </a:tabLst>
              <a:defRPr>
                <a:solidFill>
                  <a:schemeClr val="tx1"/>
                </a:solidFill>
                <a:latin typeface="Arial" pitchFamily="34" charset="0"/>
              </a:defRPr>
            </a:lvl2pPr>
            <a:lvl3pPr>
              <a:tabLst>
                <a:tab pos="533400" algn="l"/>
              </a:tabLst>
              <a:defRPr>
                <a:solidFill>
                  <a:schemeClr val="tx1"/>
                </a:solidFill>
                <a:latin typeface="Arial" pitchFamily="34" charset="0"/>
              </a:defRPr>
            </a:lvl3pPr>
            <a:lvl4pPr>
              <a:tabLst>
                <a:tab pos="533400" algn="l"/>
              </a:tabLst>
              <a:defRPr>
                <a:solidFill>
                  <a:schemeClr val="tx1"/>
                </a:solidFill>
                <a:latin typeface="Arial" pitchFamily="34" charset="0"/>
              </a:defRPr>
            </a:lvl4pPr>
            <a:lvl5pPr>
              <a:tabLst>
                <a:tab pos="533400" algn="l"/>
              </a:tabLst>
              <a:defRPr>
                <a:solidFill>
                  <a:schemeClr val="tx1"/>
                </a:solidFill>
                <a:latin typeface="Arial" pitchFamily="34" charset="0"/>
              </a:defRPr>
            </a:lvl5pPr>
            <a:lvl6pPr fontAlgn="base">
              <a:spcBef>
                <a:spcPct val="0"/>
              </a:spcBef>
              <a:spcAft>
                <a:spcPct val="0"/>
              </a:spcAft>
              <a:buFont typeface="Arial" pitchFamily="34" charset="0"/>
              <a:tabLst>
                <a:tab pos="533400" algn="l"/>
              </a:tabLst>
              <a:defRPr>
                <a:solidFill>
                  <a:schemeClr val="tx1"/>
                </a:solidFill>
                <a:latin typeface="Arial" pitchFamily="34" charset="0"/>
              </a:defRPr>
            </a:lvl6pPr>
            <a:lvl7pPr fontAlgn="base">
              <a:spcBef>
                <a:spcPct val="0"/>
              </a:spcBef>
              <a:spcAft>
                <a:spcPct val="0"/>
              </a:spcAft>
              <a:buFont typeface="Arial" pitchFamily="34" charset="0"/>
              <a:tabLst>
                <a:tab pos="533400" algn="l"/>
              </a:tabLst>
              <a:defRPr>
                <a:solidFill>
                  <a:schemeClr val="tx1"/>
                </a:solidFill>
                <a:latin typeface="Arial" pitchFamily="34" charset="0"/>
              </a:defRPr>
            </a:lvl7pPr>
            <a:lvl8pPr fontAlgn="base">
              <a:spcBef>
                <a:spcPct val="0"/>
              </a:spcBef>
              <a:spcAft>
                <a:spcPct val="0"/>
              </a:spcAft>
              <a:buFont typeface="Arial" pitchFamily="34" charset="0"/>
              <a:tabLst>
                <a:tab pos="533400" algn="l"/>
              </a:tabLst>
              <a:defRPr>
                <a:solidFill>
                  <a:schemeClr val="tx1"/>
                </a:solidFill>
                <a:latin typeface="Arial" pitchFamily="34" charset="0"/>
              </a:defRPr>
            </a:lvl8pPr>
            <a:lvl9pPr fontAlgn="base">
              <a:spcBef>
                <a:spcPct val="0"/>
              </a:spcBef>
              <a:spcAft>
                <a:spcPct val="0"/>
              </a:spcAft>
              <a:buFont typeface="Arial" pitchFamily="34" charset="0"/>
              <a:tabLst>
                <a:tab pos="533400" algn="l"/>
              </a:tabLst>
              <a:defRPr>
                <a:solidFill>
                  <a:schemeClr val="tx1"/>
                </a:solidFill>
                <a:latin typeface="Arial" pitchFamily="34" charset="0"/>
              </a:defRPr>
            </a:lvl9pPr>
          </a:lstStyle>
          <a:p>
            <a:pPr>
              <a:lnSpc>
                <a:spcPts val="3200"/>
              </a:lnSpc>
            </a:pPr>
            <a:r>
              <a:rPr lang="en-US" altLang="zh-CN" sz="3200">
                <a:solidFill>
                  <a:srgbClr val="FFFFFF"/>
                </a:solidFill>
                <a:latin typeface="黑体" pitchFamily="49" charset="-122"/>
                <a:sym typeface="黑体" pitchFamily="49" charset="-122"/>
              </a:rPr>
              <a:t>索引和查询技术</a:t>
            </a:r>
            <a:endParaRPr lang="zh-CN" altLang="en-US" sz="3200">
              <a:solidFill>
                <a:srgbClr val="FFFFFF"/>
              </a:solidFill>
              <a:latin typeface="黑体" pitchFamily="49" charset="-122"/>
              <a:sym typeface="黑体" pitchFamily="49" charset="-122"/>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3100"/>
              </a:lnSpc>
            </a:pPr>
            <a:r>
              <a:rPr lang="en-US" altLang="zh-CN" sz="2400">
                <a:solidFill>
                  <a:srgbClr val="000000"/>
                </a:solidFill>
                <a:latin typeface="Times New Roman" pitchFamily="18" charset="0"/>
                <a:sym typeface="Times New Roman" pitchFamily="18" charset="0"/>
              </a:rPr>
              <a:t>不太可能将已有的成熟索引方案直接应用于大数据。</a:t>
            </a:r>
            <a:endParaRPr lang="zh-CN" altLang="en-US" sz="2400">
              <a:solidFill>
                <a:srgbClr val="000000"/>
              </a:solidFill>
              <a:latin typeface="Times New Roman" pitchFamily="18" charset="0"/>
              <a:sym typeface="Times New Roman" pitchFamily="18"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21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a:solidFill>
                  <a:srgbClr val="000000"/>
                </a:solidFill>
                <a:latin typeface="Times New Roman" pitchFamily="18" charset="0"/>
                <a:sym typeface="Times New Roman" pitchFamily="18" charset="0"/>
              </a:rPr>
              <a:t>表    一些索引方案直接应用在Facebook上的性能估计</a:t>
            </a: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Freeform 3"/>
          <p:cNvSpPr>
            <a:spLocks noChangeArrowheads="1"/>
          </p:cNvSpPr>
          <p:nvPr/>
        </p:nvSpPr>
        <p:spPr bwMode="auto">
          <a:xfrm>
            <a:off x="0" y="0"/>
            <a:ext cx="9144000" cy="6858000"/>
          </a:xfrm>
          <a:custGeom>
            <a:avLst/>
            <a:gdLst>
              <a:gd name="T0" fmla="*/ 0 w 9144000"/>
              <a:gd name="T1" fmla="*/ 6858000 h 6858000"/>
              <a:gd name="T2" fmla="*/ 9144000 w 9144000"/>
              <a:gd name="T3" fmla="*/ 6858000 h 6858000"/>
              <a:gd name="T4" fmla="*/ 9144000 w 9144000"/>
              <a:gd name="T5" fmla="*/ 0 h 6858000"/>
              <a:gd name="T6" fmla="*/ 0 w 9144000"/>
              <a:gd name="T7" fmla="*/ 0 h 6858000"/>
              <a:gd name="T8" fmla="*/ 0 w 9144000"/>
              <a:gd name="T9" fmla="*/ 6858000 h 6858000"/>
              <a:gd name="T10" fmla="*/ 0 60000 65536"/>
              <a:gd name="T11" fmla="*/ 0 60000 65536"/>
              <a:gd name="T12" fmla="*/ 0 60000 65536"/>
              <a:gd name="T13" fmla="*/ 0 60000 65536"/>
              <a:gd name="T14" fmla="*/ 0 60000 65536"/>
              <a:gd name="T15" fmla="*/ 0 w 9144000"/>
              <a:gd name="T16" fmla="*/ 0 h 6858000"/>
              <a:gd name="T17" fmla="*/ 9144000 w 9144000"/>
              <a:gd name="T18" fmla="*/ 6858000 h 6858000"/>
            </a:gdLst>
            <a:ahLst/>
            <a:cxnLst>
              <a:cxn ang="T10">
                <a:pos x="T0" y="T1"/>
              </a:cxn>
              <a:cxn ang="T11">
                <a:pos x="T2" y="T3"/>
              </a:cxn>
              <a:cxn ang="T12">
                <a:pos x="T4" y="T5"/>
              </a:cxn>
              <a:cxn ang="T13">
                <a:pos x="T6" y="T7"/>
              </a:cxn>
              <a:cxn ang="T14">
                <a:pos x="T8" y="T9"/>
              </a:cxn>
            </a:cxnLst>
            <a:rect l="T15" t="T16" r="T17" b="T18"/>
            <a:pathLst>
              <a:path w="9144000" h="6858000">
                <a:moveTo>
                  <a:pt x="0" y="6858000"/>
                </a:moveTo>
                <a:lnTo>
                  <a:pt x="9144000" y="6858000"/>
                </a:lnTo>
                <a:lnTo>
                  <a:pt x="9144000" y="0"/>
                </a:lnTo>
                <a:lnTo>
                  <a:pt x="0" y="0"/>
                </a:lnTo>
                <a:lnTo>
                  <a:pt x="0" y="6858000"/>
                </a:lnTo>
              </a:path>
            </a:pathLst>
          </a:custGeom>
          <a:solidFill>
            <a:srgbClr val="FFFFFF"/>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24579" name="Freeform 3"/>
          <p:cNvSpPr>
            <a:spLocks noChangeArrowheads="1"/>
          </p:cNvSpPr>
          <p:nvPr/>
        </p:nvSpPr>
        <p:spPr bwMode="auto">
          <a:xfrm>
            <a:off x="0" y="0"/>
            <a:ext cx="9144000" cy="1066800"/>
          </a:xfrm>
          <a:custGeom>
            <a:avLst/>
            <a:gdLst>
              <a:gd name="T0" fmla="*/ 0 w 9144000"/>
              <a:gd name="T1" fmla="*/ 1066800 h 1066800"/>
              <a:gd name="T2" fmla="*/ 9144000 w 9144000"/>
              <a:gd name="T3" fmla="*/ 1066800 h 1066800"/>
              <a:gd name="T4" fmla="*/ 9144000 w 9144000"/>
              <a:gd name="T5" fmla="*/ 0 h 1066800"/>
              <a:gd name="T6" fmla="*/ 0 w 9144000"/>
              <a:gd name="T7" fmla="*/ 0 h 1066800"/>
              <a:gd name="T8" fmla="*/ 0 w 9144000"/>
              <a:gd name="T9" fmla="*/ 1066800 h 1066800"/>
              <a:gd name="T10" fmla="*/ 0 60000 65536"/>
              <a:gd name="T11" fmla="*/ 0 60000 65536"/>
              <a:gd name="T12" fmla="*/ 0 60000 65536"/>
              <a:gd name="T13" fmla="*/ 0 60000 65536"/>
              <a:gd name="T14" fmla="*/ 0 60000 65536"/>
              <a:gd name="T15" fmla="*/ 0 w 9144000"/>
              <a:gd name="T16" fmla="*/ 0 h 1066800"/>
              <a:gd name="T17" fmla="*/ 9144000 w 9144000"/>
              <a:gd name="T18" fmla="*/ 1066800 h 1066800"/>
            </a:gdLst>
            <a:ahLst/>
            <a:cxnLst>
              <a:cxn ang="T10">
                <a:pos x="T0" y="T1"/>
              </a:cxn>
              <a:cxn ang="T11">
                <a:pos x="T2" y="T3"/>
              </a:cxn>
              <a:cxn ang="T12">
                <a:pos x="T4" y="T5"/>
              </a:cxn>
              <a:cxn ang="T13">
                <a:pos x="T6" y="T7"/>
              </a:cxn>
              <a:cxn ang="T14">
                <a:pos x="T8" y="T9"/>
              </a:cxn>
            </a:cxnLst>
            <a:rect l="T15" t="T16" r="T17" b="T18"/>
            <a:pathLst>
              <a:path w="9144000" h="1066800">
                <a:moveTo>
                  <a:pt x="0" y="1066800"/>
                </a:moveTo>
                <a:lnTo>
                  <a:pt x="9144000" y="1066800"/>
                </a:lnTo>
                <a:lnTo>
                  <a:pt x="9144000" y="0"/>
                </a:lnTo>
                <a:lnTo>
                  <a:pt x="0" y="0"/>
                </a:lnTo>
                <a:lnTo>
                  <a:pt x="0" y="1066800"/>
                </a:lnTo>
              </a:path>
            </a:pathLst>
          </a:custGeom>
          <a:solidFill>
            <a:srgbClr val="0056AC"/>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24580" name="Freeform 3"/>
          <p:cNvSpPr>
            <a:spLocks noChangeArrowheads="1"/>
          </p:cNvSpPr>
          <p:nvPr/>
        </p:nvSpPr>
        <p:spPr bwMode="auto">
          <a:xfrm>
            <a:off x="-3175" y="-3175"/>
            <a:ext cx="9153525" cy="1076325"/>
          </a:xfrm>
          <a:custGeom>
            <a:avLst/>
            <a:gdLst>
              <a:gd name="T0" fmla="*/ 6350 w 9156700"/>
              <a:gd name="T1" fmla="*/ 1073150 h 1079500"/>
              <a:gd name="T2" fmla="*/ 9150350 w 9156700"/>
              <a:gd name="T3" fmla="*/ 1073150 h 1079500"/>
              <a:gd name="T4" fmla="*/ 9150350 w 9156700"/>
              <a:gd name="T5" fmla="*/ 6350 h 1079500"/>
              <a:gd name="T6" fmla="*/ 6350 w 9156700"/>
              <a:gd name="T7" fmla="*/ 6350 h 1079500"/>
              <a:gd name="T8" fmla="*/ 6350 w 9156700"/>
              <a:gd name="T9" fmla="*/ 1073150 h 1079500"/>
              <a:gd name="T10" fmla="*/ 0 60000 65536"/>
              <a:gd name="T11" fmla="*/ 0 60000 65536"/>
              <a:gd name="T12" fmla="*/ 0 60000 65536"/>
              <a:gd name="T13" fmla="*/ 0 60000 65536"/>
              <a:gd name="T14" fmla="*/ 0 60000 65536"/>
              <a:gd name="T15" fmla="*/ 0 w 9156700"/>
              <a:gd name="T16" fmla="*/ 0 h 1079500"/>
              <a:gd name="T17" fmla="*/ 9156700 w 9156700"/>
              <a:gd name="T18" fmla="*/ 1079500 h 1079500"/>
            </a:gdLst>
            <a:ahLst/>
            <a:cxnLst>
              <a:cxn ang="T10">
                <a:pos x="T0" y="T1"/>
              </a:cxn>
              <a:cxn ang="T11">
                <a:pos x="T2" y="T3"/>
              </a:cxn>
              <a:cxn ang="T12">
                <a:pos x="T4" y="T5"/>
              </a:cxn>
              <a:cxn ang="T13">
                <a:pos x="T6" y="T7"/>
              </a:cxn>
              <a:cxn ang="T14">
                <a:pos x="T8" y="T9"/>
              </a:cxn>
            </a:cxnLst>
            <a:rect l="T15" t="T16" r="T17" b="T18"/>
            <a:pathLst>
              <a:path w="9156700" h="1079500">
                <a:moveTo>
                  <a:pt x="6350" y="1073150"/>
                </a:moveTo>
                <a:lnTo>
                  <a:pt x="9150350" y="1073150"/>
                </a:lnTo>
                <a:lnTo>
                  <a:pt x="9150350" y="6350"/>
                </a:lnTo>
                <a:lnTo>
                  <a:pt x="6350" y="6350"/>
                </a:lnTo>
                <a:lnTo>
                  <a:pt x="6350" y="1073150"/>
                </a:lnTo>
              </a:path>
            </a:pathLst>
          </a:custGeom>
          <a:solidFill>
            <a:srgbClr val="000000">
              <a:alpha val="0"/>
            </a:srgbClr>
          </a:solidFill>
          <a:ln w="12700" cap="flat" cmpd="sng">
            <a:solidFill>
              <a:srgbClr val="000000"/>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pic>
        <p:nvPicPr>
          <p:cNvPr id="2458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616700"/>
            <a:ext cx="91440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2" name="TextBox 1"/>
          <p:cNvSpPr>
            <a:spLocks noChangeArrowheads="1"/>
          </p:cNvSpPr>
          <p:nvPr/>
        </p:nvSpPr>
        <p:spPr bwMode="auto">
          <a:xfrm>
            <a:off x="584200" y="6667500"/>
            <a:ext cx="13716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200"/>
              </a:lnSpc>
            </a:pPr>
            <a:r>
              <a:rPr lang="en-US" altLang="zh-CN" sz="1200">
                <a:solidFill>
                  <a:srgbClr val="FFFFFF"/>
                </a:solidFill>
                <a:latin typeface="Times New Roman" pitchFamily="18" charset="0"/>
                <a:sym typeface="Times New Roman" pitchFamily="18" charset="0"/>
              </a:rPr>
              <a:t>《大数据技术基础》</a:t>
            </a:r>
            <a:endParaRPr lang="zh-CN" altLang="en-US"/>
          </a:p>
        </p:txBody>
      </p:sp>
      <p:sp>
        <p:nvSpPr>
          <p:cNvPr id="24583" name="TextBox 1"/>
          <p:cNvSpPr>
            <a:spLocks noChangeArrowheads="1"/>
          </p:cNvSpPr>
          <p:nvPr/>
        </p:nvSpPr>
        <p:spPr bwMode="auto">
          <a:xfrm>
            <a:off x="546100" y="508000"/>
            <a:ext cx="7874000" cy="485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685800" algn="l"/>
              </a:tabLst>
              <a:defRPr>
                <a:solidFill>
                  <a:schemeClr val="tx1"/>
                </a:solidFill>
                <a:latin typeface="Arial" pitchFamily="34" charset="0"/>
              </a:defRPr>
            </a:lvl1pPr>
            <a:lvl2pPr>
              <a:tabLst>
                <a:tab pos="685800" algn="l"/>
              </a:tabLst>
              <a:defRPr>
                <a:solidFill>
                  <a:schemeClr val="tx1"/>
                </a:solidFill>
                <a:latin typeface="Arial" pitchFamily="34" charset="0"/>
              </a:defRPr>
            </a:lvl2pPr>
            <a:lvl3pPr>
              <a:tabLst>
                <a:tab pos="685800" algn="l"/>
              </a:tabLst>
              <a:defRPr>
                <a:solidFill>
                  <a:schemeClr val="tx1"/>
                </a:solidFill>
                <a:latin typeface="Arial" pitchFamily="34" charset="0"/>
              </a:defRPr>
            </a:lvl3pPr>
            <a:lvl4pPr>
              <a:tabLst>
                <a:tab pos="685800" algn="l"/>
              </a:tabLst>
              <a:defRPr>
                <a:solidFill>
                  <a:schemeClr val="tx1"/>
                </a:solidFill>
                <a:latin typeface="Arial" pitchFamily="34" charset="0"/>
              </a:defRPr>
            </a:lvl4pPr>
            <a:lvl5pPr>
              <a:tabLst>
                <a:tab pos="685800" algn="l"/>
              </a:tabLst>
              <a:defRPr>
                <a:solidFill>
                  <a:schemeClr val="tx1"/>
                </a:solidFill>
                <a:latin typeface="Arial" pitchFamily="34" charset="0"/>
              </a:defRPr>
            </a:lvl5pPr>
            <a:lvl6pPr fontAlgn="base">
              <a:spcBef>
                <a:spcPct val="0"/>
              </a:spcBef>
              <a:spcAft>
                <a:spcPct val="0"/>
              </a:spcAft>
              <a:buFont typeface="Arial" pitchFamily="34" charset="0"/>
              <a:tabLst>
                <a:tab pos="685800" algn="l"/>
              </a:tabLst>
              <a:defRPr>
                <a:solidFill>
                  <a:schemeClr val="tx1"/>
                </a:solidFill>
                <a:latin typeface="Arial" pitchFamily="34" charset="0"/>
              </a:defRPr>
            </a:lvl6pPr>
            <a:lvl7pPr fontAlgn="base">
              <a:spcBef>
                <a:spcPct val="0"/>
              </a:spcBef>
              <a:spcAft>
                <a:spcPct val="0"/>
              </a:spcAft>
              <a:buFont typeface="Arial" pitchFamily="34" charset="0"/>
              <a:tabLst>
                <a:tab pos="685800" algn="l"/>
              </a:tabLst>
              <a:defRPr>
                <a:solidFill>
                  <a:schemeClr val="tx1"/>
                </a:solidFill>
                <a:latin typeface="Arial" pitchFamily="34" charset="0"/>
              </a:defRPr>
            </a:lvl7pPr>
            <a:lvl8pPr fontAlgn="base">
              <a:spcBef>
                <a:spcPct val="0"/>
              </a:spcBef>
              <a:spcAft>
                <a:spcPct val="0"/>
              </a:spcAft>
              <a:buFont typeface="Arial" pitchFamily="34" charset="0"/>
              <a:tabLst>
                <a:tab pos="685800" algn="l"/>
              </a:tabLst>
              <a:defRPr>
                <a:solidFill>
                  <a:schemeClr val="tx1"/>
                </a:solidFill>
                <a:latin typeface="Arial" pitchFamily="34" charset="0"/>
              </a:defRPr>
            </a:lvl8pPr>
            <a:lvl9pPr fontAlgn="base">
              <a:spcBef>
                <a:spcPct val="0"/>
              </a:spcBef>
              <a:spcAft>
                <a:spcPct val="0"/>
              </a:spcAft>
              <a:buFont typeface="Arial" pitchFamily="34" charset="0"/>
              <a:tabLst>
                <a:tab pos="685800" algn="l"/>
              </a:tabLst>
              <a:defRPr>
                <a:solidFill>
                  <a:schemeClr val="tx1"/>
                </a:solidFill>
                <a:latin typeface="Arial" pitchFamily="34" charset="0"/>
              </a:defRPr>
            </a:lvl9pPr>
          </a:lstStyle>
          <a:p>
            <a:pPr>
              <a:lnSpc>
                <a:spcPts val="3200"/>
              </a:lnSpc>
            </a:pPr>
            <a:r>
              <a:rPr lang="en-US" altLang="zh-CN" dirty="0">
                <a:solidFill>
                  <a:srgbClr val="000000"/>
                </a:solidFill>
                <a:latin typeface="Calibri" pitchFamily="34" charset="0"/>
                <a:ea typeface="Calibri" pitchFamily="34" charset="0"/>
                <a:cs typeface="Calibri" pitchFamily="34" charset="0"/>
                <a:sym typeface="Calibri" pitchFamily="34" charset="0"/>
              </a:rPr>
              <a:t>	</a:t>
            </a:r>
            <a:r>
              <a:rPr lang="en-US" altLang="zh-CN" sz="3200" dirty="0" err="1">
                <a:solidFill>
                  <a:srgbClr val="FFFFFF"/>
                </a:solidFill>
                <a:latin typeface="黑体" pitchFamily="49" charset="-122"/>
                <a:sym typeface="黑体" pitchFamily="49" charset="-122"/>
              </a:rPr>
              <a:t>索引和查询技术</a:t>
            </a:r>
            <a:endParaRPr lang="zh-CN" altLang="en-US" sz="3200" dirty="0">
              <a:solidFill>
                <a:srgbClr val="FFFFFF"/>
              </a:solidFill>
              <a:latin typeface="黑体" pitchFamily="49" charset="-122"/>
              <a:sym typeface="黑体" pitchFamily="49" charset="-122"/>
            </a:endParaRPr>
          </a:p>
          <a:p>
            <a:pPr>
              <a:lnSpc>
                <a:spcPts val="1000"/>
              </a:lnSpc>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3100"/>
              </a:lnSpc>
            </a:pPr>
            <a:r>
              <a:rPr lang="en-US" altLang="zh-CN" sz="2400" dirty="0">
                <a:solidFill>
                  <a:srgbClr val="000000"/>
                </a:solidFill>
                <a:latin typeface="Times New Roman" pitchFamily="18" charset="0"/>
                <a:sym typeface="Times New Roman" pitchFamily="18" charset="0"/>
              </a:rPr>
              <a:t>NoSQL </a:t>
            </a:r>
            <a:r>
              <a:rPr lang="en-US" altLang="zh-CN" sz="2400" dirty="0" err="1">
                <a:solidFill>
                  <a:srgbClr val="000000"/>
                </a:solidFill>
                <a:latin typeface="Times New Roman" pitchFamily="18" charset="0"/>
                <a:sym typeface="Times New Roman" pitchFamily="18" charset="0"/>
              </a:rPr>
              <a:t>数据库针对主键的查询效率一般较高，因此有关的</a:t>
            </a:r>
            <a:endParaRPr lang="zh-CN" altLang="en-US" sz="2400" dirty="0">
              <a:solidFill>
                <a:srgbClr val="000000"/>
              </a:solidFill>
              <a:latin typeface="Times New Roman" pitchFamily="18" charset="0"/>
              <a:sym typeface="Times New Roman" pitchFamily="18" charset="0"/>
            </a:endParaRPr>
          </a:p>
          <a:p>
            <a:pPr>
              <a:lnSpc>
                <a:spcPts val="2800"/>
              </a:lnSpc>
            </a:pPr>
            <a:r>
              <a:rPr lang="en-US" altLang="zh-CN" sz="2400" dirty="0" err="1">
                <a:solidFill>
                  <a:srgbClr val="000000"/>
                </a:solidFill>
                <a:latin typeface="Times New Roman" pitchFamily="18" charset="0"/>
                <a:sym typeface="Times New Roman" pitchFamily="18" charset="0"/>
              </a:rPr>
              <a:t>研究集中在NoSQL数据库的多值查询优化上。针对NoSQL</a:t>
            </a:r>
            <a:endParaRPr lang="zh-CN" altLang="en-US" sz="2400" dirty="0">
              <a:solidFill>
                <a:srgbClr val="000000"/>
              </a:solidFill>
              <a:latin typeface="Times New Roman" pitchFamily="18" charset="0"/>
              <a:sym typeface="Times New Roman" pitchFamily="18" charset="0"/>
            </a:endParaRPr>
          </a:p>
          <a:p>
            <a:pPr>
              <a:lnSpc>
                <a:spcPts val="2700"/>
              </a:lnSpc>
            </a:pPr>
            <a:r>
              <a:rPr lang="en-US" altLang="zh-CN" sz="2400" dirty="0" err="1">
                <a:solidFill>
                  <a:srgbClr val="000000"/>
                </a:solidFill>
                <a:latin typeface="Times New Roman" pitchFamily="18" charset="0"/>
                <a:sym typeface="Times New Roman" pitchFamily="18" charset="0"/>
              </a:rPr>
              <a:t>数据库上的查询优化研究主要有两种思路</a:t>
            </a:r>
            <a:r>
              <a:rPr lang="en-US" altLang="zh-CN" sz="2400" dirty="0">
                <a:solidFill>
                  <a:srgbClr val="000000"/>
                </a:solidFill>
                <a:latin typeface="Times New Roman" pitchFamily="18" charset="0"/>
                <a:sym typeface="Times New Roman" pitchFamily="18" charset="0"/>
              </a:rPr>
              <a:t>：</a:t>
            </a:r>
            <a:endParaRPr lang="zh-CN" altLang="en-US" sz="2400" dirty="0">
              <a:solidFill>
                <a:srgbClr val="000000"/>
              </a:solidFill>
              <a:latin typeface="Times New Roman" pitchFamily="18" charset="0"/>
              <a:sym typeface="Times New Roman" pitchFamily="18" charset="0"/>
            </a:endParaRPr>
          </a:p>
          <a:p>
            <a:pPr>
              <a:lnSpc>
                <a:spcPts val="1000"/>
              </a:lnSpc>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2900"/>
              </a:lnSpc>
            </a:pPr>
            <a:r>
              <a:rPr lang="en-US" altLang="zh-CN" sz="2000" b="1" dirty="0">
                <a:solidFill>
                  <a:srgbClr val="000000"/>
                </a:solidFill>
                <a:latin typeface="Times New Roman" pitchFamily="18" charset="0"/>
                <a:sym typeface="Times New Roman" pitchFamily="18" charset="0"/>
              </a:rPr>
              <a:t>1.</a:t>
            </a:r>
            <a:r>
              <a:rPr lang="en-US" altLang="zh-CN" sz="2000" dirty="0">
                <a:solidFill>
                  <a:srgbClr val="000000"/>
                </a:solidFill>
                <a:latin typeface="Times New Roman" pitchFamily="18" charset="0"/>
                <a:sym typeface="Times New Roman" pitchFamily="18" charset="0"/>
              </a:rPr>
              <a:t>采用</a:t>
            </a:r>
            <a:r>
              <a:rPr lang="en-US" altLang="zh-CN" sz="2000" b="1" dirty="0">
                <a:solidFill>
                  <a:srgbClr val="000000"/>
                </a:solidFill>
                <a:latin typeface="Times New Roman" pitchFamily="18" charset="0"/>
                <a:sym typeface="Times New Roman" pitchFamily="18" charset="0"/>
              </a:rPr>
              <a:t>MapReduce</a:t>
            </a:r>
            <a:r>
              <a:rPr lang="en-US" altLang="zh-CN" sz="2000" dirty="0">
                <a:solidFill>
                  <a:srgbClr val="000000"/>
                </a:solidFill>
                <a:latin typeface="Times New Roman" pitchFamily="18" charset="0"/>
                <a:sym typeface="Times New Roman" pitchFamily="18" charset="0"/>
              </a:rPr>
              <a:t>并行技术优化多值查询：当利用MapReduce并行查</a:t>
            </a:r>
            <a:endParaRPr lang="zh-CN" altLang="en-US" sz="2000" dirty="0">
              <a:solidFill>
                <a:srgbClr val="000000"/>
              </a:solidFill>
              <a:latin typeface="Times New Roman" pitchFamily="18" charset="0"/>
              <a:sym typeface="Times New Roman" pitchFamily="18" charset="0"/>
            </a:endParaRPr>
          </a:p>
          <a:p>
            <a:pPr>
              <a:lnSpc>
                <a:spcPts val="2400"/>
              </a:lnSpc>
            </a:pPr>
            <a:r>
              <a:rPr lang="en-US" altLang="zh-CN" sz="2000" dirty="0" err="1">
                <a:solidFill>
                  <a:srgbClr val="000000"/>
                </a:solidFill>
                <a:latin typeface="Times New Roman" pitchFamily="18" charset="0"/>
                <a:sym typeface="Times New Roman" pitchFamily="18" charset="0"/>
              </a:rPr>
              <a:t>询NoSQL数据库时，每个MapTask处理一部分的查询操作，通过实现</a:t>
            </a:r>
            <a:endParaRPr lang="zh-CN" altLang="en-US" sz="2000" dirty="0">
              <a:solidFill>
                <a:srgbClr val="000000"/>
              </a:solidFill>
              <a:latin typeface="Times New Roman" pitchFamily="18" charset="0"/>
              <a:sym typeface="Times New Roman" pitchFamily="18" charset="0"/>
            </a:endParaRPr>
          </a:p>
          <a:p>
            <a:pPr>
              <a:lnSpc>
                <a:spcPts val="2300"/>
              </a:lnSpc>
            </a:pPr>
            <a:r>
              <a:rPr lang="en-US" altLang="zh-CN" sz="2000" dirty="0" err="1">
                <a:solidFill>
                  <a:srgbClr val="000000"/>
                </a:solidFill>
                <a:latin typeface="Times New Roman" pitchFamily="18" charset="0"/>
                <a:sym typeface="Times New Roman" pitchFamily="18" charset="0"/>
              </a:rPr>
              <a:t>多个部分之间的并行查询来提高多值查询的效率。此时每个部分的内部</a:t>
            </a:r>
            <a:endParaRPr lang="zh-CN" altLang="en-US" sz="2000" dirty="0">
              <a:solidFill>
                <a:srgbClr val="000000"/>
              </a:solidFill>
              <a:latin typeface="Times New Roman" pitchFamily="18" charset="0"/>
              <a:sym typeface="Times New Roman" pitchFamily="18" charset="0"/>
            </a:endParaRPr>
          </a:p>
          <a:p>
            <a:pPr>
              <a:lnSpc>
                <a:spcPts val="2300"/>
              </a:lnSpc>
            </a:pPr>
            <a:r>
              <a:rPr lang="en-US" altLang="zh-CN" sz="2000" dirty="0" err="1">
                <a:solidFill>
                  <a:srgbClr val="000000"/>
                </a:solidFill>
                <a:latin typeface="Times New Roman" pitchFamily="18" charset="0"/>
                <a:sym typeface="Times New Roman" pitchFamily="18" charset="0"/>
              </a:rPr>
              <a:t>仍旧需要进行数据的全扫描</a:t>
            </a:r>
            <a:r>
              <a:rPr lang="en-US" altLang="zh-CN" sz="2000" dirty="0">
                <a:solidFill>
                  <a:srgbClr val="000000"/>
                </a:solidFill>
                <a:latin typeface="Times New Roman" pitchFamily="18" charset="0"/>
                <a:sym typeface="Times New Roman" pitchFamily="18" charset="0"/>
              </a:rPr>
              <a:t>。</a:t>
            </a:r>
            <a:endParaRPr lang="zh-CN" altLang="en-US" sz="2000" dirty="0">
              <a:solidFill>
                <a:srgbClr val="000000"/>
              </a:solidFill>
              <a:latin typeface="Times New Roman" pitchFamily="18" charset="0"/>
              <a:sym typeface="Times New Roman" pitchFamily="18" charset="0"/>
            </a:endParaRPr>
          </a:p>
          <a:p>
            <a:pPr>
              <a:lnSpc>
                <a:spcPts val="1000"/>
              </a:lnSpc>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2900"/>
              </a:lnSpc>
            </a:pPr>
            <a:r>
              <a:rPr lang="en-US" altLang="zh-CN" sz="2000" b="1" dirty="0">
                <a:solidFill>
                  <a:srgbClr val="000000"/>
                </a:solidFill>
                <a:latin typeface="Times New Roman" pitchFamily="18" charset="0"/>
                <a:sym typeface="Times New Roman" pitchFamily="18" charset="0"/>
              </a:rPr>
              <a:t>2.</a:t>
            </a:r>
            <a:r>
              <a:rPr lang="en-US" altLang="zh-CN" sz="2000" dirty="0">
                <a:solidFill>
                  <a:srgbClr val="000000"/>
                </a:solidFill>
                <a:latin typeface="Times New Roman" pitchFamily="18" charset="0"/>
                <a:sym typeface="Times New Roman" pitchFamily="18" charset="0"/>
              </a:rPr>
              <a:t>采用索引技术优化多值查询：很多的研究工作尝试从添加多维索引的</a:t>
            </a:r>
            <a:endParaRPr lang="zh-CN" altLang="en-US" sz="2000" dirty="0">
              <a:solidFill>
                <a:srgbClr val="000000"/>
              </a:solidFill>
              <a:latin typeface="Times New Roman" pitchFamily="18" charset="0"/>
              <a:sym typeface="Times New Roman" pitchFamily="18" charset="0"/>
            </a:endParaRPr>
          </a:p>
          <a:p>
            <a:pPr>
              <a:lnSpc>
                <a:spcPts val="2300"/>
              </a:lnSpc>
            </a:pPr>
            <a:r>
              <a:rPr lang="en-US" altLang="zh-CN" sz="2000" dirty="0" err="1">
                <a:solidFill>
                  <a:srgbClr val="000000"/>
                </a:solidFill>
                <a:latin typeface="Times New Roman" pitchFamily="18" charset="0"/>
                <a:sym typeface="Times New Roman" pitchFamily="18" charset="0"/>
              </a:rPr>
              <a:t>角度来加速NoSQL</a:t>
            </a:r>
            <a:r>
              <a:rPr lang="en-US" altLang="zh-CN" sz="2000" dirty="0">
                <a:solidFill>
                  <a:srgbClr val="000000"/>
                </a:solidFill>
                <a:latin typeface="Times New Roman" pitchFamily="18" charset="0"/>
                <a:sym typeface="Times New Roman" pitchFamily="18" charset="0"/>
              </a:rPr>
              <a:t> </a:t>
            </a:r>
            <a:r>
              <a:rPr lang="en-US" altLang="zh-CN" sz="2000" dirty="0" err="1">
                <a:solidFill>
                  <a:srgbClr val="000000"/>
                </a:solidFill>
                <a:latin typeface="Times New Roman" pitchFamily="18" charset="0"/>
                <a:sym typeface="Times New Roman" pitchFamily="18" charset="0"/>
              </a:rPr>
              <a:t>数据库的查询速度</a:t>
            </a:r>
            <a:r>
              <a:rPr lang="en-US" altLang="zh-CN" sz="2000" dirty="0">
                <a:solidFill>
                  <a:srgbClr val="000000"/>
                </a:solidFill>
                <a:latin typeface="Times New Roman" pitchFamily="18" charset="0"/>
                <a:sym typeface="Times New Roman" pitchFamily="18" charset="0"/>
              </a:rPr>
              <a:t>。</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Freeform 3"/>
          <p:cNvSpPr>
            <a:spLocks noChangeArrowheads="1"/>
          </p:cNvSpPr>
          <p:nvPr/>
        </p:nvSpPr>
        <p:spPr bwMode="auto">
          <a:xfrm>
            <a:off x="0" y="0"/>
            <a:ext cx="9144000" cy="6858000"/>
          </a:xfrm>
          <a:custGeom>
            <a:avLst/>
            <a:gdLst>
              <a:gd name="T0" fmla="*/ 0 w 9144000"/>
              <a:gd name="T1" fmla="*/ 6858000 h 6858000"/>
              <a:gd name="T2" fmla="*/ 9144000 w 9144000"/>
              <a:gd name="T3" fmla="*/ 6858000 h 6858000"/>
              <a:gd name="T4" fmla="*/ 9144000 w 9144000"/>
              <a:gd name="T5" fmla="*/ 0 h 6858000"/>
              <a:gd name="T6" fmla="*/ 0 w 9144000"/>
              <a:gd name="T7" fmla="*/ 0 h 6858000"/>
              <a:gd name="T8" fmla="*/ 0 w 9144000"/>
              <a:gd name="T9" fmla="*/ 6858000 h 6858000"/>
              <a:gd name="T10" fmla="*/ 0 60000 65536"/>
              <a:gd name="T11" fmla="*/ 0 60000 65536"/>
              <a:gd name="T12" fmla="*/ 0 60000 65536"/>
              <a:gd name="T13" fmla="*/ 0 60000 65536"/>
              <a:gd name="T14" fmla="*/ 0 60000 65536"/>
              <a:gd name="T15" fmla="*/ 0 w 9144000"/>
              <a:gd name="T16" fmla="*/ 0 h 6858000"/>
              <a:gd name="T17" fmla="*/ 9144000 w 9144000"/>
              <a:gd name="T18" fmla="*/ 6858000 h 6858000"/>
            </a:gdLst>
            <a:ahLst/>
            <a:cxnLst>
              <a:cxn ang="T10">
                <a:pos x="T0" y="T1"/>
              </a:cxn>
              <a:cxn ang="T11">
                <a:pos x="T2" y="T3"/>
              </a:cxn>
              <a:cxn ang="T12">
                <a:pos x="T4" y="T5"/>
              </a:cxn>
              <a:cxn ang="T13">
                <a:pos x="T6" y="T7"/>
              </a:cxn>
              <a:cxn ang="T14">
                <a:pos x="T8" y="T9"/>
              </a:cxn>
            </a:cxnLst>
            <a:rect l="T15" t="T16" r="T17" b="T18"/>
            <a:pathLst>
              <a:path w="9144000" h="6858000">
                <a:moveTo>
                  <a:pt x="0" y="6858000"/>
                </a:moveTo>
                <a:lnTo>
                  <a:pt x="9144000" y="6858000"/>
                </a:lnTo>
                <a:lnTo>
                  <a:pt x="9144000" y="0"/>
                </a:lnTo>
                <a:lnTo>
                  <a:pt x="0" y="0"/>
                </a:lnTo>
                <a:lnTo>
                  <a:pt x="0" y="6858000"/>
                </a:lnTo>
              </a:path>
            </a:pathLst>
          </a:custGeom>
          <a:solidFill>
            <a:srgbClr val="FFFFFF"/>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25603" name="Freeform 3"/>
          <p:cNvSpPr>
            <a:spLocks noChangeArrowheads="1"/>
          </p:cNvSpPr>
          <p:nvPr/>
        </p:nvSpPr>
        <p:spPr bwMode="auto">
          <a:xfrm>
            <a:off x="0" y="0"/>
            <a:ext cx="9144000" cy="1066800"/>
          </a:xfrm>
          <a:custGeom>
            <a:avLst/>
            <a:gdLst>
              <a:gd name="T0" fmla="*/ 0 w 9144000"/>
              <a:gd name="T1" fmla="*/ 1066800 h 1066800"/>
              <a:gd name="T2" fmla="*/ 9144000 w 9144000"/>
              <a:gd name="T3" fmla="*/ 1066800 h 1066800"/>
              <a:gd name="T4" fmla="*/ 9144000 w 9144000"/>
              <a:gd name="T5" fmla="*/ 0 h 1066800"/>
              <a:gd name="T6" fmla="*/ 0 w 9144000"/>
              <a:gd name="T7" fmla="*/ 0 h 1066800"/>
              <a:gd name="T8" fmla="*/ 0 w 9144000"/>
              <a:gd name="T9" fmla="*/ 1066800 h 1066800"/>
              <a:gd name="T10" fmla="*/ 0 60000 65536"/>
              <a:gd name="T11" fmla="*/ 0 60000 65536"/>
              <a:gd name="T12" fmla="*/ 0 60000 65536"/>
              <a:gd name="T13" fmla="*/ 0 60000 65536"/>
              <a:gd name="T14" fmla="*/ 0 60000 65536"/>
              <a:gd name="T15" fmla="*/ 0 w 9144000"/>
              <a:gd name="T16" fmla="*/ 0 h 1066800"/>
              <a:gd name="T17" fmla="*/ 9144000 w 9144000"/>
              <a:gd name="T18" fmla="*/ 1066800 h 1066800"/>
            </a:gdLst>
            <a:ahLst/>
            <a:cxnLst>
              <a:cxn ang="T10">
                <a:pos x="T0" y="T1"/>
              </a:cxn>
              <a:cxn ang="T11">
                <a:pos x="T2" y="T3"/>
              </a:cxn>
              <a:cxn ang="T12">
                <a:pos x="T4" y="T5"/>
              </a:cxn>
              <a:cxn ang="T13">
                <a:pos x="T6" y="T7"/>
              </a:cxn>
              <a:cxn ang="T14">
                <a:pos x="T8" y="T9"/>
              </a:cxn>
            </a:cxnLst>
            <a:rect l="T15" t="T16" r="T17" b="T18"/>
            <a:pathLst>
              <a:path w="9144000" h="1066800">
                <a:moveTo>
                  <a:pt x="0" y="1066800"/>
                </a:moveTo>
                <a:lnTo>
                  <a:pt x="9144000" y="1066800"/>
                </a:lnTo>
                <a:lnTo>
                  <a:pt x="9144000" y="0"/>
                </a:lnTo>
                <a:lnTo>
                  <a:pt x="0" y="0"/>
                </a:lnTo>
                <a:lnTo>
                  <a:pt x="0" y="1066800"/>
                </a:lnTo>
              </a:path>
            </a:pathLst>
          </a:custGeom>
          <a:solidFill>
            <a:srgbClr val="0056AC"/>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25604" name="Freeform 3"/>
          <p:cNvSpPr>
            <a:spLocks noChangeArrowheads="1"/>
          </p:cNvSpPr>
          <p:nvPr/>
        </p:nvSpPr>
        <p:spPr bwMode="auto">
          <a:xfrm>
            <a:off x="-3175" y="-3175"/>
            <a:ext cx="9153525" cy="1076325"/>
          </a:xfrm>
          <a:custGeom>
            <a:avLst/>
            <a:gdLst>
              <a:gd name="T0" fmla="*/ 6350 w 9156700"/>
              <a:gd name="T1" fmla="*/ 1073150 h 1079500"/>
              <a:gd name="T2" fmla="*/ 9150350 w 9156700"/>
              <a:gd name="T3" fmla="*/ 1073150 h 1079500"/>
              <a:gd name="T4" fmla="*/ 9150350 w 9156700"/>
              <a:gd name="T5" fmla="*/ 6350 h 1079500"/>
              <a:gd name="T6" fmla="*/ 6350 w 9156700"/>
              <a:gd name="T7" fmla="*/ 6350 h 1079500"/>
              <a:gd name="T8" fmla="*/ 6350 w 9156700"/>
              <a:gd name="T9" fmla="*/ 1073150 h 1079500"/>
              <a:gd name="T10" fmla="*/ 0 60000 65536"/>
              <a:gd name="T11" fmla="*/ 0 60000 65536"/>
              <a:gd name="T12" fmla="*/ 0 60000 65536"/>
              <a:gd name="T13" fmla="*/ 0 60000 65536"/>
              <a:gd name="T14" fmla="*/ 0 60000 65536"/>
              <a:gd name="T15" fmla="*/ 0 w 9156700"/>
              <a:gd name="T16" fmla="*/ 0 h 1079500"/>
              <a:gd name="T17" fmla="*/ 9156700 w 9156700"/>
              <a:gd name="T18" fmla="*/ 1079500 h 1079500"/>
            </a:gdLst>
            <a:ahLst/>
            <a:cxnLst>
              <a:cxn ang="T10">
                <a:pos x="T0" y="T1"/>
              </a:cxn>
              <a:cxn ang="T11">
                <a:pos x="T2" y="T3"/>
              </a:cxn>
              <a:cxn ang="T12">
                <a:pos x="T4" y="T5"/>
              </a:cxn>
              <a:cxn ang="T13">
                <a:pos x="T6" y="T7"/>
              </a:cxn>
              <a:cxn ang="T14">
                <a:pos x="T8" y="T9"/>
              </a:cxn>
            </a:cxnLst>
            <a:rect l="T15" t="T16" r="T17" b="T18"/>
            <a:pathLst>
              <a:path w="9156700" h="1079500">
                <a:moveTo>
                  <a:pt x="6350" y="1073150"/>
                </a:moveTo>
                <a:lnTo>
                  <a:pt x="9150350" y="1073150"/>
                </a:lnTo>
                <a:lnTo>
                  <a:pt x="9150350" y="6350"/>
                </a:lnTo>
                <a:lnTo>
                  <a:pt x="6350" y="6350"/>
                </a:lnTo>
                <a:lnTo>
                  <a:pt x="6350" y="1073150"/>
                </a:lnTo>
              </a:path>
            </a:pathLst>
          </a:custGeom>
          <a:solidFill>
            <a:srgbClr val="000000">
              <a:alpha val="0"/>
            </a:srgbClr>
          </a:solidFill>
          <a:ln w="12700" cap="flat" cmpd="sng">
            <a:solidFill>
              <a:srgbClr val="000000"/>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pic>
        <p:nvPicPr>
          <p:cNvPr id="2560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616700"/>
            <a:ext cx="91440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6" name="TextBox 1"/>
          <p:cNvSpPr>
            <a:spLocks noChangeArrowheads="1"/>
          </p:cNvSpPr>
          <p:nvPr/>
        </p:nvSpPr>
        <p:spPr bwMode="auto">
          <a:xfrm>
            <a:off x="584200" y="6667500"/>
            <a:ext cx="13716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200"/>
              </a:lnSpc>
            </a:pPr>
            <a:r>
              <a:rPr lang="en-US" altLang="zh-CN" sz="1200">
                <a:solidFill>
                  <a:srgbClr val="FFFFFF"/>
                </a:solidFill>
                <a:latin typeface="Times New Roman" pitchFamily="18" charset="0"/>
                <a:sym typeface="Times New Roman" pitchFamily="18" charset="0"/>
              </a:rPr>
              <a:t>《大数据技术基础》</a:t>
            </a:r>
            <a:endParaRPr lang="zh-CN" altLang="en-US"/>
          </a:p>
        </p:txBody>
      </p:sp>
      <p:sp>
        <p:nvSpPr>
          <p:cNvPr id="25607" name="TextBox 1"/>
          <p:cNvSpPr>
            <a:spLocks noChangeArrowheads="1"/>
          </p:cNvSpPr>
          <p:nvPr/>
        </p:nvSpPr>
        <p:spPr bwMode="auto">
          <a:xfrm>
            <a:off x="546100" y="546100"/>
            <a:ext cx="7924800" cy="604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393700" algn="l"/>
                <a:tab pos="685800" algn="l"/>
                <a:tab pos="850900" algn="l"/>
              </a:tabLst>
              <a:defRPr>
                <a:solidFill>
                  <a:schemeClr val="tx1"/>
                </a:solidFill>
                <a:latin typeface="Arial" pitchFamily="34" charset="0"/>
              </a:defRPr>
            </a:lvl1pPr>
            <a:lvl2pPr>
              <a:tabLst>
                <a:tab pos="393700" algn="l"/>
                <a:tab pos="685800" algn="l"/>
                <a:tab pos="850900" algn="l"/>
              </a:tabLst>
              <a:defRPr>
                <a:solidFill>
                  <a:schemeClr val="tx1"/>
                </a:solidFill>
                <a:latin typeface="Arial" pitchFamily="34" charset="0"/>
              </a:defRPr>
            </a:lvl2pPr>
            <a:lvl3pPr>
              <a:tabLst>
                <a:tab pos="393700" algn="l"/>
                <a:tab pos="685800" algn="l"/>
                <a:tab pos="850900" algn="l"/>
              </a:tabLst>
              <a:defRPr>
                <a:solidFill>
                  <a:schemeClr val="tx1"/>
                </a:solidFill>
                <a:latin typeface="Arial" pitchFamily="34" charset="0"/>
              </a:defRPr>
            </a:lvl3pPr>
            <a:lvl4pPr>
              <a:tabLst>
                <a:tab pos="393700" algn="l"/>
                <a:tab pos="685800" algn="l"/>
                <a:tab pos="850900" algn="l"/>
              </a:tabLst>
              <a:defRPr>
                <a:solidFill>
                  <a:schemeClr val="tx1"/>
                </a:solidFill>
                <a:latin typeface="Arial" pitchFamily="34" charset="0"/>
              </a:defRPr>
            </a:lvl4pPr>
            <a:lvl5pPr>
              <a:tabLst>
                <a:tab pos="393700" algn="l"/>
                <a:tab pos="685800" algn="l"/>
                <a:tab pos="850900" algn="l"/>
              </a:tabLst>
              <a:defRPr>
                <a:solidFill>
                  <a:schemeClr val="tx1"/>
                </a:solidFill>
                <a:latin typeface="Arial" pitchFamily="34" charset="0"/>
              </a:defRPr>
            </a:lvl5pPr>
            <a:lvl6pPr fontAlgn="base">
              <a:spcBef>
                <a:spcPct val="0"/>
              </a:spcBef>
              <a:spcAft>
                <a:spcPct val="0"/>
              </a:spcAft>
              <a:buFont typeface="Arial" pitchFamily="34" charset="0"/>
              <a:tabLst>
                <a:tab pos="393700" algn="l"/>
                <a:tab pos="685800" algn="l"/>
                <a:tab pos="850900" algn="l"/>
              </a:tabLst>
              <a:defRPr>
                <a:solidFill>
                  <a:schemeClr val="tx1"/>
                </a:solidFill>
                <a:latin typeface="Arial" pitchFamily="34" charset="0"/>
              </a:defRPr>
            </a:lvl6pPr>
            <a:lvl7pPr fontAlgn="base">
              <a:spcBef>
                <a:spcPct val="0"/>
              </a:spcBef>
              <a:spcAft>
                <a:spcPct val="0"/>
              </a:spcAft>
              <a:buFont typeface="Arial" pitchFamily="34" charset="0"/>
              <a:tabLst>
                <a:tab pos="393700" algn="l"/>
                <a:tab pos="685800" algn="l"/>
                <a:tab pos="850900" algn="l"/>
              </a:tabLst>
              <a:defRPr>
                <a:solidFill>
                  <a:schemeClr val="tx1"/>
                </a:solidFill>
                <a:latin typeface="Arial" pitchFamily="34" charset="0"/>
              </a:defRPr>
            </a:lvl7pPr>
            <a:lvl8pPr fontAlgn="base">
              <a:spcBef>
                <a:spcPct val="0"/>
              </a:spcBef>
              <a:spcAft>
                <a:spcPct val="0"/>
              </a:spcAft>
              <a:buFont typeface="Arial" pitchFamily="34" charset="0"/>
              <a:tabLst>
                <a:tab pos="393700" algn="l"/>
                <a:tab pos="685800" algn="l"/>
                <a:tab pos="850900" algn="l"/>
              </a:tabLst>
              <a:defRPr>
                <a:solidFill>
                  <a:schemeClr val="tx1"/>
                </a:solidFill>
                <a:latin typeface="Arial" pitchFamily="34" charset="0"/>
              </a:defRPr>
            </a:lvl8pPr>
            <a:lvl9pPr fontAlgn="base">
              <a:spcBef>
                <a:spcPct val="0"/>
              </a:spcBef>
              <a:spcAft>
                <a:spcPct val="0"/>
              </a:spcAft>
              <a:buFont typeface="Arial" pitchFamily="34" charset="0"/>
              <a:tabLst>
                <a:tab pos="393700" algn="l"/>
                <a:tab pos="685800" algn="l"/>
                <a:tab pos="850900" algn="l"/>
              </a:tabLst>
              <a:defRPr>
                <a:solidFill>
                  <a:schemeClr val="tx1"/>
                </a:solidFill>
                <a:latin typeface="Arial" pitchFamily="34" charset="0"/>
              </a:defRPr>
            </a:lvl9pPr>
          </a:lstStyle>
          <a:p>
            <a:pPr>
              <a:lnSpc>
                <a:spcPts val="32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3200">
                <a:solidFill>
                  <a:srgbClr val="FFFFFF"/>
                </a:solidFill>
                <a:latin typeface="黑体" pitchFamily="49" charset="-122"/>
                <a:sym typeface="黑体" pitchFamily="49" charset="-122"/>
              </a:rPr>
              <a:t>数据分析技术</a:t>
            </a:r>
            <a:endParaRPr lang="zh-CN" altLang="en-US" sz="3200">
              <a:solidFill>
                <a:srgbClr val="FFFFFF"/>
              </a:solidFill>
              <a:latin typeface="黑体" pitchFamily="49" charset="-122"/>
              <a:sym typeface="黑体" pitchFamily="49" charset="-122"/>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3100"/>
              </a:lnSpc>
            </a:pPr>
            <a:r>
              <a:rPr lang="en-US" altLang="zh-CN" sz="2400">
                <a:solidFill>
                  <a:srgbClr val="000000"/>
                </a:solidFill>
                <a:latin typeface="Times New Roman" pitchFamily="18" charset="0"/>
                <a:sym typeface="Times New Roman" pitchFamily="18" charset="0"/>
              </a:rPr>
              <a:t>•Mapreduce是谷歌最早采用的计算模型，适合批处理</a:t>
            </a:r>
            <a:endParaRPr lang="zh-CN" altLang="en-US" sz="2400">
              <a:solidFill>
                <a:srgbClr val="000000"/>
              </a:solidFill>
              <a:latin typeface="Times New Roman" pitchFamily="18" charset="0"/>
              <a:sym typeface="Times New Roman" pitchFamily="18" charset="0"/>
            </a:endParaRPr>
          </a:p>
          <a:p>
            <a:pPr>
              <a:lnSpc>
                <a:spcPts val="2800"/>
              </a:lnSpc>
            </a:pPr>
            <a:r>
              <a:rPr lang="en-US" altLang="zh-CN" sz="2400">
                <a:solidFill>
                  <a:srgbClr val="000000"/>
                </a:solidFill>
                <a:latin typeface="Times New Roman" pitchFamily="18" charset="0"/>
                <a:sym typeface="Times New Roman" pitchFamily="18" charset="0"/>
              </a:rPr>
              <a:t>•谷歌设计了Pregrel用于图计算</a:t>
            </a:r>
            <a:endParaRPr lang="zh-CN" altLang="en-US" sz="2400">
              <a:solidFill>
                <a:srgbClr val="000000"/>
              </a:solidFill>
              <a:latin typeface="Times New Roman" pitchFamily="18" charset="0"/>
              <a:sym typeface="Times New Roman" pitchFamily="18" charset="0"/>
            </a:endParaRPr>
          </a:p>
          <a:p>
            <a:pPr>
              <a:lnSpc>
                <a:spcPts val="2800"/>
              </a:lnSpc>
            </a:pPr>
            <a:r>
              <a:rPr lang="en-US" altLang="zh-CN" sz="2400">
                <a:solidFill>
                  <a:srgbClr val="000000"/>
                </a:solidFill>
                <a:latin typeface="Times New Roman" pitchFamily="18" charset="0"/>
                <a:sym typeface="Times New Roman" pitchFamily="18" charset="0"/>
              </a:rPr>
              <a:t>• Dremel适用于Web数据级别的交互式数据分析系统</a:t>
            </a:r>
            <a:endParaRPr lang="zh-CN" altLang="en-US" sz="2400">
              <a:solidFill>
                <a:srgbClr val="000000"/>
              </a:solidFill>
              <a:latin typeface="Times New Roman" pitchFamily="18" charset="0"/>
              <a:sym typeface="Times New Roman" pitchFamily="18" charset="0"/>
            </a:endParaRPr>
          </a:p>
          <a:p>
            <a:pPr>
              <a:lnSpc>
                <a:spcPts val="2800"/>
              </a:lnSpc>
            </a:pPr>
            <a:r>
              <a:rPr lang="en-US" altLang="zh-CN" sz="2400">
                <a:solidFill>
                  <a:srgbClr val="000000"/>
                </a:solidFill>
                <a:latin typeface="Times New Roman" pitchFamily="18" charset="0"/>
                <a:sym typeface="Times New Roman" pitchFamily="18" charset="0"/>
              </a:rPr>
              <a:t>•谷歌的PowerDrill主要用于大数据量的核心数据集分析</a:t>
            </a:r>
            <a:endParaRPr lang="zh-CN" altLang="en-US" sz="2400">
              <a:solidFill>
                <a:srgbClr val="000000"/>
              </a:solidFill>
              <a:latin typeface="Times New Roman" pitchFamily="18" charset="0"/>
              <a:sym typeface="Times New Roman" pitchFamily="18"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2700"/>
              </a:lnSpc>
            </a:pPr>
            <a:r>
              <a:rPr lang="en-US" altLang="zh-CN" sz="2400">
                <a:solidFill>
                  <a:srgbClr val="000000"/>
                </a:solidFill>
                <a:latin typeface="Times New Roman" pitchFamily="18" charset="0"/>
                <a:sym typeface="Times New Roman" pitchFamily="18" charset="0"/>
              </a:rPr>
              <a:t>实时数据处理是大数据分析的一个核心需求。很多研究工作</a:t>
            </a:r>
            <a:endParaRPr lang="zh-CN" altLang="en-US" sz="2400">
              <a:solidFill>
                <a:srgbClr val="000000"/>
              </a:solidFill>
              <a:latin typeface="Times New Roman" pitchFamily="18" charset="0"/>
              <a:sym typeface="Times New Roman" pitchFamily="18" charset="0"/>
            </a:endParaRPr>
          </a:p>
          <a:p>
            <a:pPr>
              <a:lnSpc>
                <a:spcPts val="2800"/>
              </a:lnSpc>
            </a:pPr>
            <a:r>
              <a:rPr lang="en-US" altLang="zh-CN" sz="2400">
                <a:solidFill>
                  <a:srgbClr val="000000"/>
                </a:solidFill>
                <a:latin typeface="Times New Roman" pitchFamily="18" charset="0"/>
                <a:sym typeface="Times New Roman" pitchFamily="18" charset="0"/>
              </a:rPr>
              <a:t>正是围绕这一需求展开的。前面介绍了大数据处理的两种基</a:t>
            </a:r>
            <a:endParaRPr lang="zh-CN" altLang="en-US" sz="2400">
              <a:solidFill>
                <a:srgbClr val="000000"/>
              </a:solidFill>
              <a:latin typeface="Times New Roman" pitchFamily="18" charset="0"/>
              <a:sym typeface="Times New Roman" pitchFamily="18" charset="0"/>
            </a:endParaRPr>
          </a:p>
          <a:p>
            <a:pPr>
              <a:lnSpc>
                <a:spcPts val="2700"/>
              </a:lnSpc>
            </a:pPr>
            <a:r>
              <a:rPr lang="en-US" altLang="zh-CN" sz="2400">
                <a:solidFill>
                  <a:srgbClr val="000000"/>
                </a:solidFill>
                <a:latin typeface="Times New Roman" pitchFamily="18" charset="0"/>
                <a:sym typeface="Times New Roman" pitchFamily="18" charset="0"/>
              </a:rPr>
              <a:t>本模式，而在实时处理的模式选择中，主要有三种思路：</a:t>
            </a:r>
            <a:endParaRPr lang="zh-CN" altLang="en-US" sz="2400">
              <a:solidFill>
                <a:srgbClr val="000000"/>
              </a:solidFill>
              <a:latin typeface="Times New Roman" pitchFamily="18" charset="0"/>
              <a:sym typeface="Times New Roman" pitchFamily="18"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35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2400">
                <a:solidFill>
                  <a:srgbClr val="000000"/>
                </a:solidFill>
                <a:latin typeface="Times New Roman" pitchFamily="18" charset="0"/>
                <a:sym typeface="Times New Roman" pitchFamily="18" charset="0"/>
              </a:rPr>
              <a:t>–    采用流处理模式：Storm</a:t>
            </a:r>
            <a:endParaRPr lang="zh-CN" altLang="en-US" sz="2400">
              <a:solidFill>
                <a:srgbClr val="000000"/>
              </a:solidFill>
              <a:latin typeface="Times New Roman" pitchFamily="18" charset="0"/>
              <a:sym typeface="Times New Roman" pitchFamily="18" charset="0"/>
            </a:endParaRPr>
          </a:p>
          <a:p>
            <a:pPr>
              <a:lnSpc>
                <a:spcPts val="34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2400">
                <a:solidFill>
                  <a:srgbClr val="000000"/>
                </a:solidFill>
                <a:latin typeface="Times New Roman" pitchFamily="18" charset="0"/>
                <a:sym typeface="Times New Roman" pitchFamily="18" charset="0"/>
              </a:rPr>
              <a:t>–    采用批处理模式：Percolator\Nectar\DryadInc实现大</a:t>
            </a:r>
            <a:endParaRPr lang="zh-CN" altLang="en-US" sz="2400">
              <a:solidFill>
                <a:srgbClr val="000000"/>
              </a:solidFill>
              <a:latin typeface="Times New Roman" pitchFamily="18" charset="0"/>
              <a:sym typeface="Times New Roman" pitchFamily="18" charset="0"/>
            </a:endParaRPr>
          </a:p>
          <a:p>
            <a:pPr>
              <a:lnSpc>
                <a:spcPts val="27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2400">
                <a:solidFill>
                  <a:srgbClr val="000000"/>
                </a:solidFill>
                <a:latin typeface="Times New Roman" pitchFamily="18" charset="0"/>
                <a:sym typeface="Times New Roman" pitchFamily="18" charset="0"/>
              </a:rPr>
              <a:t>规模数据的增量计算</a:t>
            </a:r>
            <a:endParaRPr lang="zh-CN" altLang="en-US" sz="2400">
              <a:solidFill>
                <a:srgbClr val="000000"/>
              </a:solidFill>
              <a:latin typeface="Times New Roman" pitchFamily="18" charset="0"/>
              <a:sym typeface="Times New Roman" pitchFamily="18" charset="0"/>
            </a:endParaRPr>
          </a:p>
          <a:p>
            <a:pPr>
              <a:lnSpc>
                <a:spcPts val="36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2400">
                <a:solidFill>
                  <a:srgbClr val="000000"/>
                </a:solidFill>
                <a:latin typeface="Times New Roman" pitchFamily="18" charset="0"/>
                <a:sym typeface="Times New Roman" pitchFamily="18" charset="0"/>
              </a:rPr>
              <a:t>–    二者的融合</a:t>
            </a: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a:ln/>
        </p:spPr>
        <p:txBody>
          <a:bodyPr/>
          <a:lstStyle/>
          <a:p>
            <a:r>
              <a:rPr lang="zh-CN" altLang="en-US" dirty="0" smtClean="0"/>
              <a:t>当前代表性大数据生态与技术</a:t>
            </a:r>
          </a:p>
        </p:txBody>
      </p:sp>
      <p:sp>
        <p:nvSpPr>
          <p:cNvPr id="21507" name="TextBox 2"/>
          <p:cNvSpPr txBox="1">
            <a:spLocks noChangeArrowheads="1"/>
          </p:cNvSpPr>
          <p:nvPr/>
        </p:nvSpPr>
        <p:spPr bwMode="auto">
          <a:xfrm>
            <a:off x="1295400" y="1524000"/>
            <a:ext cx="42672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800" dirty="0" smtClean="0">
                <a:solidFill>
                  <a:srgbClr val="000000"/>
                </a:solidFill>
              </a:rPr>
              <a:t>Hadoop</a:t>
            </a:r>
          </a:p>
          <a:p>
            <a:pPr eaLnBrk="1" hangingPunct="1">
              <a:spcBef>
                <a:spcPct val="0"/>
              </a:spcBef>
              <a:buFontTx/>
              <a:buNone/>
            </a:pPr>
            <a:r>
              <a:rPr lang="en-US" altLang="zh-CN" sz="2800" dirty="0" smtClean="0">
                <a:solidFill>
                  <a:srgbClr val="000000"/>
                </a:solidFill>
              </a:rPr>
              <a:t>Spark</a:t>
            </a:r>
          </a:p>
          <a:p>
            <a:pPr eaLnBrk="1" hangingPunct="1">
              <a:spcBef>
                <a:spcPct val="0"/>
              </a:spcBef>
              <a:buFontTx/>
              <a:buNone/>
            </a:pPr>
            <a:r>
              <a:rPr lang="en-US" altLang="zh-CN" sz="2800" dirty="0" err="1" smtClean="0">
                <a:solidFill>
                  <a:srgbClr val="000000"/>
                </a:solidFill>
              </a:rPr>
              <a:t>Flink</a:t>
            </a:r>
            <a:endParaRPr lang="en-US" altLang="zh-CN" sz="2800" dirty="0" smtClean="0">
              <a:solidFill>
                <a:srgbClr val="000000"/>
              </a:solidFill>
            </a:endParaRPr>
          </a:p>
          <a:p>
            <a:pPr eaLnBrk="1" hangingPunct="1">
              <a:spcBef>
                <a:spcPct val="0"/>
              </a:spcBef>
              <a:buFontTx/>
              <a:buNone/>
            </a:pPr>
            <a:r>
              <a:rPr lang="en-US" altLang="zh-CN" sz="2800" dirty="0" smtClean="0">
                <a:solidFill>
                  <a:srgbClr val="000000"/>
                </a:solidFill>
              </a:rPr>
              <a:t>Beam</a:t>
            </a:r>
            <a:endParaRPr lang="zh-CN" altLang="en-US" sz="2800" dirty="0" smtClean="0">
              <a:solidFill>
                <a:srgbClr val="000000"/>
              </a:solidFill>
            </a:endParaRPr>
          </a:p>
        </p:txBody>
      </p:sp>
    </p:spTree>
    <p:extLst>
      <p:ext uri="{BB962C8B-B14F-4D97-AF65-F5344CB8AC3E}">
        <p14:creationId xmlns:p14="http://schemas.microsoft.com/office/powerpoint/2010/main" val="27015827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a:ln/>
        </p:spPr>
        <p:txBody>
          <a:bodyPr/>
          <a:lstStyle/>
          <a:p>
            <a:r>
              <a:rPr lang="en-US" altLang="zh-CN" dirty="0" smtClean="0"/>
              <a:t>Hadoop</a:t>
            </a:r>
            <a:endParaRPr lang="zh-CN" altLang="en-US" dirty="0" smtClean="0"/>
          </a:p>
        </p:txBody>
      </p:sp>
      <p:pic>
        <p:nvPicPr>
          <p:cNvPr id="22531"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524000"/>
            <a:ext cx="6408738"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TextBox 3"/>
          <p:cNvSpPr txBox="1">
            <a:spLocks noChangeArrowheads="1"/>
          </p:cNvSpPr>
          <p:nvPr/>
        </p:nvSpPr>
        <p:spPr bwMode="auto">
          <a:xfrm>
            <a:off x="3503613" y="5726113"/>
            <a:ext cx="22113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smtClean="0">
                <a:solidFill>
                  <a:srgbClr val="000000"/>
                </a:solidFill>
              </a:rPr>
              <a:t>图 </a:t>
            </a:r>
            <a:r>
              <a:rPr lang="en-US" altLang="zh-CN" sz="1800" smtClean="0">
                <a:solidFill>
                  <a:srgbClr val="000000"/>
                </a:solidFill>
              </a:rPr>
              <a:t>Hadoop</a:t>
            </a:r>
            <a:r>
              <a:rPr lang="zh-CN" altLang="en-US" sz="1800" smtClean="0">
                <a:solidFill>
                  <a:srgbClr val="000000"/>
                </a:solidFill>
              </a:rPr>
              <a:t>生态系统</a:t>
            </a:r>
          </a:p>
        </p:txBody>
      </p:sp>
    </p:spTree>
    <p:extLst>
      <p:ext uri="{BB962C8B-B14F-4D97-AF65-F5344CB8AC3E}">
        <p14:creationId xmlns:p14="http://schemas.microsoft.com/office/powerpoint/2010/main" val="134585527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a:ln/>
        </p:spPr>
        <p:txBody>
          <a:bodyPr/>
          <a:lstStyle/>
          <a:p>
            <a:r>
              <a:rPr lang="en-US" altLang="zh-CN" dirty="0" smtClean="0"/>
              <a:t>Hadoop——</a:t>
            </a:r>
            <a:r>
              <a:rPr lang="en-US" altLang="zh-CN" dirty="0" err="1" smtClean="0"/>
              <a:t>MapReduce</a:t>
            </a:r>
            <a:endParaRPr lang="zh-CN" altLang="en-US" dirty="0" smtClean="0"/>
          </a:p>
        </p:txBody>
      </p:sp>
      <p:pic>
        <p:nvPicPr>
          <p:cNvPr id="2355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6400" y="3125788"/>
            <a:ext cx="5867400"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Rectangle 5"/>
          <p:cNvSpPr>
            <a:spLocks noChangeArrowheads="1"/>
          </p:cNvSpPr>
          <p:nvPr/>
        </p:nvSpPr>
        <p:spPr bwMode="auto">
          <a:xfrm>
            <a:off x="3308350" y="6124575"/>
            <a:ext cx="24320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a:spcBef>
                <a:spcPct val="0"/>
              </a:spcBef>
              <a:buFontTx/>
              <a:buNone/>
            </a:pPr>
            <a:r>
              <a:rPr lang="zh-CN" altLang="en-US" sz="1600" smtClean="0">
                <a:solidFill>
                  <a:srgbClr val="000000"/>
                </a:solidFill>
              </a:rPr>
              <a:t>图 </a:t>
            </a:r>
            <a:r>
              <a:rPr lang="en-US" altLang="zh-CN" sz="1600" smtClean="0">
                <a:solidFill>
                  <a:srgbClr val="000000"/>
                </a:solidFill>
              </a:rPr>
              <a:t> MapReduce</a:t>
            </a:r>
            <a:r>
              <a:rPr lang="zh-CN" altLang="en-US" sz="1600" smtClean="0">
                <a:solidFill>
                  <a:srgbClr val="000000"/>
                </a:solidFill>
              </a:rPr>
              <a:t>工作流程</a:t>
            </a:r>
          </a:p>
        </p:txBody>
      </p:sp>
      <p:sp>
        <p:nvSpPr>
          <p:cNvPr id="23557" name="TextBox 4"/>
          <p:cNvSpPr txBox="1">
            <a:spLocks noChangeArrowheads="1"/>
          </p:cNvSpPr>
          <p:nvPr/>
        </p:nvSpPr>
        <p:spPr bwMode="auto">
          <a:xfrm>
            <a:off x="4038600" y="3657600"/>
            <a:ext cx="898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smtClean="0">
                <a:solidFill>
                  <a:srgbClr val="000000"/>
                </a:solidFill>
              </a:rPr>
              <a:t>Shuffle</a:t>
            </a:r>
            <a:endParaRPr lang="zh-CN" altLang="en-US" sz="1800" smtClean="0">
              <a:solidFill>
                <a:srgbClr val="000000"/>
              </a:solidFill>
            </a:endParaRPr>
          </a:p>
        </p:txBody>
      </p:sp>
      <p:sp>
        <p:nvSpPr>
          <p:cNvPr id="23558" name="Rectangle 4"/>
          <p:cNvSpPr>
            <a:spLocks noChangeArrowheads="1"/>
          </p:cNvSpPr>
          <p:nvPr/>
        </p:nvSpPr>
        <p:spPr bwMode="auto">
          <a:xfrm>
            <a:off x="533400" y="1249363"/>
            <a:ext cx="80772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Char char="•"/>
            </a:pPr>
            <a:r>
              <a:rPr lang="en-US" altLang="zh-CN" sz="1600" smtClean="0">
                <a:solidFill>
                  <a:srgbClr val="000000"/>
                </a:solidFill>
              </a:rPr>
              <a:t>MapReduce</a:t>
            </a:r>
            <a:r>
              <a:rPr lang="zh-CN" altLang="en-US" sz="1600" smtClean="0">
                <a:solidFill>
                  <a:srgbClr val="000000"/>
                </a:solidFill>
              </a:rPr>
              <a:t>将复杂的、运行于大规模集群上的并行计算过程高度地抽象到了两个函数：</a:t>
            </a:r>
            <a:r>
              <a:rPr lang="en-US" altLang="zh-CN" sz="1600" smtClean="0">
                <a:solidFill>
                  <a:srgbClr val="000000"/>
                </a:solidFill>
              </a:rPr>
              <a:t>Map</a:t>
            </a:r>
            <a:r>
              <a:rPr lang="zh-CN" altLang="en-US" sz="1600" smtClean="0">
                <a:solidFill>
                  <a:srgbClr val="000000"/>
                </a:solidFill>
              </a:rPr>
              <a:t>和</a:t>
            </a:r>
            <a:r>
              <a:rPr lang="en-US" altLang="zh-CN" sz="1600" smtClean="0">
                <a:solidFill>
                  <a:srgbClr val="000000"/>
                </a:solidFill>
              </a:rPr>
              <a:t>Reduce</a:t>
            </a:r>
          </a:p>
          <a:p>
            <a:pPr>
              <a:spcBef>
                <a:spcPct val="0"/>
              </a:spcBef>
              <a:buFontTx/>
              <a:buChar char="•"/>
            </a:pPr>
            <a:r>
              <a:rPr lang="zh-CN" altLang="en-US" sz="1600" smtClean="0">
                <a:solidFill>
                  <a:srgbClr val="000000"/>
                </a:solidFill>
              </a:rPr>
              <a:t>编程容易，不需要掌握分布式并行编程细节，也可以很容易把自己的程序运行在分布式系统上，完成海量数据的计算</a:t>
            </a:r>
            <a:endParaRPr lang="en-US" altLang="zh-CN" sz="1600" smtClean="0">
              <a:solidFill>
                <a:srgbClr val="000000"/>
              </a:solidFill>
            </a:endParaRPr>
          </a:p>
          <a:p>
            <a:pPr>
              <a:spcBef>
                <a:spcPct val="0"/>
              </a:spcBef>
              <a:buFontTx/>
              <a:buChar char="•"/>
            </a:pPr>
            <a:r>
              <a:rPr lang="en-US" altLang="zh-CN" sz="1600" smtClean="0">
                <a:solidFill>
                  <a:srgbClr val="000000"/>
                </a:solidFill>
              </a:rPr>
              <a:t>MapReduce</a:t>
            </a:r>
            <a:r>
              <a:rPr lang="zh-CN" altLang="en-US" sz="1600" smtClean="0">
                <a:solidFill>
                  <a:srgbClr val="000000"/>
                </a:solidFill>
              </a:rPr>
              <a:t>采用“</a:t>
            </a:r>
            <a:r>
              <a:rPr lang="zh-CN" altLang="en-US" sz="1600" b="1" smtClean="0">
                <a:solidFill>
                  <a:srgbClr val="FF0000"/>
                </a:solidFill>
              </a:rPr>
              <a:t>分而治之</a:t>
            </a:r>
            <a:r>
              <a:rPr lang="zh-CN" altLang="en-US" sz="1600" smtClean="0">
                <a:solidFill>
                  <a:srgbClr val="000000"/>
                </a:solidFill>
              </a:rPr>
              <a:t>”策略，一个存储在分布式文件系统中的大规模数据集，会被切分成许多独立的分片（</a:t>
            </a:r>
            <a:r>
              <a:rPr lang="en-US" altLang="zh-CN" sz="1600" smtClean="0">
                <a:solidFill>
                  <a:srgbClr val="000000"/>
                </a:solidFill>
              </a:rPr>
              <a:t>split</a:t>
            </a:r>
            <a:r>
              <a:rPr lang="zh-CN" altLang="en-US" sz="1600" smtClean="0">
                <a:solidFill>
                  <a:srgbClr val="000000"/>
                </a:solidFill>
              </a:rPr>
              <a:t>），这些分片可以被多个</a:t>
            </a:r>
            <a:r>
              <a:rPr lang="en-US" altLang="zh-CN" sz="1600" smtClean="0">
                <a:solidFill>
                  <a:srgbClr val="000000"/>
                </a:solidFill>
              </a:rPr>
              <a:t>Map</a:t>
            </a:r>
            <a:r>
              <a:rPr lang="zh-CN" altLang="en-US" sz="1600" smtClean="0">
                <a:solidFill>
                  <a:srgbClr val="000000"/>
                </a:solidFill>
              </a:rPr>
              <a:t>任务并行处理</a:t>
            </a:r>
          </a:p>
        </p:txBody>
      </p:sp>
    </p:spTree>
    <p:extLst>
      <p:ext uri="{BB962C8B-B14F-4D97-AF65-F5344CB8AC3E}">
        <p14:creationId xmlns:p14="http://schemas.microsoft.com/office/powerpoint/2010/main" val="114515656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a:xfrm>
            <a:off x="1066800" y="76200"/>
            <a:ext cx="7391400" cy="914400"/>
          </a:xfrm>
          <a:ln/>
        </p:spPr>
        <p:txBody>
          <a:bodyPr/>
          <a:lstStyle/>
          <a:p>
            <a:r>
              <a:rPr lang="en-US" altLang="zh-CN" dirty="0" smtClean="0"/>
              <a:t>Hadoop——</a:t>
            </a:r>
            <a:r>
              <a:rPr lang="zh-CN" altLang="zh-CN" dirty="0" smtClean="0"/>
              <a:t>YARN</a:t>
            </a:r>
            <a:endParaRPr lang="zh-CN" altLang="en-US" dirty="0" smtClean="0"/>
          </a:p>
        </p:txBody>
      </p:sp>
      <p:sp>
        <p:nvSpPr>
          <p:cNvPr id="24579" name="矩形 2"/>
          <p:cNvSpPr>
            <a:spLocks noChangeArrowheads="1"/>
          </p:cNvSpPr>
          <p:nvPr/>
        </p:nvSpPr>
        <p:spPr bwMode="auto">
          <a:xfrm>
            <a:off x="609600" y="1905000"/>
            <a:ext cx="8077200"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Char char="•"/>
            </a:pPr>
            <a:r>
              <a:rPr lang="zh-CN" altLang="zh-CN" sz="1800" smtClean="0">
                <a:solidFill>
                  <a:srgbClr val="000000"/>
                </a:solidFill>
              </a:rPr>
              <a:t>一个企业当中同时存在各种不同的业务应用场景，需要采用不同的计算框架</a:t>
            </a:r>
            <a:endParaRPr lang="en-US" altLang="zh-CN" sz="1800" smtClean="0">
              <a:solidFill>
                <a:srgbClr val="000000"/>
              </a:solidFill>
            </a:endParaRPr>
          </a:p>
          <a:p>
            <a:pPr lvl="1" eaLnBrk="1" hangingPunct="1">
              <a:spcBef>
                <a:spcPct val="0"/>
              </a:spcBef>
              <a:buFont typeface="Arial" charset="0"/>
              <a:buChar char="•"/>
            </a:pPr>
            <a:r>
              <a:rPr lang="en-US" altLang="zh-CN" sz="1800" smtClean="0">
                <a:solidFill>
                  <a:srgbClr val="000000"/>
                </a:solidFill>
              </a:rPr>
              <a:t>MapReduce</a:t>
            </a:r>
            <a:r>
              <a:rPr lang="zh-CN" altLang="zh-CN" sz="1800" smtClean="0">
                <a:solidFill>
                  <a:srgbClr val="000000"/>
                </a:solidFill>
              </a:rPr>
              <a:t>实现离线批处理</a:t>
            </a:r>
            <a:endParaRPr lang="en-US" altLang="zh-CN" sz="1800" smtClean="0">
              <a:solidFill>
                <a:srgbClr val="000000"/>
              </a:solidFill>
            </a:endParaRPr>
          </a:p>
          <a:p>
            <a:pPr lvl="1" eaLnBrk="1" hangingPunct="1">
              <a:spcBef>
                <a:spcPct val="0"/>
              </a:spcBef>
              <a:buFont typeface="Arial" charset="0"/>
              <a:buChar char="•"/>
            </a:pPr>
            <a:r>
              <a:rPr lang="zh-CN" altLang="zh-CN" sz="1800" smtClean="0">
                <a:solidFill>
                  <a:srgbClr val="000000"/>
                </a:solidFill>
              </a:rPr>
              <a:t>使用</a:t>
            </a:r>
            <a:r>
              <a:rPr lang="en-US" altLang="zh-CN" sz="1800" smtClean="0">
                <a:solidFill>
                  <a:srgbClr val="000000"/>
                </a:solidFill>
              </a:rPr>
              <a:t>Impala</a:t>
            </a:r>
            <a:r>
              <a:rPr lang="zh-CN" altLang="zh-CN" sz="1800" smtClean="0">
                <a:solidFill>
                  <a:srgbClr val="000000"/>
                </a:solidFill>
              </a:rPr>
              <a:t>实现实时交互式查询分析</a:t>
            </a:r>
            <a:endParaRPr lang="en-US" altLang="zh-CN" sz="1800" smtClean="0">
              <a:solidFill>
                <a:srgbClr val="000000"/>
              </a:solidFill>
            </a:endParaRPr>
          </a:p>
          <a:p>
            <a:pPr lvl="1" eaLnBrk="1" hangingPunct="1">
              <a:spcBef>
                <a:spcPct val="0"/>
              </a:spcBef>
              <a:buFont typeface="Arial" charset="0"/>
              <a:buChar char="•"/>
            </a:pPr>
            <a:r>
              <a:rPr lang="zh-CN" altLang="zh-CN" sz="1800" smtClean="0">
                <a:solidFill>
                  <a:srgbClr val="000000"/>
                </a:solidFill>
              </a:rPr>
              <a:t>使用</a:t>
            </a:r>
            <a:r>
              <a:rPr lang="en-US" altLang="zh-CN" sz="1800" smtClean="0">
                <a:solidFill>
                  <a:srgbClr val="000000"/>
                </a:solidFill>
              </a:rPr>
              <a:t>Storm</a:t>
            </a:r>
            <a:r>
              <a:rPr lang="zh-CN" altLang="zh-CN" sz="1800" smtClean="0">
                <a:solidFill>
                  <a:srgbClr val="000000"/>
                </a:solidFill>
              </a:rPr>
              <a:t>实现流式数据实时分析</a:t>
            </a:r>
            <a:endParaRPr lang="en-US" altLang="zh-CN" sz="1800" smtClean="0">
              <a:solidFill>
                <a:srgbClr val="000000"/>
              </a:solidFill>
            </a:endParaRPr>
          </a:p>
          <a:p>
            <a:pPr lvl="1" eaLnBrk="1" hangingPunct="1">
              <a:spcBef>
                <a:spcPct val="0"/>
              </a:spcBef>
              <a:buFont typeface="Arial" charset="0"/>
              <a:buChar char="•"/>
            </a:pPr>
            <a:r>
              <a:rPr lang="zh-CN" altLang="zh-CN" sz="1800" smtClean="0">
                <a:solidFill>
                  <a:srgbClr val="000000"/>
                </a:solidFill>
              </a:rPr>
              <a:t>使用</a:t>
            </a:r>
            <a:r>
              <a:rPr lang="en-US" altLang="zh-CN" sz="1800" smtClean="0">
                <a:solidFill>
                  <a:srgbClr val="000000"/>
                </a:solidFill>
              </a:rPr>
              <a:t>Spark</a:t>
            </a:r>
            <a:r>
              <a:rPr lang="zh-CN" altLang="zh-CN" sz="1800" smtClean="0">
                <a:solidFill>
                  <a:srgbClr val="000000"/>
                </a:solidFill>
              </a:rPr>
              <a:t>实现迭代计算</a:t>
            </a:r>
            <a:endParaRPr lang="en-US" altLang="zh-CN" sz="1800" smtClean="0">
              <a:solidFill>
                <a:srgbClr val="000000"/>
              </a:solidFill>
            </a:endParaRPr>
          </a:p>
          <a:p>
            <a:pPr eaLnBrk="1" hangingPunct="1">
              <a:spcBef>
                <a:spcPct val="0"/>
              </a:spcBef>
              <a:buFontTx/>
              <a:buChar char="•"/>
            </a:pPr>
            <a:endParaRPr lang="en-US" altLang="zh-CN" sz="1800" smtClean="0">
              <a:solidFill>
                <a:srgbClr val="000000"/>
              </a:solidFill>
            </a:endParaRPr>
          </a:p>
          <a:p>
            <a:pPr eaLnBrk="1" hangingPunct="1">
              <a:spcBef>
                <a:spcPct val="0"/>
              </a:spcBef>
              <a:buFontTx/>
              <a:buChar char="•"/>
            </a:pPr>
            <a:r>
              <a:rPr lang="zh-CN" altLang="zh-CN" sz="1800" smtClean="0">
                <a:solidFill>
                  <a:srgbClr val="000000"/>
                </a:solidFill>
              </a:rPr>
              <a:t>这些产品通常来自不同的开发团队，具有各自的资源调度管理机制</a:t>
            </a:r>
            <a:endParaRPr lang="en-US" altLang="zh-CN" sz="1800" smtClean="0">
              <a:solidFill>
                <a:srgbClr val="000000"/>
              </a:solidFill>
            </a:endParaRPr>
          </a:p>
          <a:p>
            <a:pPr eaLnBrk="1" hangingPunct="1">
              <a:spcBef>
                <a:spcPct val="0"/>
              </a:spcBef>
              <a:buFontTx/>
              <a:buChar char="•"/>
            </a:pPr>
            <a:r>
              <a:rPr lang="zh-CN" altLang="zh-CN" sz="1800" smtClean="0">
                <a:solidFill>
                  <a:srgbClr val="000000"/>
                </a:solidFill>
              </a:rPr>
              <a:t>为了避免不同类型应用之间互相干扰，企业就需要把内部的服务器拆分成多个集群，分别安装运行不同的计算框架，即“一个框架一个集群”</a:t>
            </a:r>
            <a:endParaRPr lang="en-US" altLang="zh-CN" sz="1800" smtClean="0">
              <a:solidFill>
                <a:srgbClr val="000000"/>
              </a:solidFill>
            </a:endParaRPr>
          </a:p>
          <a:p>
            <a:pPr eaLnBrk="1" hangingPunct="1">
              <a:spcBef>
                <a:spcPct val="0"/>
              </a:spcBef>
              <a:buFontTx/>
              <a:buChar char="•"/>
            </a:pPr>
            <a:endParaRPr lang="en-US" altLang="zh-CN" sz="1800" smtClean="0">
              <a:solidFill>
                <a:srgbClr val="000000"/>
              </a:solidFill>
            </a:endParaRPr>
          </a:p>
          <a:p>
            <a:pPr eaLnBrk="1" hangingPunct="1">
              <a:spcBef>
                <a:spcPct val="0"/>
              </a:spcBef>
              <a:buFontTx/>
              <a:buChar char="•"/>
            </a:pPr>
            <a:r>
              <a:rPr lang="zh-CN" altLang="en-US" sz="1800" smtClean="0">
                <a:solidFill>
                  <a:srgbClr val="000000"/>
                </a:solidFill>
              </a:rPr>
              <a:t>导致问题</a:t>
            </a:r>
            <a:endParaRPr lang="en-US" altLang="zh-CN" sz="1800" smtClean="0">
              <a:solidFill>
                <a:srgbClr val="000000"/>
              </a:solidFill>
            </a:endParaRPr>
          </a:p>
          <a:p>
            <a:pPr lvl="1" eaLnBrk="1" hangingPunct="1">
              <a:spcBef>
                <a:spcPct val="0"/>
              </a:spcBef>
              <a:buFont typeface="Arial" charset="0"/>
              <a:buChar char="•"/>
            </a:pPr>
            <a:r>
              <a:rPr lang="zh-CN" altLang="zh-CN" sz="1800" smtClean="0">
                <a:solidFill>
                  <a:srgbClr val="000000"/>
                </a:solidFill>
              </a:rPr>
              <a:t>集群资源利用率低</a:t>
            </a:r>
            <a:endParaRPr lang="en-US" altLang="zh-CN" sz="1800" smtClean="0">
              <a:solidFill>
                <a:srgbClr val="000000"/>
              </a:solidFill>
            </a:endParaRPr>
          </a:p>
          <a:p>
            <a:pPr lvl="1" eaLnBrk="1" hangingPunct="1">
              <a:spcBef>
                <a:spcPct val="0"/>
              </a:spcBef>
              <a:buFont typeface="Arial" charset="0"/>
              <a:buChar char="•"/>
            </a:pPr>
            <a:r>
              <a:rPr lang="zh-CN" altLang="en-US" sz="1800" smtClean="0">
                <a:solidFill>
                  <a:srgbClr val="000000"/>
                </a:solidFill>
              </a:rPr>
              <a:t>数据无法共享</a:t>
            </a:r>
            <a:endParaRPr lang="en-US" altLang="zh-CN" sz="1800" smtClean="0">
              <a:solidFill>
                <a:srgbClr val="000000"/>
              </a:solidFill>
            </a:endParaRPr>
          </a:p>
          <a:p>
            <a:pPr lvl="1" eaLnBrk="1" hangingPunct="1">
              <a:spcBef>
                <a:spcPct val="0"/>
              </a:spcBef>
              <a:buFont typeface="Arial" charset="0"/>
              <a:buChar char="•"/>
            </a:pPr>
            <a:r>
              <a:rPr lang="zh-CN" altLang="en-US" sz="1800" smtClean="0">
                <a:solidFill>
                  <a:srgbClr val="000000"/>
                </a:solidFill>
              </a:rPr>
              <a:t>维护代价高</a:t>
            </a:r>
          </a:p>
        </p:txBody>
      </p:sp>
      <p:sp>
        <p:nvSpPr>
          <p:cNvPr id="24580" name="TextBox 3"/>
          <p:cNvSpPr txBox="1">
            <a:spLocks noChangeArrowheads="1"/>
          </p:cNvSpPr>
          <p:nvPr/>
        </p:nvSpPr>
        <p:spPr bwMode="auto">
          <a:xfrm>
            <a:off x="573088" y="1447800"/>
            <a:ext cx="5886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smtClean="0">
                <a:solidFill>
                  <a:srgbClr val="FF0000"/>
                </a:solidFill>
              </a:rPr>
              <a:t>YARN</a:t>
            </a:r>
            <a:r>
              <a:rPr lang="zh-CN" altLang="zh-CN" sz="1800" b="1" smtClean="0">
                <a:solidFill>
                  <a:srgbClr val="FF0000"/>
                </a:solidFill>
              </a:rPr>
              <a:t>的目标就是实现“一个集群多个框架”</a:t>
            </a:r>
            <a:r>
              <a:rPr lang="zh-CN" altLang="en-US" sz="1800" b="1" smtClean="0">
                <a:solidFill>
                  <a:srgbClr val="FF0000"/>
                </a:solidFill>
              </a:rPr>
              <a:t>，为什么？</a:t>
            </a:r>
          </a:p>
        </p:txBody>
      </p:sp>
    </p:spTree>
    <p:extLst>
      <p:ext uri="{BB962C8B-B14F-4D97-AF65-F5344CB8AC3E}">
        <p14:creationId xmlns:p14="http://schemas.microsoft.com/office/powerpoint/2010/main" val="22157130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reeform 3"/>
          <p:cNvSpPr>
            <a:spLocks noChangeArrowheads="1"/>
          </p:cNvSpPr>
          <p:nvPr/>
        </p:nvSpPr>
        <p:spPr bwMode="auto">
          <a:xfrm>
            <a:off x="0" y="0"/>
            <a:ext cx="9144000" cy="6858000"/>
          </a:xfrm>
          <a:custGeom>
            <a:avLst/>
            <a:gdLst>
              <a:gd name="T0" fmla="*/ 0 w 9144000"/>
              <a:gd name="T1" fmla="*/ 6858000 h 6858000"/>
              <a:gd name="T2" fmla="*/ 9144000 w 9144000"/>
              <a:gd name="T3" fmla="*/ 6858000 h 6858000"/>
              <a:gd name="T4" fmla="*/ 9144000 w 9144000"/>
              <a:gd name="T5" fmla="*/ 0 h 6858000"/>
              <a:gd name="T6" fmla="*/ 0 w 9144000"/>
              <a:gd name="T7" fmla="*/ 0 h 6858000"/>
              <a:gd name="T8" fmla="*/ 0 w 9144000"/>
              <a:gd name="T9" fmla="*/ 6858000 h 6858000"/>
              <a:gd name="T10" fmla="*/ 0 60000 65536"/>
              <a:gd name="T11" fmla="*/ 0 60000 65536"/>
              <a:gd name="T12" fmla="*/ 0 60000 65536"/>
              <a:gd name="T13" fmla="*/ 0 60000 65536"/>
              <a:gd name="T14" fmla="*/ 0 60000 65536"/>
              <a:gd name="T15" fmla="*/ 0 w 9144000"/>
              <a:gd name="T16" fmla="*/ 0 h 6858000"/>
              <a:gd name="T17" fmla="*/ 9144000 w 9144000"/>
              <a:gd name="T18" fmla="*/ 6858000 h 6858000"/>
            </a:gdLst>
            <a:ahLst/>
            <a:cxnLst>
              <a:cxn ang="T10">
                <a:pos x="T0" y="T1"/>
              </a:cxn>
              <a:cxn ang="T11">
                <a:pos x="T2" y="T3"/>
              </a:cxn>
              <a:cxn ang="T12">
                <a:pos x="T4" y="T5"/>
              </a:cxn>
              <a:cxn ang="T13">
                <a:pos x="T6" y="T7"/>
              </a:cxn>
              <a:cxn ang="T14">
                <a:pos x="T8" y="T9"/>
              </a:cxn>
            </a:cxnLst>
            <a:rect l="T15" t="T16" r="T17" b="T18"/>
            <a:pathLst>
              <a:path w="9144000" h="6858000">
                <a:moveTo>
                  <a:pt x="0" y="6858000"/>
                </a:moveTo>
                <a:lnTo>
                  <a:pt x="9144000" y="6858000"/>
                </a:lnTo>
                <a:lnTo>
                  <a:pt x="9144000" y="0"/>
                </a:lnTo>
                <a:lnTo>
                  <a:pt x="0" y="0"/>
                </a:lnTo>
                <a:lnTo>
                  <a:pt x="0" y="6858000"/>
                </a:lnTo>
              </a:path>
            </a:pathLst>
          </a:custGeom>
          <a:solidFill>
            <a:srgbClr val="FFFFFF"/>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8195" name="Freeform 3"/>
          <p:cNvSpPr>
            <a:spLocks noChangeArrowheads="1"/>
          </p:cNvSpPr>
          <p:nvPr/>
        </p:nvSpPr>
        <p:spPr bwMode="auto">
          <a:xfrm>
            <a:off x="0" y="0"/>
            <a:ext cx="9144000" cy="1066800"/>
          </a:xfrm>
          <a:custGeom>
            <a:avLst/>
            <a:gdLst>
              <a:gd name="T0" fmla="*/ 0 w 9144000"/>
              <a:gd name="T1" fmla="*/ 1066800 h 1066800"/>
              <a:gd name="T2" fmla="*/ 9144000 w 9144000"/>
              <a:gd name="T3" fmla="*/ 1066800 h 1066800"/>
              <a:gd name="T4" fmla="*/ 9144000 w 9144000"/>
              <a:gd name="T5" fmla="*/ 0 h 1066800"/>
              <a:gd name="T6" fmla="*/ 0 w 9144000"/>
              <a:gd name="T7" fmla="*/ 0 h 1066800"/>
              <a:gd name="T8" fmla="*/ 0 w 9144000"/>
              <a:gd name="T9" fmla="*/ 1066800 h 1066800"/>
              <a:gd name="T10" fmla="*/ 0 60000 65536"/>
              <a:gd name="T11" fmla="*/ 0 60000 65536"/>
              <a:gd name="T12" fmla="*/ 0 60000 65536"/>
              <a:gd name="T13" fmla="*/ 0 60000 65536"/>
              <a:gd name="T14" fmla="*/ 0 60000 65536"/>
              <a:gd name="T15" fmla="*/ 0 w 9144000"/>
              <a:gd name="T16" fmla="*/ 0 h 1066800"/>
              <a:gd name="T17" fmla="*/ 9144000 w 9144000"/>
              <a:gd name="T18" fmla="*/ 1066800 h 1066800"/>
            </a:gdLst>
            <a:ahLst/>
            <a:cxnLst>
              <a:cxn ang="T10">
                <a:pos x="T0" y="T1"/>
              </a:cxn>
              <a:cxn ang="T11">
                <a:pos x="T2" y="T3"/>
              </a:cxn>
              <a:cxn ang="T12">
                <a:pos x="T4" y="T5"/>
              </a:cxn>
              <a:cxn ang="T13">
                <a:pos x="T6" y="T7"/>
              </a:cxn>
              <a:cxn ang="T14">
                <a:pos x="T8" y="T9"/>
              </a:cxn>
            </a:cxnLst>
            <a:rect l="T15" t="T16" r="T17" b="T18"/>
            <a:pathLst>
              <a:path w="9144000" h="1066800">
                <a:moveTo>
                  <a:pt x="0" y="1066800"/>
                </a:moveTo>
                <a:lnTo>
                  <a:pt x="9144000" y="1066800"/>
                </a:lnTo>
                <a:lnTo>
                  <a:pt x="9144000" y="0"/>
                </a:lnTo>
                <a:lnTo>
                  <a:pt x="0" y="0"/>
                </a:lnTo>
                <a:lnTo>
                  <a:pt x="0" y="1066800"/>
                </a:lnTo>
              </a:path>
            </a:pathLst>
          </a:custGeom>
          <a:solidFill>
            <a:srgbClr val="0056AC"/>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8196" name="Freeform 3"/>
          <p:cNvSpPr>
            <a:spLocks noChangeArrowheads="1"/>
          </p:cNvSpPr>
          <p:nvPr/>
        </p:nvSpPr>
        <p:spPr bwMode="auto">
          <a:xfrm>
            <a:off x="-3175" y="-3175"/>
            <a:ext cx="9153525" cy="1076325"/>
          </a:xfrm>
          <a:custGeom>
            <a:avLst/>
            <a:gdLst>
              <a:gd name="T0" fmla="*/ 6350 w 9156700"/>
              <a:gd name="T1" fmla="*/ 1073150 h 1079500"/>
              <a:gd name="T2" fmla="*/ 9150350 w 9156700"/>
              <a:gd name="T3" fmla="*/ 1073150 h 1079500"/>
              <a:gd name="T4" fmla="*/ 9150350 w 9156700"/>
              <a:gd name="T5" fmla="*/ 6350 h 1079500"/>
              <a:gd name="T6" fmla="*/ 6350 w 9156700"/>
              <a:gd name="T7" fmla="*/ 6350 h 1079500"/>
              <a:gd name="T8" fmla="*/ 6350 w 9156700"/>
              <a:gd name="T9" fmla="*/ 1073150 h 1079500"/>
              <a:gd name="T10" fmla="*/ 0 60000 65536"/>
              <a:gd name="T11" fmla="*/ 0 60000 65536"/>
              <a:gd name="T12" fmla="*/ 0 60000 65536"/>
              <a:gd name="T13" fmla="*/ 0 60000 65536"/>
              <a:gd name="T14" fmla="*/ 0 60000 65536"/>
              <a:gd name="T15" fmla="*/ 0 w 9156700"/>
              <a:gd name="T16" fmla="*/ 0 h 1079500"/>
              <a:gd name="T17" fmla="*/ 9156700 w 9156700"/>
              <a:gd name="T18" fmla="*/ 1079500 h 1079500"/>
            </a:gdLst>
            <a:ahLst/>
            <a:cxnLst>
              <a:cxn ang="T10">
                <a:pos x="T0" y="T1"/>
              </a:cxn>
              <a:cxn ang="T11">
                <a:pos x="T2" y="T3"/>
              </a:cxn>
              <a:cxn ang="T12">
                <a:pos x="T4" y="T5"/>
              </a:cxn>
              <a:cxn ang="T13">
                <a:pos x="T6" y="T7"/>
              </a:cxn>
              <a:cxn ang="T14">
                <a:pos x="T8" y="T9"/>
              </a:cxn>
            </a:cxnLst>
            <a:rect l="T15" t="T16" r="T17" b="T18"/>
            <a:pathLst>
              <a:path w="9156700" h="1079500">
                <a:moveTo>
                  <a:pt x="6350" y="1073150"/>
                </a:moveTo>
                <a:lnTo>
                  <a:pt x="9150350" y="1073150"/>
                </a:lnTo>
                <a:lnTo>
                  <a:pt x="9150350" y="6350"/>
                </a:lnTo>
                <a:lnTo>
                  <a:pt x="6350" y="6350"/>
                </a:lnTo>
                <a:lnTo>
                  <a:pt x="6350" y="1073150"/>
                </a:lnTo>
              </a:path>
            </a:pathLst>
          </a:custGeom>
          <a:solidFill>
            <a:srgbClr val="000000">
              <a:alpha val="0"/>
            </a:srgbClr>
          </a:solidFill>
          <a:ln w="12700" cap="flat" cmpd="sng">
            <a:solidFill>
              <a:srgbClr val="000000"/>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pic>
        <p:nvPicPr>
          <p:cNvPr id="819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616700"/>
            <a:ext cx="91440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 name="TextBox 1"/>
          <p:cNvSpPr>
            <a:spLocks noChangeArrowheads="1"/>
          </p:cNvSpPr>
          <p:nvPr/>
        </p:nvSpPr>
        <p:spPr bwMode="auto">
          <a:xfrm>
            <a:off x="584200" y="6667500"/>
            <a:ext cx="13716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200"/>
              </a:lnSpc>
            </a:pPr>
            <a:r>
              <a:rPr lang="en-US" altLang="zh-CN" sz="1200">
                <a:solidFill>
                  <a:srgbClr val="FFFFFF"/>
                </a:solidFill>
                <a:latin typeface="Times New Roman" pitchFamily="18" charset="0"/>
                <a:sym typeface="Times New Roman" pitchFamily="18" charset="0"/>
              </a:rPr>
              <a:t>《大数据技术基础》</a:t>
            </a:r>
            <a:endParaRPr lang="zh-CN" altLang="en-US"/>
          </a:p>
        </p:txBody>
      </p:sp>
      <p:sp>
        <p:nvSpPr>
          <p:cNvPr id="8199" name="TextBox 1"/>
          <p:cNvSpPr>
            <a:spLocks noChangeArrowheads="1"/>
          </p:cNvSpPr>
          <p:nvPr/>
        </p:nvSpPr>
        <p:spPr bwMode="auto">
          <a:xfrm>
            <a:off x="546100" y="495300"/>
            <a:ext cx="7962900"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342900" algn="l"/>
                <a:tab pos="457200" algn="l"/>
                <a:tab pos="685800" algn="l"/>
              </a:tabLst>
              <a:defRPr>
                <a:solidFill>
                  <a:schemeClr val="tx1"/>
                </a:solidFill>
                <a:latin typeface="Arial" pitchFamily="34" charset="0"/>
              </a:defRPr>
            </a:lvl1pPr>
            <a:lvl2pPr>
              <a:tabLst>
                <a:tab pos="342900" algn="l"/>
                <a:tab pos="457200" algn="l"/>
                <a:tab pos="685800" algn="l"/>
              </a:tabLst>
              <a:defRPr>
                <a:solidFill>
                  <a:schemeClr val="tx1"/>
                </a:solidFill>
                <a:latin typeface="Arial" pitchFamily="34" charset="0"/>
              </a:defRPr>
            </a:lvl2pPr>
            <a:lvl3pPr>
              <a:tabLst>
                <a:tab pos="342900" algn="l"/>
                <a:tab pos="457200" algn="l"/>
                <a:tab pos="685800" algn="l"/>
              </a:tabLst>
              <a:defRPr>
                <a:solidFill>
                  <a:schemeClr val="tx1"/>
                </a:solidFill>
                <a:latin typeface="Arial" pitchFamily="34" charset="0"/>
              </a:defRPr>
            </a:lvl3pPr>
            <a:lvl4pPr>
              <a:tabLst>
                <a:tab pos="342900" algn="l"/>
                <a:tab pos="457200" algn="l"/>
                <a:tab pos="685800" algn="l"/>
              </a:tabLst>
              <a:defRPr>
                <a:solidFill>
                  <a:schemeClr val="tx1"/>
                </a:solidFill>
                <a:latin typeface="Arial" pitchFamily="34" charset="0"/>
              </a:defRPr>
            </a:lvl4pPr>
            <a:lvl5pPr>
              <a:tabLst>
                <a:tab pos="342900" algn="l"/>
                <a:tab pos="457200" algn="l"/>
                <a:tab pos="685800" algn="l"/>
              </a:tabLst>
              <a:defRPr>
                <a:solidFill>
                  <a:schemeClr val="tx1"/>
                </a:solidFill>
                <a:latin typeface="Arial" pitchFamily="34" charset="0"/>
              </a:defRPr>
            </a:lvl5pPr>
            <a:lvl6pPr fontAlgn="base">
              <a:spcBef>
                <a:spcPct val="0"/>
              </a:spcBef>
              <a:spcAft>
                <a:spcPct val="0"/>
              </a:spcAft>
              <a:buFont typeface="Arial" pitchFamily="34" charset="0"/>
              <a:tabLst>
                <a:tab pos="342900" algn="l"/>
                <a:tab pos="457200" algn="l"/>
                <a:tab pos="685800" algn="l"/>
              </a:tabLst>
              <a:defRPr>
                <a:solidFill>
                  <a:schemeClr val="tx1"/>
                </a:solidFill>
                <a:latin typeface="Arial" pitchFamily="34" charset="0"/>
              </a:defRPr>
            </a:lvl6pPr>
            <a:lvl7pPr fontAlgn="base">
              <a:spcBef>
                <a:spcPct val="0"/>
              </a:spcBef>
              <a:spcAft>
                <a:spcPct val="0"/>
              </a:spcAft>
              <a:buFont typeface="Arial" pitchFamily="34" charset="0"/>
              <a:tabLst>
                <a:tab pos="342900" algn="l"/>
                <a:tab pos="457200" algn="l"/>
                <a:tab pos="685800" algn="l"/>
              </a:tabLst>
              <a:defRPr>
                <a:solidFill>
                  <a:schemeClr val="tx1"/>
                </a:solidFill>
                <a:latin typeface="Arial" pitchFamily="34" charset="0"/>
              </a:defRPr>
            </a:lvl7pPr>
            <a:lvl8pPr fontAlgn="base">
              <a:spcBef>
                <a:spcPct val="0"/>
              </a:spcBef>
              <a:spcAft>
                <a:spcPct val="0"/>
              </a:spcAft>
              <a:buFont typeface="Arial" pitchFamily="34" charset="0"/>
              <a:tabLst>
                <a:tab pos="342900" algn="l"/>
                <a:tab pos="457200" algn="l"/>
                <a:tab pos="685800" algn="l"/>
              </a:tabLst>
              <a:defRPr>
                <a:solidFill>
                  <a:schemeClr val="tx1"/>
                </a:solidFill>
                <a:latin typeface="Arial" pitchFamily="34" charset="0"/>
              </a:defRPr>
            </a:lvl8pPr>
            <a:lvl9pPr fontAlgn="base">
              <a:spcBef>
                <a:spcPct val="0"/>
              </a:spcBef>
              <a:spcAft>
                <a:spcPct val="0"/>
              </a:spcAft>
              <a:buFont typeface="Arial" pitchFamily="34" charset="0"/>
              <a:tabLst>
                <a:tab pos="342900" algn="l"/>
                <a:tab pos="457200" algn="l"/>
                <a:tab pos="685800" algn="l"/>
              </a:tabLst>
              <a:defRPr>
                <a:solidFill>
                  <a:schemeClr val="tx1"/>
                </a:solidFill>
                <a:latin typeface="Arial" pitchFamily="34" charset="0"/>
              </a:defRPr>
            </a:lvl9pPr>
          </a:lstStyle>
          <a:p>
            <a:pPr>
              <a:lnSpc>
                <a:spcPts val="32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3200">
                <a:solidFill>
                  <a:srgbClr val="FFFFFF"/>
                </a:solidFill>
                <a:latin typeface="黑体" pitchFamily="49" charset="-122"/>
                <a:sym typeface="黑体" pitchFamily="49" charset="-122"/>
              </a:rPr>
              <a:t>数据解释</a:t>
            </a:r>
            <a:endParaRPr lang="zh-CN" altLang="en-US" sz="3200">
              <a:solidFill>
                <a:srgbClr val="FFFFFF"/>
              </a:solidFill>
              <a:latin typeface="黑体" pitchFamily="49" charset="-122"/>
              <a:sym typeface="黑体" pitchFamily="49" charset="-122"/>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3200"/>
              </a:lnSpc>
            </a:pPr>
            <a:r>
              <a:rPr lang="en-US" altLang="zh-CN" sz="2400">
                <a:solidFill>
                  <a:srgbClr val="000000"/>
                </a:solidFill>
                <a:latin typeface="Times New Roman" pitchFamily="18" charset="0"/>
                <a:sym typeface="Times New Roman" pitchFamily="18" charset="0"/>
              </a:rPr>
              <a:t>•   数据分析是大数据处理的核心，但是用户往往更关心结果</a:t>
            </a:r>
            <a:endParaRPr lang="zh-CN" altLang="en-US" sz="2400">
              <a:solidFill>
                <a:srgbClr val="000000"/>
              </a:solidFill>
              <a:latin typeface="Times New Roman" pitchFamily="18" charset="0"/>
              <a:sym typeface="Times New Roman" pitchFamily="18" charset="0"/>
            </a:endParaRPr>
          </a:p>
          <a:p>
            <a:pPr>
              <a:lnSpc>
                <a:spcPts val="27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2400">
                <a:solidFill>
                  <a:srgbClr val="000000"/>
                </a:solidFill>
                <a:latin typeface="Times New Roman" pitchFamily="18" charset="0"/>
                <a:sym typeface="Times New Roman" pitchFamily="18" charset="0"/>
              </a:rPr>
              <a:t>的展示。如果分析的结果正确但是没有采用适当的解释方</a:t>
            </a:r>
            <a:endParaRPr lang="zh-CN" altLang="en-US" sz="2400">
              <a:solidFill>
                <a:srgbClr val="000000"/>
              </a:solidFill>
              <a:latin typeface="Times New Roman" pitchFamily="18" charset="0"/>
              <a:sym typeface="Times New Roman" pitchFamily="18" charset="0"/>
            </a:endParaRPr>
          </a:p>
          <a:p>
            <a:pPr>
              <a:lnSpc>
                <a:spcPts val="28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2400">
                <a:solidFill>
                  <a:srgbClr val="000000"/>
                </a:solidFill>
                <a:latin typeface="Times New Roman" pitchFamily="18" charset="0"/>
                <a:sym typeface="Times New Roman" pitchFamily="18" charset="0"/>
              </a:rPr>
              <a:t>法，则所得到的结果很可能让用户难以理解，极端情况下</a:t>
            </a:r>
            <a:endParaRPr lang="zh-CN" altLang="en-US" sz="2400">
              <a:solidFill>
                <a:srgbClr val="000000"/>
              </a:solidFill>
              <a:latin typeface="Times New Roman" pitchFamily="18" charset="0"/>
              <a:sym typeface="Times New Roman" pitchFamily="18" charset="0"/>
            </a:endParaRPr>
          </a:p>
          <a:p>
            <a:pPr>
              <a:lnSpc>
                <a:spcPts val="27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2400">
                <a:solidFill>
                  <a:srgbClr val="000000"/>
                </a:solidFill>
                <a:latin typeface="Times New Roman" pitchFamily="18" charset="0"/>
                <a:sym typeface="Times New Roman" pitchFamily="18" charset="0"/>
              </a:rPr>
              <a:t>甚至会误导用户。</a:t>
            </a:r>
            <a:endParaRPr lang="zh-CN" altLang="en-US" sz="2400">
              <a:solidFill>
                <a:srgbClr val="000000"/>
              </a:solidFill>
              <a:latin typeface="Times New Roman" pitchFamily="18" charset="0"/>
              <a:sym typeface="Times New Roman" pitchFamily="18"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2700"/>
              </a:lnSpc>
            </a:pPr>
            <a:r>
              <a:rPr lang="en-US" altLang="zh-CN" sz="2400">
                <a:solidFill>
                  <a:srgbClr val="000000"/>
                </a:solidFill>
                <a:latin typeface="Times New Roman" pitchFamily="18" charset="0"/>
                <a:sym typeface="Times New Roman" pitchFamily="18" charset="0"/>
              </a:rPr>
              <a:t>•   大数据时代的数据分析结果往往也是海量的，同时结果之</a:t>
            </a:r>
            <a:endParaRPr lang="zh-CN" altLang="en-US" sz="2400">
              <a:solidFill>
                <a:srgbClr val="000000"/>
              </a:solidFill>
              <a:latin typeface="Times New Roman" pitchFamily="18" charset="0"/>
              <a:sym typeface="Times New Roman" pitchFamily="18" charset="0"/>
            </a:endParaRPr>
          </a:p>
          <a:p>
            <a:pPr>
              <a:lnSpc>
                <a:spcPts val="26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2400">
                <a:solidFill>
                  <a:srgbClr val="000000"/>
                </a:solidFill>
                <a:latin typeface="Times New Roman" pitchFamily="18" charset="0"/>
                <a:sym typeface="Times New Roman" pitchFamily="18" charset="0"/>
              </a:rPr>
              <a:t>间的关联关系极其复杂，采用传统的解释方法基本不可行</a:t>
            </a:r>
            <a:endParaRPr lang="zh-CN" altLang="en-US" sz="2400">
              <a:solidFill>
                <a:srgbClr val="000000"/>
              </a:solidFill>
              <a:latin typeface="Times New Roman" pitchFamily="18" charset="0"/>
              <a:sym typeface="Times New Roman" pitchFamily="18" charset="0"/>
            </a:endParaRPr>
          </a:p>
          <a:p>
            <a:pPr>
              <a:lnSpc>
                <a:spcPts val="3600"/>
              </a:lnSpc>
            </a:pPr>
            <a:r>
              <a:rPr lang="en-US" altLang="zh-CN" sz="2400">
                <a:solidFill>
                  <a:srgbClr val="000000"/>
                </a:solidFill>
                <a:latin typeface="Times New Roman" pitchFamily="18" charset="0"/>
                <a:sym typeface="Times New Roman" pitchFamily="18" charset="0"/>
              </a:rPr>
              <a:t>•   可以考虑从下面两个方面提升数据解释能力：</a:t>
            </a:r>
            <a:endParaRPr lang="zh-CN" altLang="en-US" sz="2400">
              <a:solidFill>
                <a:srgbClr val="000000"/>
              </a:solidFill>
              <a:latin typeface="Times New Roman" pitchFamily="18" charset="0"/>
              <a:sym typeface="Times New Roman" pitchFamily="18" charset="0"/>
            </a:endParaRPr>
          </a:p>
          <a:p>
            <a:pPr>
              <a:lnSpc>
                <a:spcPts val="28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2000">
                <a:solidFill>
                  <a:srgbClr val="000000"/>
                </a:solidFill>
                <a:latin typeface="Times New Roman" pitchFamily="18" charset="0"/>
                <a:sym typeface="Times New Roman" pitchFamily="18" charset="0"/>
              </a:rPr>
              <a:t>–  引入可视化技术</a:t>
            </a:r>
            <a:endParaRPr lang="zh-CN" altLang="en-US" sz="2000">
              <a:solidFill>
                <a:srgbClr val="000000"/>
              </a:solidFill>
              <a:latin typeface="Times New Roman" pitchFamily="18" charset="0"/>
              <a:sym typeface="Times New Roman" pitchFamily="18" charset="0"/>
            </a:endParaRPr>
          </a:p>
          <a:p>
            <a:pPr>
              <a:lnSpc>
                <a:spcPts val="28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2000">
                <a:solidFill>
                  <a:srgbClr val="000000"/>
                </a:solidFill>
                <a:latin typeface="Times New Roman" pitchFamily="18" charset="0"/>
                <a:sym typeface="Times New Roman" pitchFamily="18" charset="0"/>
              </a:rPr>
              <a:t>–  让用户能够在一定程度上了解和参与具体的分析过程</a:t>
            </a:r>
            <a:endParaRPr lang="zh-CN" alt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smtClean="0">
              <a:solidFill>
                <a:srgbClr val="000000"/>
              </a:solidFill>
            </a:endParaRPr>
          </a:p>
        </p:txBody>
      </p:sp>
      <p:pic>
        <p:nvPicPr>
          <p:cNvPr id="25603" name="图片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325813"/>
            <a:ext cx="7315200" cy="269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Rectangle 3"/>
          <p:cNvSpPr>
            <a:spLocks noChangeArrowheads="1"/>
          </p:cNvSpPr>
          <p:nvPr/>
        </p:nvSpPr>
        <p:spPr bwMode="auto">
          <a:xfrm>
            <a:off x="2057400" y="6094413"/>
            <a:ext cx="4648200"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a:spcBef>
                <a:spcPct val="0"/>
              </a:spcBef>
              <a:buFontTx/>
              <a:buNone/>
            </a:pPr>
            <a:r>
              <a:rPr lang="zh-CN" altLang="zh-CN" sz="2000" smtClean="0">
                <a:solidFill>
                  <a:srgbClr val="000000"/>
                </a:solidFill>
                <a:latin typeface="Times New Roman" pitchFamily="18" charset="0"/>
                <a:cs typeface="Times New Roman" pitchFamily="18" charset="0"/>
              </a:rPr>
              <a:t>图</a:t>
            </a:r>
            <a:r>
              <a:rPr lang="en-US" altLang="zh-CN" sz="2000" smtClean="0">
                <a:solidFill>
                  <a:srgbClr val="000000"/>
                </a:solidFill>
                <a:latin typeface="Times New Roman" pitchFamily="18" charset="0"/>
                <a:cs typeface="Times New Roman" pitchFamily="18" charset="0"/>
              </a:rPr>
              <a:t> </a:t>
            </a:r>
            <a:r>
              <a:rPr lang="zh-CN" altLang="en-US" sz="2000" smtClean="0">
                <a:solidFill>
                  <a:srgbClr val="000000"/>
                </a:solidFill>
                <a:latin typeface="Times New Roman" pitchFamily="18" charset="0"/>
                <a:cs typeface="Times New Roman" pitchFamily="18" charset="0"/>
              </a:rPr>
              <a:t>在</a:t>
            </a:r>
            <a:r>
              <a:rPr lang="en-US" altLang="zh-CN" sz="2000" smtClean="0">
                <a:solidFill>
                  <a:srgbClr val="000000"/>
                </a:solidFill>
                <a:latin typeface="Times New Roman" pitchFamily="18" charset="0"/>
                <a:cs typeface="Times New Roman" pitchFamily="18" charset="0"/>
              </a:rPr>
              <a:t>YARN</a:t>
            </a:r>
            <a:r>
              <a:rPr lang="zh-CN" altLang="en-US" sz="2000" smtClean="0">
                <a:solidFill>
                  <a:srgbClr val="000000"/>
                </a:solidFill>
                <a:latin typeface="Times New Roman" pitchFamily="18" charset="0"/>
                <a:cs typeface="Times New Roman" pitchFamily="18" charset="0"/>
              </a:rPr>
              <a:t>上部署各种计算框架</a:t>
            </a:r>
            <a:endParaRPr lang="zh-CN" altLang="en-US" sz="2000" smtClean="0">
              <a:solidFill>
                <a:srgbClr val="000000"/>
              </a:solidFill>
            </a:endParaRPr>
          </a:p>
        </p:txBody>
      </p:sp>
      <p:sp>
        <p:nvSpPr>
          <p:cNvPr id="25605" name="矩形 5"/>
          <p:cNvSpPr>
            <a:spLocks noChangeArrowheads="1"/>
          </p:cNvSpPr>
          <p:nvPr/>
        </p:nvSpPr>
        <p:spPr bwMode="auto">
          <a:xfrm>
            <a:off x="609600" y="1219200"/>
            <a:ext cx="78486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Char char="•"/>
            </a:pPr>
            <a:r>
              <a:rPr lang="en-US" altLang="zh-CN" sz="1800" smtClean="0">
                <a:solidFill>
                  <a:srgbClr val="000000"/>
                </a:solidFill>
              </a:rPr>
              <a:t>YARN</a:t>
            </a:r>
            <a:r>
              <a:rPr lang="zh-CN" altLang="zh-CN" sz="1800" smtClean="0">
                <a:solidFill>
                  <a:srgbClr val="000000"/>
                </a:solidFill>
              </a:rPr>
              <a:t>的目标就是实现“一个集群多个框架”，即在一个集群上部署一个统一的资源调度管理框架</a:t>
            </a:r>
            <a:r>
              <a:rPr lang="en-US" altLang="zh-CN" sz="1800" smtClean="0">
                <a:solidFill>
                  <a:srgbClr val="000000"/>
                </a:solidFill>
              </a:rPr>
              <a:t>YARN</a:t>
            </a:r>
            <a:r>
              <a:rPr lang="zh-CN" altLang="zh-CN" sz="1800" smtClean="0">
                <a:solidFill>
                  <a:srgbClr val="000000"/>
                </a:solidFill>
              </a:rPr>
              <a:t>，在</a:t>
            </a:r>
            <a:r>
              <a:rPr lang="en-US" altLang="zh-CN" sz="1800" smtClean="0">
                <a:solidFill>
                  <a:srgbClr val="000000"/>
                </a:solidFill>
              </a:rPr>
              <a:t>YARN</a:t>
            </a:r>
            <a:r>
              <a:rPr lang="zh-CN" altLang="zh-CN" sz="1800" smtClean="0">
                <a:solidFill>
                  <a:srgbClr val="000000"/>
                </a:solidFill>
              </a:rPr>
              <a:t>之上可以部署其他各种计算框架</a:t>
            </a:r>
            <a:endParaRPr lang="en-US" altLang="zh-CN" sz="1800" smtClean="0">
              <a:solidFill>
                <a:srgbClr val="000000"/>
              </a:solidFill>
            </a:endParaRPr>
          </a:p>
          <a:p>
            <a:pPr eaLnBrk="1" hangingPunct="1">
              <a:spcBef>
                <a:spcPct val="0"/>
              </a:spcBef>
              <a:buFontTx/>
              <a:buChar char="•"/>
            </a:pPr>
            <a:r>
              <a:rPr lang="zh-CN" altLang="zh-CN" sz="1800" smtClean="0">
                <a:solidFill>
                  <a:srgbClr val="000000"/>
                </a:solidFill>
              </a:rPr>
              <a:t>由</a:t>
            </a:r>
            <a:r>
              <a:rPr lang="en-US" altLang="zh-CN" sz="1800" smtClean="0">
                <a:solidFill>
                  <a:srgbClr val="000000"/>
                </a:solidFill>
              </a:rPr>
              <a:t>YARN</a:t>
            </a:r>
            <a:r>
              <a:rPr lang="zh-CN" altLang="zh-CN" sz="1800" smtClean="0">
                <a:solidFill>
                  <a:srgbClr val="000000"/>
                </a:solidFill>
              </a:rPr>
              <a:t>为这些计算框架提供统一的资源调度管理服务，并且能够根据各种计算框架的负载需求，调整各自占用的资源，实现集群资源共享和资源弹性收缩</a:t>
            </a:r>
            <a:endParaRPr lang="en-US" altLang="zh-CN" sz="1800" smtClean="0">
              <a:solidFill>
                <a:srgbClr val="000000"/>
              </a:solidFill>
            </a:endParaRPr>
          </a:p>
          <a:p>
            <a:pPr eaLnBrk="1" hangingPunct="1">
              <a:spcBef>
                <a:spcPct val="0"/>
              </a:spcBef>
              <a:buFontTx/>
              <a:buChar char="•"/>
            </a:pPr>
            <a:r>
              <a:rPr lang="zh-CN" altLang="zh-CN" sz="1800" smtClean="0">
                <a:solidFill>
                  <a:srgbClr val="000000"/>
                </a:solidFill>
              </a:rPr>
              <a:t>可以实现一个集群上的不同应用负载混搭，有效提高了集群的利用率</a:t>
            </a:r>
            <a:endParaRPr lang="en-US" altLang="zh-CN" sz="1800" smtClean="0">
              <a:solidFill>
                <a:srgbClr val="000000"/>
              </a:solidFill>
            </a:endParaRPr>
          </a:p>
          <a:p>
            <a:pPr eaLnBrk="1" hangingPunct="1">
              <a:spcBef>
                <a:spcPct val="0"/>
              </a:spcBef>
              <a:buFontTx/>
              <a:buChar char="•"/>
            </a:pPr>
            <a:r>
              <a:rPr lang="zh-CN" altLang="zh-CN" sz="1800" smtClean="0">
                <a:solidFill>
                  <a:srgbClr val="000000"/>
                </a:solidFill>
              </a:rPr>
              <a:t>不同计算框架可以共享底层存储</a:t>
            </a:r>
            <a:r>
              <a:rPr lang="zh-CN" altLang="en-US" sz="1800" smtClean="0">
                <a:solidFill>
                  <a:srgbClr val="000000"/>
                </a:solidFill>
              </a:rPr>
              <a:t>，</a:t>
            </a:r>
            <a:r>
              <a:rPr lang="zh-CN" altLang="zh-CN" sz="1800" smtClean="0">
                <a:solidFill>
                  <a:srgbClr val="000000"/>
                </a:solidFill>
              </a:rPr>
              <a:t>避免了数据集跨集群移动</a:t>
            </a:r>
            <a:endParaRPr lang="zh-CN" altLang="en-US" sz="1800" smtClean="0">
              <a:solidFill>
                <a:srgbClr val="000000"/>
              </a:solidFill>
            </a:endParaRPr>
          </a:p>
          <a:p>
            <a:pPr eaLnBrk="1" hangingPunct="1">
              <a:spcBef>
                <a:spcPct val="0"/>
              </a:spcBef>
              <a:buFontTx/>
              <a:buNone/>
            </a:pPr>
            <a:endParaRPr lang="zh-CN" altLang="en-US" sz="1800" smtClean="0">
              <a:solidFill>
                <a:srgbClr val="000000"/>
              </a:solidFill>
            </a:endParaRPr>
          </a:p>
        </p:txBody>
      </p:sp>
      <p:sp>
        <p:nvSpPr>
          <p:cNvPr id="25606" name="标题 1"/>
          <p:cNvSpPr>
            <a:spLocks noGrp="1"/>
          </p:cNvSpPr>
          <p:nvPr>
            <p:ph type="title"/>
          </p:nvPr>
        </p:nvSpPr>
        <p:spPr>
          <a:xfrm>
            <a:off x="1066800" y="76200"/>
            <a:ext cx="7391400" cy="914400"/>
          </a:xfrm>
          <a:ln/>
        </p:spPr>
        <p:txBody>
          <a:bodyPr/>
          <a:lstStyle/>
          <a:p>
            <a:r>
              <a:rPr lang="en-US" altLang="zh-CN" dirty="0" smtClean="0"/>
              <a:t>Hadoop——</a:t>
            </a:r>
            <a:r>
              <a:rPr lang="zh-CN" altLang="zh-CN" dirty="0" smtClean="0"/>
              <a:t>YARN</a:t>
            </a:r>
            <a:endParaRPr lang="zh-CN" altLang="en-US" dirty="0" smtClean="0"/>
          </a:p>
        </p:txBody>
      </p:sp>
    </p:spTree>
    <p:extLst>
      <p:ext uri="{BB962C8B-B14F-4D97-AF65-F5344CB8AC3E}">
        <p14:creationId xmlns:p14="http://schemas.microsoft.com/office/powerpoint/2010/main" val="3711115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a:ln/>
        </p:spPr>
        <p:txBody>
          <a:bodyPr/>
          <a:lstStyle/>
          <a:p>
            <a:r>
              <a:rPr lang="en-US" altLang="zh-CN" dirty="0" smtClean="0"/>
              <a:t>Spark</a:t>
            </a:r>
            <a:endParaRPr lang="zh-CN" altLang="en-US" dirty="0" smtClean="0"/>
          </a:p>
        </p:txBody>
      </p:sp>
      <p:pic>
        <p:nvPicPr>
          <p:cNvPr id="26627" name="Picture 2" descr="http://img.ptcms.csdn.net/article/201507/16/55a75ed09c689_middle.jpg?_=5116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1628775"/>
            <a:ext cx="5715000"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矩形 3"/>
          <p:cNvSpPr>
            <a:spLocks noChangeArrowheads="1"/>
          </p:cNvSpPr>
          <p:nvPr/>
        </p:nvSpPr>
        <p:spPr bwMode="auto">
          <a:xfrm>
            <a:off x="3635375" y="4005263"/>
            <a:ext cx="1400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smtClean="0">
                <a:solidFill>
                  <a:srgbClr val="000000"/>
                </a:solidFill>
              </a:rPr>
              <a:t>Spark</a:t>
            </a:r>
            <a:r>
              <a:rPr lang="zh-CN" altLang="en-US" sz="1800" smtClean="0">
                <a:solidFill>
                  <a:srgbClr val="000000"/>
                </a:solidFill>
              </a:rPr>
              <a:t>架构图</a:t>
            </a:r>
          </a:p>
        </p:txBody>
      </p:sp>
    </p:spTree>
    <p:extLst>
      <p:ext uri="{BB962C8B-B14F-4D97-AF65-F5344CB8AC3E}">
        <p14:creationId xmlns:p14="http://schemas.microsoft.com/office/powerpoint/2010/main" val="272348179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ln/>
        </p:spPr>
        <p:txBody>
          <a:bodyPr/>
          <a:lstStyle/>
          <a:p>
            <a:r>
              <a:rPr lang="en-US" altLang="zh-CN" dirty="0" smtClean="0"/>
              <a:t>Spark</a:t>
            </a:r>
            <a:endParaRPr lang="zh-CN" altLang="en-US" dirty="0" smtClean="0"/>
          </a:p>
        </p:txBody>
      </p:sp>
      <p:pic>
        <p:nvPicPr>
          <p:cNvPr id="27651" name="Picture 2" descr="http://img.ptcms.csdn.net/article/201507/16/55a75efd296e0_middle.jpg?_=2786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1628775"/>
            <a:ext cx="6918325"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TextBox 3"/>
          <p:cNvSpPr txBox="1">
            <a:spLocks noChangeArrowheads="1"/>
          </p:cNvSpPr>
          <p:nvPr/>
        </p:nvSpPr>
        <p:spPr bwMode="auto">
          <a:xfrm>
            <a:off x="3886200" y="5638800"/>
            <a:ext cx="1711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smtClean="0">
                <a:solidFill>
                  <a:srgbClr val="000000"/>
                </a:solidFill>
              </a:rPr>
              <a:t>Spark</a:t>
            </a:r>
            <a:r>
              <a:rPr lang="zh-CN" altLang="en-US" sz="1800" smtClean="0">
                <a:solidFill>
                  <a:srgbClr val="000000"/>
                </a:solidFill>
              </a:rPr>
              <a:t>生态系统</a:t>
            </a:r>
          </a:p>
        </p:txBody>
      </p:sp>
    </p:spTree>
    <p:extLst>
      <p:ext uri="{BB962C8B-B14F-4D97-AF65-F5344CB8AC3E}">
        <p14:creationId xmlns:p14="http://schemas.microsoft.com/office/powerpoint/2010/main" val="230348133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a:xfrm>
            <a:off x="1066800" y="76200"/>
            <a:ext cx="7391400" cy="914400"/>
          </a:xfrm>
          <a:ln/>
        </p:spPr>
        <p:txBody>
          <a:bodyPr/>
          <a:lstStyle/>
          <a:p>
            <a:r>
              <a:rPr lang="en-US" altLang="zh-CN" dirty="0" smtClean="0"/>
              <a:t>Spark</a:t>
            </a:r>
            <a:endParaRPr lang="zh-CN" altLang="en-US" dirty="0" smtClean="0"/>
          </a:p>
        </p:txBody>
      </p:sp>
      <p:sp>
        <p:nvSpPr>
          <p:cNvPr id="54273" name="Rectangle 1"/>
          <p:cNvSpPr>
            <a:spLocks noChangeArrowheads="1"/>
          </p:cNvSpPr>
          <p:nvPr/>
        </p:nvSpPr>
        <p:spPr bwMode="auto">
          <a:xfrm>
            <a:off x="990600" y="1981200"/>
            <a:ext cx="6858000" cy="3046413"/>
          </a:xfrm>
          <a:prstGeom prst="rect">
            <a:avLst/>
          </a:prstGeom>
          <a:noFill/>
          <a:ln w="9525" cmpd="sng">
            <a:noFill/>
            <a:miter lim="800000"/>
            <a:headEnd/>
            <a:tailEnd/>
          </a:ln>
          <a:effectLst/>
        </p:spPr>
        <p:txBody>
          <a:bodyPr anchor="ctr">
            <a:spAutoFit/>
          </a:bodyPr>
          <a:lstStyle/>
          <a:p>
            <a:pPr eaLnBrk="0" hangingPunct="0">
              <a:defRPr/>
            </a:pPr>
            <a:r>
              <a:rPr lang="en-US" altLang="zh-CN" sz="2400" dirty="0" err="1">
                <a:solidFill>
                  <a:srgbClr val="000000"/>
                </a:solidFill>
                <a:latin typeface="Times New Roman" pitchFamily="18" charset="0"/>
                <a:cs typeface="Times New Roman" pitchFamily="18" charset="0"/>
              </a:rPr>
              <a:t>Hadoop</a:t>
            </a:r>
            <a:r>
              <a:rPr lang="zh-CN" altLang="en-US" sz="2400" dirty="0">
                <a:solidFill>
                  <a:srgbClr val="000000"/>
                </a:solidFill>
                <a:latin typeface="Times New Roman" pitchFamily="18" charset="0"/>
                <a:cs typeface="Times New Roman" pitchFamily="18" charset="0"/>
              </a:rPr>
              <a:t>存在如下一些缺点：</a:t>
            </a:r>
            <a:endParaRPr lang="en-US" altLang="zh-CN" sz="2400" dirty="0">
              <a:solidFill>
                <a:srgbClr val="000000"/>
              </a:solidFill>
              <a:latin typeface="Times New Roman" pitchFamily="18" charset="0"/>
              <a:cs typeface="Times New Roman" pitchFamily="18" charset="0"/>
            </a:endParaRPr>
          </a:p>
          <a:p>
            <a:pPr indent="266700" eaLnBrk="0" hangingPunct="0">
              <a:defRPr/>
            </a:pPr>
            <a:endParaRPr lang="zh-CN" altLang="en-US" sz="2400" dirty="0">
              <a:solidFill>
                <a:srgbClr val="000000"/>
              </a:solidFill>
            </a:endParaRPr>
          </a:p>
          <a:p>
            <a:pPr eaLnBrk="0" hangingPunct="0">
              <a:buFontTx/>
              <a:buChar char="•"/>
              <a:defRPr/>
            </a:pPr>
            <a:r>
              <a:rPr lang="zh-CN" altLang="en-US" sz="2400" dirty="0">
                <a:solidFill>
                  <a:srgbClr val="000000"/>
                </a:solidFill>
                <a:latin typeface="Times New Roman" pitchFamily="18" charset="0"/>
                <a:cs typeface="Times New Roman" pitchFamily="18" charset="0"/>
              </a:rPr>
              <a:t>表达能力有限</a:t>
            </a:r>
            <a:endParaRPr lang="zh-CN" altLang="en-US" sz="2400" dirty="0">
              <a:solidFill>
                <a:srgbClr val="000000"/>
              </a:solidFill>
            </a:endParaRPr>
          </a:p>
          <a:p>
            <a:pPr eaLnBrk="0" hangingPunct="0">
              <a:buFontTx/>
              <a:buChar char="•"/>
              <a:defRPr/>
            </a:pPr>
            <a:r>
              <a:rPr lang="zh-CN" altLang="en-US" sz="2400" dirty="0">
                <a:solidFill>
                  <a:srgbClr val="000000"/>
                </a:solidFill>
                <a:latin typeface="Times New Roman" pitchFamily="18" charset="0"/>
                <a:cs typeface="Times New Roman" pitchFamily="18" charset="0"/>
              </a:rPr>
              <a:t>磁盘</a:t>
            </a:r>
            <a:r>
              <a:rPr lang="en-US" altLang="zh-CN" sz="2400" dirty="0">
                <a:solidFill>
                  <a:srgbClr val="000000"/>
                </a:solidFill>
                <a:latin typeface="Times New Roman" pitchFamily="18" charset="0"/>
                <a:cs typeface="Times New Roman" pitchFamily="18" charset="0"/>
              </a:rPr>
              <a:t>IO</a:t>
            </a:r>
            <a:r>
              <a:rPr lang="zh-CN" altLang="en-US" sz="2400" dirty="0">
                <a:solidFill>
                  <a:srgbClr val="000000"/>
                </a:solidFill>
                <a:latin typeface="Times New Roman" pitchFamily="18" charset="0"/>
                <a:cs typeface="Times New Roman" pitchFamily="18" charset="0"/>
              </a:rPr>
              <a:t>开销大</a:t>
            </a:r>
            <a:endParaRPr lang="en-US" altLang="zh-CN" sz="2400" dirty="0">
              <a:solidFill>
                <a:srgbClr val="000000"/>
              </a:solidFill>
              <a:latin typeface="Times New Roman" pitchFamily="18" charset="0"/>
              <a:cs typeface="Times New Roman" pitchFamily="18" charset="0"/>
            </a:endParaRPr>
          </a:p>
          <a:p>
            <a:pPr eaLnBrk="0" hangingPunct="0">
              <a:buFontTx/>
              <a:buChar char="•"/>
              <a:defRPr/>
            </a:pPr>
            <a:r>
              <a:rPr lang="zh-CN" altLang="en-US" sz="2400" dirty="0">
                <a:solidFill>
                  <a:srgbClr val="000000"/>
                </a:solidFill>
                <a:latin typeface="Times New Roman" pitchFamily="18" charset="0"/>
                <a:cs typeface="Times New Roman" pitchFamily="18" charset="0"/>
              </a:rPr>
              <a:t>延迟高</a:t>
            </a:r>
            <a:endParaRPr lang="en-US" altLang="zh-CN" sz="2400" dirty="0">
              <a:solidFill>
                <a:srgbClr val="000000"/>
              </a:solidFill>
              <a:latin typeface="Times New Roman" pitchFamily="18" charset="0"/>
              <a:cs typeface="Times New Roman" pitchFamily="18" charset="0"/>
            </a:endParaRPr>
          </a:p>
          <a:p>
            <a:pPr lvl="1" eaLnBrk="0" hangingPunct="0">
              <a:buFontTx/>
              <a:buChar char="•"/>
              <a:defRPr/>
            </a:pPr>
            <a:r>
              <a:rPr lang="zh-CN" altLang="en-US" sz="2400" dirty="0">
                <a:solidFill>
                  <a:srgbClr val="000000"/>
                </a:solidFill>
                <a:latin typeface="Times New Roman" pitchFamily="18" charset="0"/>
                <a:cs typeface="Times New Roman" pitchFamily="18" charset="0"/>
              </a:rPr>
              <a:t>任务之间的衔接涉及</a:t>
            </a:r>
            <a:r>
              <a:rPr lang="en-US" altLang="zh-CN" sz="2400" dirty="0">
                <a:solidFill>
                  <a:srgbClr val="000000"/>
                </a:solidFill>
                <a:latin typeface="Times New Roman" pitchFamily="18" charset="0"/>
                <a:cs typeface="Times New Roman" pitchFamily="18" charset="0"/>
              </a:rPr>
              <a:t>IO</a:t>
            </a:r>
            <a:r>
              <a:rPr lang="zh-CN" altLang="en-US" sz="2400" dirty="0">
                <a:solidFill>
                  <a:srgbClr val="000000"/>
                </a:solidFill>
                <a:latin typeface="Times New Roman" pitchFamily="18" charset="0"/>
                <a:cs typeface="Times New Roman" pitchFamily="18" charset="0"/>
              </a:rPr>
              <a:t>开销</a:t>
            </a:r>
            <a:endParaRPr lang="en-US" altLang="zh-CN" sz="2400" dirty="0">
              <a:solidFill>
                <a:srgbClr val="000000"/>
              </a:solidFill>
              <a:latin typeface="Times New Roman" pitchFamily="18" charset="0"/>
              <a:cs typeface="Times New Roman" pitchFamily="18" charset="0"/>
            </a:endParaRPr>
          </a:p>
          <a:p>
            <a:pPr lvl="1" eaLnBrk="0" hangingPunct="0">
              <a:buFontTx/>
              <a:buChar char="•"/>
              <a:defRPr/>
            </a:pPr>
            <a:r>
              <a:rPr lang="zh-CN" altLang="en-US" sz="2400" dirty="0">
                <a:solidFill>
                  <a:srgbClr val="000000"/>
                </a:solidFill>
                <a:latin typeface="Times New Roman" pitchFamily="18" charset="0"/>
                <a:cs typeface="Times New Roman" pitchFamily="18" charset="0"/>
              </a:rPr>
              <a:t>在前一个任务执行完成之前，其他任务就无法开始，难以胜任复杂、多阶段的计算任务</a:t>
            </a:r>
            <a:r>
              <a:rPr lang="zh-CN" altLang="en-US" sz="2400" dirty="0">
                <a:solidFill>
                  <a:srgbClr val="000000"/>
                </a:solidFill>
              </a:rPr>
              <a:t> </a:t>
            </a:r>
          </a:p>
        </p:txBody>
      </p:sp>
      <p:sp>
        <p:nvSpPr>
          <p:cNvPr id="28676" name="TextBox 3"/>
          <p:cNvSpPr txBox="1">
            <a:spLocks noChangeArrowheads="1"/>
          </p:cNvSpPr>
          <p:nvPr/>
        </p:nvSpPr>
        <p:spPr bwMode="auto">
          <a:xfrm>
            <a:off x="990600" y="1371600"/>
            <a:ext cx="33004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smtClean="0">
                <a:solidFill>
                  <a:srgbClr val="FF0000"/>
                </a:solidFill>
              </a:rPr>
              <a:t>Hadoop</a:t>
            </a:r>
            <a:r>
              <a:rPr lang="zh-CN" altLang="en-US" sz="2400" smtClean="0">
                <a:solidFill>
                  <a:srgbClr val="FF0000"/>
                </a:solidFill>
              </a:rPr>
              <a:t>与</a:t>
            </a:r>
            <a:r>
              <a:rPr lang="en-US" altLang="zh-CN" sz="2400" smtClean="0">
                <a:solidFill>
                  <a:srgbClr val="FF0000"/>
                </a:solidFill>
              </a:rPr>
              <a:t>Spark</a:t>
            </a:r>
            <a:r>
              <a:rPr lang="zh-CN" altLang="en-US" sz="2400" smtClean="0">
                <a:solidFill>
                  <a:srgbClr val="FF0000"/>
                </a:solidFill>
              </a:rPr>
              <a:t>的对比</a:t>
            </a:r>
          </a:p>
        </p:txBody>
      </p:sp>
    </p:spTree>
    <p:extLst>
      <p:ext uri="{BB962C8B-B14F-4D97-AF65-F5344CB8AC3E}">
        <p14:creationId xmlns:p14="http://schemas.microsoft.com/office/powerpoint/2010/main" val="80571039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a:xfrm>
            <a:off x="990600" y="76200"/>
            <a:ext cx="7391400" cy="914400"/>
          </a:xfrm>
          <a:ln/>
        </p:spPr>
        <p:txBody>
          <a:bodyPr/>
          <a:lstStyle/>
          <a:p>
            <a:r>
              <a:rPr lang="en-US" altLang="zh-CN" dirty="0" smtClean="0"/>
              <a:t>Spark</a:t>
            </a:r>
            <a:endParaRPr lang="zh-CN" altLang="en-US" dirty="0" smtClean="0"/>
          </a:p>
        </p:txBody>
      </p:sp>
      <p:sp>
        <p:nvSpPr>
          <p:cNvPr id="55297" name="Rectangle 1"/>
          <p:cNvSpPr>
            <a:spLocks noChangeArrowheads="1"/>
          </p:cNvSpPr>
          <p:nvPr/>
        </p:nvSpPr>
        <p:spPr bwMode="auto">
          <a:xfrm>
            <a:off x="762000" y="1928813"/>
            <a:ext cx="7696200" cy="3786187"/>
          </a:xfrm>
          <a:prstGeom prst="rect">
            <a:avLst/>
          </a:prstGeom>
          <a:noFill/>
          <a:ln w="9525" cmpd="sng">
            <a:noFill/>
            <a:miter lim="800000"/>
            <a:headEnd/>
            <a:tailEnd/>
          </a:ln>
          <a:effectLst/>
        </p:spPr>
        <p:txBody>
          <a:bodyPr anchor="ctr">
            <a:spAutoFit/>
          </a:bodyPr>
          <a:lstStyle/>
          <a:p>
            <a:pPr eaLnBrk="0" hangingPunct="0">
              <a:defRPr/>
            </a:pPr>
            <a:r>
              <a:rPr lang="en-US" altLang="zh-CN" sz="2000" dirty="0">
                <a:solidFill>
                  <a:srgbClr val="000000"/>
                </a:solidFill>
                <a:latin typeface="Arial" charset="0"/>
              </a:rPr>
              <a:t>Spark</a:t>
            </a:r>
            <a:r>
              <a:rPr lang="zh-CN" altLang="zh-CN" sz="2000" dirty="0">
                <a:solidFill>
                  <a:srgbClr val="000000"/>
                </a:solidFill>
                <a:latin typeface="Arial" charset="0"/>
              </a:rPr>
              <a:t>在借鉴</a:t>
            </a:r>
            <a:r>
              <a:rPr lang="en-US" altLang="zh-CN" sz="2000" dirty="0" err="1">
                <a:solidFill>
                  <a:srgbClr val="000000"/>
                </a:solidFill>
                <a:latin typeface="Arial" charset="0"/>
              </a:rPr>
              <a:t>Hadoop</a:t>
            </a:r>
            <a:r>
              <a:rPr lang="en-US" altLang="zh-CN" sz="2000" dirty="0">
                <a:solidFill>
                  <a:srgbClr val="000000"/>
                </a:solidFill>
                <a:latin typeface="Arial" charset="0"/>
              </a:rPr>
              <a:t> </a:t>
            </a:r>
            <a:r>
              <a:rPr lang="en-US" altLang="zh-CN" sz="2000" dirty="0" err="1">
                <a:solidFill>
                  <a:srgbClr val="000000"/>
                </a:solidFill>
                <a:latin typeface="Arial" charset="0"/>
              </a:rPr>
              <a:t>MapReduce</a:t>
            </a:r>
            <a:r>
              <a:rPr lang="zh-CN" altLang="zh-CN" sz="2000" dirty="0">
                <a:solidFill>
                  <a:srgbClr val="000000"/>
                </a:solidFill>
                <a:latin typeface="Arial" charset="0"/>
              </a:rPr>
              <a:t>优点的同时，很好地解决了</a:t>
            </a:r>
            <a:r>
              <a:rPr lang="en-US" altLang="zh-CN" sz="2000" dirty="0" err="1">
                <a:solidFill>
                  <a:srgbClr val="000000"/>
                </a:solidFill>
                <a:latin typeface="Arial" charset="0"/>
              </a:rPr>
              <a:t>MapReduce</a:t>
            </a:r>
            <a:r>
              <a:rPr lang="zh-CN" altLang="zh-CN" sz="2000" dirty="0">
                <a:solidFill>
                  <a:srgbClr val="000000"/>
                </a:solidFill>
                <a:latin typeface="Arial" charset="0"/>
              </a:rPr>
              <a:t>所面临的问题</a:t>
            </a:r>
            <a:endParaRPr lang="en-US" altLang="zh-CN" sz="2000" dirty="0">
              <a:solidFill>
                <a:srgbClr val="000000"/>
              </a:solidFill>
              <a:latin typeface="Arial" charset="0"/>
            </a:endParaRPr>
          </a:p>
          <a:p>
            <a:pPr eaLnBrk="0" hangingPunct="0">
              <a:defRPr/>
            </a:pPr>
            <a:endParaRPr lang="en-US" altLang="zh-CN" sz="2000" dirty="0">
              <a:solidFill>
                <a:srgbClr val="000000"/>
              </a:solidFill>
              <a:latin typeface="Times New Roman" pitchFamily="18" charset="0"/>
              <a:cs typeface="Times New Roman" pitchFamily="18" charset="0"/>
            </a:endParaRPr>
          </a:p>
          <a:p>
            <a:pPr eaLnBrk="0" hangingPunct="0">
              <a:defRPr/>
            </a:pPr>
            <a:r>
              <a:rPr lang="zh-CN" altLang="en-US" sz="2000" dirty="0">
                <a:solidFill>
                  <a:srgbClr val="000000"/>
                </a:solidFill>
                <a:latin typeface="Times New Roman" pitchFamily="18" charset="0"/>
                <a:cs typeface="Times New Roman" pitchFamily="18" charset="0"/>
              </a:rPr>
              <a:t>相比于</a:t>
            </a:r>
            <a:r>
              <a:rPr lang="en-US" altLang="zh-CN" sz="2000" dirty="0" err="1">
                <a:solidFill>
                  <a:srgbClr val="000000"/>
                </a:solidFill>
                <a:latin typeface="Times New Roman" pitchFamily="18" charset="0"/>
                <a:cs typeface="Times New Roman" pitchFamily="18" charset="0"/>
              </a:rPr>
              <a:t>Hadoop</a:t>
            </a:r>
            <a:r>
              <a:rPr lang="en-US" altLang="zh-CN" sz="2000" dirty="0">
                <a:solidFill>
                  <a:srgbClr val="000000"/>
                </a:solidFill>
                <a:latin typeface="Times New Roman" pitchFamily="18" charset="0"/>
                <a:cs typeface="Times New Roman" pitchFamily="18" charset="0"/>
              </a:rPr>
              <a:t> </a:t>
            </a:r>
            <a:r>
              <a:rPr lang="en-US" altLang="zh-CN" sz="2000" dirty="0" err="1">
                <a:solidFill>
                  <a:srgbClr val="000000"/>
                </a:solidFill>
                <a:latin typeface="Times New Roman" pitchFamily="18" charset="0"/>
                <a:cs typeface="Times New Roman" pitchFamily="18" charset="0"/>
              </a:rPr>
              <a:t>MapReduce</a:t>
            </a:r>
            <a:r>
              <a:rPr lang="zh-CN" altLang="en-US" sz="2000" dirty="0">
                <a:solidFill>
                  <a:srgbClr val="000000"/>
                </a:solidFill>
                <a:latin typeface="Times New Roman" pitchFamily="18" charset="0"/>
                <a:cs typeface="Times New Roman" pitchFamily="18" charset="0"/>
              </a:rPr>
              <a:t>，</a:t>
            </a:r>
            <a:r>
              <a:rPr lang="en-US" altLang="zh-CN" sz="2000" dirty="0">
                <a:solidFill>
                  <a:srgbClr val="000000"/>
                </a:solidFill>
                <a:latin typeface="Times New Roman" pitchFamily="18" charset="0"/>
                <a:cs typeface="Times New Roman" pitchFamily="18" charset="0"/>
              </a:rPr>
              <a:t>Spark</a:t>
            </a:r>
            <a:r>
              <a:rPr lang="zh-CN" altLang="en-US" sz="2000" dirty="0">
                <a:solidFill>
                  <a:srgbClr val="000000"/>
                </a:solidFill>
                <a:latin typeface="Times New Roman" pitchFamily="18" charset="0"/>
                <a:cs typeface="Times New Roman" pitchFamily="18" charset="0"/>
              </a:rPr>
              <a:t>主要具有如下优点：</a:t>
            </a:r>
            <a:endParaRPr lang="en-US" altLang="zh-CN" sz="2000" dirty="0">
              <a:solidFill>
                <a:srgbClr val="000000"/>
              </a:solidFill>
              <a:latin typeface="Times New Roman" pitchFamily="18" charset="0"/>
              <a:cs typeface="Times New Roman" pitchFamily="18" charset="0"/>
            </a:endParaRPr>
          </a:p>
          <a:p>
            <a:pPr indent="269875" eaLnBrk="0" hangingPunct="0">
              <a:defRPr/>
            </a:pPr>
            <a:endParaRPr lang="zh-CN" altLang="en-US" sz="2000" dirty="0">
              <a:solidFill>
                <a:srgbClr val="000000"/>
              </a:solidFill>
            </a:endParaRPr>
          </a:p>
          <a:p>
            <a:pPr eaLnBrk="0" hangingPunct="0">
              <a:buFontTx/>
              <a:buChar char="•"/>
              <a:defRPr/>
            </a:pPr>
            <a:r>
              <a:rPr lang="en-US" altLang="zh-CN" sz="2000" dirty="0">
                <a:solidFill>
                  <a:srgbClr val="000000"/>
                </a:solidFill>
                <a:latin typeface="Times New Roman" pitchFamily="18" charset="0"/>
                <a:cs typeface="Times New Roman" pitchFamily="18" charset="0"/>
              </a:rPr>
              <a:t>Spark</a:t>
            </a:r>
            <a:r>
              <a:rPr lang="zh-CN" altLang="en-US" sz="2000" dirty="0">
                <a:solidFill>
                  <a:srgbClr val="000000"/>
                </a:solidFill>
                <a:latin typeface="Times New Roman" pitchFamily="18" charset="0"/>
                <a:cs typeface="Times New Roman" pitchFamily="18" charset="0"/>
              </a:rPr>
              <a:t>的计算模式也属于</a:t>
            </a:r>
            <a:r>
              <a:rPr lang="en-US" altLang="zh-CN" sz="2000" dirty="0" err="1">
                <a:solidFill>
                  <a:srgbClr val="000000"/>
                </a:solidFill>
                <a:latin typeface="Times New Roman" pitchFamily="18" charset="0"/>
                <a:cs typeface="Times New Roman" pitchFamily="18" charset="0"/>
              </a:rPr>
              <a:t>MapReduce</a:t>
            </a:r>
            <a:r>
              <a:rPr lang="zh-CN" altLang="en-US" sz="2000" dirty="0">
                <a:solidFill>
                  <a:srgbClr val="000000"/>
                </a:solidFill>
                <a:latin typeface="Times New Roman" pitchFamily="18" charset="0"/>
                <a:cs typeface="Times New Roman" pitchFamily="18" charset="0"/>
              </a:rPr>
              <a:t>，但不局限于</a:t>
            </a:r>
            <a:r>
              <a:rPr lang="en-US" altLang="zh-CN" sz="2000" dirty="0">
                <a:solidFill>
                  <a:srgbClr val="000000"/>
                </a:solidFill>
                <a:latin typeface="Times New Roman" pitchFamily="18" charset="0"/>
                <a:cs typeface="Times New Roman" pitchFamily="18" charset="0"/>
              </a:rPr>
              <a:t>Map</a:t>
            </a:r>
            <a:r>
              <a:rPr lang="zh-CN" altLang="en-US" sz="2000" dirty="0">
                <a:solidFill>
                  <a:srgbClr val="000000"/>
                </a:solidFill>
                <a:latin typeface="Times New Roman" pitchFamily="18" charset="0"/>
                <a:cs typeface="Times New Roman" pitchFamily="18" charset="0"/>
              </a:rPr>
              <a:t>和</a:t>
            </a:r>
            <a:r>
              <a:rPr lang="en-US" altLang="zh-CN" sz="2000" dirty="0">
                <a:solidFill>
                  <a:srgbClr val="000000"/>
                </a:solidFill>
                <a:latin typeface="Times New Roman" pitchFamily="18" charset="0"/>
                <a:cs typeface="Times New Roman" pitchFamily="18" charset="0"/>
              </a:rPr>
              <a:t>Reduce</a:t>
            </a:r>
            <a:r>
              <a:rPr lang="zh-CN" altLang="en-US" sz="2000" dirty="0">
                <a:solidFill>
                  <a:srgbClr val="000000"/>
                </a:solidFill>
                <a:latin typeface="Times New Roman" pitchFamily="18" charset="0"/>
                <a:cs typeface="Times New Roman" pitchFamily="18" charset="0"/>
              </a:rPr>
              <a:t>操作，还提供了多种数据集操作类型，编程模型比</a:t>
            </a:r>
            <a:r>
              <a:rPr lang="en-US" altLang="zh-CN" sz="2000" dirty="0" err="1">
                <a:solidFill>
                  <a:srgbClr val="000000"/>
                </a:solidFill>
                <a:latin typeface="Times New Roman" pitchFamily="18" charset="0"/>
                <a:cs typeface="Times New Roman" pitchFamily="18" charset="0"/>
              </a:rPr>
              <a:t>Hadoop</a:t>
            </a:r>
            <a:r>
              <a:rPr lang="en-US" altLang="zh-CN" sz="2000" dirty="0">
                <a:solidFill>
                  <a:srgbClr val="000000"/>
                </a:solidFill>
                <a:latin typeface="Times New Roman" pitchFamily="18" charset="0"/>
                <a:cs typeface="Times New Roman" pitchFamily="18" charset="0"/>
              </a:rPr>
              <a:t> </a:t>
            </a:r>
            <a:r>
              <a:rPr lang="en-US" altLang="zh-CN" sz="2000" dirty="0" err="1">
                <a:solidFill>
                  <a:srgbClr val="000000"/>
                </a:solidFill>
                <a:latin typeface="Times New Roman" pitchFamily="18" charset="0"/>
                <a:cs typeface="Times New Roman" pitchFamily="18" charset="0"/>
              </a:rPr>
              <a:t>MapReduce</a:t>
            </a:r>
            <a:r>
              <a:rPr lang="zh-CN" altLang="en-US" sz="2000" dirty="0">
                <a:solidFill>
                  <a:srgbClr val="000000"/>
                </a:solidFill>
                <a:latin typeface="Times New Roman" pitchFamily="18" charset="0"/>
                <a:cs typeface="Times New Roman" pitchFamily="18" charset="0"/>
              </a:rPr>
              <a:t>更灵活</a:t>
            </a:r>
            <a:endParaRPr lang="zh-CN" altLang="en-US" sz="2000" dirty="0">
              <a:solidFill>
                <a:srgbClr val="000000"/>
              </a:solidFill>
            </a:endParaRPr>
          </a:p>
          <a:p>
            <a:pPr eaLnBrk="0" hangingPunct="0">
              <a:buFontTx/>
              <a:buChar char="•"/>
              <a:defRPr/>
            </a:pPr>
            <a:r>
              <a:rPr lang="en-US" altLang="zh-CN" sz="2000" dirty="0">
                <a:solidFill>
                  <a:srgbClr val="000000"/>
                </a:solidFill>
                <a:latin typeface="Times New Roman" pitchFamily="18" charset="0"/>
                <a:cs typeface="Times New Roman" pitchFamily="18" charset="0"/>
              </a:rPr>
              <a:t>Spark</a:t>
            </a:r>
            <a:r>
              <a:rPr lang="zh-CN" altLang="en-US" sz="2000" dirty="0">
                <a:solidFill>
                  <a:srgbClr val="000000"/>
                </a:solidFill>
                <a:latin typeface="Times New Roman" pitchFamily="18" charset="0"/>
                <a:cs typeface="Times New Roman" pitchFamily="18" charset="0"/>
              </a:rPr>
              <a:t>提供了内存计算，可将中间结果放到内存中，对于迭代运算效率更高</a:t>
            </a:r>
          </a:p>
          <a:p>
            <a:pPr eaLnBrk="0" hangingPunct="0">
              <a:buFontTx/>
              <a:buNone/>
              <a:defRPr/>
            </a:pPr>
            <a:r>
              <a:rPr lang="en-US" altLang="zh-CN" sz="2000" dirty="0">
                <a:solidFill>
                  <a:srgbClr val="000000"/>
                </a:solidFill>
                <a:latin typeface="Times New Roman" pitchFamily="18" charset="0"/>
                <a:cs typeface="Times New Roman" pitchFamily="18" charset="0"/>
              </a:rPr>
              <a:t>Spark</a:t>
            </a:r>
            <a:r>
              <a:rPr lang="zh-CN" altLang="en-US" sz="2000" dirty="0">
                <a:solidFill>
                  <a:srgbClr val="000000"/>
                </a:solidFill>
                <a:latin typeface="Times New Roman" pitchFamily="18" charset="0"/>
                <a:cs typeface="Times New Roman" pitchFamily="18" charset="0"/>
              </a:rPr>
              <a:t>基于</a:t>
            </a:r>
            <a:r>
              <a:rPr lang="en-US" altLang="zh-CN" sz="2000" dirty="0">
                <a:solidFill>
                  <a:srgbClr val="000000"/>
                </a:solidFill>
                <a:latin typeface="Times New Roman" pitchFamily="18" charset="0"/>
                <a:cs typeface="Times New Roman" pitchFamily="18" charset="0"/>
              </a:rPr>
              <a:t>DAG</a:t>
            </a:r>
            <a:r>
              <a:rPr lang="zh-CN" altLang="en-US" sz="2000" dirty="0">
                <a:solidFill>
                  <a:srgbClr val="000000"/>
                </a:solidFill>
                <a:latin typeface="Times New Roman" pitchFamily="18" charset="0"/>
                <a:cs typeface="Times New Roman" pitchFamily="18" charset="0"/>
              </a:rPr>
              <a:t>的任务调度执行机制，要优于</a:t>
            </a:r>
            <a:r>
              <a:rPr lang="en-US" altLang="zh-CN" sz="2000" dirty="0" err="1">
                <a:solidFill>
                  <a:srgbClr val="000000"/>
                </a:solidFill>
                <a:latin typeface="Times New Roman" pitchFamily="18" charset="0"/>
                <a:cs typeface="Times New Roman" pitchFamily="18" charset="0"/>
              </a:rPr>
              <a:t>Hadoop</a:t>
            </a:r>
            <a:r>
              <a:rPr lang="en-US" altLang="zh-CN" sz="2000" dirty="0">
                <a:solidFill>
                  <a:srgbClr val="000000"/>
                </a:solidFill>
                <a:latin typeface="Times New Roman" pitchFamily="18" charset="0"/>
                <a:cs typeface="Times New Roman" pitchFamily="18" charset="0"/>
              </a:rPr>
              <a:t> </a:t>
            </a:r>
            <a:r>
              <a:rPr lang="en-US" altLang="zh-CN" sz="2000" dirty="0" err="1">
                <a:solidFill>
                  <a:srgbClr val="000000"/>
                </a:solidFill>
                <a:latin typeface="Times New Roman" pitchFamily="18" charset="0"/>
                <a:cs typeface="Times New Roman" pitchFamily="18" charset="0"/>
              </a:rPr>
              <a:t>MapReduce</a:t>
            </a:r>
            <a:r>
              <a:rPr lang="zh-CN" altLang="en-US" sz="2000" dirty="0">
                <a:solidFill>
                  <a:srgbClr val="000000"/>
                </a:solidFill>
                <a:latin typeface="Times New Roman" pitchFamily="18" charset="0"/>
                <a:cs typeface="Times New Roman" pitchFamily="18" charset="0"/>
              </a:rPr>
              <a:t>的迭代执行机制</a:t>
            </a:r>
            <a:r>
              <a:rPr lang="zh-CN" altLang="en-US" sz="2000" dirty="0">
                <a:solidFill>
                  <a:srgbClr val="000000"/>
                </a:solidFill>
              </a:rPr>
              <a:t> </a:t>
            </a:r>
          </a:p>
        </p:txBody>
      </p:sp>
      <p:sp>
        <p:nvSpPr>
          <p:cNvPr id="29700" name="TextBox 3"/>
          <p:cNvSpPr txBox="1">
            <a:spLocks noChangeArrowheads="1"/>
          </p:cNvSpPr>
          <p:nvPr/>
        </p:nvSpPr>
        <p:spPr bwMode="auto">
          <a:xfrm>
            <a:off x="762000" y="1371600"/>
            <a:ext cx="33004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smtClean="0">
                <a:solidFill>
                  <a:srgbClr val="FF0000"/>
                </a:solidFill>
              </a:rPr>
              <a:t>Hadoop</a:t>
            </a:r>
            <a:r>
              <a:rPr lang="zh-CN" altLang="en-US" sz="2400" smtClean="0">
                <a:solidFill>
                  <a:srgbClr val="FF0000"/>
                </a:solidFill>
              </a:rPr>
              <a:t>与</a:t>
            </a:r>
            <a:r>
              <a:rPr lang="en-US" altLang="zh-CN" sz="2400" smtClean="0">
                <a:solidFill>
                  <a:srgbClr val="FF0000"/>
                </a:solidFill>
              </a:rPr>
              <a:t>Spark</a:t>
            </a:r>
            <a:r>
              <a:rPr lang="zh-CN" altLang="en-US" sz="2400" smtClean="0">
                <a:solidFill>
                  <a:srgbClr val="FF0000"/>
                </a:solidFill>
              </a:rPr>
              <a:t>的对比</a:t>
            </a:r>
          </a:p>
        </p:txBody>
      </p:sp>
    </p:spTree>
    <p:extLst>
      <p:ext uri="{BB962C8B-B14F-4D97-AF65-F5344CB8AC3E}">
        <p14:creationId xmlns:p14="http://schemas.microsoft.com/office/powerpoint/2010/main" val="414758919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a:xfrm>
            <a:off x="990600" y="76200"/>
            <a:ext cx="7391400" cy="914400"/>
          </a:xfrm>
          <a:ln/>
        </p:spPr>
        <p:txBody>
          <a:bodyPr/>
          <a:lstStyle/>
          <a:p>
            <a:r>
              <a:rPr lang="en-US" altLang="zh-CN" dirty="0" smtClean="0"/>
              <a:t>Spark</a:t>
            </a:r>
            <a:endParaRPr lang="zh-CN" altLang="en-US" dirty="0" smtClean="0"/>
          </a:p>
        </p:txBody>
      </p:sp>
      <p:sp>
        <p:nvSpPr>
          <p:cNvPr id="30723"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en-US" sz="1800" smtClean="0">
              <a:solidFill>
                <a:srgbClr val="000000"/>
              </a:solidFill>
            </a:endParaRPr>
          </a:p>
        </p:txBody>
      </p:sp>
      <p:graphicFrame>
        <p:nvGraphicFramePr>
          <p:cNvPr id="30724" name="Object 1"/>
          <p:cNvGraphicFramePr>
            <a:graphicFrameLocks noChangeAspect="1"/>
          </p:cNvGraphicFramePr>
          <p:nvPr/>
        </p:nvGraphicFramePr>
        <p:xfrm>
          <a:off x="1981200" y="1219200"/>
          <a:ext cx="5562600" cy="5387975"/>
        </p:xfrm>
        <a:graphic>
          <a:graphicData uri="http://schemas.openxmlformats.org/presentationml/2006/ole">
            <mc:AlternateContent xmlns:mc="http://schemas.openxmlformats.org/markup-compatibility/2006">
              <mc:Choice xmlns:v="urn:schemas-microsoft-com:vml" Requires="v">
                <p:oleObj spid="_x0000_s17413" r:id="rId3" imgW="9972554" imgH="9677561" progId="Visio.Drawing.15">
                  <p:embed/>
                </p:oleObj>
              </mc:Choice>
              <mc:Fallback>
                <p:oleObj r:id="rId3" imgW="9972554" imgH="9677561" progId="Visio.Drawing.1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1219200"/>
                        <a:ext cx="5562600" cy="538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725" name="矩形 4"/>
          <p:cNvSpPr>
            <a:spLocks noChangeArrowheads="1"/>
          </p:cNvSpPr>
          <p:nvPr/>
        </p:nvSpPr>
        <p:spPr bwMode="auto">
          <a:xfrm>
            <a:off x="4868863" y="6019800"/>
            <a:ext cx="37369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zh-CN" sz="1800" smtClean="0">
                <a:solidFill>
                  <a:srgbClr val="000000"/>
                </a:solidFill>
              </a:rPr>
              <a:t>图</a:t>
            </a:r>
            <a:r>
              <a:rPr lang="en-US" altLang="zh-CN" sz="1800" smtClean="0">
                <a:solidFill>
                  <a:srgbClr val="000000"/>
                </a:solidFill>
              </a:rPr>
              <a:t> Hadoop</a:t>
            </a:r>
            <a:r>
              <a:rPr lang="zh-CN" altLang="zh-CN" sz="1800" smtClean="0">
                <a:solidFill>
                  <a:srgbClr val="000000"/>
                </a:solidFill>
              </a:rPr>
              <a:t>与</a:t>
            </a:r>
            <a:r>
              <a:rPr lang="en-US" altLang="zh-CN" sz="1800" smtClean="0">
                <a:solidFill>
                  <a:srgbClr val="000000"/>
                </a:solidFill>
              </a:rPr>
              <a:t>Spark</a:t>
            </a:r>
            <a:r>
              <a:rPr lang="zh-CN" altLang="zh-CN" sz="1800" smtClean="0">
                <a:solidFill>
                  <a:srgbClr val="000000"/>
                </a:solidFill>
              </a:rPr>
              <a:t>的执行流程对比</a:t>
            </a:r>
            <a:endParaRPr lang="zh-CN" altLang="en-US" sz="1800" smtClean="0">
              <a:solidFill>
                <a:srgbClr val="000000"/>
              </a:solidFill>
            </a:endParaRPr>
          </a:p>
        </p:txBody>
      </p:sp>
    </p:spTree>
    <p:extLst>
      <p:ext uri="{BB962C8B-B14F-4D97-AF65-F5344CB8AC3E}">
        <p14:creationId xmlns:p14="http://schemas.microsoft.com/office/powerpoint/2010/main" val="206191423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a:xfrm>
            <a:off x="914400" y="152400"/>
            <a:ext cx="7315200" cy="914400"/>
          </a:xfrm>
          <a:ln/>
        </p:spPr>
        <p:txBody>
          <a:bodyPr/>
          <a:lstStyle/>
          <a:p>
            <a:r>
              <a:rPr lang="en-US" altLang="zh-CN" dirty="0" smtClean="0"/>
              <a:t>Spark</a:t>
            </a:r>
            <a:endParaRPr lang="zh-CN" altLang="en-US" dirty="0" smtClean="0"/>
          </a:p>
        </p:txBody>
      </p:sp>
      <p:graphicFrame>
        <p:nvGraphicFramePr>
          <p:cNvPr id="3" name="图表 2"/>
          <p:cNvGraphicFramePr/>
          <p:nvPr/>
        </p:nvGraphicFramePr>
        <p:xfrm>
          <a:off x="2438456" y="2667020"/>
          <a:ext cx="3247977" cy="2438362"/>
        </p:xfrm>
        <a:graphic>
          <a:graphicData uri="http://schemas.openxmlformats.org/drawingml/2006/chart">
            <c:chart xmlns:c="http://schemas.openxmlformats.org/drawingml/2006/chart" xmlns:r="http://schemas.openxmlformats.org/officeDocument/2006/relationships" r:id="rId2"/>
          </a:graphicData>
        </a:graphic>
      </p:graphicFrame>
      <p:sp>
        <p:nvSpPr>
          <p:cNvPr id="31748" name="矩形 3"/>
          <p:cNvSpPr>
            <a:spLocks noChangeArrowheads="1"/>
          </p:cNvSpPr>
          <p:nvPr/>
        </p:nvSpPr>
        <p:spPr bwMode="auto">
          <a:xfrm>
            <a:off x="1828800" y="5257800"/>
            <a:ext cx="5715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zh-CN" sz="1800" smtClean="0">
                <a:solidFill>
                  <a:srgbClr val="000000"/>
                </a:solidFill>
              </a:rPr>
              <a:t>图</a:t>
            </a:r>
            <a:r>
              <a:rPr lang="en-US" altLang="zh-CN" sz="1800" smtClean="0">
                <a:solidFill>
                  <a:srgbClr val="000000"/>
                </a:solidFill>
              </a:rPr>
              <a:t> Hadoop</a:t>
            </a:r>
            <a:r>
              <a:rPr lang="zh-CN" altLang="zh-CN" sz="1800" smtClean="0">
                <a:solidFill>
                  <a:srgbClr val="000000"/>
                </a:solidFill>
              </a:rPr>
              <a:t>与</a:t>
            </a:r>
            <a:r>
              <a:rPr lang="en-US" altLang="zh-CN" sz="1800" smtClean="0">
                <a:solidFill>
                  <a:srgbClr val="000000"/>
                </a:solidFill>
              </a:rPr>
              <a:t>Spark</a:t>
            </a:r>
            <a:r>
              <a:rPr lang="zh-CN" altLang="zh-CN" sz="1800" smtClean="0">
                <a:solidFill>
                  <a:srgbClr val="000000"/>
                </a:solidFill>
              </a:rPr>
              <a:t>执行逻辑回归的时间对比</a:t>
            </a:r>
            <a:endParaRPr lang="zh-CN" altLang="en-US" sz="1800" smtClean="0">
              <a:solidFill>
                <a:srgbClr val="000000"/>
              </a:solidFill>
            </a:endParaRPr>
          </a:p>
        </p:txBody>
      </p:sp>
      <p:sp>
        <p:nvSpPr>
          <p:cNvPr id="31749" name="矩形 4"/>
          <p:cNvSpPr>
            <a:spLocks noChangeArrowheads="1"/>
          </p:cNvSpPr>
          <p:nvPr/>
        </p:nvSpPr>
        <p:spPr bwMode="auto">
          <a:xfrm>
            <a:off x="838200" y="1371600"/>
            <a:ext cx="75438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Char char="•"/>
            </a:pPr>
            <a:r>
              <a:rPr lang="zh-CN" altLang="zh-CN" sz="1800" smtClean="0">
                <a:solidFill>
                  <a:srgbClr val="000000"/>
                </a:solidFill>
              </a:rPr>
              <a:t>使用</a:t>
            </a:r>
            <a:r>
              <a:rPr lang="en-US" altLang="zh-CN" sz="1800" smtClean="0">
                <a:solidFill>
                  <a:srgbClr val="000000"/>
                </a:solidFill>
              </a:rPr>
              <a:t>Hadoop</a:t>
            </a:r>
            <a:r>
              <a:rPr lang="zh-CN" altLang="zh-CN" sz="1800" smtClean="0">
                <a:solidFill>
                  <a:srgbClr val="000000"/>
                </a:solidFill>
              </a:rPr>
              <a:t>进行迭代计算非常耗资源</a:t>
            </a:r>
            <a:endParaRPr lang="en-US" altLang="zh-CN" sz="1800" smtClean="0">
              <a:solidFill>
                <a:srgbClr val="000000"/>
              </a:solidFill>
            </a:endParaRPr>
          </a:p>
          <a:p>
            <a:pPr eaLnBrk="1" hangingPunct="1">
              <a:spcBef>
                <a:spcPct val="0"/>
              </a:spcBef>
              <a:buFontTx/>
              <a:buChar char="•"/>
            </a:pPr>
            <a:r>
              <a:rPr lang="en-US" altLang="zh-CN" sz="1800" smtClean="0">
                <a:solidFill>
                  <a:srgbClr val="000000"/>
                </a:solidFill>
              </a:rPr>
              <a:t>Spark</a:t>
            </a:r>
            <a:r>
              <a:rPr lang="zh-CN" altLang="zh-CN" sz="1800" smtClean="0">
                <a:solidFill>
                  <a:srgbClr val="000000"/>
                </a:solidFill>
              </a:rPr>
              <a:t>将数据载入内存后，之后的迭代计算都可以直接使用内存中的中间结果作运算，避免了从磁盘中频繁读取数据</a:t>
            </a:r>
            <a:endParaRPr lang="zh-CN" altLang="en-US" sz="1800" smtClean="0">
              <a:solidFill>
                <a:srgbClr val="000000"/>
              </a:solidFill>
            </a:endParaRPr>
          </a:p>
        </p:txBody>
      </p:sp>
    </p:spTree>
    <p:extLst>
      <p:ext uri="{BB962C8B-B14F-4D97-AF65-F5344CB8AC3E}">
        <p14:creationId xmlns:p14="http://schemas.microsoft.com/office/powerpoint/2010/main" val="346125275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a:ln/>
        </p:spPr>
        <p:txBody>
          <a:bodyPr/>
          <a:lstStyle/>
          <a:p>
            <a:r>
              <a:rPr lang="en-US" altLang="zh-CN" dirty="0" err="1" smtClean="0"/>
              <a:t>Flink</a:t>
            </a:r>
            <a:endParaRPr lang="zh-CN" altLang="en-US" dirty="0" smtClean="0"/>
          </a:p>
        </p:txBody>
      </p:sp>
      <p:pic>
        <p:nvPicPr>
          <p:cNvPr id="32771" name="Picture 2" descr="http://img.ptcms.csdn.net/article/201507/16/55a75ef0752ca_middle.jpg?_=64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1125538"/>
            <a:ext cx="5715000" cy="444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矩形 3"/>
          <p:cNvSpPr>
            <a:spLocks noChangeArrowheads="1"/>
          </p:cNvSpPr>
          <p:nvPr/>
        </p:nvSpPr>
        <p:spPr bwMode="auto">
          <a:xfrm>
            <a:off x="3635375" y="5949950"/>
            <a:ext cx="13160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smtClean="0">
                <a:solidFill>
                  <a:srgbClr val="000000"/>
                </a:solidFill>
              </a:rPr>
              <a:t>Flink</a:t>
            </a:r>
            <a:r>
              <a:rPr lang="zh-CN" altLang="en-US" sz="1800" smtClean="0">
                <a:solidFill>
                  <a:srgbClr val="000000"/>
                </a:solidFill>
              </a:rPr>
              <a:t>架构图</a:t>
            </a:r>
          </a:p>
        </p:txBody>
      </p:sp>
    </p:spTree>
    <p:extLst>
      <p:ext uri="{BB962C8B-B14F-4D97-AF65-F5344CB8AC3E}">
        <p14:creationId xmlns:p14="http://schemas.microsoft.com/office/powerpoint/2010/main" val="307459472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ln/>
        </p:spPr>
        <p:txBody>
          <a:bodyPr/>
          <a:lstStyle/>
          <a:p>
            <a:r>
              <a:rPr lang="en-US" altLang="zh-CN" dirty="0" err="1" smtClean="0"/>
              <a:t>Flink</a:t>
            </a:r>
            <a:endParaRPr lang="zh-CN" altLang="en-US" dirty="0" smtClean="0"/>
          </a:p>
        </p:txBody>
      </p:sp>
      <p:pic>
        <p:nvPicPr>
          <p:cNvPr id="33795" name="Picture 2" descr="http://img.ptcms.csdn.net/article/201507/16/55a75f1d8923a_middle.jpg?_=519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350" y="1844675"/>
            <a:ext cx="6624638" cy="308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TextBox 3"/>
          <p:cNvSpPr txBox="1">
            <a:spLocks noChangeArrowheads="1"/>
          </p:cNvSpPr>
          <p:nvPr/>
        </p:nvSpPr>
        <p:spPr bwMode="auto">
          <a:xfrm>
            <a:off x="3962400" y="5410200"/>
            <a:ext cx="15954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smtClean="0">
                <a:solidFill>
                  <a:srgbClr val="000000"/>
                </a:solidFill>
              </a:rPr>
              <a:t>Flink</a:t>
            </a:r>
            <a:r>
              <a:rPr lang="zh-CN" altLang="en-US" sz="1800" smtClean="0">
                <a:solidFill>
                  <a:srgbClr val="000000"/>
                </a:solidFill>
              </a:rPr>
              <a:t>生态系统</a:t>
            </a:r>
          </a:p>
        </p:txBody>
      </p:sp>
    </p:spTree>
    <p:extLst>
      <p:ext uri="{BB962C8B-B14F-4D97-AF65-F5344CB8AC3E}">
        <p14:creationId xmlns:p14="http://schemas.microsoft.com/office/powerpoint/2010/main" val="228605794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1" descr="C:\Users\Lenovo\AppData\Roaming\Tencent\Users\70004972\QQ\WinTemp\RichOle\4P8IZZ}LPETYF$O_ZZC6@6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676400"/>
            <a:ext cx="5943600" cy="481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TextBox 3"/>
          <p:cNvSpPr txBox="1">
            <a:spLocks noChangeArrowheads="1"/>
          </p:cNvSpPr>
          <p:nvPr/>
        </p:nvSpPr>
        <p:spPr bwMode="auto">
          <a:xfrm>
            <a:off x="1066800" y="228600"/>
            <a:ext cx="10502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dirty="0" err="1" smtClean="0">
                <a:solidFill>
                  <a:srgbClr val="FFFFFF"/>
                </a:solidFill>
              </a:rPr>
              <a:t>Flink</a:t>
            </a:r>
            <a:endParaRPr lang="zh-CN" altLang="en-US" dirty="0" smtClean="0">
              <a:solidFill>
                <a:srgbClr val="FFFFFF"/>
              </a:solidFill>
            </a:endParaRPr>
          </a:p>
        </p:txBody>
      </p:sp>
      <p:sp>
        <p:nvSpPr>
          <p:cNvPr id="34820" name="TextBox 4"/>
          <p:cNvSpPr txBox="1">
            <a:spLocks noChangeArrowheads="1"/>
          </p:cNvSpPr>
          <p:nvPr/>
        </p:nvSpPr>
        <p:spPr bwMode="auto">
          <a:xfrm>
            <a:off x="3352800" y="1295400"/>
            <a:ext cx="24241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000" smtClean="0">
                <a:solidFill>
                  <a:srgbClr val="000000"/>
                </a:solidFill>
              </a:rPr>
              <a:t>Flink</a:t>
            </a:r>
            <a:r>
              <a:rPr lang="zh-CN" altLang="en-US" sz="2000" smtClean="0">
                <a:solidFill>
                  <a:srgbClr val="000000"/>
                </a:solidFill>
              </a:rPr>
              <a:t>与</a:t>
            </a:r>
            <a:r>
              <a:rPr lang="en-US" altLang="zh-CN" sz="2000" smtClean="0">
                <a:solidFill>
                  <a:srgbClr val="000000"/>
                </a:solidFill>
              </a:rPr>
              <a:t>Spark</a:t>
            </a:r>
            <a:r>
              <a:rPr lang="zh-CN" altLang="en-US" sz="2000" smtClean="0">
                <a:solidFill>
                  <a:srgbClr val="000000"/>
                </a:solidFill>
              </a:rPr>
              <a:t>的比较</a:t>
            </a:r>
          </a:p>
        </p:txBody>
      </p:sp>
    </p:spTree>
    <p:extLst>
      <p:ext uri="{BB962C8B-B14F-4D97-AF65-F5344CB8AC3E}">
        <p14:creationId xmlns:p14="http://schemas.microsoft.com/office/powerpoint/2010/main" val="33831845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Freeform 3"/>
          <p:cNvSpPr>
            <a:spLocks noChangeArrowheads="1"/>
          </p:cNvSpPr>
          <p:nvPr/>
        </p:nvSpPr>
        <p:spPr bwMode="auto">
          <a:xfrm>
            <a:off x="0" y="0"/>
            <a:ext cx="9144000" cy="6858000"/>
          </a:xfrm>
          <a:custGeom>
            <a:avLst/>
            <a:gdLst>
              <a:gd name="T0" fmla="*/ 0 w 9144000"/>
              <a:gd name="T1" fmla="*/ 6858000 h 6858000"/>
              <a:gd name="T2" fmla="*/ 9144000 w 9144000"/>
              <a:gd name="T3" fmla="*/ 6858000 h 6858000"/>
              <a:gd name="T4" fmla="*/ 9144000 w 9144000"/>
              <a:gd name="T5" fmla="*/ 0 h 6858000"/>
              <a:gd name="T6" fmla="*/ 0 w 9144000"/>
              <a:gd name="T7" fmla="*/ 0 h 6858000"/>
              <a:gd name="T8" fmla="*/ 0 w 9144000"/>
              <a:gd name="T9" fmla="*/ 6858000 h 6858000"/>
              <a:gd name="T10" fmla="*/ 0 60000 65536"/>
              <a:gd name="T11" fmla="*/ 0 60000 65536"/>
              <a:gd name="T12" fmla="*/ 0 60000 65536"/>
              <a:gd name="T13" fmla="*/ 0 60000 65536"/>
              <a:gd name="T14" fmla="*/ 0 60000 65536"/>
              <a:gd name="T15" fmla="*/ 0 w 9144000"/>
              <a:gd name="T16" fmla="*/ 0 h 6858000"/>
              <a:gd name="T17" fmla="*/ 9144000 w 9144000"/>
              <a:gd name="T18" fmla="*/ 6858000 h 6858000"/>
            </a:gdLst>
            <a:ahLst/>
            <a:cxnLst>
              <a:cxn ang="T10">
                <a:pos x="T0" y="T1"/>
              </a:cxn>
              <a:cxn ang="T11">
                <a:pos x="T2" y="T3"/>
              </a:cxn>
              <a:cxn ang="T12">
                <a:pos x="T4" y="T5"/>
              </a:cxn>
              <a:cxn ang="T13">
                <a:pos x="T6" y="T7"/>
              </a:cxn>
              <a:cxn ang="T14">
                <a:pos x="T8" y="T9"/>
              </a:cxn>
            </a:cxnLst>
            <a:rect l="T15" t="T16" r="T17" b="T18"/>
            <a:pathLst>
              <a:path w="9144000" h="6858000">
                <a:moveTo>
                  <a:pt x="0" y="6858000"/>
                </a:moveTo>
                <a:lnTo>
                  <a:pt x="9144000" y="6858000"/>
                </a:lnTo>
                <a:lnTo>
                  <a:pt x="9144000" y="0"/>
                </a:lnTo>
                <a:lnTo>
                  <a:pt x="0" y="0"/>
                </a:lnTo>
                <a:lnTo>
                  <a:pt x="0" y="6858000"/>
                </a:lnTo>
              </a:path>
            </a:pathLst>
          </a:custGeom>
          <a:solidFill>
            <a:srgbClr val="FFFFFF"/>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9219" name="Freeform 3"/>
          <p:cNvSpPr>
            <a:spLocks noChangeArrowheads="1"/>
          </p:cNvSpPr>
          <p:nvPr/>
        </p:nvSpPr>
        <p:spPr bwMode="auto">
          <a:xfrm>
            <a:off x="0" y="0"/>
            <a:ext cx="9144000" cy="1066800"/>
          </a:xfrm>
          <a:custGeom>
            <a:avLst/>
            <a:gdLst>
              <a:gd name="T0" fmla="*/ 0 w 9144000"/>
              <a:gd name="T1" fmla="*/ 1066800 h 1066800"/>
              <a:gd name="T2" fmla="*/ 9144000 w 9144000"/>
              <a:gd name="T3" fmla="*/ 1066800 h 1066800"/>
              <a:gd name="T4" fmla="*/ 9144000 w 9144000"/>
              <a:gd name="T5" fmla="*/ 0 h 1066800"/>
              <a:gd name="T6" fmla="*/ 0 w 9144000"/>
              <a:gd name="T7" fmla="*/ 0 h 1066800"/>
              <a:gd name="T8" fmla="*/ 0 w 9144000"/>
              <a:gd name="T9" fmla="*/ 1066800 h 1066800"/>
              <a:gd name="T10" fmla="*/ 0 60000 65536"/>
              <a:gd name="T11" fmla="*/ 0 60000 65536"/>
              <a:gd name="T12" fmla="*/ 0 60000 65536"/>
              <a:gd name="T13" fmla="*/ 0 60000 65536"/>
              <a:gd name="T14" fmla="*/ 0 60000 65536"/>
              <a:gd name="T15" fmla="*/ 0 w 9144000"/>
              <a:gd name="T16" fmla="*/ 0 h 1066800"/>
              <a:gd name="T17" fmla="*/ 9144000 w 9144000"/>
              <a:gd name="T18" fmla="*/ 1066800 h 1066800"/>
            </a:gdLst>
            <a:ahLst/>
            <a:cxnLst>
              <a:cxn ang="T10">
                <a:pos x="T0" y="T1"/>
              </a:cxn>
              <a:cxn ang="T11">
                <a:pos x="T2" y="T3"/>
              </a:cxn>
              <a:cxn ang="T12">
                <a:pos x="T4" y="T5"/>
              </a:cxn>
              <a:cxn ang="T13">
                <a:pos x="T6" y="T7"/>
              </a:cxn>
              <a:cxn ang="T14">
                <a:pos x="T8" y="T9"/>
              </a:cxn>
            </a:cxnLst>
            <a:rect l="T15" t="T16" r="T17" b="T18"/>
            <a:pathLst>
              <a:path w="9144000" h="1066800">
                <a:moveTo>
                  <a:pt x="0" y="1066800"/>
                </a:moveTo>
                <a:lnTo>
                  <a:pt x="9144000" y="1066800"/>
                </a:lnTo>
                <a:lnTo>
                  <a:pt x="9144000" y="0"/>
                </a:lnTo>
                <a:lnTo>
                  <a:pt x="0" y="0"/>
                </a:lnTo>
                <a:lnTo>
                  <a:pt x="0" y="1066800"/>
                </a:lnTo>
              </a:path>
            </a:pathLst>
          </a:custGeom>
          <a:solidFill>
            <a:srgbClr val="0056AC"/>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9220" name="Freeform 3"/>
          <p:cNvSpPr>
            <a:spLocks noChangeArrowheads="1"/>
          </p:cNvSpPr>
          <p:nvPr/>
        </p:nvSpPr>
        <p:spPr bwMode="auto">
          <a:xfrm>
            <a:off x="-3175" y="-3175"/>
            <a:ext cx="9153525" cy="1076325"/>
          </a:xfrm>
          <a:custGeom>
            <a:avLst/>
            <a:gdLst>
              <a:gd name="T0" fmla="*/ 6350 w 9156700"/>
              <a:gd name="T1" fmla="*/ 1073150 h 1079500"/>
              <a:gd name="T2" fmla="*/ 9150350 w 9156700"/>
              <a:gd name="T3" fmla="*/ 1073150 h 1079500"/>
              <a:gd name="T4" fmla="*/ 9150350 w 9156700"/>
              <a:gd name="T5" fmla="*/ 6350 h 1079500"/>
              <a:gd name="T6" fmla="*/ 6350 w 9156700"/>
              <a:gd name="T7" fmla="*/ 6350 h 1079500"/>
              <a:gd name="T8" fmla="*/ 6350 w 9156700"/>
              <a:gd name="T9" fmla="*/ 1073150 h 1079500"/>
              <a:gd name="T10" fmla="*/ 0 60000 65536"/>
              <a:gd name="T11" fmla="*/ 0 60000 65536"/>
              <a:gd name="T12" fmla="*/ 0 60000 65536"/>
              <a:gd name="T13" fmla="*/ 0 60000 65536"/>
              <a:gd name="T14" fmla="*/ 0 60000 65536"/>
              <a:gd name="T15" fmla="*/ 0 w 9156700"/>
              <a:gd name="T16" fmla="*/ 0 h 1079500"/>
              <a:gd name="T17" fmla="*/ 9156700 w 9156700"/>
              <a:gd name="T18" fmla="*/ 1079500 h 1079500"/>
            </a:gdLst>
            <a:ahLst/>
            <a:cxnLst>
              <a:cxn ang="T10">
                <a:pos x="T0" y="T1"/>
              </a:cxn>
              <a:cxn ang="T11">
                <a:pos x="T2" y="T3"/>
              </a:cxn>
              <a:cxn ang="T12">
                <a:pos x="T4" y="T5"/>
              </a:cxn>
              <a:cxn ang="T13">
                <a:pos x="T6" y="T7"/>
              </a:cxn>
              <a:cxn ang="T14">
                <a:pos x="T8" y="T9"/>
              </a:cxn>
            </a:cxnLst>
            <a:rect l="T15" t="T16" r="T17" b="T18"/>
            <a:pathLst>
              <a:path w="9156700" h="1079500">
                <a:moveTo>
                  <a:pt x="6350" y="1073150"/>
                </a:moveTo>
                <a:lnTo>
                  <a:pt x="9150350" y="1073150"/>
                </a:lnTo>
                <a:lnTo>
                  <a:pt x="9150350" y="6350"/>
                </a:lnTo>
                <a:lnTo>
                  <a:pt x="6350" y="6350"/>
                </a:lnTo>
                <a:lnTo>
                  <a:pt x="6350" y="1073150"/>
                </a:lnTo>
              </a:path>
            </a:pathLst>
          </a:custGeom>
          <a:solidFill>
            <a:srgbClr val="000000">
              <a:alpha val="0"/>
            </a:srgbClr>
          </a:solidFill>
          <a:ln w="12700" cap="flat" cmpd="sng">
            <a:solidFill>
              <a:srgbClr val="000000"/>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9221" name="Freeform 3"/>
          <p:cNvSpPr>
            <a:spLocks noChangeArrowheads="1"/>
          </p:cNvSpPr>
          <p:nvPr/>
        </p:nvSpPr>
        <p:spPr bwMode="auto">
          <a:xfrm>
            <a:off x="533400" y="2209800"/>
            <a:ext cx="3683000" cy="400050"/>
          </a:xfrm>
          <a:custGeom>
            <a:avLst/>
            <a:gdLst>
              <a:gd name="T0" fmla="*/ 0 w 3683000"/>
              <a:gd name="T1" fmla="*/ 400050 h 400050"/>
              <a:gd name="T2" fmla="*/ 3683000 w 3683000"/>
              <a:gd name="T3" fmla="*/ 400050 h 400050"/>
              <a:gd name="T4" fmla="*/ 3683000 w 3683000"/>
              <a:gd name="T5" fmla="*/ 0 h 400050"/>
              <a:gd name="T6" fmla="*/ 0 w 3683000"/>
              <a:gd name="T7" fmla="*/ 0 h 400050"/>
              <a:gd name="T8" fmla="*/ 0 w 3683000"/>
              <a:gd name="T9" fmla="*/ 400050 h 400050"/>
              <a:gd name="T10" fmla="*/ 0 60000 65536"/>
              <a:gd name="T11" fmla="*/ 0 60000 65536"/>
              <a:gd name="T12" fmla="*/ 0 60000 65536"/>
              <a:gd name="T13" fmla="*/ 0 60000 65536"/>
              <a:gd name="T14" fmla="*/ 0 60000 65536"/>
              <a:gd name="T15" fmla="*/ 0 w 3683000"/>
              <a:gd name="T16" fmla="*/ 0 h 400050"/>
              <a:gd name="T17" fmla="*/ 3683000 w 3683000"/>
              <a:gd name="T18" fmla="*/ 400050 h 400050"/>
            </a:gdLst>
            <a:ahLst/>
            <a:cxnLst>
              <a:cxn ang="T10">
                <a:pos x="T0" y="T1"/>
              </a:cxn>
              <a:cxn ang="T11">
                <a:pos x="T2" y="T3"/>
              </a:cxn>
              <a:cxn ang="T12">
                <a:pos x="T4" y="T5"/>
              </a:cxn>
              <a:cxn ang="T13">
                <a:pos x="T6" y="T7"/>
              </a:cxn>
              <a:cxn ang="T14">
                <a:pos x="T8" y="T9"/>
              </a:cxn>
            </a:cxnLst>
            <a:rect l="T15" t="T16" r="T17" b="T18"/>
            <a:pathLst>
              <a:path w="3683000" h="400050">
                <a:moveTo>
                  <a:pt x="0" y="400050"/>
                </a:moveTo>
                <a:lnTo>
                  <a:pt x="3683000" y="400050"/>
                </a:lnTo>
                <a:lnTo>
                  <a:pt x="3683000" y="0"/>
                </a:lnTo>
                <a:lnTo>
                  <a:pt x="0" y="0"/>
                </a:lnTo>
                <a:lnTo>
                  <a:pt x="0" y="400050"/>
                </a:lnTo>
              </a:path>
            </a:pathLst>
          </a:custGeom>
          <a:solidFill>
            <a:srgbClr val="FFCC99"/>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pic>
        <p:nvPicPr>
          <p:cNvPr id="922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54100"/>
            <a:ext cx="9144000" cy="580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3" name="TextBox 1"/>
          <p:cNvSpPr>
            <a:spLocks noChangeArrowheads="1"/>
          </p:cNvSpPr>
          <p:nvPr/>
        </p:nvSpPr>
        <p:spPr bwMode="auto">
          <a:xfrm>
            <a:off x="584200" y="6667500"/>
            <a:ext cx="13716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200"/>
              </a:lnSpc>
            </a:pPr>
            <a:r>
              <a:rPr lang="en-US" altLang="zh-CN" sz="1200">
                <a:solidFill>
                  <a:srgbClr val="FFFFFF"/>
                </a:solidFill>
                <a:latin typeface="Times New Roman" pitchFamily="18" charset="0"/>
                <a:sym typeface="Times New Roman" pitchFamily="18" charset="0"/>
              </a:rPr>
              <a:t>《大数据技术基础》</a:t>
            </a:r>
            <a:endParaRPr lang="zh-CN" altLang="en-US"/>
          </a:p>
        </p:txBody>
      </p:sp>
      <p:sp>
        <p:nvSpPr>
          <p:cNvPr id="9224" name="TextBox 1"/>
          <p:cNvSpPr>
            <a:spLocks noChangeArrowheads="1"/>
          </p:cNvSpPr>
          <p:nvPr/>
        </p:nvSpPr>
        <p:spPr bwMode="auto">
          <a:xfrm>
            <a:off x="774700" y="457200"/>
            <a:ext cx="3111500" cy="360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457200" algn="l"/>
              </a:tabLst>
              <a:defRPr>
                <a:solidFill>
                  <a:schemeClr val="tx1"/>
                </a:solidFill>
                <a:latin typeface="Arial" pitchFamily="34" charset="0"/>
              </a:defRPr>
            </a:lvl1pPr>
            <a:lvl2pPr>
              <a:tabLst>
                <a:tab pos="457200" algn="l"/>
              </a:tabLst>
              <a:defRPr>
                <a:solidFill>
                  <a:schemeClr val="tx1"/>
                </a:solidFill>
                <a:latin typeface="Arial" pitchFamily="34" charset="0"/>
              </a:defRPr>
            </a:lvl2pPr>
            <a:lvl3pPr>
              <a:tabLst>
                <a:tab pos="457200" algn="l"/>
              </a:tabLst>
              <a:defRPr>
                <a:solidFill>
                  <a:schemeClr val="tx1"/>
                </a:solidFill>
                <a:latin typeface="Arial" pitchFamily="34" charset="0"/>
              </a:defRPr>
            </a:lvl3pPr>
            <a:lvl4pPr>
              <a:tabLst>
                <a:tab pos="457200" algn="l"/>
              </a:tabLst>
              <a:defRPr>
                <a:solidFill>
                  <a:schemeClr val="tx1"/>
                </a:solidFill>
                <a:latin typeface="Arial" pitchFamily="34" charset="0"/>
              </a:defRPr>
            </a:lvl4pPr>
            <a:lvl5pPr>
              <a:tabLst>
                <a:tab pos="457200" algn="l"/>
              </a:tabLst>
              <a:defRPr>
                <a:solidFill>
                  <a:schemeClr val="tx1"/>
                </a:solidFill>
                <a:latin typeface="Arial" pitchFamily="34" charset="0"/>
              </a:defRPr>
            </a:lvl5pPr>
            <a:lvl6pPr fontAlgn="base">
              <a:spcBef>
                <a:spcPct val="0"/>
              </a:spcBef>
              <a:spcAft>
                <a:spcPct val="0"/>
              </a:spcAft>
              <a:buFont typeface="Arial" pitchFamily="34" charset="0"/>
              <a:tabLst>
                <a:tab pos="457200" algn="l"/>
              </a:tabLst>
              <a:defRPr>
                <a:solidFill>
                  <a:schemeClr val="tx1"/>
                </a:solidFill>
                <a:latin typeface="Arial" pitchFamily="34" charset="0"/>
              </a:defRPr>
            </a:lvl6pPr>
            <a:lvl7pPr fontAlgn="base">
              <a:spcBef>
                <a:spcPct val="0"/>
              </a:spcBef>
              <a:spcAft>
                <a:spcPct val="0"/>
              </a:spcAft>
              <a:buFont typeface="Arial" pitchFamily="34" charset="0"/>
              <a:tabLst>
                <a:tab pos="457200" algn="l"/>
              </a:tabLst>
              <a:defRPr>
                <a:solidFill>
                  <a:schemeClr val="tx1"/>
                </a:solidFill>
                <a:latin typeface="Arial" pitchFamily="34" charset="0"/>
              </a:defRPr>
            </a:lvl7pPr>
            <a:lvl8pPr fontAlgn="base">
              <a:spcBef>
                <a:spcPct val="0"/>
              </a:spcBef>
              <a:spcAft>
                <a:spcPct val="0"/>
              </a:spcAft>
              <a:buFont typeface="Arial" pitchFamily="34" charset="0"/>
              <a:tabLst>
                <a:tab pos="457200" algn="l"/>
              </a:tabLst>
              <a:defRPr>
                <a:solidFill>
                  <a:schemeClr val="tx1"/>
                </a:solidFill>
                <a:latin typeface="Arial" pitchFamily="34" charset="0"/>
              </a:defRPr>
            </a:lvl8pPr>
            <a:lvl9pPr fontAlgn="base">
              <a:spcBef>
                <a:spcPct val="0"/>
              </a:spcBef>
              <a:spcAft>
                <a:spcPct val="0"/>
              </a:spcAft>
              <a:buFont typeface="Arial" pitchFamily="34" charset="0"/>
              <a:tabLst>
                <a:tab pos="457200" algn="l"/>
              </a:tabLst>
              <a:defRPr>
                <a:solidFill>
                  <a:schemeClr val="tx1"/>
                </a:solidFill>
                <a:latin typeface="Arial" pitchFamily="34" charset="0"/>
              </a:defRPr>
            </a:lvl9pPr>
          </a:lstStyle>
          <a:p>
            <a:pPr>
              <a:lnSpc>
                <a:spcPts val="32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3200">
                <a:solidFill>
                  <a:srgbClr val="FFFFFF"/>
                </a:solidFill>
                <a:latin typeface="黑体" pitchFamily="49" charset="-122"/>
                <a:sym typeface="黑体" pitchFamily="49" charset="-122"/>
              </a:rPr>
              <a:t>提纲</a:t>
            </a:r>
            <a:endParaRPr lang="zh-CN" altLang="en-US" sz="3200">
              <a:solidFill>
                <a:srgbClr val="FFFFFF"/>
              </a:solidFill>
              <a:latin typeface="黑体" pitchFamily="49" charset="-122"/>
              <a:sym typeface="黑体" pitchFamily="49" charset="-122"/>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2700"/>
              </a:lnSpc>
            </a:pPr>
            <a:r>
              <a:rPr lang="en-US" altLang="zh-CN" sz="2000">
                <a:solidFill>
                  <a:srgbClr val="FF6600"/>
                </a:solidFill>
                <a:latin typeface="Wingdings" pitchFamily="2" charset="2"/>
                <a:sym typeface="Wingdings" pitchFamily="2" charset="2"/>
              </a:rPr>
              <a:t></a:t>
            </a:r>
            <a:r>
              <a:rPr lang="en-US" altLang="zh-CN" sz="2000">
                <a:solidFill>
                  <a:srgbClr val="000000"/>
                </a:solidFill>
                <a:latin typeface="Times New Roman" pitchFamily="18" charset="0"/>
                <a:sym typeface="Times New Roman" pitchFamily="18" charset="0"/>
              </a:rPr>
              <a:t> </a:t>
            </a:r>
            <a:r>
              <a:rPr lang="en-US" altLang="zh-CN" sz="2000">
                <a:solidFill>
                  <a:srgbClr val="000000"/>
                </a:solidFill>
                <a:latin typeface="黑体" pitchFamily="49" charset="-122"/>
                <a:sym typeface="黑体" pitchFamily="49" charset="-122"/>
              </a:rPr>
              <a:t>大数据处理的基本流程</a:t>
            </a:r>
            <a:endParaRPr lang="zh-CN" altLang="en-US" sz="2000">
              <a:solidFill>
                <a:srgbClr val="000000"/>
              </a:solidFill>
              <a:latin typeface="黑体" pitchFamily="49" charset="-122"/>
              <a:sym typeface="黑体" pitchFamily="49" charset="-122"/>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2600"/>
              </a:lnSpc>
            </a:pPr>
            <a:r>
              <a:rPr lang="en-US" altLang="zh-CN" sz="2000">
                <a:solidFill>
                  <a:srgbClr val="FF6600"/>
                </a:solidFill>
                <a:latin typeface="Wingdings" pitchFamily="2" charset="2"/>
                <a:sym typeface="Wingdings" pitchFamily="2" charset="2"/>
              </a:rPr>
              <a:t></a:t>
            </a:r>
            <a:r>
              <a:rPr lang="en-US" altLang="zh-CN" sz="2000">
                <a:solidFill>
                  <a:srgbClr val="000000"/>
                </a:solidFill>
                <a:latin typeface="Times New Roman" pitchFamily="18" charset="0"/>
                <a:sym typeface="Times New Roman" pitchFamily="18" charset="0"/>
              </a:rPr>
              <a:t> </a:t>
            </a:r>
            <a:r>
              <a:rPr lang="en-US" altLang="zh-CN" sz="2000">
                <a:solidFill>
                  <a:srgbClr val="000000"/>
                </a:solidFill>
                <a:latin typeface="黑体" pitchFamily="49" charset="-122"/>
                <a:sym typeface="黑体" pitchFamily="49" charset="-122"/>
              </a:rPr>
              <a:t>大数据处理模型</a:t>
            </a:r>
            <a:endParaRPr lang="zh-CN" altLang="en-US" sz="2000">
              <a:solidFill>
                <a:srgbClr val="000000"/>
              </a:solidFill>
              <a:latin typeface="黑体" pitchFamily="49" charset="-122"/>
              <a:sym typeface="黑体" pitchFamily="49" charset="-122"/>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2500"/>
              </a:lnSpc>
            </a:pPr>
            <a:r>
              <a:rPr lang="en-US" altLang="zh-CN" sz="2000">
                <a:solidFill>
                  <a:srgbClr val="FF6600"/>
                </a:solidFill>
                <a:latin typeface="Wingdings" pitchFamily="2" charset="2"/>
                <a:sym typeface="Wingdings" pitchFamily="2" charset="2"/>
              </a:rPr>
              <a:t></a:t>
            </a:r>
            <a:r>
              <a:rPr lang="en-US" altLang="zh-CN" sz="2000">
                <a:solidFill>
                  <a:srgbClr val="000000"/>
                </a:solidFill>
                <a:latin typeface="Times New Roman" pitchFamily="18" charset="0"/>
                <a:sym typeface="Times New Roman" pitchFamily="18" charset="0"/>
              </a:rPr>
              <a:t> </a:t>
            </a:r>
            <a:r>
              <a:rPr lang="en-US" altLang="zh-CN" sz="2000">
                <a:solidFill>
                  <a:srgbClr val="000000"/>
                </a:solidFill>
                <a:latin typeface="黑体" pitchFamily="49" charset="-122"/>
                <a:sym typeface="黑体" pitchFamily="49" charset="-122"/>
              </a:rPr>
              <a:t>大数据关键技术</a:t>
            </a:r>
            <a:endParaRPr lang="zh-CN" altLang="en-US" sz="2000">
              <a:solidFill>
                <a:srgbClr val="000000"/>
              </a:solidFill>
              <a:latin typeface="黑体" pitchFamily="49" charset="-122"/>
              <a:sym typeface="黑体" pitchFamily="49" charset="-122"/>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2500"/>
              </a:lnSpc>
            </a:pPr>
            <a:r>
              <a:rPr lang="en-US" altLang="zh-CN" sz="2000">
                <a:solidFill>
                  <a:srgbClr val="FF6600"/>
                </a:solidFill>
                <a:latin typeface="Wingdings" pitchFamily="2" charset="2"/>
                <a:sym typeface="Wingdings" pitchFamily="2" charset="2"/>
              </a:rPr>
              <a:t></a:t>
            </a:r>
            <a:r>
              <a:rPr lang="en-US" altLang="zh-CN" sz="2000">
                <a:solidFill>
                  <a:srgbClr val="000000"/>
                </a:solidFill>
                <a:latin typeface="Times New Roman" pitchFamily="18" charset="0"/>
                <a:sym typeface="Times New Roman" pitchFamily="18" charset="0"/>
              </a:rPr>
              <a:t> </a:t>
            </a:r>
            <a:r>
              <a:rPr lang="en-US" altLang="zh-CN" sz="2000">
                <a:solidFill>
                  <a:srgbClr val="000000"/>
                </a:solidFill>
                <a:latin typeface="黑体" pitchFamily="49" charset="-122"/>
                <a:sym typeface="黑体" pitchFamily="49" charset="-122"/>
              </a:rPr>
              <a:t>大数据处理工具</a:t>
            </a:r>
            <a:endParaRPr lang="zh-CN" altLang="en-US" sz="2000">
              <a:solidFill>
                <a:srgbClr val="000000"/>
              </a:solidFill>
              <a:latin typeface="黑体" pitchFamily="49" charset="-122"/>
              <a:sym typeface="黑体" pitchFamily="49" charset="-122"/>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2600"/>
              </a:lnSpc>
            </a:pPr>
            <a:r>
              <a:rPr lang="en-US" altLang="zh-CN" sz="2000">
                <a:solidFill>
                  <a:srgbClr val="FF6600"/>
                </a:solidFill>
                <a:latin typeface="Wingdings" pitchFamily="2" charset="2"/>
                <a:sym typeface="Wingdings" pitchFamily="2" charset="2"/>
              </a:rPr>
              <a:t></a:t>
            </a:r>
            <a:r>
              <a:rPr lang="en-US" altLang="zh-CN" sz="2000">
                <a:solidFill>
                  <a:srgbClr val="000000"/>
                </a:solidFill>
                <a:latin typeface="Times New Roman" pitchFamily="18" charset="0"/>
                <a:sym typeface="Times New Roman" pitchFamily="18" charset="0"/>
              </a:rPr>
              <a:t> </a:t>
            </a:r>
            <a:r>
              <a:rPr lang="en-US" altLang="zh-CN" sz="2000">
                <a:solidFill>
                  <a:srgbClr val="000000"/>
                </a:solidFill>
                <a:latin typeface="黑体" pitchFamily="49" charset="-122"/>
                <a:sym typeface="黑体" pitchFamily="49" charset="-122"/>
              </a:rPr>
              <a:t>大数据时代面临的新挑战</a:t>
            </a:r>
            <a:endParaRPr lang="zh-CN" alt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a:ln/>
        </p:spPr>
        <p:txBody>
          <a:bodyPr/>
          <a:lstStyle/>
          <a:p>
            <a:r>
              <a:rPr lang="en-US" altLang="zh-CN" dirty="0" err="1" smtClean="0"/>
              <a:t>Flink</a:t>
            </a:r>
            <a:endParaRPr lang="zh-CN" altLang="en-US" dirty="0" smtClean="0"/>
          </a:p>
        </p:txBody>
      </p:sp>
      <p:pic>
        <p:nvPicPr>
          <p:cNvPr id="35843" name="图片 2" descr="http://img.ptcms.csdn.net/article/201507/19/55abb3040c4fc_middle.jpg?_=4617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3413" y="2133600"/>
            <a:ext cx="5716587" cy="338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4" name="矩形 3"/>
          <p:cNvSpPr>
            <a:spLocks noChangeArrowheads="1"/>
          </p:cNvSpPr>
          <p:nvPr/>
        </p:nvSpPr>
        <p:spPr bwMode="auto">
          <a:xfrm>
            <a:off x="973138" y="5629275"/>
            <a:ext cx="756126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smtClean="0">
                <a:solidFill>
                  <a:srgbClr val="000000"/>
                </a:solidFill>
              </a:rPr>
              <a:t>Spark</a:t>
            </a:r>
            <a:r>
              <a:rPr lang="zh-CN" altLang="en-US" sz="1800" smtClean="0">
                <a:solidFill>
                  <a:srgbClr val="000000"/>
                </a:solidFill>
              </a:rPr>
              <a:t>和</a:t>
            </a:r>
            <a:r>
              <a:rPr lang="en-US" altLang="zh-CN" sz="1800" smtClean="0">
                <a:solidFill>
                  <a:srgbClr val="000000"/>
                </a:solidFill>
              </a:rPr>
              <a:t>Flink</a:t>
            </a:r>
            <a:r>
              <a:rPr lang="zh-CN" altLang="en-US" sz="1800" smtClean="0">
                <a:solidFill>
                  <a:srgbClr val="000000"/>
                </a:solidFill>
              </a:rPr>
              <a:t>全部都运行在</a:t>
            </a:r>
            <a:r>
              <a:rPr lang="en-US" altLang="zh-CN" sz="1800" smtClean="0">
                <a:solidFill>
                  <a:srgbClr val="000000"/>
                </a:solidFill>
              </a:rPr>
              <a:t>Hadoop YARN</a:t>
            </a:r>
            <a:r>
              <a:rPr lang="zh-CN" altLang="en-US" sz="1800" smtClean="0">
                <a:solidFill>
                  <a:srgbClr val="000000"/>
                </a:solidFill>
              </a:rPr>
              <a:t>上，性能为</a:t>
            </a:r>
            <a:r>
              <a:rPr lang="en-US" altLang="zh-CN" sz="1800" smtClean="0">
                <a:solidFill>
                  <a:srgbClr val="000000"/>
                </a:solidFill>
              </a:rPr>
              <a:t>Flink &gt; Spark &gt; Hadoop(MR)</a:t>
            </a:r>
            <a:r>
              <a:rPr lang="zh-CN" altLang="en-US" sz="1800" smtClean="0">
                <a:solidFill>
                  <a:srgbClr val="000000"/>
                </a:solidFill>
              </a:rPr>
              <a:t>，迭代次数越多越明显，性能上，</a:t>
            </a:r>
            <a:r>
              <a:rPr lang="en-US" altLang="zh-CN" sz="1800" smtClean="0">
                <a:solidFill>
                  <a:srgbClr val="000000"/>
                </a:solidFill>
              </a:rPr>
              <a:t>Flink</a:t>
            </a:r>
            <a:r>
              <a:rPr lang="zh-CN" altLang="en-US" sz="1800" smtClean="0">
                <a:solidFill>
                  <a:srgbClr val="000000"/>
                </a:solidFill>
              </a:rPr>
              <a:t>优于</a:t>
            </a:r>
            <a:r>
              <a:rPr lang="en-US" altLang="zh-CN" sz="1800" smtClean="0">
                <a:solidFill>
                  <a:srgbClr val="000000"/>
                </a:solidFill>
              </a:rPr>
              <a:t>Spark</a:t>
            </a:r>
            <a:r>
              <a:rPr lang="zh-CN" altLang="en-US" sz="1800" smtClean="0">
                <a:solidFill>
                  <a:srgbClr val="000000"/>
                </a:solidFill>
              </a:rPr>
              <a:t>和</a:t>
            </a:r>
            <a:r>
              <a:rPr lang="en-US" altLang="zh-CN" sz="1800" smtClean="0">
                <a:solidFill>
                  <a:srgbClr val="000000"/>
                </a:solidFill>
              </a:rPr>
              <a:t>Hadoop</a:t>
            </a:r>
            <a:r>
              <a:rPr lang="zh-CN" altLang="en-US" sz="1800" smtClean="0">
                <a:solidFill>
                  <a:srgbClr val="000000"/>
                </a:solidFill>
              </a:rPr>
              <a:t>最主要的原因是</a:t>
            </a:r>
            <a:r>
              <a:rPr lang="en-US" altLang="zh-CN" sz="1800" smtClean="0">
                <a:solidFill>
                  <a:srgbClr val="000000"/>
                </a:solidFill>
              </a:rPr>
              <a:t>Flink</a:t>
            </a:r>
            <a:r>
              <a:rPr lang="zh-CN" altLang="en-US" sz="1800" smtClean="0">
                <a:solidFill>
                  <a:srgbClr val="000000"/>
                </a:solidFill>
              </a:rPr>
              <a:t>支持增量迭代，具有对迭代自动优化的功能。</a:t>
            </a:r>
          </a:p>
        </p:txBody>
      </p:sp>
      <p:sp>
        <p:nvSpPr>
          <p:cNvPr id="35845" name="矩形 4"/>
          <p:cNvSpPr>
            <a:spLocks noChangeArrowheads="1"/>
          </p:cNvSpPr>
          <p:nvPr/>
        </p:nvSpPr>
        <p:spPr bwMode="auto">
          <a:xfrm>
            <a:off x="1187450" y="1209675"/>
            <a:ext cx="6985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smtClean="0">
                <a:solidFill>
                  <a:srgbClr val="000000"/>
                </a:solidFill>
              </a:rPr>
              <a:t>性能对比</a:t>
            </a:r>
            <a:endParaRPr lang="zh-CN" altLang="en-US" sz="1800" smtClean="0">
              <a:solidFill>
                <a:srgbClr val="000000"/>
              </a:solidFill>
            </a:endParaRPr>
          </a:p>
          <a:p>
            <a:pPr eaLnBrk="1" hangingPunct="1">
              <a:spcBef>
                <a:spcPct val="0"/>
              </a:spcBef>
              <a:buFontTx/>
              <a:buNone/>
            </a:pPr>
            <a:r>
              <a:rPr lang="zh-CN" altLang="en-US" sz="1800" smtClean="0">
                <a:solidFill>
                  <a:srgbClr val="000000"/>
                </a:solidFill>
              </a:rPr>
              <a:t>首先它们都可以基于内存计算框架进行实时计算，所以都拥有非常好的计算性能。经过测试，</a:t>
            </a:r>
            <a:r>
              <a:rPr lang="en-US" altLang="zh-CN" sz="1800" smtClean="0">
                <a:solidFill>
                  <a:srgbClr val="000000"/>
                </a:solidFill>
              </a:rPr>
              <a:t>Flink</a:t>
            </a:r>
            <a:r>
              <a:rPr lang="zh-CN" altLang="en-US" sz="1800" smtClean="0">
                <a:solidFill>
                  <a:srgbClr val="000000"/>
                </a:solidFill>
              </a:rPr>
              <a:t>计算性能上略好。</a:t>
            </a:r>
          </a:p>
        </p:txBody>
      </p:sp>
    </p:spTree>
    <p:extLst>
      <p:ext uri="{BB962C8B-B14F-4D97-AF65-F5344CB8AC3E}">
        <p14:creationId xmlns:p14="http://schemas.microsoft.com/office/powerpoint/2010/main" val="267128612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p:nvPr>
        </p:nvSpPr>
        <p:spPr>
          <a:ln/>
        </p:spPr>
        <p:txBody>
          <a:bodyPr/>
          <a:lstStyle/>
          <a:p>
            <a:r>
              <a:rPr lang="en-US" altLang="zh-CN" dirty="0" err="1" smtClean="0"/>
              <a:t>Flink</a:t>
            </a:r>
            <a:endParaRPr lang="zh-CN" altLang="en-US" dirty="0" smtClean="0"/>
          </a:p>
        </p:txBody>
      </p:sp>
      <p:sp>
        <p:nvSpPr>
          <p:cNvPr id="36867" name="矩形 2"/>
          <p:cNvSpPr>
            <a:spLocks noChangeArrowheads="1"/>
          </p:cNvSpPr>
          <p:nvPr/>
        </p:nvSpPr>
        <p:spPr bwMode="auto">
          <a:xfrm>
            <a:off x="782638" y="1196975"/>
            <a:ext cx="15795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1" smtClean="0">
                <a:solidFill>
                  <a:srgbClr val="000000"/>
                </a:solidFill>
              </a:rPr>
              <a:t>流式计算比较</a:t>
            </a:r>
            <a:endParaRPr lang="zh-CN" altLang="en-US" sz="1800" smtClean="0">
              <a:solidFill>
                <a:srgbClr val="000000"/>
              </a:solidFill>
            </a:endParaRPr>
          </a:p>
        </p:txBody>
      </p:sp>
      <p:sp>
        <p:nvSpPr>
          <p:cNvPr id="36868" name="矩形 3"/>
          <p:cNvSpPr>
            <a:spLocks noChangeArrowheads="1"/>
          </p:cNvSpPr>
          <p:nvPr/>
        </p:nvSpPr>
        <p:spPr bwMode="auto">
          <a:xfrm>
            <a:off x="755650" y="1628775"/>
            <a:ext cx="799306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smtClean="0">
                <a:solidFill>
                  <a:srgbClr val="000000"/>
                </a:solidFill>
              </a:rPr>
              <a:t>它们都支持流式计算，</a:t>
            </a:r>
            <a:r>
              <a:rPr lang="en-US" altLang="zh-CN" sz="1800" smtClean="0">
                <a:solidFill>
                  <a:srgbClr val="000000"/>
                </a:solidFill>
              </a:rPr>
              <a:t>Flink</a:t>
            </a:r>
            <a:r>
              <a:rPr lang="zh-CN" altLang="en-US" sz="1800" smtClean="0">
                <a:solidFill>
                  <a:srgbClr val="000000"/>
                </a:solidFill>
              </a:rPr>
              <a:t>是一行一行处理，而</a:t>
            </a:r>
            <a:r>
              <a:rPr lang="en-US" altLang="zh-CN" sz="1800" smtClean="0">
                <a:solidFill>
                  <a:srgbClr val="000000"/>
                </a:solidFill>
              </a:rPr>
              <a:t>Spark</a:t>
            </a:r>
            <a:r>
              <a:rPr lang="zh-CN" altLang="en-US" sz="1800" smtClean="0">
                <a:solidFill>
                  <a:srgbClr val="000000"/>
                </a:solidFill>
              </a:rPr>
              <a:t>是基于数据片集合（</a:t>
            </a:r>
            <a:r>
              <a:rPr lang="en-US" altLang="zh-CN" sz="1800" smtClean="0">
                <a:solidFill>
                  <a:srgbClr val="000000"/>
                </a:solidFill>
              </a:rPr>
              <a:t>RDD</a:t>
            </a:r>
            <a:r>
              <a:rPr lang="zh-CN" altLang="en-US" sz="1800" smtClean="0">
                <a:solidFill>
                  <a:srgbClr val="000000"/>
                </a:solidFill>
              </a:rPr>
              <a:t>）进行小批量处理，所以</a:t>
            </a:r>
            <a:r>
              <a:rPr lang="en-US" altLang="zh-CN" sz="1800" smtClean="0">
                <a:solidFill>
                  <a:srgbClr val="000000"/>
                </a:solidFill>
              </a:rPr>
              <a:t>Spark</a:t>
            </a:r>
            <a:r>
              <a:rPr lang="zh-CN" altLang="en-US" sz="1800" smtClean="0">
                <a:solidFill>
                  <a:srgbClr val="000000"/>
                </a:solidFill>
              </a:rPr>
              <a:t>在流式处理方面，不可避免增加一些延时。</a:t>
            </a:r>
            <a:r>
              <a:rPr lang="en-US" altLang="zh-CN" sz="1800" smtClean="0">
                <a:solidFill>
                  <a:srgbClr val="000000"/>
                </a:solidFill>
              </a:rPr>
              <a:t>Flink</a:t>
            </a:r>
            <a:r>
              <a:rPr lang="zh-CN" altLang="en-US" sz="1800" smtClean="0">
                <a:solidFill>
                  <a:srgbClr val="000000"/>
                </a:solidFill>
              </a:rPr>
              <a:t>的流式计算跟</a:t>
            </a:r>
            <a:r>
              <a:rPr lang="en-US" altLang="zh-CN" sz="1800" smtClean="0">
                <a:solidFill>
                  <a:srgbClr val="000000"/>
                </a:solidFill>
              </a:rPr>
              <a:t>Storm</a:t>
            </a:r>
            <a:r>
              <a:rPr lang="zh-CN" altLang="en-US" sz="1800" smtClean="0">
                <a:solidFill>
                  <a:srgbClr val="000000"/>
                </a:solidFill>
              </a:rPr>
              <a:t>性能差不多，支持毫秒级计算，而</a:t>
            </a:r>
            <a:r>
              <a:rPr lang="en-US" altLang="zh-CN" sz="1800" smtClean="0">
                <a:solidFill>
                  <a:srgbClr val="000000"/>
                </a:solidFill>
              </a:rPr>
              <a:t>Spark</a:t>
            </a:r>
            <a:r>
              <a:rPr lang="zh-CN" altLang="en-US" sz="1800" smtClean="0">
                <a:solidFill>
                  <a:srgbClr val="000000"/>
                </a:solidFill>
              </a:rPr>
              <a:t>则只能支持秒级计算。</a:t>
            </a:r>
          </a:p>
        </p:txBody>
      </p:sp>
      <p:sp>
        <p:nvSpPr>
          <p:cNvPr id="36869" name="矩形 4"/>
          <p:cNvSpPr>
            <a:spLocks noChangeArrowheads="1"/>
          </p:cNvSpPr>
          <p:nvPr/>
        </p:nvSpPr>
        <p:spPr bwMode="auto">
          <a:xfrm>
            <a:off x="762000" y="2852738"/>
            <a:ext cx="10144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smtClean="0">
                <a:solidFill>
                  <a:srgbClr val="000000"/>
                </a:solidFill>
              </a:rPr>
              <a:t>SQL</a:t>
            </a:r>
            <a:r>
              <a:rPr lang="zh-CN" altLang="en-US" sz="1800" b="1" smtClean="0">
                <a:solidFill>
                  <a:srgbClr val="000000"/>
                </a:solidFill>
              </a:rPr>
              <a:t>支持</a:t>
            </a:r>
            <a:endParaRPr lang="zh-CN" altLang="en-US" sz="1800" smtClean="0">
              <a:solidFill>
                <a:srgbClr val="000000"/>
              </a:solidFill>
            </a:endParaRPr>
          </a:p>
        </p:txBody>
      </p:sp>
      <p:sp>
        <p:nvSpPr>
          <p:cNvPr id="36870" name="矩形 5"/>
          <p:cNvSpPr>
            <a:spLocks noChangeArrowheads="1"/>
          </p:cNvSpPr>
          <p:nvPr/>
        </p:nvSpPr>
        <p:spPr bwMode="auto">
          <a:xfrm>
            <a:off x="762000" y="3284538"/>
            <a:ext cx="77771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smtClean="0">
                <a:solidFill>
                  <a:srgbClr val="000000"/>
                </a:solidFill>
              </a:rPr>
              <a:t>都支持</a:t>
            </a:r>
            <a:r>
              <a:rPr lang="en-US" altLang="zh-CN" sz="1800" smtClean="0">
                <a:solidFill>
                  <a:srgbClr val="000000"/>
                </a:solidFill>
              </a:rPr>
              <a:t>SQL</a:t>
            </a:r>
            <a:r>
              <a:rPr lang="zh-CN" altLang="en-US" sz="1800" smtClean="0">
                <a:solidFill>
                  <a:srgbClr val="000000"/>
                </a:solidFill>
              </a:rPr>
              <a:t>，</a:t>
            </a:r>
            <a:r>
              <a:rPr lang="en-US" altLang="zh-CN" sz="1800" smtClean="0">
                <a:solidFill>
                  <a:srgbClr val="000000"/>
                </a:solidFill>
              </a:rPr>
              <a:t>Spark</a:t>
            </a:r>
            <a:r>
              <a:rPr lang="zh-CN" altLang="en-US" sz="1800" smtClean="0">
                <a:solidFill>
                  <a:srgbClr val="000000"/>
                </a:solidFill>
              </a:rPr>
              <a:t>对</a:t>
            </a:r>
            <a:r>
              <a:rPr lang="en-US" altLang="zh-CN" sz="1800" smtClean="0">
                <a:solidFill>
                  <a:srgbClr val="000000"/>
                </a:solidFill>
              </a:rPr>
              <a:t>SQL</a:t>
            </a:r>
            <a:r>
              <a:rPr lang="zh-CN" altLang="en-US" sz="1800" smtClean="0">
                <a:solidFill>
                  <a:srgbClr val="000000"/>
                </a:solidFill>
              </a:rPr>
              <a:t>的支持比</a:t>
            </a:r>
            <a:r>
              <a:rPr lang="en-US" altLang="zh-CN" sz="1800" smtClean="0">
                <a:solidFill>
                  <a:srgbClr val="000000"/>
                </a:solidFill>
              </a:rPr>
              <a:t>Flink</a:t>
            </a:r>
            <a:r>
              <a:rPr lang="zh-CN" altLang="en-US" sz="1800" smtClean="0">
                <a:solidFill>
                  <a:srgbClr val="000000"/>
                </a:solidFill>
              </a:rPr>
              <a:t>支持的范围要大一些，另外</a:t>
            </a:r>
            <a:r>
              <a:rPr lang="en-US" altLang="zh-CN" sz="1800" smtClean="0">
                <a:solidFill>
                  <a:srgbClr val="000000"/>
                </a:solidFill>
              </a:rPr>
              <a:t>Spark</a:t>
            </a:r>
            <a:r>
              <a:rPr lang="zh-CN" altLang="en-US" sz="1800" smtClean="0">
                <a:solidFill>
                  <a:srgbClr val="000000"/>
                </a:solidFill>
              </a:rPr>
              <a:t>支持对</a:t>
            </a:r>
            <a:r>
              <a:rPr lang="en-US" altLang="zh-CN" sz="1800" smtClean="0">
                <a:solidFill>
                  <a:srgbClr val="000000"/>
                </a:solidFill>
              </a:rPr>
              <a:t>SQL</a:t>
            </a:r>
            <a:r>
              <a:rPr lang="zh-CN" altLang="en-US" sz="1800" smtClean="0">
                <a:solidFill>
                  <a:srgbClr val="000000"/>
                </a:solidFill>
              </a:rPr>
              <a:t>的优化，而</a:t>
            </a:r>
            <a:r>
              <a:rPr lang="en-US" altLang="zh-CN" sz="1800" smtClean="0">
                <a:solidFill>
                  <a:srgbClr val="000000"/>
                </a:solidFill>
              </a:rPr>
              <a:t>Flink</a:t>
            </a:r>
            <a:r>
              <a:rPr lang="zh-CN" altLang="en-US" sz="1800" smtClean="0">
                <a:solidFill>
                  <a:srgbClr val="000000"/>
                </a:solidFill>
              </a:rPr>
              <a:t>支持主要是对</a:t>
            </a:r>
            <a:r>
              <a:rPr lang="en-US" altLang="zh-CN" sz="1800" smtClean="0">
                <a:solidFill>
                  <a:srgbClr val="000000"/>
                </a:solidFill>
              </a:rPr>
              <a:t>API</a:t>
            </a:r>
            <a:r>
              <a:rPr lang="zh-CN" altLang="en-US" sz="1800" smtClean="0">
                <a:solidFill>
                  <a:srgbClr val="000000"/>
                </a:solidFill>
              </a:rPr>
              <a:t>级的优化。</a:t>
            </a:r>
          </a:p>
        </p:txBody>
      </p:sp>
    </p:spTree>
    <p:extLst>
      <p:ext uri="{BB962C8B-B14F-4D97-AF65-F5344CB8AC3E}">
        <p14:creationId xmlns:p14="http://schemas.microsoft.com/office/powerpoint/2010/main" val="158141578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p:nvPr>
        </p:nvSpPr>
        <p:spPr>
          <a:ln/>
        </p:spPr>
        <p:txBody>
          <a:bodyPr/>
          <a:lstStyle/>
          <a:p>
            <a:r>
              <a:rPr lang="en-US" altLang="zh-CN" dirty="0" smtClean="0"/>
              <a:t>Beam</a:t>
            </a:r>
            <a:endParaRPr lang="zh-CN" altLang="en-US" dirty="0" smtClean="0"/>
          </a:p>
        </p:txBody>
      </p:sp>
      <p:pic>
        <p:nvPicPr>
          <p:cNvPr id="37891" name="Picture 2" descr="http://img.mp.itc.cn/upload/20170112/1695445eb11b4eb6bcb2a2bec186a0e3_th.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752600"/>
            <a:ext cx="8915400" cy="457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TextBox 3"/>
          <p:cNvSpPr txBox="1">
            <a:spLocks noChangeArrowheads="1"/>
          </p:cNvSpPr>
          <p:nvPr/>
        </p:nvSpPr>
        <p:spPr bwMode="auto">
          <a:xfrm>
            <a:off x="914400" y="1143000"/>
            <a:ext cx="28654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smtClean="0">
                <a:solidFill>
                  <a:srgbClr val="000000"/>
                </a:solidFill>
              </a:rPr>
              <a:t>谷歌，</a:t>
            </a:r>
            <a:r>
              <a:rPr lang="en-US" altLang="zh-CN" sz="1800" smtClean="0">
                <a:solidFill>
                  <a:srgbClr val="000000"/>
                </a:solidFill>
              </a:rPr>
              <a:t>Beam</a:t>
            </a:r>
            <a:r>
              <a:rPr lang="zh-CN" altLang="en-US" sz="1800" smtClean="0">
                <a:solidFill>
                  <a:srgbClr val="000000"/>
                </a:solidFill>
              </a:rPr>
              <a:t>，一统天下？</a:t>
            </a:r>
          </a:p>
        </p:txBody>
      </p:sp>
    </p:spTree>
    <p:extLst>
      <p:ext uri="{BB962C8B-B14F-4D97-AF65-F5344CB8AC3E}">
        <p14:creationId xmlns:p14="http://schemas.microsoft.com/office/powerpoint/2010/main" val="23734260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a:ln/>
        </p:spPr>
        <p:txBody>
          <a:bodyPr/>
          <a:lstStyle/>
          <a:p>
            <a:r>
              <a:rPr lang="en-US" altLang="zh-CN" smtClean="0"/>
              <a:t>1.6.4 Beam</a:t>
            </a:r>
            <a:endParaRPr lang="zh-CN" altLang="en-US" smtClean="0"/>
          </a:p>
        </p:txBody>
      </p:sp>
      <p:pic>
        <p:nvPicPr>
          <p:cNvPr id="38915" name="Picture 2" descr="https://yqfile.alicdn.com/31520e2283085325c209c31414cce5c5bbfc869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24000"/>
            <a:ext cx="84201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43135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Freeform 3"/>
          <p:cNvSpPr>
            <a:spLocks noChangeArrowheads="1"/>
          </p:cNvSpPr>
          <p:nvPr/>
        </p:nvSpPr>
        <p:spPr bwMode="auto">
          <a:xfrm>
            <a:off x="0" y="0"/>
            <a:ext cx="9144000" cy="6858000"/>
          </a:xfrm>
          <a:custGeom>
            <a:avLst/>
            <a:gdLst>
              <a:gd name="T0" fmla="*/ 0 w 9144000"/>
              <a:gd name="T1" fmla="*/ 6858000 h 6858000"/>
              <a:gd name="T2" fmla="*/ 9144000 w 9144000"/>
              <a:gd name="T3" fmla="*/ 6858000 h 6858000"/>
              <a:gd name="T4" fmla="*/ 9144000 w 9144000"/>
              <a:gd name="T5" fmla="*/ 0 h 6858000"/>
              <a:gd name="T6" fmla="*/ 0 w 9144000"/>
              <a:gd name="T7" fmla="*/ 0 h 6858000"/>
              <a:gd name="T8" fmla="*/ 0 w 9144000"/>
              <a:gd name="T9" fmla="*/ 6858000 h 6858000"/>
              <a:gd name="T10" fmla="*/ 0 60000 65536"/>
              <a:gd name="T11" fmla="*/ 0 60000 65536"/>
              <a:gd name="T12" fmla="*/ 0 60000 65536"/>
              <a:gd name="T13" fmla="*/ 0 60000 65536"/>
              <a:gd name="T14" fmla="*/ 0 60000 65536"/>
              <a:gd name="T15" fmla="*/ 0 w 9144000"/>
              <a:gd name="T16" fmla="*/ 0 h 6858000"/>
              <a:gd name="T17" fmla="*/ 9144000 w 9144000"/>
              <a:gd name="T18" fmla="*/ 6858000 h 6858000"/>
            </a:gdLst>
            <a:ahLst/>
            <a:cxnLst>
              <a:cxn ang="T10">
                <a:pos x="T0" y="T1"/>
              </a:cxn>
              <a:cxn ang="T11">
                <a:pos x="T2" y="T3"/>
              </a:cxn>
              <a:cxn ang="T12">
                <a:pos x="T4" y="T5"/>
              </a:cxn>
              <a:cxn ang="T13">
                <a:pos x="T6" y="T7"/>
              </a:cxn>
              <a:cxn ang="T14">
                <a:pos x="T8" y="T9"/>
              </a:cxn>
            </a:cxnLst>
            <a:rect l="T15" t="T16" r="T17" b="T18"/>
            <a:pathLst>
              <a:path w="9144000" h="6858000">
                <a:moveTo>
                  <a:pt x="0" y="6858000"/>
                </a:moveTo>
                <a:lnTo>
                  <a:pt x="9144000" y="6858000"/>
                </a:lnTo>
                <a:lnTo>
                  <a:pt x="9144000" y="0"/>
                </a:lnTo>
                <a:lnTo>
                  <a:pt x="0" y="0"/>
                </a:lnTo>
                <a:lnTo>
                  <a:pt x="0" y="6858000"/>
                </a:lnTo>
              </a:path>
            </a:pathLst>
          </a:custGeom>
          <a:solidFill>
            <a:srgbClr val="FFFFFF"/>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26627" name="Freeform 3"/>
          <p:cNvSpPr>
            <a:spLocks noChangeArrowheads="1"/>
          </p:cNvSpPr>
          <p:nvPr/>
        </p:nvSpPr>
        <p:spPr bwMode="auto">
          <a:xfrm>
            <a:off x="0" y="0"/>
            <a:ext cx="9144000" cy="1066800"/>
          </a:xfrm>
          <a:custGeom>
            <a:avLst/>
            <a:gdLst>
              <a:gd name="T0" fmla="*/ 0 w 9144000"/>
              <a:gd name="T1" fmla="*/ 1066800 h 1066800"/>
              <a:gd name="T2" fmla="*/ 9144000 w 9144000"/>
              <a:gd name="T3" fmla="*/ 1066800 h 1066800"/>
              <a:gd name="T4" fmla="*/ 9144000 w 9144000"/>
              <a:gd name="T5" fmla="*/ 0 h 1066800"/>
              <a:gd name="T6" fmla="*/ 0 w 9144000"/>
              <a:gd name="T7" fmla="*/ 0 h 1066800"/>
              <a:gd name="T8" fmla="*/ 0 w 9144000"/>
              <a:gd name="T9" fmla="*/ 1066800 h 1066800"/>
              <a:gd name="T10" fmla="*/ 0 60000 65536"/>
              <a:gd name="T11" fmla="*/ 0 60000 65536"/>
              <a:gd name="T12" fmla="*/ 0 60000 65536"/>
              <a:gd name="T13" fmla="*/ 0 60000 65536"/>
              <a:gd name="T14" fmla="*/ 0 60000 65536"/>
              <a:gd name="T15" fmla="*/ 0 w 9144000"/>
              <a:gd name="T16" fmla="*/ 0 h 1066800"/>
              <a:gd name="T17" fmla="*/ 9144000 w 9144000"/>
              <a:gd name="T18" fmla="*/ 1066800 h 1066800"/>
            </a:gdLst>
            <a:ahLst/>
            <a:cxnLst>
              <a:cxn ang="T10">
                <a:pos x="T0" y="T1"/>
              </a:cxn>
              <a:cxn ang="T11">
                <a:pos x="T2" y="T3"/>
              </a:cxn>
              <a:cxn ang="T12">
                <a:pos x="T4" y="T5"/>
              </a:cxn>
              <a:cxn ang="T13">
                <a:pos x="T6" y="T7"/>
              </a:cxn>
              <a:cxn ang="T14">
                <a:pos x="T8" y="T9"/>
              </a:cxn>
            </a:cxnLst>
            <a:rect l="T15" t="T16" r="T17" b="T18"/>
            <a:pathLst>
              <a:path w="9144000" h="1066800">
                <a:moveTo>
                  <a:pt x="0" y="1066800"/>
                </a:moveTo>
                <a:lnTo>
                  <a:pt x="9144000" y="1066800"/>
                </a:lnTo>
                <a:lnTo>
                  <a:pt x="9144000" y="0"/>
                </a:lnTo>
                <a:lnTo>
                  <a:pt x="0" y="0"/>
                </a:lnTo>
                <a:lnTo>
                  <a:pt x="0" y="1066800"/>
                </a:lnTo>
              </a:path>
            </a:pathLst>
          </a:custGeom>
          <a:solidFill>
            <a:srgbClr val="0056AC"/>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26628" name="Freeform 3"/>
          <p:cNvSpPr>
            <a:spLocks noChangeArrowheads="1"/>
          </p:cNvSpPr>
          <p:nvPr/>
        </p:nvSpPr>
        <p:spPr bwMode="auto">
          <a:xfrm>
            <a:off x="-3175" y="-3175"/>
            <a:ext cx="9153525" cy="1076325"/>
          </a:xfrm>
          <a:custGeom>
            <a:avLst/>
            <a:gdLst>
              <a:gd name="T0" fmla="*/ 6350 w 9156700"/>
              <a:gd name="T1" fmla="*/ 1073150 h 1079500"/>
              <a:gd name="T2" fmla="*/ 9150350 w 9156700"/>
              <a:gd name="T3" fmla="*/ 1073150 h 1079500"/>
              <a:gd name="T4" fmla="*/ 9150350 w 9156700"/>
              <a:gd name="T5" fmla="*/ 6350 h 1079500"/>
              <a:gd name="T6" fmla="*/ 6350 w 9156700"/>
              <a:gd name="T7" fmla="*/ 6350 h 1079500"/>
              <a:gd name="T8" fmla="*/ 6350 w 9156700"/>
              <a:gd name="T9" fmla="*/ 1073150 h 1079500"/>
              <a:gd name="T10" fmla="*/ 0 60000 65536"/>
              <a:gd name="T11" fmla="*/ 0 60000 65536"/>
              <a:gd name="T12" fmla="*/ 0 60000 65536"/>
              <a:gd name="T13" fmla="*/ 0 60000 65536"/>
              <a:gd name="T14" fmla="*/ 0 60000 65536"/>
              <a:gd name="T15" fmla="*/ 0 w 9156700"/>
              <a:gd name="T16" fmla="*/ 0 h 1079500"/>
              <a:gd name="T17" fmla="*/ 9156700 w 9156700"/>
              <a:gd name="T18" fmla="*/ 1079500 h 1079500"/>
            </a:gdLst>
            <a:ahLst/>
            <a:cxnLst>
              <a:cxn ang="T10">
                <a:pos x="T0" y="T1"/>
              </a:cxn>
              <a:cxn ang="T11">
                <a:pos x="T2" y="T3"/>
              </a:cxn>
              <a:cxn ang="T12">
                <a:pos x="T4" y="T5"/>
              </a:cxn>
              <a:cxn ang="T13">
                <a:pos x="T6" y="T7"/>
              </a:cxn>
              <a:cxn ang="T14">
                <a:pos x="T8" y="T9"/>
              </a:cxn>
            </a:cxnLst>
            <a:rect l="T15" t="T16" r="T17" b="T18"/>
            <a:pathLst>
              <a:path w="9156700" h="1079500">
                <a:moveTo>
                  <a:pt x="6350" y="1073150"/>
                </a:moveTo>
                <a:lnTo>
                  <a:pt x="9150350" y="1073150"/>
                </a:lnTo>
                <a:lnTo>
                  <a:pt x="9150350" y="6350"/>
                </a:lnTo>
                <a:lnTo>
                  <a:pt x="6350" y="6350"/>
                </a:lnTo>
                <a:lnTo>
                  <a:pt x="6350" y="1073150"/>
                </a:lnTo>
              </a:path>
            </a:pathLst>
          </a:custGeom>
          <a:solidFill>
            <a:srgbClr val="000000">
              <a:alpha val="0"/>
            </a:srgbClr>
          </a:solidFill>
          <a:ln w="12700" cap="flat" cmpd="sng">
            <a:solidFill>
              <a:srgbClr val="000000"/>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26629" name="Freeform 3"/>
          <p:cNvSpPr>
            <a:spLocks noChangeArrowheads="1"/>
          </p:cNvSpPr>
          <p:nvPr/>
        </p:nvSpPr>
        <p:spPr bwMode="auto">
          <a:xfrm>
            <a:off x="533400" y="3124200"/>
            <a:ext cx="3683000" cy="400050"/>
          </a:xfrm>
          <a:custGeom>
            <a:avLst/>
            <a:gdLst>
              <a:gd name="T0" fmla="*/ 0 w 3683000"/>
              <a:gd name="T1" fmla="*/ 400050 h 400050"/>
              <a:gd name="T2" fmla="*/ 3683000 w 3683000"/>
              <a:gd name="T3" fmla="*/ 400050 h 400050"/>
              <a:gd name="T4" fmla="*/ 3683000 w 3683000"/>
              <a:gd name="T5" fmla="*/ 0 h 400050"/>
              <a:gd name="T6" fmla="*/ 0 w 3683000"/>
              <a:gd name="T7" fmla="*/ 0 h 400050"/>
              <a:gd name="T8" fmla="*/ 0 w 3683000"/>
              <a:gd name="T9" fmla="*/ 400050 h 400050"/>
              <a:gd name="T10" fmla="*/ 0 60000 65536"/>
              <a:gd name="T11" fmla="*/ 0 60000 65536"/>
              <a:gd name="T12" fmla="*/ 0 60000 65536"/>
              <a:gd name="T13" fmla="*/ 0 60000 65536"/>
              <a:gd name="T14" fmla="*/ 0 60000 65536"/>
              <a:gd name="T15" fmla="*/ 0 w 3683000"/>
              <a:gd name="T16" fmla="*/ 0 h 400050"/>
              <a:gd name="T17" fmla="*/ 3683000 w 3683000"/>
              <a:gd name="T18" fmla="*/ 400050 h 400050"/>
            </a:gdLst>
            <a:ahLst/>
            <a:cxnLst>
              <a:cxn ang="T10">
                <a:pos x="T0" y="T1"/>
              </a:cxn>
              <a:cxn ang="T11">
                <a:pos x="T2" y="T3"/>
              </a:cxn>
              <a:cxn ang="T12">
                <a:pos x="T4" y="T5"/>
              </a:cxn>
              <a:cxn ang="T13">
                <a:pos x="T6" y="T7"/>
              </a:cxn>
              <a:cxn ang="T14">
                <a:pos x="T8" y="T9"/>
              </a:cxn>
            </a:cxnLst>
            <a:rect l="T15" t="T16" r="T17" b="T18"/>
            <a:pathLst>
              <a:path w="3683000" h="400050">
                <a:moveTo>
                  <a:pt x="0" y="400050"/>
                </a:moveTo>
                <a:lnTo>
                  <a:pt x="3683000" y="400050"/>
                </a:lnTo>
                <a:lnTo>
                  <a:pt x="3683000" y="0"/>
                </a:lnTo>
                <a:lnTo>
                  <a:pt x="0" y="0"/>
                </a:lnTo>
                <a:lnTo>
                  <a:pt x="0" y="400050"/>
                </a:lnTo>
              </a:path>
            </a:pathLst>
          </a:custGeom>
          <a:solidFill>
            <a:srgbClr val="FFCC99"/>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pic>
        <p:nvPicPr>
          <p:cNvPr id="2663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54100"/>
            <a:ext cx="9144000" cy="580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1" name="TextBox 1"/>
          <p:cNvSpPr>
            <a:spLocks noChangeArrowheads="1"/>
          </p:cNvSpPr>
          <p:nvPr/>
        </p:nvSpPr>
        <p:spPr bwMode="auto">
          <a:xfrm>
            <a:off x="584200" y="6667500"/>
            <a:ext cx="13716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200"/>
              </a:lnSpc>
            </a:pPr>
            <a:r>
              <a:rPr lang="en-US" altLang="zh-CN" sz="1200">
                <a:solidFill>
                  <a:srgbClr val="FFFFFF"/>
                </a:solidFill>
                <a:latin typeface="Times New Roman" pitchFamily="18" charset="0"/>
                <a:sym typeface="Times New Roman" pitchFamily="18" charset="0"/>
              </a:rPr>
              <a:t>《大数据技术基础》</a:t>
            </a:r>
            <a:endParaRPr lang="zh-CN" altLang="en-US"/>
          </a:p>
        </p:txBody>
      </p:sp>
      <p:sp>
        <p:nvSpPr>
          <p:cNvPr id="26632" name="TextBox 1"/>
          <p:cNvSpPr>
            <a:spLocks noChangeArrowheads="1"/>
          </p:cNvSpPr>
          <p:nvPr/>
        </p:nvSpPr>
        <p:spPr bwMode="auto">
          <a:xfrm>
            <a:off x="774700" y="457200"/>
            <a:ext cx="3111500" cy="360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457200" algn="l"/>
              </a:tabLst>
              <a:defRPr>
                <a:solidFill>
                  <a:schemeClr val="tx1"/>
                </a:solidFill>
                <a:latin typeface="Arial" pitchFamily="34" charset="0"/>
              </a:defRPr>
            </a:lvl1pPr>
            <a:lvl2pPr>
              <a:tabLst>
                <a:tab pos="457200" algn="l"/>
              </a:tabLst>
              <a:defRPr>
                <a:solidFill>
                  <a:schemeClr val="tx1"/>
                </a:solidFill>
                <a:latin typeface="Arial" pitchFamily="34" charset="0"/>
              </a:defRPr>
            </a:lvl2pPr>
            <a:lvl3pPr>
              <a:tabLst>
                <a:tab pos="457200" algn="l"/>
              </a:tabLst>
              <a:defRPr>
                <a:solidFill>
                  <a:schemeClr val="tx1"/>
                </a:solidFill>
                <a:latin typeface="Arial" pitchFamily="34" charset="0"/>
              </a:defRPr>
            </a:lvl3pPr>
            <a:lvl4pPr>
              <a:tabLst>
                <a:tab pos="457200" algn="l"/>
              </a:tabLst>
              <a:defRPr>
                <a:solidFill>
                  <a:schemeClr val="tx1"/>
                </a:solidFill>
                <a:latin typeface="Arial" pitchFamily="34" charset="0"/>
              </a:defRPr>
            </a:lvl4pPr>
            <a:lvl5pPr>
              <a:tabLst>
                <a:tab pos="457200" algn="l"/>
              </a:tabLst>
              <a:defRPr>
                <a:solidFill>
                  <a:schemeClr val="tx1"/>
                </a:solidFill>
                <a:latin typeface="Arial" pitchFamily="34" charset="0"/>
              </a:defRPr>
            </a:lvl5pPr>
            <a:lvl6pPr fontAlgn="base">
              <a:spcBef>
                <a:spcPct val="0"/>
              </a:spcBef>
              <a:spcAft>
                <a:spcPct val="0"/>
              </a:spcAft>
              <a:buFont typeface="Arial" pitchFamily="34" charset="0"/>
              <a:tabLst>
                <a:tab pos="457200" algn="l"/>
              </a:tabLst>
              <a:defRPr>
                <a:solidFill>
                  <a:schemeClr val="tx1"/>
                </a:solidFill>
                <a:latin typeface="Arial" pitchFamily="34" charset="0"/>
              </a:defRPr>
            </a:lvl6pPr>
            <a:lvl7pPr fontAlgn="base">
              <a:spcBef>
                <a:spcPct val="0"/>
              </a:spcBef>
              <a:spcAft>
                <a:spcPct val="0"/>
              </a:spcAft>
              <a:buFont typeface="Arial" pitchFamily="34" charset="0"/>
              <a:tabLst>
                <a:tab pos="457200" algn="l"/>
              </a:tabLst>
              <a:defRPr>
                <a:solidFill>
                  <a:schemeClr val="tx1"/>
                </a:solidFill>
                <a:latin typeface="Arial" pitchFamily="34" charset="0"/>
              </a:defRPr>
            </a:lvl7pPr>
            <a:lvl8pPr fontAlgn="base">
              <a:spcBef>
                <a:spcPct val="0"/>
              </a:spcBef>
              <a:spcAft>
                <a:spcPct val="0"/>
              </a:spcAft>
              <a:buFont typeface="Arial" pitchFamily="34" charset="0"/>
              <a:tabLst>
                <a:tab pos="457200" algn="l"/>
              </a:tabLst>
              <a:defRPr>
                <a:solidFill>
                  <a:schemeClr val="tx1"/>
                </a:solidFill>
                <a:latin typeface="Arial" pitchFamily="34" charset="0"/>
              </a:defRPr>
            </a:lvl8pPr>
            <a:lvl9pPr fontAlgn="base">
              <a:spcBef>
                <a:spcPct val="0"/>
              </a:spcBef>
              <a:spcAft>
                <a:spcPct val="0"/>
              </a:spcAft>
              <a:buFont typeface="Arial" pitchFamily="34" charset="0"/>
              <a:tabLst>
                <a:tab pos="457200" algn="l"/>
              </a:tabLst>
              <a:defRPr>
                <a:solidFill>
                  <a:schemeClr val="tx1"/>
                </a:solidFill>
                <a:latin typeface="Arial" pitchFamily="34" charset="0"/>
              </a:defRPr>
            </a:lvl9pPr>
          </a:lstStyle>
          <a:p>
            <a:pPr>
              <a:lnSpc>
                <a:spcPts val="32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3200">
                <a:solidFill>
                  <a:srgbClr val="FFFFFF"/>
                </a:solidFill>
                <a:latin typeface="黑体" pitchFamily="49" charset="-122"/>
                <a:sym typeface="黑体" pitchFamily="49" charset="-122"/>
              </a:rPr>
              <a:t>提纲</a:t>
            </a:r>
            <a:endParaRPr lang="zh-CN" altLang="en-US" sz="3200">
              <a:solidFill>
                <a:srgbClr val="FFFFFF"/>
              </a:solidFill>
              <a:latin typeface="黑体" pitchFamily="49" charset="-122"/>
              <a:sym typeface="黑体" pitchFamily="49" charset="-122"/>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2700"/>
              </a:lnSpc>
            </a:pPr>
            <a:r>
              <a:rPr lang="en-US" altLang="zh-CN" sz="2000">
                <a:solidFill>
                  <a:srgbClr val="FF6600"/>
                </a:solidFill>
                <a:latin typeface="Wingdings" pitchFamily="2" charset="2"/>
                <a:sym typeface="Wingdings" pitchFamily="2" charset="2"/>
              </a:rPr>
              <a:t></a:t>
            </a:r>
            <a:r>
              <a:rPr lang="en-US" altLang="zh-CN" sz="2000">
                <a:solidFill>
                  <a:srgbClr val="000000"/>
                </a:solidFill>
                <a:latin typeface="Times New Roman" pitchFamily="18" charset="0"/>
                <a:sym typeface="Times New Roman" pitchFamily="18" charset="0"/>
              </a:rPr>
              <a:t> </a:t>
            </a:r>
            <a:r>
              <a:rPr lang="en-US" altLang="zh-CN" sz="2000">
                <a:solidFill>
                  <a:srgbClr val="000000"/>
                </a:solidFill>
                <a:latin typeface="黑体" pitchFamily="49" charset="-122"/>
                <a:sym typeface="黑体" pitchFamily="49" charset="-122"/>
              </a:rPr>
              <a:t>大数据处理的基本流程</a:t>
            </a:r>
            <a:endParaRPr lang="zh-CN" altLang="en-US" sz="2000">
              <a:solidFill>
                <a:srgbClr val="000000"/>
              </a:solidFill>
              <a:latin typeface="黑体" pitchFamily="49" charset="-122"/>
              <a:sym typeface="黑体" pitchFamily="49" charset="-122"/>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2600"/>
              </a:lnSpc>
            </a:pPr>
            <a:r>
              <a:rPr lang="en-US" altLang="zh-CN" sz="2000">
                <a:solidFill>
                  <a:srgbClr val="FF6600"/>
                </a:solidFill>
                <a:latin typeface="Wingdings" pitchFamily="2" charset="2"/>
                <a:sym typeface="Wingdings" pitchFamily="2" charset="2"/>
              </a:rPr>
              <a:t></a:t>
            </a:r>
            <a:r>
              <a:rPr lang="en-US" altLang="zh-CN" sz="2000">
                <a:solidFill>
                  <a:srgbClr val="000000"/>
                </a:solidFill>
                <a:latin typeface="Times New Roman" pitchFamily="18" charset="0"/>
                <a:sym typeface="Times New Roman" pitchFamily="18" charset="0"/>
              </a:rPr>
              <a:t> </a:t>
            </a:r>
            <a:r>
              <a:rPr lang="en-US" altLang="zh-CN" sz="2000">
                <a:solidFill>
                  <a:srgbClr val="000000"/>
                </a:solidFill>
                <a:latin typeface="黑体" pitchFamily="49" charset="-122"/>
                <a:sym typeface="黑体" pitchFamily="49" charset="-122"/>
              </a:rPr>
              <a:t>大数据处理模型</a:t>
            </a:r>
            <a:endParaRPr lang="zh-CN" altLang="en-US" sz="2000">
              <a:solidFill>
                <a:srgbClr val="000000"/>
              </a:solidFill>
              <a:latin typeface="黑体" pitchFamily="49" charset="-122"/>
              <a:sym typeface="黑体" pitchFamily="49" charset="-122"/>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2500"/>
              </a:lnSpc>
            </a:pPr>
            <a:r>
              <a:rPr lang="en-US" altLang="zh-CN" sz="2000">
                <a:solidFill>
                  <a:srgbClr val="FF6600"/>
                </a:solidFill>
                <a:latin typeface="Wingdings" pitchFamily="2" charset="2"/>
                <a:sym typeface="Wingdings" pitchFamily="2" charset="2"/>
              </a:rPr>
              <a:t></a:t>
            </a:r>
            <a:r>
              <a:rPr lang="en-US" altLang="zh-CN" sz="2000">
                <a:solidFill>
                  <a:srgbClr val="000000"/>
                </a:solidFill>
                <a:latin typeface="Times New Roman" pitchFamily="18" charset="0"/>
                <a:sym typeface="Times New Roman" pitchFamily="18" charset="0"/>
              </a:rPr>
              <a:t> </a:t>
            </a:r>
            <a:r>
              <a:rPr lang="en-US" altLang="zh-CN" sz="2000">
                <a:solidFill>
                  <a:srgbClr val="000000"/>
                </a:solidFill>
                <a:latin typeface="黑体" pitchFamily="49" charset="-122"/>
                <a:sym typeface="黑体" pitchFamily="49" charset="-122"/>
              </a:rPr>
              <a:t>大数据关键技术</a:t>
            </a:r>
            <a:endParaRPr lang="zh-CN" altLang="en-US" sz="2000">
              <a:solidFill>
                <a:srgbClr val="000000"/>
              </a:solidFill>
              <a:latin typeface="黑体" pitchFamily="49" charset="-122"/>
              <a:sym typeface="黑体" pitchFamily="49" charset="-122"/>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2500"/>
              </a:lnSpc>
            </a:pPr>
            <a:r>
              <a:rPr lang="en-US" altLang="zh-CN" sz="2000">
                <a:solidFill>
                  <a:srgbClr val="FF6600"/>
                </a:solidFill>
                <a:latin typeface="Wingdings" pitchFamily="2" charset="2"/>
                <a:sym typeface="Wingdings" pitchFamily="2" charset="2"/>
              </a:rPr>
              <a:t></a:t>
            </a:r>
            <a:r>
              <a:rPr lang="en-US" altLang="zh-CN" sz="2000">
                <a:solidFill>
                  <a:srgbClr val="000000"/>
                </a:solidFill>
                <a:latin typeface="Times New Roman" pitchFamily="18" charset="0"/>
                <a:sym typeface="Times New Roman" pitchFamily="18" charset="0"/>
              </a:rPr>
              <a:t> </a:t>
            </a:r>
            <a:r>
              <a:rPr lang="en-US" altLang="zh-CN" sz="2000">
                <a:solidFill>
                  <a:srgbClr val="000000"/>
                </a:solidFill>
                <a:latin typeface="黑体" pitchFamily="49" charset="-122"/>
                <a:sym typeface="黑体" pitchFamily="49" charset="-122"/>
              </a:rPr>
              <a:t>大数据处理工具</a:t>
            </a:r>
            <a:endParaRPr lang="zh-CN" altLang="en-US" sz="2000">
              <a:solidFill>
                <a:srgbClr val="000000"/>
              </a:solidFill>
              <a:latin typeface="黑体" pitchFamily="49" charset="-122"/>
              <a:sym typeface="黑体" pitchFamily="49" charset="-122"/>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2600"/>
              </a:lnSpc>
            </a:pPr>
            <a:r>
              <a:rPr lang="en-US" altLang="zh-CN" sz="2000">
                <a:solidFill>
                  <a:srgbClr val="FF6600"/>
                </a:solidFill>
                <a:latin typeface="Wingdings" pitchFamily="2" charset="2"/>
                <a:sym typeface="Wingdings" pitchFamily="2" charset="2"/>
              </a:rPr>
              <a:t></a:t>
            </a:r>
            <a:r>
              <a:rPr lang="en-US" altLang="zh-CN" sz="2000">
                <a:solidFill>
                  <a:srgbClr val="000000"/>
                </a:solidFill>
                <a:latin typeface="Times New Roman" pitchFamily="18" charset="0"/>
                <a:sym typeface="Times New Roman" pitchFamily="18" charset="0"/>
              </a:rPr>
              <a:t> </a:t>
            </a:r>
            <a:r>
              <a:rPr lang="en-US" altLang="zh-CN" sz="2000">
                <a:solidFill>
                  <a:srgbClr val="000000"/>
                </a:solidFill>
                <a:latin typeface="黑体" pitchFamily="49" charset="-122"/>
                <a:sym typeface="黑体" pitchFamily="49" charset="-122"/>
              </a:rPr>
              <a:t>大数据时代面临的新挑战</a:t>
            </a: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0" name="Freeform 3"/>
          <p:cNvSpPr>
            <a:spLocks noChangeArrowheads="1"/>
          </p:cNvSpPr>
          <p:nvPr/>
        </p:nvSpPr>
        <p:spPr bwMode="auto">
          <a:xfrm>
            <a:off x="0" y="0"/>
            <a:ext cx="9144000" cy="6858000"/>
          </a:xfrm>
          <a:custGeom>
            <a:avLst/>
            <a:gdLst>
              <a:gd name="T0" fmla="*/ 0 w 9144000"/>
              <a:gd name="T1" fmla="*/ 6858000 h 6858000"/>
              <a:gd name="T2" fmla="*/ 9144000 w 9144000"/>
              <a:gd name="T3" fmla="*/ 6858000 h 6858000"/>
              <a:gd name="T4" fmla="*/ 9144000 w 9144000"/>
              <a:gd name="T5" fmla="*/ 0 h 6858000"/>
              <a:gd name="T6" fmla="*/ 0 w 9144000"/>
              <a:gd name="T7" fmla="*/ 0 h 6858000"/>
              <a:gd name="T8" fmla="*/ 0 w 9144000"/>
              <a:gd name="T9" fmla="*/ 6858000 h 6858000"/>
              <a:gd name="T10" fmla="*/ 0 60000 65536"/>
              <a:gd name="T11" fmla="*/ 0 60000 65536"/>
              <a:gd name="T12" fmla="*/ 0 60000 65536"/>
              <a:gd name="T13" fmla="*/ 0 60000 65536"/>
              <a:gd name="T14" fmla="*/ 0 60000 65536"/>
              <a:gd name="T15" fmla="*/ 0 w 9144000"/>
              <a:gd name="T16" fmla="*/ 0 h 6858000"/>
              <a:gd name="T17" fmla="*/ 9144000 w 9144000"/>
              <a:gd name="T18" fmla="*/ 6858000 h 6858000"/>
            </a:gdLst>
            <a:ahLst/>
            <a:cxnLst>
              <a:cxn ang="T10">
                <a:pos x="T0" y="T1"/>
              </a:cxn>
              <a:cxn ang="T11">
                <a:pos x="T2" y="T3"/>
              </a:cxn>
              <a:cxn ang="T12">
                <a:pos x="T4" y="T5"/>
              </a:cxn>
              <a:cxn ang="T13">
                <a:pos x="T6" y="T7"/>
              </a:cxn>
              <a:cxn ang="T14">
                <a:pos x="T8" y="T9"/>
              </a:cxn>
            </a:cxnLst>
            <a:rect l="T15" t="T16" r="T17" b="T18"/>
            <a:pathLst>
              <a:path w="9144000" h="6858000">
                <a:moveTo>
                  <a:pt x="0" y="6858000"/>
                </a:moveTo>
                <a:lnTo>
                  <a:pt x="9144000" y="6858000"/>
                </a:lnTo>
                <a:lnTo>
                  <a:pt x="9144000" y="0"/>
                </a:lnTo>
                <a:lnTo>
                  <a:pt x="0" y="0"/>
                </a:lnTo>
                <a:lnTo>
                  <a:pt x="0" y="6858000"/>
                </a:lnTo>
              </a:path>
            </a:pathLst>
          </a:custGeom>
          <a:solidFill>
            <a:srgbClr val="FFFFFF"/>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27651" name="Freeform 3"/>
          <p:cNvSpPr>
            <a:spLocks noChangeArrowheads="1"/>
          </p:cNvSpPr>
          <p:nvPr/>
        </p:nvSpPr>
        <p:spPr bwMode="auto">
          <a:xfrm>
            <a:off x="0" y="0"/>
            <a:ext cx="9144000" cy="1066800"/>
          </a:xfrm>
          <a:custGeom>
            <a:avLst/>
            <a:gdLst>
              <a:gd name="T0" fmla="*/ 0 w 9144000"/>
              <a:gd name="T1" fmla="*/ 1066800 h 1066800"/>
              <a:gd name="T2" fmla="*/ 9144000 w 9144000"/>
              <a:gd name="T3" fmla="*/ 1066800 h 1066800"/>
              <a:gd name="T4" fmla="*/ 9144000 w 9144000"/>
              <a:gd name="T5" fmla="*/ 0 h 1066800"/>
              <a:gd name="T6" fmla="*/ 0 w 9144000"/>
              <a:gd name="T7" fmla="*/ 0 h 1066800"/>
              <a:gd name="T8" fmla="*/ 0 w 9144000"/>
              <a:gd name="T9" fmla="*/ 1066800 h 1066800"/>
              <a:gd name="T10" fmla="*/ 0 60000 65536"/>
              <a:gd name="T11" fmla="*/ 0 60000 65536"/>
              <a:gd name="T12" fmla="*/ 0 60000 65536"/>
              <a:gd name="T13" fmla="*/ 0 60000 65536"/>
              <a:gd name="T14" fmla="*/ 0 60000 65536"/>
              <a:gd name="T15" fmla="*/ 0 w 9144000"/>
              <a:gd name="T16" fmla="*/ 0 h 1066800"/>
              <a:gd name="T17" fmla="*/ 9144000 w 9144000"/>
              <a:gd name="T18" fmla="*/ 1066800 h 1066800"/>
            </a:gdLst>
            <a:ahLst/>
            <a:cxnLst>
              <a:cxn ang="T10">
                <a:pos x="T0" y="T1"/>
              </a:cxn>
              <a:cxn ang="T11">
                <a:pos x="T2" y="T3"/>
              </a:cxn>
              <a:cxn ang="T12">
                <a:pos x="T4" y="T5"/>
              </a:cxn>
              <a:cxn ang="T13">
                <a:pos x="T6" y="T7"/>
              </a:cxn>
              <a:cxn ang="T14">
                <a:pos x="T8" y="T9"/>
              </a:cxn>
            </a:cxnLst>
            <a:rect l="T15" t="T16" r="T17" b="T18"/>
            <a:pathLst>
              <a:path w="9144000" h="1066800">
                <a:moveTo>
                  <a:pt x="0" y="1066800"/>
                </a:moveTo>
                <a:lnTo>
                  <a:pt x="9144000" y="1066800"/>
                </a:lnTo>
                <a:lnTo>
                  <a:pt x="9144000" y="0"/>
                </a:lnTo>
                <a:lnTo>
                  <a:pt x="0" y="0"/>
                </a:lnTo>
                <a:lnTo>
                  <a:pt x="0" y="1066800"/>
                </a:lnTo>
              </a:path>
            </a:pathLst>
          </a:custGeom>
          <a:solidFill>
            <a:srgbClr val="0056AC"/>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27652" name="Freeform 3"/>
          <p:cNvSpPr>
            <a:spLocks noChangeArrowheads="1"/>
          </p:cNvSpPr>
          <p:nvPr/>
        </p:nvSpPr>
        <p:spPr bwMode="auto">
          <a:xfrm>
            <a:off x="-3175" y="-3175"/>
            <a:ext cx="9153525" cy="1076325"/>
          </a:xfrm>
          <a:custGeom>
            <a:avLst/>
            <a:gdLst>
              <a:gd name="T0" fmla="*/ 6350 w 9156700"/>
              <a:gd name="T1" fmla="*/ 1073150 h 1079500"/>
              <a:gd name="T2" fmla="*/ 9150350 w 9156700"/>
              <a:gd name="T3" fmla="*/ 1073150 h 1079500"/>
              <a:gd name="T4" fmla="*/ 9150350 w 9156700"/>
              <a:gd name="T5" fmla="*/ 6350 h 1079500"/>
              <a:gd name="T6" fmla="*/ 6350 w 9156700"/>
              <a:gd name="T7" fmla="*/ 6350 h 1079500"/>
              <a:gd name="T8" fmla="*/ 6350 w 9156700"/>
              <a:gd name="T9" fmla="*/ 1073150 h 1079500"/>
              <a:gd name="T10" fmla="*/ 0 60000 65536"/>
              <a:gd name="T11" fmla="*/ 0 60000 65536"/>
              <a:gd name="T12" fmla="*/ 0 60000 65536"/>
              <a:gd name="T13" fmla="*/ 0 60000 65536"/>
              <a:gd name="T14" fmla="*/ 0 60000 65536"/>
              <a:gd name="T15" fmla="*/ 0 w 9156700"/>
              <a:gd name="T16" fmla="*/ 0 h 1079500"/>
              <a:gd name="T17" fmla="*/ 9156700 w 9156700"/>
              <a:gd name="T18" fmla="*/ 1079500 h 1079500"/>
            </a:gdLst>
            <a:ahLst/>
            <a:cxnLst>
              <a:cxn ang="T10">
                <a:pos x="T0" y="T1"/>
              </a:cxn>
              <a:cxn ang="T11">
                <a:pos x="T2" y="T3"/>
              </a:cxn>
              <a:cxn ang="T12">
                <a:pos x="T4" y="T5"/>
              </a:cxn>
              <a:cxn ang="T13">
                <a:pos x="T6" y="T7"/>
              </a:cxn>
              <a:cxn ang="T14">
                <a:pos x="T8" y="T9"/>
              </a:cxn>
            </a:cxnLst>
            <a:rect l="T15" t="T16" r="T17" b="T18"/>
            <a:pathLst>
              <a:path w="9156700" h="1079500">
                <a:moveTo>
                  <a:pt x="6350" y="1073150"/>
                </a:moveTo>
                <a:lnTo>
                  <a:pt x="9150350" y="1073150"/>
                </a:lnTo>
                <a:lnTo>
                  <a:pt x="9150350" y="6350"/>
                </a:lnTo>
                <a:lnTo>
                  <a:pt x="6350" y="6350"/>
                </a:lnTo>
                <a:lnTo>
                  <a:pt x="6350" y="1073150"/>
                </a:lnTo>
              </a:path>
            </a:pathLst>
          </a:custGeom>
          <a:solidFill>
            <a:srgbClr val="000000">
              <a:alpha val="0"/>
            </a:srgbClr>
          </a:solidFill>
          <a:ln w="12700" cap="flat" cmpd="sng">
            <a:solidFill>
              <a:srgbClr val="000000"/>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pic>
        <p:nvPicPr>
          <p:cNvPr id="2765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90800"/>
            <a:ext cx="91440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4" name="TextBox 1"/>
          <p:cNvSpPr>
            <a:spLocks noChangeArrowheads="1"/>
          </p:cNvSpPr>
          <p:nvPr/>
        </p:nvSpPr>
        <p:spPr bwMode="auto">
          <a:xfrm>
            <a:off x="584200" y="6667500"/>
            <a:ext cx="13716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200"/>
              </a:lnSpc>
            </a:pPr>
            <a:r>
              <a:rPr lang="en-US" altLang="zh-CN" sz="1200">
                <a:solidFill>
                  <a:srgbClr val="FFFFFF"/>
                </a:solidFill>
                <a:latin typeface="Times New Roman" pitchFamily="18" charset="0"/>
                <a:sym typeface="Times New Roman" pitchFamily="18" charset="0"/>
              </a:rPr>
              <a:t>《大数据技术基础》</a:t>
            </a:r>
            <a:endParaRPr lang="zh-CN" altLang="en-US"/>
          </a:p>
        </p:txBody>
      </p:sp>
      <p:sp>
        <p:nvSpPr>
          <p:cNvPr id="27655" name="TextBox 1"/>
          <p:cNvSpPr>
            <a:spLocks noChangeArrowheads="1"/>
          </p:cNvSpPr>
          <p:nvPr/>
        </p:nvSpPr>
        <p:spPr bwMode="auto">
          <a:xfrm>
            <a:off x="546100" y="406400"/>
            <a:ext cx="7950200"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685800" algn="l"/>
              </a:tabLst>
              <a:defRPr>
                <a:solidFill>
                  <a:schemeClr val="tx1"/>
                </a:solidFill>
                <a:latin typeface="Arial" pitchFamily="34" charset="0"/>
              </a:defRPr>
            </a:lvl1pPr>
            <a:lvl2pPr>
              <a:tabLst>
                <a:tab pos="685800" algn="l"/>
              </a:tabLst>
              <a:defRPr>
                <a:solidFill>
                  <a:schemeClr val="tx1"/>
                </a:solidFill>
                <a:latin typeface="Arial" pitchFamily="34" charset="0"/>
              </a:defRPr>
            </a:lvl2pPr>
            <a:lvl3pPr>
              <a:tabLst>
                <a:tab pos="685800" algn="l"/>
              </a:tabLst>
              <a:defRPr>
                <a:solidFill>
                  <a:schemeClr val="tx1"/>
                </a:solidFill>
                <a:latin typeface="Arial" pitchFamily="34" charset="0"/>
              </a:defRPr>
            </a:lvl3pPr>
            <a:lvl4pPr>
              <a:tabLst>
                <a:tab pos="685800" algn="l"/>
              </a:tabLst>
              <a:defRPr>
                <a:solidFill>
                  <a:schemeClr val="tx1"/>
                </a:solidFill>
                <a:latin typeface="Arial" pitchFamily="34" charset="0"/>
              </a:defRPr>
            </a:lvl4pPr>
            <a:lvl5pPr>
              <a:tabLst>
                <a:tab pos="685800" algn="l"/>
              </a:tabLst>
              <a:defRPr>
                <a:solidFill>
                  <a:schemeClr val="tx1"/>
                </a:solidFill>
                <a:latin typeface="Arial" pitchFamily="34" charset="0"/>
              </a:defRPr>
            </a:lvl5pPr>
            <a:lvl6pPr fontAlgn="base">
              <a:spcBef>
                <a:spcPct val="0"/>
              </a:spcBef>
              <a:spcAft>
                <a:spcPct val="0"/>
              </a:spcAft>
              <a:buFont typeface="Arial" pitchFamily="34" charset="0"/>
              <a:tabLst>
                <a:tab pos="685800" algn="l"/>
              </a:tabLst>
              <a:defRPr>
                <a:solidFill>
                  <a:schemeClr val="tx1"/>
                </a:solidFill>
                <a:latin typeface="Arial" pitchFamily="34" charset="0"/>
              </a:defRPr>
            </a:lvl6pPr>
            <a:lvl7pPr fontAlgn="base">
              <a:spcBef>
                <a:spcPct val="0"/>
              </a:spcBef>
              <a:spcAft>
                <a:spcPct val="0"/>
              </a:spcAft>
              <a:buFont typeface="Arial" pitchFamily="34" charset="0"/>
              <a:tabLst>
                <a:tab pos="685800" algn="l"/>
              </a:tabLst>
              <a:defRPr>
                <a:solidFill>
                  <a:schemeClr val="tx1"/>
                </a:solidFill>
                <a:latin typeface="Arial" pitchFamily="34" charset="0"/>
              </a:defRPr>
            </a:lvl7pPr>
            <a:lvl8pPr fontAlgn="base">
              <a:spcBef>
                <a:spcPct val="0"/>
              </a:spcBef>
              <a:spcAft>
                <a:spcPct val="0"/>
              </a:spcAft>
              <a:buFont typeface="Arial" pitchFamily="34" charset="0"/>
              <a:tabLst>
                <a:tab pos="685800" algn="l"/>
              </a:tabLst>
              <a:defRPr>
                <a:solidFill>
                  <a:schemeClr val="tx1"/>
                </a:solidFill>
                <a:latin typeface="Arial" pitchFamily="34" charset="0"/>
              </a:defRPr>
            </a:lvl8pPr>
            <a:lvl9pPr fontAlgn="base">
              <a:spcBef>
                <a:spcPct val="0"/>
              </a:spcBef>
              <a:spcAft>
                <a:spcPct val="0"/>
              </a:spcAft>
              <a:buFont typeface="Arial" pitchFamily="34" charset="0"/>
              <a:tabLst>
                <a:tab pos="685800" algn="l"/>
              </a:tabLst>
              <a:defRPr>
                <a:solidFill>
                  <a:schemeClr val="tx1"/>
                </a:solidFill>
                <a:latin typeface="Arial" pitchFamily="34" charset="0"/>
              </a:defRPr>
            </a:lvl9pPr>
          </a:lstStyle>
          <a:p>
            <a:pPr>
              <a:lnSpc>
                <a:spcPts val="3200"/>
              </a:lnSpc>
            </a:pPr>
            <a:r>
              <a:rPr lang="en-US" altLang="zh-CN" dirty="0">
                <a:solidFill>
                  <a:srgbClr val="000000"/>
                </a:solidFill>
                <a:latin typeface="Calibri" pitchFamily="34" charset="0"/>
                <a:ea typeface="Calibri" pitchFamily="34" charset="0"/>
                <a:cs typeface="Calibri" pitchFamily="34" charset="0"/>
                <a:sym typeface="Calibri" pitchFamily="34" charset="0"/>
              </a:rPr>
              <a:t>	</a:t>
            </a:r>
            <a:r>
              <a:rPr lang="en-US" altLang="zh-CN" sz="3200" dirty="0" err="1">
                <a:solidFill>
                  <a:srgbClr val="FFFFFF"/>
                </a:solidFill>
                <a:latin typeface="黑体" pitchFamily="49" charset="-122"/>
                <a:sym typeface="黑体" pitchFamily="49" charset="-122"/>
              </a:rPr>
              <a:t>大数据处理工具</a:t>
            </a:r>
            <a:endParaRPr lang="zh-CN" altLang="en-US" sz="3200" dirty="0">
              <a:solidFill>
                <a:srgbClr val="FFFFFF"/>
              </a:solidFill>
              <a:latin typeface="黑体" pitchFamily="49" charset="-122"/>
              <a:sym typeface="黑体" pitchFamily="49" charset="-122"/>
            </a:endParaRPr>
          </a:p>
          <a:p>
            <a:pPr>
              <a:lnSpc>
                <a:spcPts val="1000"/>
              </a:lnSpc>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2600"/>
              </a:lnSpc>
            </a:pPr>
            <a:r>
              <a:rPr lang="en-US" altLang="zh-CN" sz="2000" dirty="0">
                <a:solidFill>
                  <a:srgbClr val="000000"/>
                </a:solidFill>
                <a:latin typeface="Times New Roman" pitchFamily="18" charset="0"/>
                <a:sym typeface="Times New Roman" pitchFamily="18" charset="0"/>
              </a:rPr>
              <a:t>Hadoop </a:t>
            </a:r>
            <a:r>
              <a:rPr lang="en-US" altLang="zh-CN" sz="2000" dirty="0" err="1">
                <a:solidFill>
                  <a:srgbClr val="000000"/>
                </a:solidFill>
                <a:latin typeface="Times New Roman" pitchFamily="18" charset="0"/>
                <a:sym typeface="Times New Roman" pitchFamily="18" charset="0"/>
              </a:rPr>
              <a:t>是目前最为流行的大数据处理平台。除了Hadoop，还有很多针</a:t>
            </a:r>
            <a:endParaRPr lang="zh-CN" altLang="en-US" sz="2000" dirty="0">
              <a:solidFill>
                <a:srgbClr val="000000"/>
              </a:solidFill>
              <a:latin typeface="Times New Roman" pitchFamily="18" charset="0"/>
              <a:sym typeface="Times New Roman" pitchFamily="18" charset="0"/>
            </a:endParaRPr>
          </a:p>
          <a:p>
            <a:pPr>
              <a:lnSpc>
                <a:spcPts val="2300"/>
              </a:lnSpc>
            </a:pPr>
            <a:r>
              <a:rPr lang="en-US" altLang="zh-CN" sz="2000" dirty="0" err="1">
                <a:solidFill>
                  <a:srgbClr val="000000"/>
                </a:solidFill>
                <a:latin typeface="Times New Roman" pitchFamily="18" charset="0"/>
                <a:sym typeface="Times New Roman" pitchFamily="18" charset="0"/>
              </a:rPr>
              <a:t>对大数据的处理工具。这些工具有些是完整的处理平台，有些则是专门</a:t>
            </a:r>
            <a:endParaRPr lang="zh-CN" altLang="en-US" sz="2000" dirty="0">
              <a:solidFill>
                <a:srgbClr val="000000"/>
              </a:solidFill>
              <a:latin typeface="Times New Roman" pitchFamily="18" charset="0"/>
              <a:sym typeface="Times New Roman" pitchFamily="18" charset="0"/>
            </a:endParaRPr>
          </a:p>
          <a:p>
            <a:pPr>
              <a:lnSpc>
                <a:spcPts val="2400"/>
              </a:lnSpc>
            </a:pPr>
            <a:r>
              <a:rPr lang="en-US" altLang="zh-CN" sz="2000" dirty="0" err="1">
                <a:solidFill>
                  <a:srgbClr val="000000"/>
                </a:solidFill>
                <a:latin typeface="Times New Roman" pitchFamily="18" charset="0"/>
                <a:sym typeface="Times New Roman" pitchFamily="18" charset="0"/>
              </a:rPr>
              <a:t>针对特定的大数据处理应用。下表归纳总结了现今一些主流的处理平台</a:t>
            </a:r>
            <a:endParaRPr lang="zh-CN" altLang="en-US" sz="2000" dirty="0">
              <a:solidFill>
                <a:srgbClr val="000000"/>
              </a:solidFill>
              <a:latin typeface="Times New Roman" pitchFamily="18" charset="0"/>
              <a:sym typeface="Times New Roman" pitchFamily="18" charset="0"/>
            </a:endParaRPr>
          </a:p>
          <a:p>
            <a:pPr>
              <a:lnSpc>
                <a:spcPts val="2300"/>
              </a:lnSpc>
            </a:pPr>
            <a:r>
              <a:rPr lang="en-US" altLang="zh-CN" sz="2000" dirty="0" err="1">
                <a:solidFill>
                  <a:srgbClr val="000000"/>
                </a:solidFill>
                <a:latin typeface="Times New Roman" pitchFamily="18" charset="0"/>
                <a:sym typeface="Times New Roman" pitchFamily="18" charset="0"/>
              </a:rPr>
              <a:t>和工具</a:t>
            </a:r>
            <a:r>
              <a:rPr lang="en-US" altLang="zh-CN" sz="2000" dirty="0">
                <a:solidFill>
                  <a:srgbClr val="000000"/>
                </a:solidFill>
                <a:latin typeface="Times New Roman" pitchFamily="18" charset="0"/>
                <a:sym typeface="Times New Roman" pitchFamily="18" charset="0"/>
              </a:rPr>
              <a:t>。（</a:t>
            </a:r>
            <a:r>
              <a:rPr lang="en-US" altLang="zh-CN" sz="2000" dirty="0" err="1">
                <a:solidFill>
                  <a:srgbClr val="000000"/>
                </a:solidFill>
                <a:latin typeface="Times New Roman" pitchFamily="18" charset="0"/>
                <a:sym typeface="Times New Roman" pitchFamily="18" charset="0"/>
              </a:rPr>
              <a:t>了解专业术语很重要</a:t>
            </a:r>
            <a:r>
              <a:rPr lang="en-US" altLang="zh-CN" sz="2000" dirty="0">
                <a:solidFill>
                  <a:srgbClr val="000000"/>
                </a:solidFill>
                <a:latin typeface="Times New Roman" pitchFamily="18" charset="0"/>
                <a:sym typeface="Times New Roman" pitchFamily="18" charset="0"/>
              </a:rPr>
              <a:t>）</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reeform 3"/>
          <p:cNvSpPr>
            <a:spLocks noChangeArrowheads="1"/>
          </p:cNvSpPr>
          <p:nvPr/>
        </p:nvSpPr>
        <p:spPr bwMode="auto">
          <a:xfrm>
            <a:off x="0" y="0"/>
            <a:ext cx="9144000" cy="6858000"/>
          </a:xfrm>
          <a:custGeom>
            <a:avLst/>
            <a:gdLst>
              <a:gd name="T0" fmla="*/ 0 w 9144000"/>
              <a:gd name="T1" fmla="*/ 6858000 h 6858000"/>
              <a:gd name="T2" fmla="*/ 9144000 w 9144000"/>
              <a:gd name="T3" fmla="*/ 6858000 h 6858000"/>
              <a:gd name="T4" fmla="*/ 9144000 w 9144000"/>
              <a:gd name="T5" fmla="*/ 0 h 6858000"/>
              <a:gd name="T6" fmla="*/ 0 w 9144000"/>
              <a:gd name="T7" fmla="*/ 0 h 6858000"/>
              <a:gd name="T8" fmla="*/ 0 w 9144000"/>
              <a:gd name="T9" fmla="*/ 6858000 h 6858000"/>
              <a:gd name="T10" fmla="*/ 0 60000 65536"/>
              <a:gd name="T11" fmla="*/ 0 60000 65536"/>
              <a:gd name="T12" fmla="*/ 0 60000 65536"/>
              <a:gd name="T13" fmla="*/ 0 60000 65536"/>
              <a:gd name="T14" fmla="*/ 0 60000 65536"/>
              <a:gd name="T15" fmla="*/ 0 w 9144000"/>
              <a:gd name="T16" fmla="*/ 0 h 6858000"/>
              <a:gd name="T17" fmla="*/ 9144000 w 9144000"/>
              <a:gd name="T18" fmla="*/ 6858000 h 6858000"/>
            </a:gdLst>
            <a:ahLst/>
            <a:cxnLst>
              <a:cxn ang="T10">
                <a:pos x="T0" y="T1"/>
              </a:cxn>
              <a:cxn ang="T11">
                <a:pos x="T2" y="T3"/>
              </a:cxn>
              <a:cxn ang="T12">
                <a:pos x="T4" y="T5"/>
              </a:cxn>
              <a:cxn ang="T13">
                <a:pos x="T6" y="T7"/>
              </a:cxn>
              <a:cxn ang="T14">
                <a:pos x="T8" y="T9"/>
              </a:cxn>
            </a:cxnLst>
            <a:rect l="T15" t="T16" r="T17" b="T18"/>
            <a:pathLst>
              <a:path w="9144000" h="6858000">
                <a:moveTo>
                  <a:pt x="0" y="6858000"/>
                </a:moveTo>
                <a:lnTo>
                  <a:pt x="9144000" y="6858000"/>
                </a:lnTo>
                <a:lnTo>
                  <a:pt x="9144000" y="0"/>
                </a:lnTo>
                <a:lnTo>
                  <a:pt x="0" y="0"/>
                </a:lnTo>
                <a:lnTo>
                  <a:pt x="0" y="6858000"/>
                </a:lnTo>
              </a:path>
            </a:pathLst>
          </a:custGeom>
          <a:solidFill>
            <a:srgbClr val="FFFFFF"/>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28675" name="Freeform 3"/>
          <p:cNvSpPr>
            <a:spLocks noChangeArrowheads="1"/>
          </p:cNvSpPr>
          <p:nvPr/>
        </p:nvSpPr>
        <p:spPr bwMode="auto">
          <a:xfrm>
            <a:off x="0" y="0"/>
            <a:ext cx="9144000" cy="1066800"/>
          </a:xfrm>
          <a:custGeom>
            <a:avLst/>
            <a:gdLst>
              <a:gd name="T0" fmla="*/ 0 w 9144000"/>
              <a:gd name="T1" fmla="*/ 1066800 h 1066800"/>
              <a:gd name="T2" fmla="*/ 9144000 w 9144000"/>
              <a:gd name="T3" fmla="*/ 1066800 h 1066800"/>
              <a:gd name="T4" fmla="*/ 9144000 w 9144000"/>
              <a:gd name="T5" fmla="*/ 0 h 1066800"/>
              <a:gd name="T6" fmla="*/ 0 w 9144000"/>
              <a:gd name="T7" fmla="*/ 0 h 1066800"/>
              <a:gd name="T8" fmla="*/ 0 w 9144000"/>
              <a:gd name="T9" fmla="*/ 1066800 h 1066800"/>
              <a:gd name="T10" fmla="*/ 0 60000 65536"/>
              <a:gd name="T11" fmla="*/ 0 60000 65536"/>
              <a:gd name="T12" fmla="*/ 0 60000 65536"/>
              <a:gd name="T13" fmla="*/ 0 60000 65536"/>
              <a:gd name="T14" fmla="*/ 0 60000 65536"/>
              <a:gd name="T15" fmla="*/ 0 w 9144000"/>
              <a:gd name="T16" fmla="*/ 0 h 1066800"/>
              <a:gd name="T17" fmla="*/ 9144000 w 9144000"/>
              <a:gd name="T18" fmla="*/ 1066800 h 1066800"/>
            </a:gdLst>
            <a:ahLst/>
            <a:cxnLst>
              <a:cxn ang="T10">
                <a:pos x="T0" y="T1"/>
              </a:cxn>
              <a:cxn ang="T11">
                <a:pos x="T2" y="T3"/>
              </a:cxn>
              <a:cxn ang="T12">
                <a:pos x="T4" y="T5"/>
              </a:cxn>
              <a:cxn ang="T13">
                <a:pos x="T6" y="T7"/>
              </a:cxn>
              <a:cxn ang="T14">
                <a:pos x="T8" y="T9"/>
              </a:cxn>
            </a:cxnLst>
            <a:rect l="T15" t="T16" r="T17" b="T18"/>
            <a:pathLst>
              <a:path w="9144000" h="1066800">
                <a:moveTo>
                  <a:pt x="0" y="1066800"/>
                </a:moveTo>
                <a:lnTo>
                  <a:pt x="9144000" y="1066800"/>
                </a:lnTo>
                <a:lnTo>
                  <a:pt x="9144000" y="0"/>
                </a:lnTo>
                <a:lnTo>
                  <a:pt x="0" y="0"/>
                </a:lnTo>
                <a:lnTo>
                  <a:pt x="0" y="1066800"/>
                </a:lnTo>
              </a:path>
            </a:pathLst>
          </a:custGeom>
          <a:solidFill>
            <a:srgbClr val="0056AC"/>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28676" name="Freeform 3"/>
          <p:cNvSpPr>
            <a:spLocks noChangeArrowheads="1"/>
          </p:cNvSpPr>
          <p:nvPr/>
        </p:nvSpPr>
        <p:spPr bwMode="auto">
          <a:xfrm>
            <a:off x="-3175" y="-3175"/>
            <a:ext cx="9153525" cy="1076325"/>
          </a:xfrm>
          <a:custGeom>
            <a:avLst/>
            <a:gdLst>
              <a:gd name="T0" fmla="*/ 6350 w 9156700"/>
              <a:gd name="T1" fmla="*/ 1073150 h 1079500"/>
              <a:gd name="T2" fmla="*/ 9150350 w 9156700"/>
              <a:gd name="T3" fmla="*/ 1073150 h 1079500"/>
              <a:gd name="T4" fmla="*/ 9150350 w 9156700"/>
              <a:gd name="T5" fmla="*/ 6350 h 1079500"/>
              <a:gd name="T6" fmla="*/ 6350 w 9156700"/>
              <a:gd name="T7" fmla="*/ 6350 h 1079500"/>
              <a:gd name="T8" fmla="*/ 6350 w 9156700"/>
              <a:gd name="T9" fmla="*/ 1073150 h 1079500"/>
              <a:gd name="T10" fmla="*/ 0 60000 65536"/>
              <a:gd name="T11" fmla="*/ 0 60000 65536"/>
              <a:gd name="T12" fmla="*/ 0 60000 65536"/>
              <a:gd name="T13" fmla="*/ 0 60000 65536"/>
              <a:gd name="T14" fmla="*/ 0 60000 65536"/>
              <a:gd name="T15" fmla="*/ 0 w 9156700"/>
              <a:gd name="T16" fmla="*/ 0 h 1079500"/>
              <a:gd name="T17" fmla="*/ 9156700 w 9156700"/>
              <a:gd name="T18" fmla="*/ 1079500 h 1079500"/>
            </a:gdLst>
            <a:ahLst/>
            <a:cxnLst>
              <a:cxn ang="T10">
                <a:pos x="T0" y="T1"/>
              </a:cxn>
              <a:cxn ang="T11">
                <a:pos x="T2" y="T3"/>
              </a:cxn>
              <a:cxn ang="T12">
                <a:pos x="T4" y="T5"/>
              </a:cxn>
              <a:cxn ang="T13">
                <a:pos x="T6" y="T7"/>
              </a:cxn>
              <a:cxn ang="T14">
                <a:pos x="T8" y="T9"/>
              </a:cxn>
            </a:cxnLst>
            <a:rect l="T15" t="T16" r="T17" b="T18"/>
            <a:pathLst>
              <a:path w="9156700" h="1079500">
                <a:moveTo>
                  <a:pt x="6350" y="1073150"/>
                </a:moveTo>
                <a:lnTo>
                  <a:pt x="9150350" y="1073150"/>
                </a:lnTo>
                <a:lnTo>
                  <a:pt x="9150350" y="6350"/>
                </a:lnTo>
                <a:lnTo>
                  <a:pt x="6350" y="6350"/>
                </a:lnTo>
                <a:lnTo>
                  <a:pt x="6350" y="1073150"/>
                </a:lnTo>
              </a:path>
            </a:pathLst>
          </a:custGeom>
          <a:solidFill>
            <a:srgbClr val="000000">
              <a:alpha val="0"/>
            </a:srgbClr>
          </a:solidFill>
          <a:ln w="12700" cap="flat" cmpd="sng">
            <a:solidFill>
              <a:srgbClr val="000000"/>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28677" name="Freeform 3"/>
          <p:cNvSpPr>
            <a:spLocks noChangeArrowheads="1"/>
          </p:cNvSpPr>
          <p:nvPr/>
        </p:nvSpPr>
        <p:spPr bwMode="auto">
          <a:xfrm>
            <a:off x="533400" y="3581400"/>
            <a:ext cx="3683000" cy="400050"/>
          </a:xfrm>
          <a:custGeom>
            <a:avLst/>
            <a:gdLst>
              <a:gd name="T0" fmla="*/ 0 w 3683000"/>
              <a:gd name="T1" fmla="*/ 400050 h 400050"/>
              <a:gd name="T2" fmla="*/ 3683000 w 3683000"/>
              <a:gd name="T3" fmla="*/ 400050 h 400050"/>
              <a:gd name="T4" fmla="*/ 3683000 w 3683000"/>
              <a:gd name="T5" fmla="*/ 0 h 400050"/>
              <a:gd name="T6" fmla="*/ 0 w 3683000"/>
              <a:gd name="T7" fmla="*/ 0 h 400050"/>
              <a:gd name="T8" fmla="*/ 0 w 3683000"/>
              <a:gd name="T9" fmla="*/ 400050 h 400050"/>
              <a:gd name="T10" fmla="*/ 0 60000 65536"/>
              <a:gd name="T11" fmla="*/ 0 60000 65536"/>
              <a:gd name="T12" fmla="*/ 0 60000 65536"/>
              <a:gd name="T13" fmla="*/ 0 60000 65536"/>
              <a:gd name="T14" fmla="*/ 0 60000 65536"/>
              <a:gd name="T15" fmla="*/ 0 w 3683000"/>
              <a:gd name="T16" fmla="*/ 0 h 400050"/>
              <a:gd name="T17" fmla="*/ 3683000 w 3683000"/>
              <a:gd name="T18" fmla="*/ 400050 h 400050"/>
            </a:gdLst>
            <a:ahLst/>
            <a:cxnLst>
              <a:cxn ang="T10">
                <a:pos x="T0" y="T1"/>
              </a:cxn>
              <a:cxn ang="T11">
                <a:pos x="T2" y="T3"/>
              </a:cxn>
              <a:cxn ang="T12">
                <a:pos x="T4" y="T5"/>
              </a:cxn>
              <a:cxn ang="T13">
                <a:pos x="T6" y="T7"/>
              </a:cxn>
              <a:cxn ang="T14">
                <a:pos x="T8" y="T9"/>
              </a:cxn>
            </a:cxnLst>
            <a:rect l="T15" t="T16" r="T17" b="T18"/>
            <a:pathLst>
              <a:path w="3683000" h="400050">
                <a:moveTo>
                  <a:pt x="0" y="400050"/>
                </a:moveTo>
                <a:lnTo>
                  <a:pt x="3683000" y="400050"/>
                </a:lnTo>
                <a:lnTo>
                  <a:pt x="3683000" y="0"/>
                </a:lnTo>
                <a:lnTo>
                  <a:pt x="0" y="0"/>
                </a:lnTo>
                <a:lnTo>
                  <a:pt x="0" y="400050"/>
                </a:lnTo>
              </a:path>
            </a:pathLst>
          </a:custGeom>
          <a:solidFill>
            <a:srgbClr val="FFCC99"/>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pic>
        <p:nvPicPr>
          <p:cNvPr id="2867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54100"/>
            <a:ext cx="9144000" cy="580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9" name="TextBox 1"/>
          <p:cNvSpPr>
            <a:spLocks noChangeArrowheads="1"/>
          </p:cNvSpPr>
          <p:nvPr/>
        </p:nvSpPr>
        <p:spPr bwMode="auto">
          <a:xfrm>
            <a:off x="584200" y="6667500"/>
            <a:ext cx="13716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200"/>
              </a:lnSpc>
            </a:pPr>
            <a:r>
              <a:rPr lang="en-US" altLang="zh-CN" sz="1200">
                <a:solidFill>
                  <a:srgbClr val="FFFFFF"/>
                </a:solidFill>
                <a:latin typeface="Times New Roman" pitchFamily="18" charset="0"/>
                <a:sym typeface="Times New Roman" pitchFamily="18" charset="0"/>
              </a:rPr>
              <a:t>《大数据技术基础》</a:t>
            </a:r>
            <a:endParaRPr lang="zh-CN" altLang="en-US"/>
          </a:p>
        </p:txBody>
      </p:sp>
      <p:sp>
        <p:nvSpPr>
          <p:cNvPr id="28680" name="TextBox 1"/>
          <p:cNvSpPr>
            <a:spLocks noChangeArrowheads="1"/>
          </p:cNvSpPr>
          <p:nvPr/>
        </p:nvSpPr>
        <p:spPr bwMode="auto">
          <a:xfrm>
            <a:off x="774700" y="457200"/>
            <a:ext cx="3111500" cy="360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457200" algn="l"/>
              </a:tabLst>
              <a:defRPr>
                <a:solidFill>
                  <a:schemeClr val="tx1"/>
                </a:solidFill>
                <a:latin typeface="Arial" pitchFamily="34" charset="0"/>
              </a:defRPr>
            </a:lvl1pPr>
            <a:lvl2pPr>
              <a:tabLst>
                <a:tab pos="457200" algn="l"/>
              </a:tabLst>
              <a:defRPr>
                <a:solidFill>
                  <a:schemeClr val="tx1"/>
                </a:solidFill>
                <a:latin typeface="Arial" pitchFamily="34" charset="0"/>
              </a:defRPr>
            </a:lvl2pPr>
            <a:lvl3pPr>
              <a:tabLst>
                <a:tab pos="457200" algn="l"/>
              </a:tabLst>
              <a:defRPr>
                <a:solidFill>
                  <a:schemeClr val="tx1"/>
                </a:solidFill>
                <a:latin typeface="Arial" pitchFamily="34" charset="0"/>
              </a:defRPr>
            </a:lvl3pPr>
            <a:lvl4pPr>
              <a:tabLst>
                <a:tab pos="457200" algn="l"/>
              </a:tabLst>
              <a:defRPr>
                <a:solidFill>
                  <a:schemeClr val="tx1"/>
                </a:solidFill>
                <a:latin typeface="Arial" pitchFamily="34" charset="0"/>
              </a:defRPr>
            </a:lvl4pPr>
            <a:lvl5pPr>
              <a:tabLst>
                <a:tab pos="457200" algn="l"/>
              </a:tabLst>
              <a:defRPr>
                <a:solidFill>
                  <a:schemeClr val="tx1"/>
                </a:solidFill>
                <a:latin typeface="Arial" pitchFamily="34" charset="0"/>
              </a:defRPr>
            </a:lvl5pPr>
            <a:lvl6pPr fontAlgn="base">
              <a:spcBef>
                <a:spcPct val="0"/>
              </a:spcBef>
              <a:spcAft>
                <a:spcPct val="0"/>
              </a:spcAft>
              <a:buFont typeface="Arial" pitchFamily="34" charset="0"/>
              <a:tabLst>
                <a:tab pos="457200" algn="l"/>
              </a:tabLst>
              <a:defRPr>
                <a:solidFill>
                  <a:schemeClr val="tx1"/>
                </a:solidFill>
                <a:latin typeface="Arial" pitchFamily="34" charset="0"/>
              </a:defRPr>
            </a:lvl6pPr>
            <a:lvl7pPr fontAlgn="base">
              <a:spcBef>
                <a:spcPct val="0"/>
              </a:spcBef>
              <a:spcAft>
                <a:spcPct val="0"/>
              </a:spcAft>
              <a:buFont typeface="Arial" pitchFamily="34" charset="0"/>
              <a:tabLst>
                <a:tab pos="457200" algn="l"/>
              </a:tabLst>
              <a:defRPr>
                <a:solidFill>
                  <a:schemeClr val="tx1"/>
                </a:solidFill>
                <a:latin typeface="Arial" pitchFamily="34" charset="0"/>
              </a:defRPr>
            </a:lvl7pPr>
            <a:lvl8pPr fontAlgn="base">
              <a:spcBef>
                <a:spcPct val="0"/>
              </a:spcBef>
              <a:spcAft>
                <a:spcPct val="0"/>
              </a:spcAft>
              <a:buFont typeface="Arial" pitchFamily="34" charset="0"/>
              <a:tabLst>
                <a:tab pos="457200" algn="l"/>
              </a:tabLst>
              <a:defRPr>
                <a:solidFill>
                  <a:schemeClr val="tx1"/>
                </a:solidFill>
                <a:latin typeface="Arial" pitchFamily="34" charset="0"/>
              </a:defRPr>
            </a:lvl8pPr>
            <a:lvl9pPr fontAlgn="base">
              <a:spcBef>
                <a:spcPct val="0"/>
              </a:spcBef>
              <a:spcAft>
                <a:spcPct val="0"/>
              </a:spcAft>
              <a:buFont typeface="Arial" pitchFamily="34" charset="0"/>
              <a:tabLst>
                <a:tab pos="457200" algn="l"/>
              </a:tabLst>
              <a:defRPr>
                <a:solidFill>
                  <a:schemeClr val="tx1"/>
                </a:solidFill>
                <a:latin typeface="Arial" pitchFamily="34" charset="0"/>
              </a:defRPr>
            </a:lvl9pPr>
          </a:lstStyle>
          <a:p>
            <a:pPr>
              <a:lnSpc>
                <a:spcPts val="32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3200">
                <a:solidFill>
                  <a:srgbClr val="FFFFFF"/>
                </a:solidFill>
                <a:latin typeface="黑体" pitchFamily="49" charset="-122"/>
                <a:sym typeface="黑体" pitchFamily="49" charset="-122"/>
              </a:rPr>
              <a:t>提纲</a:t>
            </a:r>
            <a:endParaRPr lang="zh-CN" altLang="en-US" sz="3200">
              <a:solidFill>
                <a:srgbClr val="FFFFFF"/>
              </a:solidFill>
              <a:latin typeface="黑体" pitchFamily="49" charset="-122"/>
              <a:sym typeface="黑体" pitchFamily="49" charset="-122"/>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2700"/>
              </a:lnSpc>
            </a:pPr>
            <a:r>
              <a:rPr lang="en-US" altLang="zh-CN" sz="2000">
                <a:solidFill>
                  <a:srgbClr val="FF6600"/>
                </a:solidFill>
                <a:latin typeface="Wingdings" pitchFamily="2" charset="2"/>
                <a:sym typeface="Wingdings" pitchFamily="2" charset="2"/>
              </a:rPr>
              <a:t></a:t>
            </a:r>
            <a:r>
              <a:rPr lang="en-US" altLang="zh-CN" sz="2000">
                <a:solidFill>
                  <a:srgbClr val="000000"/>
                </a:solidFill>
                <a:latin typeface="Times New Roman" pitchFamily="18" charset="0"/>
                <a:sym typeface="Times New Roman" pitchFamily="18" charset="0"/>
              </a:rPr>
              <a:t> </a:t>
            </a:r>
            <a:r>
              <a:rPr lang="en-US" altLang="zh-CN" sz="2000">
                <a:solidFill>
                  <a:srgbClr val="000000"/>
                </a:solidFill>
                <a:latin typeface="黑体" pitchFamily="49" charset="-122"/>
                <a:sym typeface="黑体" pitchFamily="49" charset="-122"/>
              </a:rPr>
              <a:t>大数据处理的基本流程</a:t>
            </a:r>
            <a:endParaRPr lang="zh-CN" altLang="en-US" sz="2000">
              <a:solidFill>
                <a:srgbClr val="000000"/>
              </a:solidFill>
              <a:latin typeface="黑体" pitchFamily="49" charset="-122"/>
              <a:sym typeface="黑体" pitchFamily="49" charset="-122"/>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2600"/>
              </a:lnSpc>
            </a:pPr>
            <a:r>
              <a:rPr lang="en-US" altLang="zh-CN" sz="2000">
                <a:solidFill>
                  <a:srgbClr val="FF6600"/>
                </a:solidFill>
                <a:latin typeface="Wingdings" pitchFamily="2" charset="2"/>
                <a:sym typeface="Wingdings" pitchFamily="2" charset="2"/>
              </a:rPr>
              <a:t></a:t>
            </a:r>
            <a:r>
              <a:rPr lang="en-US" altLang="zh-CN" sz="2000">
                <a:solidFill>
                  <a:srgbClr val="000000"/>
                </a:solidFill>
                <a:latin typeface="Times New Roman" pitchFamily="18" charset="0"/>
                <a:sym typeface="Times New Roman" pitchFamily="18" charset="0"/>
              </a:rPr>
              <a:t> </a:t>
            </a:r>
            <a:r>
              <a:rPr lang="en-US" altLang="zh-CN" sz="2000">
                <a:solidFill>
                  <a:srgbClr val="000000"/>
                </a:solidFill>
                <a:latin typeface="黑体" pitchFamily="49" charset="-122"/>
                <a:sym typeface="黑体" pitchFamily="49" charset="-122"/>
              </a:rPr>
              <a:t>大数据处理模型</a:t>
            </a:r>
            <a:endParaRPr lang="zh-CN" altLang="en-US" sz="2000">
              <a:solidFill>
                <a:srgbClr val="000000"/>
              </a:solidFill>
              <a:latin typeface="黑体" pitchFamily="49" charset="-122"/>
              <a:sym typeface="黑体" pitchFamily="49" charset="-122"/>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2500"/>
              </a:lnSpc>
            </a:pPr>
            <a:r>
              <a:rPr lang="en-US" altLang="zh-CN" sz="2000">
                <a:solidFill>
                  <a:srgbClr val="FF6600"/>
                </a:solidFill>
                <a:latin typeface="Wingdings" pitchFamily="2" charset="2"/>
                <a:sym typeface="Wingdings" pitchFamily="2" charset="2"/>
              </a:rPr>
              <a:t></a:t>
            </a:r>
            <a:r>
              <a:rPr lang="en-US" altLang="zh-CN" sz="2000">
                <a:solidFill>
                  <a:srgbClr val="000000"/>
                </a:solidFill>
                <a:latin typeface="Times New Roman" pitchFamily="18" charset="0"/>
                <a:sym typeface="Times New Roman" pitchFamily="18" charset="0"/>
              </a:rPr>
              <a:t> </a:t>
            </a:r>
            <a:r>
              <a:rPr lang="en-US" altLang="zh-CN" sz="2000">
                <a:solidFill>
                  <a:srgbClr val="000000"/>
                </a:solidFill>
                <a:latin typeface="黑体" pitchFamily="49" charset="-122"/>
                <a:sym typeface="黑体" pitchFamily="49" charset="-122"/>
              </a:rPr>
              <a:t>大数据关键技术</a:t>
            </a:r>
            <a:endParaRPr lang="zh-CN" altLang="en-US" sz="2000">
              <a:solidFill>
                <a:srgbClr val="000000"/>
              </a:solidFill>
              <a:latin typeface="黑体" pitchFamily="49" charset="-122"/>
              <a:sym typeface="黑体" pitchFamily="49" charset="-122"/>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2500"/>
              </a:lnSpc>
            </a:pPr>
            <a:r>
              <a:rPr lang="en-US" altLang="zh-CN" sz="2000">
                <a:solidFill>
                  <a:srgbClr val="FF6600"/>
                </a:solidFill>
                <a:latin typeface="Wingdings" pitchFamily="2" charset="2"/>
                <a:sym typeface="Wingdings" pitchFamily="2" charset="2"/>
              </a:rPr>
              <a:t></a:t>
            </a:r>
            <a:r>
              <a:rPr lang="en-US" altLang="zh-CN" sz="2000">
                <a:solidFill>
                  <a:srgbClr val="000000"/>
                </a:solidFill>
                <a:latin typeface="Times New Roman" pitchFamily="18" charset="0"/>
                <a:sym typeface="Times New Roman" pitchFamily="18" charset="0"/>
              </a:rPr>
              <a:t> </a:t>
            </a:r>
            <a:r>
              <a:rPr lang="en-US" altLang="zh-CN" sz="2000">
                <a:solidFill>
                  <a:srgbClr val="000000"/>
                </a:solidFill>
                <a:latin typeface="黑体" pitchFamily="49" charset="-122"/>
                <a:sym typeface="黑体" pitchFamily="49" charset="-122"/>
              </a:rPr>
              <a:t>大数据处理工具</a:t>
            </a:r>
            <a:endParaRPr lang="zh-CN" altLang="en-US" sz="2000">
              <a:solidFill>
                <a:srgbClr val="000000"/>
              </a:solidFill>
              <a:latin typeface="黑体" pitchFamily="49" charset="-122"/>
              <a:sym typeface="黑体" pitchFamily="49" charset="-122"/>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2600"/>
              </a:lnSpc>
            </a:pPr>
            <a:r>
              <a:rPr lang="en-US" altLang="zh-CN" sz="2000">
                <a:solidFill>
                  <a:srgbClr val="FF6600"/>
                </a:solidFill>
                <a:latin typeface="Wingdings" pitchFamily="2" charset="2"/>
                <a:sym typeface="Wingdings" pitchFamily="2" charset="2"/>
              </a:rPr>
              <a:t></a:t>
            </a:r>
            <a:r>
              <a:rPr lang="en-US" altLang="zh-CN" sz="2000">
                <a:solidFill>
                  <a:srgbClr val="000000"/>
                </a:solidFill>
                <a:latin typeface="Times New Roman" pitchFamily="18" charset="0"/>
                <a:sym typeface="Times New Roman" pitchFamily="18" charset="0"/>
              </a:rPr>
              <a:t> </a:t>
            </a:r>
            <a:r>
              <a:rPr lang="en-US" altLang="zh-CN" sz="2000">
                <a:solidFill>
                  <a:srgbClr val="000000"/>
                </a:solidFill>
                <a:latin typeface="黑体" pitchFamily="49" charset="-122"/>
                <a:sym typeface="黑体" pitchFamily="49" charset="-122"/>
              </a:rPr>
              <a:t>大数据时代面临的新挑战</a:t>
            </a:r>
            <a:endParaRPr lang="zh-CN" alt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Freeform 3"/>
          <p:cNvSpPr>
            <a:spLocks noChangeArrowheads="1"/>
          </p:cNvSpPr>
          <p:nvPr/>
        </p:nvSpPr>
        <p:spPr bwMode="auto">
          <a:xfrm>
            <a:off x="0" y="0"/>
            <a:ext cx="9144000" cy="6858000"/>
          </a:xfrm>
          <a:custGeom>
            <a:avLst/>
            <a:gdLst>
              <a:gd name="T0" fmla="*/ 0 w 9144000"/>
              <a:gd name="T1" fmla="*/ 6858000 h 6858000"/>
              <a:gd name="T2" fmla="*/ 9144000 w 9144000"/>
              <a:gd name="T3" fmla="*/ 6858000 h 6858000"/>
              <a:gd name="T4" fmla="*/ 9144000 w 9144000"/>
              <a:gd name="T5" fmla="*/ 0 h 6858000"/>
              <a:gd name="T6" fmla="*/ 0 w 9144000"/>
              <a:gd name="T7" fmla="*/ 0 h 6858000"/>
              <a:gd name="T8" fmla="*/ 0 w 9144000"/>
              <a:gd name="T9" fmla="*/ 6858000 h 6858000"/>
              <a:gd name="T10" fmla="*/ 0 60000 65536"/>
              <a:gd name="T11" fmla="*/ 0 60000 65536"/>
              <a:gd name="T12" fmla="*/ 0 60000 65536"/>
              <a:gd name="T13" fmla="*/ 0 60000 65536"/>
              <a:gd name="T14" fmla="*/ 0 60000 65536"/>
              <a:gd name="T15" fmla="*/ 0 w 9144000"/>
              <a:gd name="T16" fmla="*/ 0 h 6858000"/>
              <a:gd name="T17" fmla="*/ 9144000 w 9144000"/>
              <a:gd name="T18" fmla="*/ 6858000 h 6858000"/>
            </a:gdLst>
            <a:ahLst/>
            <a:cxnLst>
              <a:cxn ang="T10">
                <a:pos x="T0" y="T1"/>
              </a:cxn>
              <a:cxn ang="T11">
                <a:pos x="T2" y="T3"/>
              </a:cxn>
              <a:cxn ang="T12">
                <a:pos x="T4" y="T5"/>
              </a:cxn>
              <a:cxn ang="T13">
                <a:pos x="T6" y="T7"/>
              </a:cxn>
              <a:cxn ang="T14">
                <a:pos x="T8" y="T9"/>
              </a:cxn>
            </a:cxnLst>
            <a:rect l="T15" t="T16" r="T17" b="T18"/>
            <a:pathLst>
              <a:path w="9144000" h="6858000">
                <a:moveTo>
                  <a:pt x="0" y="6858000"/>
                </a:moveTo>
                <a:lnTo>
                  <a:pt x="9144000" y="6858000"/>
                </a:lnTo>
                <a:lnTo>
                  <a:pt x="9144000" y="0"/>
                </a:lnTo>
                <a:lnTo>
                  <a:pt x="0" y="0"/>
                </a:lnTo>
                <a:lnTo>
                  <a:pt x="0" y="6858000"/>
                </a:lnTo>
              </a:path>
            </a:pathLst>
          </a:custGeom>
          <a:solidFill>
            <a:srgbClr val="FFFFFF"/>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29699" name="Freeform 3"/>
          <p:cNvSpPr>
            <a:spLocks noChangeArrowheads="1"/>
          </p:cNvSpPr>
          <p:nvPr/>
        </p:nvSpPr>
        <p:spPr bwMode="auto">
          <a:xfrm>
            <a:off x="0" y="0"/>
            <a:ext cx="9144000" cy="1066800"/>
          </a:xfrm>
          <a:custGeom>
            <a:avLst/>
            <a:gdLst>
              <a:gd name="T0" fmla="*/ 0 w 9144000"/>
              <a:gd name="T1" fmla="*/ 1066800 h 1066800"/>
              <a:gd name="T2" fmla="*/ 9144000 w 9144000"/>
              <a:gd name="T3" fmla="*/ 1066800 h 1066800"/>
              <a:gd name="T4" fmla="*/ 9144000 w 9144000"/>
              <a:gd name="T5" fmla="*/ 0 h 1066800"/>
              <a:gd name="T6" fmla="*/ 0 w 9144000"/>
              <a:gd name="T7" fmla="*/ 0 h 1066800"/>
              <a:gd name="T8" fmla="*/ 0 w 9144000"/>
              <a:gd name="T9" fmla="*/ 1066800 h 1066800"/>
              <a:gd name="T10" fmla="*/ 0 60000 65536"/>
              <a:gd name="T11" fmla="*/ 0 60000 65536"/>
              <a:gd name="T12" fmla="*/ 0 60000 65536"/>
              <a:gd name="T13" fmla="*/ 0 60000 65536"/>
              <a:gd name="T14" fmla="*/ 0 60000 65536"/>
              <a:gd name="T15" fmla="*/ 0 w 9144000"/>
              <a:gd name="T16" fmla="*/ 0 h 1066800"/>
              <a:gd name="T17" fmla="*/ 9144000 w 9144000"/>
              <a:gd name="T18" fmla="*/ 1066800 h 1066800"/>
            </a:gdLst>
            <a:ahLst/>
            <a:cxnLst>
              <a:cxn ang="T10">
                <a:pos x="T0" y="T1"/>
              </a:cxn>
              <a:cxn ang="T11">
                <a:pos x="T2" y="T3"/>
              </a:cxn>
              <a:cxn ang="T12">
                <a:pos x="T4" y="T5"/>
              </a:cxn>
              <a:cxn ang="T13">
                <a:pos x="T6" y="T7"/>
              </a:cxn>
              <a:cxn ang="T14">
                <a:pos x="T8" y="T9"/>
              </a:cxn>
            </a:cxnLst>
            <a:rect l="T15" t="T16" r="T17" b="T18"/>
            <a:pathLst>
              <a:path w="9144000" h="1066800">
                <a:moveTo>
                  <a:pt x="0" y="1066800"/>
                </a:moveTo>
                <a:lnTo>
                  <a:pt x="9144000" y="1066800"/>
                </a:lnTo>
                <a:lnTo>
                  <a:pt x="9144000" y="0"/>
                </a:lnTo>
                <a:lnTo>
                  <a:pt x="0" y="0"/>
                </a:lnTo>
                <a:lnTo>
                  <a:pt x="0" y="1066800"/>
                </a:lnTo>
              </a:path>
            </a:pathLst>
          </a:custGeom>
          <a:solidFill>
            <a:srgbClr val="0056AC"/>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29700" name="Freeform 3"/>
          <p:cNvSpPr>
            <a:spLocks noChangeArrowheads="1"/>
          </p:cNvSpPr>
          <p:nvPr/>
        </p:nvSpPr>
        <p:spPr bwMode="auto">
          <a:xfrm>
            <a:off x="-3175" y="-3175"/>
            <a:ext cx="9153525" cy="1076325"/>
          </a:xfrm>
          <a:custGeom>
            <a:avLst/>
            <a:gdLst>
              <a:gd name="T0" fmla="*/ 6350 w 9156700"/>
              <a:gd name="T1" fmla="*/ 1073150 h 1079500"/>
              <a:gd name="T2" fmla="*/ 9150350 w 9156700"/>
              <a:gd name="T3" fmla="*/ 1073150 h 1079500"/>
              <a:gd name="T4" fmla="*/ 9150350 w 9156700"/>
              <a:gd name="T5" fmla="*/ 6350 h 1079500"/>
              <a:gd name="T6" fmla="*/ 6350 w 9156700"/>
              <a:gd name="T7" fmla="*/ 6350 h 1079500"/>
              <a:gd name="T8" fmla="*/ 6350 w 9156700"/>
              <a:gd name="T9" fmla="*/ 1073150 h 1079500"/>
              <a:gd name="T10" fmla="*/ 0 60000 65536"/>
              <a:gd name="T11" fmla="*/ 0 60000 65536"/>
              <a:gd name="T12" fmla="*/ 0 60000 65536"/>
              <a:gd name="T13" fmla="*/ 0 60000 65536"/>
              <a:gd name="T14" fmla="*/ 0 60000 65536"/>
              <a:gd name="T15" fmla="*/ 0 w 9156700"/>
              <a:gd name="T16" fmla="*/ 0 h 1079500"/>
              <a:gd name="T17" fmla="*/ 9156700 w 9156700"/>
              <a:gd name="T18" fmla="*/ 1079500 h 1079500"/>
            </a:gdLst>
            <a:ahLst/>
            <a:cxnLst>
              <a:cxn ang="T10">
                <a:pos x="T0" y="T1"/>
              </a:cxn>
              <a:cxn ang="T11">
                <a:pos x="T2" y="T3"/>
              </a:cxn>
              <a:cxn ang="T12">
                <a:pos x="T4" y="T5"/>
              </a:cxn>
              <a:cxn ang="T13">
                <a:pos x="T6" y="T7"/>
              </a:cxn>
              <a:cxn ang="T14">
                <a:pos x="T8" y="T9"/>
              </a:cxn>
            </a:cxnLst>
            <a:rect l="T15" t="T16" r="T17" b="T18"/>
            <a:pathLst>
              <a:path w="9156700" h="1079500">
                <a:moveTo>
                  <a:pt x="6350" y="1073150"/>
                </a:moveTo>
                <a:lnTo>
                  <a:pt x="9150350" y="1073150"/>
                </a:lnTo>
                <a:lnTo>
                  <a:pt x="9150350" y="6350"/>
                </a:lnTo>
                <a:lnTo>
                  <a:pt x="6350" y="6350"/>
                </a:lnTo>
                <a:lnTo>
                  <a:pt x="6350" y="1073150"/>
                </a:lnTo>
              </a:path>
            </a:pathLst>
          </a:custGeom>
          <a:solidFill>
            <a:srgbClr val="000000">
              <a:alpha val="0"/>
            </a:srgbClr>
          </a:solidFill>
          <a:ln w="12700" cap="flat" cmpd="sng">
            <a:solidFill>
              <a:srgbClr val="000000"/>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pic>
        <p:nvPicPr>
          <p:cNvPr id="2970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616700"/>
            <a:ext cx="91440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2" name="TextBox 1"/>
          <p:cNvSpPr>
            <a:spLocks noChangeArrowheads="1"/>
          </p:cNvSpPr>
          <p:nvPr/>
        </p:nvSpPr>
        <p:spPr bwMode="auto">
          <a:xfrm>
            <a:off x="584200" y="6667500"/>
            <a:ext cx="13716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200"/>
              </a:lnSpc>
            </a:pPr>
            <a:r>
              <a:rPr lang="en-US" altLang="zh-CN" sz="1200">
                <a:solidFill>
                  <a:srgbClr val="FFFFFF"/>
                </a:solidFill>
                <a:latin typeface="Times New Roman" pitchFamily="18" charset="0"/>
                <a:sym typeface="Times New Roman" pitchFamily="18" charset="0"/>
              </a:rPr>
              <a:t>《大数据技术基础》</a:t>
            </a:r>
            <a:endParaRPr lang="zh-CN" altLang="en-US"/>
          </a:p>
        </p:txBody>
      </p:sp>
      <p:sp>
        <p:nvSpPr>
          <p:cNvPr id="29703" name="TextBox 1"/>
          <p:cNvSpPr>
            <a:spLocks noChangeArrowheads="1"/>
          </p:cNvSpPr>
          <p:nvPr/>
        </p:nvSpPr>
        <p:spPr bwMode="auto">
          <a:xfrm>
            <a:off x="469900" y="444500"/>
            <a:ext cx="7975600" cy="326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673100" algn="l"/>
                <a:tab pos="762000" algn="l"/>
              </a:tabLst>
              <a:defRPr>
                <a:solidFill>
                  <a:schemeClr val="tx1"/>
                </a:solidFill>
                <a:latin typeface="Arial" pitchFamily="34" charset="0"/>
              </a:defRPr>
            </a:lvl1pPr>
            <a:lvl2pPr>
              <a:tabLst>
                <a:tab pos="673100" algn="l"/>
                <a:tab pos="762000" algn="l"/>
              </a:tabLst>
              <a:defRPr>
                <a:solidFill>
                  <a:schemeClr val="tx1"/>
                </a:solidFill>
                <a:latin typeface="Arial" pitchFamily="34" charset="0"/>
              </a:defRPr>
            </a:lvl2pPr>
            <a:lvl3pPr>
              <a:tabLst>
                <a:tab pos="673100" algn="l"/>
                <a:tab pos="762000" algn="l"/>
              </a:tabLst>
              <a:defRPr>
                <a:solidFill>
                  <a:schemeClr val="tx1"/>
                </a:solidFill>
                <a:latin typeface="Arial" pitchFamily="34" charset="0"/>
              </a:defRPr>
            </a:lvl3pPr>
            <a:lvl4pPr>
              <a:tabLst>
                <a:tab pos="673100" algn="l"/>
                <a:tab pos="762000" algn="l"/>
              </a:tabLst>
              <a:defRPr>
                <a:solidFill>
                  <a:schemeClr val="tx1"/>
                </a:solidFill>
                <a:latin typeface="Arial" pitchFamily="34" charset="0"/>
              </a:defRPr>
            </a:lvl4pPr>
            <a:lvl5pPr>
              <a:tabLst>
                <a:tab pos="673100" algn="l"/>
                <a:tab pos="762000" algn="l"/>
              </a:tabLst>
              <a:defRPr>
                <a:solidFill>
                  <a:schemeClr val="tx1"/>
                </a:solidFill>
                <a:latin typeface="Arial" pitchFamily="34" charset="0"/>
              </a:defRPr>
            </a:lvl5pPr>
            <a:lvl6pPr fontAlgn="base">
              <a:spcBef>
                <a:spcPct val="0"/>
              </a:spcBef>
              <a:spcAft>
                <a:spcPct val="0"/>
              </a:spcAft>
              <a:buFont typeface="Arial" pitchFamily="34" charset="0"/>
              <a:tabLst>
                <a:tab pos="673100" algn="l"/>
                <a:tab pos="762000" algn="l"/>
              </a:tabLst>
              <a:defRPr>
                <a:solidFill>
                  <a:schemeClr val="tx1"/>
                </a:solidFill>
                <a:latin typeface="Arial" pitchFamily="34" charset="0"/>
              </a:defRPr>
            </a:lvl6pPr>
            <a:lvl7pPr fontAlgn="base">
              <a:spcBef>
                <a:spcPct val="0"/>
              </a:spcBef>
              <a:spcAft>
                <a:spcPct val="0"/>
              </a:spcAft>
              <a:buFont typeface="Arial" pitchFamily="34" charset="0"/>
              <a:tabLst>
                <a:tab pos="673100" algn="l"/>
                <a:tab pos="762000" algn="l"/>
              </a:tabLst>
              <a:defRPr>
                <a:solidFill>
                  <a:schemeClr val="tx1"/>
                </a:solidFill>
                <a:latin typeface="Arial" pitchFamily="34" charset="0"/>
              </a:defRPr>
            </a:lvl7pPr>
            <a:lvl8pPr fontAlgn="base">
              <a:spcBef>
                <a:spcPct val="0"/>
              </a:spcBef>
              <a:spcAft>
                <a:spcPct val="0"/>
              </a:spcAft>
              <a:buFont typeface="Arial" pitchFamily="34" charset="0"/>
              <a:tabLst>
                <a:tab pos="673100" algn="l"/>
                <a:tab pos="762000" algn="l"/>
              </a:tabLst>
              <a:defRPr>
                <a:solidFill>
                  <a:schemeClr val="tx1"/>
                </a:solidFill>
                <a:latin typeface="Arial" pitchFamily="34" charset="0"/>
              </a:defRPr>
            </a:lvl8pPr>
            <a:lvl9pPr fontAlgn="base">
              <a:spcBef>
                <a:spcPct val="0"/>
              </a:spcBef>
              <a:spcAft>
                <a:spcPct val="0"/>
              </a:spcAft>
              <a:buFont typeface="Arial" pitchFamily="34" charset="0"/>
              <a:tabLst>
                <a:tab pos="673100" algn="l"/>
                <a:tab pos="762000" algn="l"/>
              </a:tabLst>
              <a:defRPr>
                <a:solidFill>
                  <a:schemeClr val="tx1"/>
                </a:solidFill>
                <a:latin typeface="Arial" pitchFamily="34" charset="0"/>
              </a:defRPr>
            </a:lvl9pPr>
          </a:lstStyle>
          <a:p>
            <a:pPr>
              <a:lnSpc>
                <a:spcPts val="32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3200">
                <a:solidFill>
                  <a:srgbClr val="FFFFFF"/>
                </a:solidFill>
                <a:latin typeface="黑体" pitchFamily="49" charset="-122"/>
                <a:sym typeface="黑体" pitchFamily="49" charset="-122"/>
              </a:rPr>
              <a:t>大数据集成</a:t>
            </a:r>
            <a:endParaRPr lang="zh-CN" altLang="en-US" sz="3200">
              <a:solidFill>
                <a:srgbClr val="FFFFFF"/>
              </a:solidFill>
              <a:latin typeface="黑体" pitchFamily="49" charset="-122"/>
              <a:sym typeface="黑体" pitchFamily="49" charset="-122"/>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33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2400">
                <a:solidFill>
                  <a:srgbClr val="000000"/>
                </a:solidFill>
                <a:latin typeface="Times New Roman" pitchFamily="18" charset="0"/>
                <a:sym typeface="Times New Roman" pitchFamily="18" charset="0"/>
              </a:rPr>
              <a:t>数据的广泛存在性使得数据越来越多的散布于不同的数</a:t>
            </a:r>
            <a:endParaRPr lang="zh-CN" altLang="en-US" sz="2400">
              <a:solidFill>
                <a:srgbClr val="000000"/>
              </a:solidFill>
              <a:latin typeface="Times New Roman" pitchFamily="18" charset="0"/>
              <a:sym typeface="Times New Roman" pitchFamily="18" charset="0"/>
            </a:endParaRPr>
          </a:p>
          <a:p>
            <a:pPr>
              <a:lnSpc>
                <a:spcPts val="2900"/>
              </a:lnSpc>
            </a:pPr>
            <a:r>
              <a:rPr lang="en-US" altLang="zh-CN" sz="2400">
                <a:solidFill>
                  <a:srgbClr val="000000"/>
                </a:solidFill>
                <a:latin typeface="Times New Roman" pitchFamily="18" charset="0"/>
                <a:sym typeface="Times New Roman" pitchFamily="18" charset="0"/>
              </a:rPr>
              <a:t>据管理系统中，为了便于进行数据分析需要进行数据的集成</a:t>
            </a:r>
            <a:endParaRPr lang="zh-CN" altLang="en-US" sz="2400">
              <a:solidFill>
                <a:srgbClr val="000000"/>
              </a:solidFill>
              <a:latin typeface="Times New Roman" pitchFamily="18" charset="0"/>
              <a:sym typeface="Times New Roman" pitchFamily="18" charset="0"/>
            </a:endParaRPr>
          </a:p>
          <a:p>
            <a:pPr>
              <a:lnSpc>
                <a:spcPts val="2800"/>
              </a:lnSpc>
            </a:pPr>
            <a:r>
              <a:rPr lang="en-US" altLang="zh-CN" sz="2400">
                <a:solidFill>
                  <a:srgbClr val="000000"/>
                </a:solidFill>
                <a:latin typeface="Times New Roman" pitchFamily="18" charset="0"/>
                <a:sym typeface="Times New Roman" pitchFamily="18" charset="0"/>
              </a:rPr>
              <a:t>。数据集成看起来并不是一个新的问题，但是大数据时代的</a:t>
            </a:r>
            <a:endParaRPr lang="zh-CN" altLang="en-US" sz="2400">
              <a:solidFill>
                <a:srgbClr val="000000"/>
              </a:solidFill>
              <a:latin typeface="Times New Roman" pitchFamily="18" charset="0"/>
              <a:sym typeface="Times New Roman" pitchFamily="18" charset="0"/>
            </a:endParaRPr>
          </a:p>
          <a:p>
            <a:pPr>
              <a:lnSpc>
                <a:spcPts val="2700"/>
              </a:lnSpc>
            </a:pPr>
            <a:r>
              <a:rPr lang="en-US" altLang="zh-CN" sz="2400">
                <a:solidFill>
                  <a:srgbClr val="000000"/>
                </a:solidFill>
                <a:latin typeface="Times New Roman" pitchFamily="18" charset="0"/>
                <a:sym typeface="Times New Roman" pitchFamily="18" charset="0"/>
              </a:rPr>
              <a:t>数据集成却有了新的需求，因此也面临着新的挑战：</a:t>
            </a:r>
            <a:endParaRPr lang="zh-CN" altLang="en-US" sz="2400">
              <a:solidFill>
                <a:srgbClr val="000000"/>
              </a:solidFill>
              <a:latin typeface="Times New Roman" pitchFamily="18" charset="0"/>
              <a:sym typeface="Times New Roman" pitchFamily="18"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3500"/>
              </a:lnSpc>
            </a:pPr>
            <a:r>
              <a:rPr lang="en-US" altLang="zh-CN" sz="2400">
                <a:solidFill>
                  <a:srgbClr val="000000"/>
                </a:solidFill>
                <a:latin typeface="Times New Roman" pitchFamily="18" charset="0"/>
                <a:sym typeface="Times New Roman" pitchFamily="18" charset="0"/>
              </a:rPr>
              <a:t>•广泛的异构性</a:t>
            </a:r>
            <a:endParaRPr lang="zh-CN" altLang="en-US"/>
          </a:p>
        </p:txBody>
      </p:sp>
      <p:sp>
        <p:nvSpPr>
          <p:cNvPr id="29704" name="TextBox 1"/>
          <p:cNvSpPr>
            <a:spLocks noChangeArrowheads="1"/>
          </p:cNvSpPr>
          <p:nvPr/>
        </p:nvSpPr>
        <p:spPr bwMode="auto">
          <a:xfrm>
            <a:off x="863600" y="3746500"/>
            <a:ext cx="139700"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2200"/>
              </a:lnSpc>
            </a:pPr>
            <a:r>
              <a:rPr lang="en-US" altLang="zh-CN" sz="2000">
                <a:solidFill>
                  <a:srgbClr val="000000"/>
                </a:solidFill>
                <a:latin typeface="Times New Roman" pitchFamily="18" charset="0"/>
                <a:sym typeface="Times New Roman" pitchFamily="18" charset="0"/>
              </a:rPr>
              <a:t>–</a:t>
            </a:r>
            <a:endParaRPr lang="zh-CN" altLang="en-US" sz="2000">
              <a:solidFill>
                <a:srgbClr val="000000"/>
              </a:solidFill>
              <a:latin typeface="Times New Roman" pitchFamily="18" charset="0"/>
              <a:sym typeface="Times New Roman" pitchFamily="18"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2200"/>
              </a:lnSpc>
            </a:pPr>
            <a:r>
              <a:rPr lang="en-US" altLang="zh-CN" sz="2000">
                <a:solidFill>
                  <a:srgbClr val="000000"/>
                </a:solidFill>
                <a:latin typeface="Times New Roman" pitchFamily="18" charset="0"/>
                <a:sym typeface="Times New Roman" pitchFamily="18" charset="0"/>
              </a:rPr>
              <a:t>–</a:t>
            </a:r>
            <a:endParaRPr lang="zh-CN" altLang="en-US" sz="2000">
              <a:solidFill>
                <a:srgbClr val="000000"/>
              </a:solidFill>
              <a:latin typeface="Times New Roman" pitchFamily="18" charset="0"/>
              <a:sym typeface="Times New Roman" pitchFamily="18"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3100"/>
              </a:lnSpc>
            </a:pPr>
            <a:r>
              <a:rPr lang="en-US" altLang="zh-CN" sz="2000">
                <a:solidFill>
                  <a:srgbClr val="000000"/>
                </a:solidFill>
                <a:latin typeface="Times New Roman" pitchFamily="18" charset="0"/>
                <a:sym typeface="Times New Roman" pitchFamily="18" charset="0"/>
              </a:rPr>
              <a:t>–</a:t>
            </a:r>
            <a:endParaRPr lang="zh-CN" altLang="en-US"/>
          </a:p>
        </p:txBody>
      </p:sp>
      <p:sp>
        <p:nvSpPr>
          <p:cNvPr id="29705" name="TextBox 1"/>
          <p:cNvSpPr>
            <a:spLocks noChangeArrowheads="1"/>
          </p:cNvSpPr>
          <p:nvPr/>
        </p:nvSpPr>
        <p:spPr bwMode="auto">
          <a:xfrm>
            <a:off x="1320800" y="3759200"/>
            <a:ext cx="7112000"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2000"/>
              </a:lnSpc>
            </a:pPr>
            <a:r>
              <a:rPr lang="en-US" altLang="zh-CN" sz="2000">
                <a:solidFill>
                  <a:srgbClr val="000000"/>
                </a:solidFill>
                <a:latin typeface="Times New Roman" pitchFamily="18" charset="0"/>
                <a:sym typeface="Times New Roman" pitchFamily="18" charset="0"/>
              </a:rPr>
              <a:t>数据类型从以结构化数据为主转向结构化、半结构化、非结构化</a:t>
            </a:r>
            <a:endParaRPr lang="zh-CN" altLang="en-US" sz="2000">
              <a:solidFill>
                <a:srgbClr val="000000"/>
              </a:solidFill>
              <a:latin typeface="Times New Roman" pitchFamily="18" charset="0"/>
              <a:sym typeface="Times New Roman" pitchFamily="18" charset="0"/>
            </a:endParaRPr>
          </a:p>
          <a:p>
            <a:pPr>
              <a:lnSpc>
                <a:spcPts val="2300"/>
              </a:lnSpc>
            </a:pPr>
            <a:r>
              <a:rPr lang="en-US" altLang="zh-CN" sz="2000">
                <a:solidFill>
                  <a:srgbClr val="000000"/>
                </a:solidFill>
                <a:latin typeface="Times New Roman" pitchFamily="18" charset="0"/>
                <a:sym typeface="Times New Roman" pitchFamily="18" charset="0"/>
              </a:rPr>
              <a:t>三者的融合</a:t>
            </a:r>
            <a:endParaRPr lang="zh-CN" altLang="en-US" sz="2000">
              <a:solidFill>
                <a:srgbClr val="000000"/>
              </a:solidFill>
              <a:latin typeface="Times New Roman" pitchFamily="18" charset="0"/>
              <a:sym typeface="Times New Roman" pitchFamily="18" charset="0"/>
            </a:endParaRPr>
          </a:p>
          <a:p>
            <a:pPr>
              <a:lnSpc>
                <a:spcPts val="2900"/>
              </a:lnSpc>
            </a:pPr>
            <a:r>
              <a:rPr lang="en-US" altLang="zh-CN" sz="2000">
                <a:solidFill>
                  <a:srgbClr val="000000"/>
                </a:solidFill>
                <a:latin typeface="Times New Roman" pitchFamily="18" charset="0"/>
                <a:sym typeface="Times New Roman" pitchFamily="18" charset="0"/>
              </a:rPr>
              <a:t>数据产生方式的多样性带来的数据源变化：移动设备产生的数据</a:t>
            </a:r>
            <a:endParaRPr lang="zh-CN" altLang="en-US" sz="2000">
              <a:solidFill>
                <a:srgbClr val="000000"/>
              </a:solidFill>
              <a:latin typeface="Times New Roman" pitchFamily="18" charset="0"/>
              <a:sym typeface="Times New Roman" pitchFamily="18" charset="0"/>
            </a:endParaRPr>
          </a:p>
          <a:p>
            <a:pPr>
              <a:lnSpc>
                <a:spcPts val="2300"/>
              </a:lnSpc>
            </a:pPr>
            <a:r>
              <a:rPr lang="en-US" altLang="zh-CN" sz="2000">
                <a:solidFill>
                  <a:srgbClr val="000000"/>
                </a:solidFill>
                <a:latin typeface="Times New Roman" pitchFamily="18" charset="0"/>
                <a:sym typeface="Times New Roman" pitchFamily="18" charset="0"/>
              </a:rPr>
              <a:t>时空特性</a:t>
            </a:r>
            <a:endParaRPr lang="zh-CN" altLang="en-US" sz="2000">
              <a:solidFill>
                <a:srgbClr val="000000"/>
              </a:solidFill>
              <a:latin typeface="Times New Roman" pitchFamily="18" charset="0"/>
              <a:sym typeface="Times New Roman" pitchFamily="18" charset="0"/>
            </a:endParaRPr>
          </a:p>
          <a:p>
            <a:pPr>
              <a:lnSpc>
                <a:spcPts val="2800"/>
              </a:lnSpc>
            </a:pPr>
            <a:r>
              <a:rPr lang="en-US" altLang="zh-CN" sz="2000">
                <a:solidFill>
                  <a:srgbClr val="000000"/>
                </a:solidFill>
                <a:latin typeface="Times New Roman" pitchFamily="18" charset="0"/>
                <a:sym typeface="Times New Roman" pitchFamily="18" charset="0"/>
              </a:rPr>
              <a:t>数据存储方式的变化</a:t>
            </a:r>
            <a:endParaRPr lang="zh-CN" altLang="en-US"/>
          </a:p>
        </p:txBody>
      </p:sp>
      <p:sp>
        <p:nvSpPr>
          <p:cNvPr id="29706" name="TextBox 1"/>
          <p:cNvSpPr>
            <a:spLocks noChangeArrowheads="1"/>
          </p:cNvSpPr>
          <p:nvPr/>
        </p:nvSpPr>
        <p:spPr bwMode="auto">
          <a:xfrm>
            <a:off x="469900" y="5448300"/>
            <a:ext cx="79121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393700" algn="l"/>
              </a:tabLst>
              <a:defRPr>
                <a:solidFill>
                  <a:schemeClr val="tx1"/>
                </a:solidFill>
                <a:latin typeface="Arial" pitchFamily="34" charset="0"/>
              </a:defRPr>
            </a:lvl1pPr>
            <a:lvl2pPr>
              <a:tabLst>
                <a:tab pos="393700" algn="l"/>
              </a:tabLst>
              <a:defRPr>
                <a:solidFill>
                  <a:schemeClr val="tx1"/>
                </a:solidFill>
                <a:latin typeface="Arial" pitchFamily="34" charset="0"/>
              </a:defRPr>
            </a:lvl2pPr>
            <a:lvl3pPr>
              <a:tabLst>
                <a:tab pos="393700" algn="l"/>
              </a:tabLst>
              <a:defRPr>
                <a:solidFill>
                  <a:schemeClr val="tx1"/>
                </a:solidFill>
                <a:latin typeface="Arial" pitchFamily="34" charset="0"/>
              </a:defRPr>
            </a:lvl3pPr>
            <a:lvl4pPr>
              <a:tabLst>
                <a:tab pos="393700" algn="l"/>
              </a:tabLst>
              <a:defRPr>
                <a:solidFill>
                  <a:schemeClr val="tx1"/>
                </a:solidFill>
                <a:latin typeface="Arial" pitchFamily="34" charset="0"/>
              </a:defRPr>
            </a:lvl4pPr>
            <a:lvl5pPr>
              <a:tabLst>
                <a:tab pos="393700" algn="l"/>
              </a:tabLst>
              <a:defRPr>
                <a:solidFill>
                  <a:schemeClr val="tx1"/>
                </a:solidFill>
                <a:latin typeface="Arial" pitchFamily="34" charset="0"/>
              </a:defRPr>
            </a:lvl5pPr>
            <a:lvl6pPr fontAlgn="base">
              <a:spcBef>
                <a:spcPct val="0"/>
              </a:spcBef>
              <a:spcAft>
                <a:spcPct val="0"/>
              </a:spcAft>
              <a:buFont typeface="Arial" pitchFamily="34" charset="0"/>
              <a:tabLst>
                <a:tab pos="393700" algn="l"/>
              </a:tabLst>
              <a:defRPr>
                <a:solidFill>
                  <a:schemeClr val="tx1"/>
                </a:solidFill>
                <a:latin typeface="Arial" pitchFamily="34" charset="0"/>
              </a:defRPr>
            </a:lvl6pPr>
            <a:lvl7pPr fontAlgn="base">
              <a:spcBef>
                <a:spcPct val="0"/>
              </a:spcBef>
              <a:spcAft>
                <a:spcPct val="0"/>
              </a:spcAft>
              <a:buFont typeface="Arial" pitchFamily="34" charset="0"/>
              <a:tabLst>
                <a:tab pos="393700" algn="l"/>
              </a:tabLst>
              <a:defRPr>
                <a:solidFill>
                  <a:schemeClr val="tx1"/>
                </a:solidFill>
                <a:latin typeface="Arial" pitchFamily="34" charset="0"/>
              </a:defRPr>
            </a:lvl7pPr>
            <a:lvl8pPr fontAlgn="base">
              <a:spcBef>
                <a:spcPct val="0"/>
              </a:spcBef>
              <a:spcAft>
                <a:spcPct val="0"/>
              </a:spcAft>
              <a:buFont typeface="Arial" pitchFamily="34" charset="0"/>
              <a:tabLst>
                <a:tab pos="393700" algn="l"/>
              </a:tabLst>
              <a:defRPr>
                <a:solidFill>
                  <a:schemeClr val="tx1"/>
                </a:solidFill>
                <a:latin typeface="Arial" pitchFamily="34" charset="0"/>
              </a:defRPr>
            </a:lvl8pPr>
            <a:lvl9pPr fontAlgn="base">
              <a:spcBef>
                <a:spcPct val="0"/>
              </a:spcBef>
              <a:spcAft>
                <a:spcPct val="0"/>
              </a:spcAft>
              <a:buFont typeface="Arial" pitchFamily="34" charset="0"/>
              <a:tabLst>
                <a:tab pos="393700" algn="l"/>
              </a:tabLst>
              <a:defRPr>
                <a:solidFill>
                  <a:schemeClr val="tx1"/>
                </a:solidFill>
                <a:latin typeface="Arial" pitchFamily="34" charset="0"/>
              </a:defRPr>
            </a:lvl9pPr>
          </a:lstStyle>
          <a:p>
            <a:pPr>
              <a:lnSpc>
                <a:spcPts val="2600"/>
              </a:lnSpc>
            </a:pPr>
            <a:r>
              <a:rPr lang="en-US" altLang="zh-CN" sz="2400">
                <a:solidFill>
                  <a:srgbClr val="000000"/>
                </a:solidFill>
                <a:latin typeface="Times New Roman" pitchFamily="18" charset="0"/>
                <a:sym typeface="Times New Roman" pitchFamily="18" charset="0"/>
              </a:rPr>
              <a:t>•数据质量</a:t>
            </a:r>
            <a:endParaRPr lang="zh-CN" altLang="en-US" sz="2400">
              <a:solidFill>
                <a:srgbClr val="000000"/>
              </a:solidFill>
              <a:latin typeface="Times New Roman" pitchFamily="18" charset="0"/>
              <a:sym typeface="Times New Roman" pitchFamily="18" charset="0"/>
            </a:endParaRPr>
          </a:p>
          <a:p>
            <a:pPr>
              <a:lnSpc>
                <a:spcPts val="29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2000">
                <a:solidFill>
                  <a:srgbClr val="000000"/>
                </a:solidFill>
                <a:latin typeface="Times New Roman" pitchFamily="18" charset="0"/>
                <a:sym typeface="Times New Roman" pitchFamily="18" charset="0"/>
              </a:rPr>
              <a:t>–数据量大不一定就代表信息量或者数据价值的增大，相反很多时候</a:t>
            </a:r>
            <a:endParaRPr lang="zh-CN" altLang="en-US" sz="2000">
              <a:solidFill>
                <a:srgbClr val="000000"/>
              </a:solidFill>
              <a:latin typeface="Times New Roman" pitchFamily="18" charset="0"/>
              <a:sym typeface="Times New Roman" pitchFamily="18" charset="0"/>
            </a:endParaRPr>
          </a:p>
          <a:p>
            <a:pPr>
              <a:lnSpc>
                <a:spcPts val="21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2000">
                <a:solidFill>
                  <a:srgbClr val="000000"/>
                </a:solidFill>
                <a:latin typeface="Times New Roman" pitchFamily="18" charset="0"/>
                <a:sym typeface="Times New Roman" pitchFamily="18" charset="0"/>
              </a:rPr>
              <a:t>意味着信息垃圾的泛滥</a:t>
            </a:r>
            <a:endParaRPr lang="zh-CN" alt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Freeform 3"/>
          <p:cNvSpPr>
            <a:spLocks noChangeArrowheads="1"/>
          </p:cNvSpPr>
          <p:nvPr/>
        </p:nvSpPr>
        <p:spPr bwMode="auto">
          <a:xfrm>
            <a:off x="0" y="0"/>
            <a:ext cx="9144000" cy="6858000"/>
          </a:xfrm>
          <a:custGeom>
            <a:avLst/>
            <a:gdLst>
              <a:gd name="T0" fmla="*/ 0 w 9144000"/>
              <a:gd name="T1" fmla="*/ 6858000 h 6858000"/>
              <a:gd name="T2" fmla="*/ 9144000 w 9144000"/>
              <a:gd name="T3" fmla="*/ 6858000 h 6858000"/>
              <a:gd name="T4" fmla="*/ 9144000 w 9144000"/>
              <a:gd name="T5" fmla="*/ 0 h 6858000"/>
              <a:gd name="T6" fmla="*/ 0 w 9144000"/>
              <a:gd name="T7" fmla="*/ 0 h 6858000"/>
              <a:gd name="T8" fmla="*/ 0 w 9144000"/>
              <a:gd name="T9" fmla="*/ 6858000 h 6858000"/>
              <a:gd name="T10" fmla="*/ 0 60000 65536"/>
              <a:gd name="T11" fmla="*/ 0 60000 65536"/>
              <a:gd name="T12" fmla="*/ 0 60000 65536"/>
              <a:gd name="T13" fmla="*/ 0 60000 65536"/>
              <a:gd name="T14" fmla="*/ 0 60000 65536"/>
              <a:gd name="T15" fmla="*/ 0 w 9144000"/>
              <a:gd name="T16" fmla="*/ 0 h 6858000"/>
              <a:gd name="T17" fmla="*/ 9144000 w 9144000"/>
              <a:gd name="T18" fmla="*/ 6858000 h 6858000"/>
            </a:gdLst>
            <a:ahLst/>
            <a:cxnLst>
              <a:cxn ang="T10">
                <a:pos x="T0" y="T1"/>
              </a:cxn>
              <a:cxn ang="T11">
                <a:pos x="T2" y="T3"/>
              </a:cxn>
              <a:cxn ang="T12">
                <a:pos x="T4" y="T5"/>
              </a:cxn>
              <a:cxn ang="T13">
                <a:pos x="T6" y="T7"/>
              </a:cxn>
              <a:cxn ang="T14">
                <a:pos x="T8" y="T9"/>
              </a:cxn>
            </a:cxnLst>
            <a:rect l="T15" t="T16" r="T17" b="T18"/>
            <a:pathLst>
              <a:path w="9144000" h="6858000">
                <a:moveTo>
                  <a:pt x="0" y="6858000"/>
                </a:moveTo>
                <a:lnTo>
                  <a:pt x="9144000" y="6858000"/>
                </a:lnTo>
                <a:lnTo>
                  <a:pt x="9144000" y="0"/>
                </a:lnTo>
                <a:lnTo>
                  <a:pt x="0" y="0"/>
                </a:lnTo>
                <a:lnTo>
                  <a:pt x="0" y="6858000"/>
                </a:lnTo>
              </a:path>
            </a:pathLst>
          </a:custGeom>
          <a:solidFill>
            <a:srgbClr val="FFFFFF"/>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30723" name="Freeform 3"/>
          <p:cNvSpPr>
            <a:spLocks noChangeArrowheads="1"/>
          </p:cNvSpPr>
          <p:nvPr/>
        </p:nvSpPr>
        <p:spPr bwMode="auto">
          <a:xfrm>
            <a:off x="0" y="0"/>
            <a:ext cx="9144000" cy="1066800"/>
          </a:xfrm>
          <a:custGeom>
            <a:avLst/>
            <a:gdLst>
              <a:gd name="T0" fmla="*/ 0 w 9144000"/>
              <a:gd name="T1" fmla="*/ 1066800 h 1066800"/>
              <a:gd name="T2" fmla="*/ 9144000 w 9144000"/>
              <a:gd name="T3" fmla="*/ 1066800 h 1066800"/>
              <a:gd name="T4" fmla="*/ 9144000 w 9144000"/>
              <a:gd name="T5" fmla="*/ 0 h 1066800"/>
              <a:gd name="T6" fmla="*/ 0 w 9144000"/>
              <a:gd name="T7" fmla="*/ 0 h 1066800"/>
              <a:gd name="T8" fmla="*/ 0 w 9144000"/>
              <a:gd name="T9" fmla="*/ 1066800 h 1066800"/>
              <a:gd name="T10" fmla="*/ 0 60000 65536"/>
              <a:gd name="T11" fmla="*/ 0 60000 65536"/>
              <a:gd name="T12" fmla="*/ 0 60000 65536"/>
              <a:gd name="T13" fmla="*/ 0 60000 65536"/>
              <a:gd name="T14" fmla="*/ 0 60000 65536"/>
              <a:gd name="T15" fmla="*/ 0 w 9144000"/>
              <a:gd name="T16" fmla="*/ 0 h 1066800"/>
              <a:gd name="T17" fmla="*/ 9144000 w 9144000"/>
              <a:gd name="T18" fmla="*/ 1066800 h 1066800"/>
            </a:gdLst>
            <a:ahLst/>
            <a:cxnLst>
              <a:cxn ang="T10">
                <a:pos x="T0" y="T1"/>
              </a:cxn>
              <a:cxn ang="T11">
                <a:pos x="T2" y="T3"/>
              </a:cxn>
              <a:cxn ang="T12">
                <a:pos x="T4" y="T5"/>
              </a:cxn>
              <a:cxn ang="T13">
                <a:pos x="T6" y="T7"/>
              </a:cxn>
              <a:cxn ang="T14">
                <a:pos x="T8" y="T9"/>
              </a:cxn>
            </a:cxnLst>
            <a:rect l="T15" t="T16" r="T17" b="T18"/>
            <a:pathLst>
              <a:path w="9144000" h="1066800">
                <a:moveTo>
                  <a:pt x="0" y="1066800"/>
                </a:moveTo>
                <a:lnTo>
                  <a:pt x="9144000" y="1066800"/>
                </a:lnTo>
                <a:lnTo>
                  <a:pt x="9144000" y="0"/>
                </a:lnTo>
                <a:lnTo>
                  <a:pt x="0" y="0"/>
                </a:lnTo>
                <a:lnTo>
                  <a:pt x="0" y="1066800"/>
                </a:lnTo>
              </a:path>
            </a:pathLst>
          </a:custGeom>
          <a:solidFill>
            <a:srgbClr val="0056AC"/>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30724" name="Freeform 3"/>
          <p:cNvSpPr>
            <a:spLocks noChangeArrowheads="1"/>
          </p:cNvSpPr>
          <p:nvPr/>
        </p:nvSpPr>
        <p:spPr bwMode="auto">
          <a:xfrm>
            <a:off x="-3175" y="-3175"/>
            <a:ext cx="9153525" cy="1076325"/>
          </a:xfrm>
          <a:custGeom>
            <a:avLst/>
            <a:gdLst>
              <a:gd name="T0" fmla="*/ 6350 w 9156700"/>
              <a:gd name="T1" fmla="*/ 1073150 h 1079500"/>
              <a:gd name="T2" fmla="*/ 9150350 w 9156700"/>
              <a:gd name="T3" fmla="*/ 1073150 h 1079500"/>
              <a:gd name="T4" fmla="*/ 9150350 w 9156700"/>
              <a:gd name="T5" fmla="*/ 6350 h 1079500"/>
              <a:gd name="T6" fmla="*/ 6350 w 9156700"/>
              <a:gd name="T7" fmla="*/ 6350 h 1079500"/>
              <a:gd name="T8" fmla="*/ 6350 w 9156700"/>
              <a:gd name="T9" fmla="*/ 1073150 h 1079500"/>
              <a:gd name="T10" fmla="*/ 0 60000 65536"/>
              <a:gd name="T11" fmla="*/ 0 60000 65536"/>
              <a:gd name="T12" fmla="*/ 0 60000 65536"/>
              <a:gd name="T13" fmla="*/ 0 60000 65536"/>
              <a:gd name="T14" fmla="*/ 0 60000 65536"/>
              <a:gd name="T15" fmla="*/ 0 w 9156700"/>
              <a:gd name="T16" fmla="*/ 0 h 1079500"/>
              <a:gd name="T17" fmla="*/ 9156700 w 9156700"/>
              <a:gd name="T18" fmla="*/ 1079500 h 1079500"/>
            </a:gdLst>
            <a:ahLst/>
            <a:cxnLst>
              <a:cxn ang="T10">
                <a:pos x="T0" y="T1"/>
              </a:cxn>
              <a:cxn ang="T11">
                <a:pos x="T2" y="T3"/>
              </a:cxn>
              <a:cxn ang="T12">
                <a:pos x="T4" y="T5"/>
              </a:cxn>
              <a:cxn ang="T13">
                <a:pos x="T6" y="T7"/>
              </a:cxn>
              <a:cxn ang="T14">
                <a:pos x="T8" y="T9"/>
              </a:cxn>
            </a:cxnLst>
            <a:rect l="T15" t="T16" r="T17" b="T18"/>
            <a:pathLst>
              <a:path w="9156700" h="1079500">
                <a:moveTo>
                  <a:pt x="6350" y="1073150"/>
                </a:moveTo>
                <a:lnTo>
                  <a:pt x="9150350" y="1073150"/>
                </a:lnTo>
                <a:lnTo>
                  <a:pt x="9150350" y="6350"/>
                </a:lnTo>
                <a:lnTo>
                  <a:pt x="6350" y="6350"/>
                </a:lnTo>
                <a:lnTo>
                  <a:pt x="6350" y="1073150"/>
                </a:lnTo>
              </a:path>
            </a:pathLst>
          </a:custGeom>
          <a:solidFill>
            <a:srgbClr val="000000">
              <a:alpha val="0"/>
            </a:srgbClr>
          </a:solidFill>
          <a:ln w="12700" cap="flat" cmpd="sng">
            <a:solidFill>
              <a:srgbClr val="000000"/>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pic>
        <p:nvPicPr>
          <p:cNvPr id="3072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616700"/>
            <a:ext cx="91440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Box 1"/>
          <p:cNvSpPr>
            <a:spLocks noChangeArrowheads="1"/>
          </p:cNvSpPr>
          <p:nvPr/>
        </p:nvSpPr>
        <p:spPr bwMode="auto">
          <a:xfrm>
            <a:off x="584200" y="6667500"/>
            <a:ext cx="13716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200"/>
              </a:lnSpc>
            </a:pPr>
            <a:r>
              <a:rPr lang="en-US" altLang="zh-CN" sz="1200">
                <a:solidFill>
                  <a:srgbClr val="FFFFFF"/>
                </a:solidFill>
                <a:latin typeface="Times New Roman" pitchFamily="18" charset="0"/>
                <a:sym typeface="Times New Roman" pitchFamily="18" charset="0"/>
              </a:rPr>
              <a:t>《大数据技术基础》</a:t>
            </a:r>
            <a:endParaRPr lang="zh-CN" altLang="en-US"/>
          </a:p>
        </p:txBody>
      </p:sp>
      <p:sp>
        <p:nvSpPr>
          <p:cNvPr id="30727" name="TextBox 1"/>
          <p:cNvSpPr>
            <a:spLocks noChangeArrowheads="1"/>
          </p:cNvSpPr>
          <p:nvPr/>
        </p:nvSpPr>
        <p:spPr bwMode="auto">
          <a:xfrm>
            <a:off x="546100" y="482600"/>
            <a:ext cx="7975600" cy="415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673100" algn="l"/>
                <a:tab pos="685800" algn="l"/>
              </a:tabLst>
              <a:defRPr>
                <a:solidFill>
                  <a:schemeClr val="tx1"/>
                </a:solidFill>
                <a:latin typeface="Arial" pitchFamily="34" charset="0"/>
              </a:defRPr>
            </a:lvl1pPr>
            <a:lvl2pPr>
              <a:tabLst>
                <a:tab pos="673100" algn="l"/>
                <a:tab pos="685800" algn="l"/>
              </a:tabLst>
              <a:defRPr>
                <a:solidFill>
                  <a:schemeClr val="tx1"/>
                </a:solidFill>
                <a:latin typeface="Arial" pitchFamily="34" charset="0"/>
              </a:defRPr>
            </a:lvl2pPr>
            <a:lvl3pPr>
              <a:tabLst>
                <a:tab pos="673100" algn="l"/>
                <a:tab pos="685800" algn="l"/>
              </a:tabLst>
              <a:defRPr>
                <a:solidFill>
                  <a:schemeClr val="tx1"/>
                </a:solidFill>
                <a:latin typeface="Arial" pitchFamily="34" charset="0"/>
              </a:defRPr>
            </a:lvl3pPr>
            <a:lvl4pPr>
              <a:tabLst>
                <a:tab pos="673100" algn="l"/>
                <a:tab pos="685800" algn="l"/>
              </a:tabLst>
              <a:defRPr>
                <a:solidFill>
                  <a:schemeClr val="tx1"/>
                </a:solidFill>
                <a:latin typeface="Arial" pitchFamily="34" charset="0"/>
              </a:defRPr>
            </a:lvl4pPr>
            <a:lvl5pPr>
              <a:tabLst>
                <a:tab pos="673100" algn="l"/>
                <a:tab pos="685800" algn="l"/>
              </a:tabLst>
              <a:defRPr>
                <a:solidFill>
                  <a:schemeClr val="tx1"/>
                </a:solidFill>
                <a:latin typeface="Arial" pitchFamily="34" charset="0"/>
              </a:defRPr>
            </a:lvl5pPr>
            <a:lvl6pPr fontAlgn="base">
              <a:spcBef>
                <a:spcPct val="0"/>
              </a:spcBef>
              <a:spcAft>
                <a:spcPct val="0"/>
              </a:spcAft>
              <a:buFont typeface="Arial" pitchFamily="34" charset="0"/>
              <a:tabLst>
                <a:tab pos="673100" algn="l"/>
                <a:tab pos="685800" algn="l"/>
              </a:tabLst>
              <a:defRPr>
                <a:solidFill>
                  <a:schemeClr val="tx1"/>
                </a:solidFill>
                <a:latin typeface="Arial" pitchFamily="34" charset="0"/>
              </a:defRPr>
            </a:lvl6pPr>
            <a:lvl7pPr fontAlgn="base">
              <a:spcBef>
                <a:spcPct val="0"/>
              </a:spcBef>
              <a:spcAft>
                <a:spcPct val="0"/>
              </a:spcAft>
              <a:buFont typeface="Arial" pitchFamily="34" charset="0"/>
              <a:tabLst>
                <a:tab pos="673100" algn="l"/>
                <a:tab pos="685800" algn="l"/>
              </a:tabLst>
              <a:defRPr>
                <a:solidFill>
                  <a:schemeClr val="tx1"/>
                </a:solidFill>
                <a:latin typeface="Arial" pitchFamily="34" charset="0"/>
              </a:defRPr>
            </a:lvl7pPr>
            <a:lvl8pPr fontAlgn="base">
              <a:spcBef>
                <a:spcPct val="0"/>
              </a:spcBef>
              <a:spcAft>
                <a:spcPct val="0"/>
              </a:spcAft>
              <a:buFont typeface="Arial" pitchFamily="34" charset="0"/>
              <a:tabLst>
                <a:tab pos="673100" algn="l"/>
                <a:tab pos="685800" algn="l"/>
              </a:tabLst>
              <a:defRPr>
                <a:solidFill>
                  <a:schemeClr val="tx1"/>
                </a:solidFill>
                <a:latin typeface="Arial" pitchFamily="34" charset="0"/>
              </a:defRPr>
            </a:lvl8pPr>
            <a:lvl9pPr fontAlgn="base">
              <a:spcBef>
                <a:spcPct val="0"/>
              </a:spcBef>
              <a:spcAft>
                <a:spcPct val="0"/>
              </a:spcAft>
              <a:buFont typeface="Arial" pitchFamily="34" charset="0"/>
              <a:tabLst>
                <a:tab pos="673100" algn="l"/>
                <a:tab pos="685800" algn="l"/>
              </a:tabLst>
              <a:defRPr>
                <a:solidFill>
                  <a:schemeClr val="tx1"/>
                </a:solidFill>
                <a:latin typeface="Arial" pitchFamily="34" charset="0"/>
              </a:defRPr>
            </a:lvl9pPr>
          </a:lstStyle>
          <a:p>
            <a:pPr>
              <a:lnSpc>
                <a:spcPts val="32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3200">
                <a:solidFill>
                  <a:srgbClr val="FFFFFF"/>
                </a:solidFill>
                <a:latin typeface="黑体" pitchFamily="49" charset="-122"/>
                <a:sym typeface="黑体" pitchFamily="49" charset="-122"/>
              </a:rPr>
              <a:t>大数据分析</a:t>
            </a:r>
            <a:endParaRPr lang="zh-CN" altLang="en-US" sz="3200">
              <a:solidFill>
                <a:srgbClr val="FFFFFF"/>
              </a:solidFill>
              <a:latin typeface="黑体" pitchFamily="49" charset="-122"/>
              <a:sym typeface="黑体" pitchFamily="49" charset="-122"/>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27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2400">
                <a:solidFill>
                  <a:srgbClr val="000000"/>
                </a:solidFill>
                <a:latin typeface="Times New Roman" pitchFamily="18" charset="0"/>
                <a:sym typeface="Times New Roman" pitchFamily="18" charset="0"/>
              </a:rPr>
              <a:t>随着大数据时代的到来，半结构化和非结构化数据量的</a:t>
            </a:r>
            <a:endParaRPr lang="zh-CN" altLang="en-US" sz="2400">
              <a:solidFill>
                <a:srgbClr val="000000"/>
              </a:solidFill>
              <a:latin typeface="Times New Roman" pitchFamily="18" charset="0"/>
              <a:sym typeface="Times New Roman" pitchFamily="18" charset="0"/>
            </a:endParaRPr>
          </a:p>
          <a:p>
            <a:pPr>
              <a:lnSpc>
                <a:spcPts val="2900"/>
              </a:lnSpc>
            </a:pPr>
            <a:r>
              <a:rPr lang="en-US" altLang="zh-CN" sz="2400">
                <a:solidFill>
                  <a:srgbClr val="000000"/>
                </a:solidFill>
                <a:latin typeface="Times New Roman" pitchFamily="18" charset="0"/>
                <a:sym typeface="Times New Roman" pitchFamily="18" charset="0"/>
              </a:rPr>
              <a:t>迅猛增长，给传统的分析技术带来了巨大的冲击和挑战，主</a:t>
            </a:r>
            <a:endParaRPr lang="zh-CN" altLang="en-US" sz="2400">
              <a:solidFill>
                <a:srgbClr val="000000"/>
              </a:solidFill>
              <a:latin typeface="Times New Roman" pitchFamily="18" charset="0"/>
              <a:sym typeface="Times New Roman" pitchFamily="18" charset="0"/>
            </a:endParaRPr>
          </a:p>
          <a:p>
            <a:pPr>
              <a:lnSpc>
                <a:spcPts val="2700"/>
              </a:lnSpc>
            </a:pPr>
            <a:r>
              <a:rPr lang="en-US" altLang="zh-CN" sz="2400">
                <a:solidFill>
                  <a:srgbClr val="000000"/>
                </a:solidFill>
                <a:latin typeface="Times New Roman" pitchFamily="18" charset="0"/>
                <a:sym typeface="Times New Roman" pitchFamily="18" charset="0"/>
              </a:rPr>
              <a:t>要体现在：</a:t>
            </a:r>
            <a:endParaRPr lang="zh-CN" altLang="en-US" sz="2400">
              <a:solidFill>
                <a:srgbClr val="000000"/>
              </a:solidFill>
              <a:latin typeface="Times New Roman" pitchFamily="18" charset="0"/>
              <a:sym typeface="Times New Roman" pitchFamily="18"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3000"/>
              </a:lnSpc>
            </a:pPr>
            <a:r>
              <a:rPr lang="en-US" altLang="zh-CN" sz="2400">
                <a:solidFill>
                  <a:srgbClr val="000000"/>
                </a:solidFill>
                <a:latin typeface="Times New Roman" pitchFamily="18" charset="0"/>
                <a:sym typeface="Times New Roman" pitchFamily="18" charset="0"/>
              </a:rPr>
              <a:t>•   数据处理的实时性(Timeliness)</a:t>
            </a:r>
            <a:endParaRPr lang="zh-CN" altLang="en-US" sz="2400">
              <a:solidFill>
                <a:srgbClr val="000000"/>
              </a:solidFill>
              <a:latin typeface="Times New Roman" pitchFamily="18" charset="0"/>
              <a:sym typeface="Times New Roman" pitchFamily="18" charset="0"/>
            </a:endParaRPr>
          </a:p>
          <a:p>
            <a:pPr>
              <a:lnSpc>
                <a:spcPts val="3400"/>
              </a:lnSpc>
            </a:pPr>
            <a:r>
              <a:rPr lang="en-US" altLang="zh-CN" sz="2400">
                <a:solidFill>
                  <a:srgbClr val="000000"/>
                </a:solidFill>
                <a:latin typeface="Times New Roman" pitchFamily="18" charset="0"/>
                <a:sym typeface="Times New Roman" pitchFamily="18" charset="0"/>
              </a:rPr>
              <a:t>•   动态变化环境中索引的设计</a:t>
            </a:r>
            <a:endParaRPr lang="zh-CN" altLang="en-US" sz="2400">
              <a:solidFill>
                <a:srgbClr val="000000"/>
              </a:solidFill>
              <a:latin typeface="Times New Roman" pitchFamily="18" charset="0"/>
              <a:sym typeface="Times New Roman" pitchFamily="18" charset="0"/>
            </a:endParaRPr>
          </a:p>
          <a:p>
            <a:pPr>
              <a:lnSpc>
                <a:spcPts val="3400"/>
              </a:lnSpc>
            </a:pPr>
            <a:r>
              <a:rPr lang="en-US" altLang="zh-CN" sz="2400">
                <a:solidFill>
                  <a:srgbClr val="000000"/>
                </a:solidFill>
                <a:latin typeface="Times New Roman" pitchFamily="18" charset="0"/>
                <a:sym typeface="Times New Roman" pitchFamily="18" charset="0"/>
              </a:rPr>
              <a:t>•   先验知识的缺乏</a:t>
            </a:r>
            <a:endParaRPr lang="zh-CN" altLang="en-US"/>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Freeform 3"/>
          <p:cNvSpPr>
            <a:spLocks noChangeArrowheads="1"/>
          </p:cNvSpPr>
          <p:nvPr/>
        </p:nvSpPr>
        <p:spPr bwMode="auto">
          <a:xfrm>
            <a:off x="0" y="0"/>
            <a:ext cx="9144000" cy="6858000"/>
          </a:xfrm>
          <a:custGeom>
            <a:avLst/>
            <a:gdLst>
              <a:gd name="T0" fmla="*/ 0 w 9144000"/>
              <a:gd name="T1" fmla="*/ 6858000 h 6858000"/>
              <a:gd name="T2" fmla="*/ 9144000 w 9144000"/>
              <a:gd name="T3" fmla="*/ 6858000 h 6858000"/>
              <a:gd name="T4" fmla="*/ 9144000 w 9144000"/>
              <a:gd name="T5" fmla="*/ 0 h 6858000"/>
              <a:gd name="T6" fmla="*/ 0 w 9144000"/>
              <a:gd name="T7" fmla="*/ 0 h 6858000"/>
              <a:gd name="T8" fmla="*/ 0 w 9144000"/>
              <a:gd name="T9" fmla="*/ 6858000 h 6858000"/>
              <a:gd name="T10" fmla="*/ 0 60000 65536"/>
              <a:gd name="T11" fmla="*/ 0 60000 65536"/>
              <a:gd name="T12" fmla="*/ 0 60000 65536"/>
              <a:gd name="T13" fmla="*/ 0 60000 65536"/>
              <a:gd name="T14" fmla="*/ 0 60000 65536"/>
              <a:gd name="T15" fmla="*/ 0 w 9144000"/>
              <a:gd name="T16" fmla="*/ 0 h 6858000"/>
              <a:gd name="T17" fmla="*/ 9144000 w 9144000"/>
              <a:gd name="T18" fmla="*/ 6858000 h 6858000"/>
            </a:gdLst>
            <a:ahLst/>
            <a:cxnLst>
              <a:cxn ang="T10">
                <a:pos x="T0" y="T1"/>
              </a:cxn>
              <a:cxn ang="T11">
                <a:pos x="T2" y="T3"/>
              </a:cxn>
              <a:cxn ang="T12">
                <a:pos x="T4" y="T5"/>
              </a:cxn>
              <a:cxn ang="T13">
                <a:pos x="T6" y="T7"/>
              </a:cxn>
              <a:cxn ang="T14">
                <a:pos x="T8" y="T9"/>
              </a:cxn>
            </a:cxnLst>
            <a:rect l="T15" t="T16" r="T17" b="T18"/>
            <a:pathLst>
              <a:path w="9144000" h="6858000">
                <a:moveTo>
                  <a:pt x="0" y="6858000"/>
                </a:moveTo>
                <a:lnTo>
                  <a:pt x="9144000" y="6858000"/>
                </a:lnTo>
                <a:lnTo>
                  <a:pt x="9144000" y="0"/>
                </a:lnTo>
                <a:lnTo>
                  <a:pt x="0" y="0"/>
                </a:lnTo>
                <a:lnTo>
                  <a:pt x="0" y="6858000"/>
                </a:lnTo>
              </a:path>
            </a:pathLst>
          </a:custGeom>
          <a:solidFill>
            <a:srgbClr val="FFFFFF"/>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31747" name="Freeform 3"/>
          <p:cNvSpPr>
            <a:spLocks noChangeArrowheads="1"/>
          </p:cNvSpPr>
          <p:nvPr/>
        </p:nvSpPr>
        <p:spPr bwMode="auto">
          <a:xfrm>
            <a:off x="0" y="0"/>
            <a:ext cx="9144000" cy="1066800"/>
          </a:xfrm>
          <a:custGeom>
            <a:avLst/>
            <a:gdLst>
              <a:gd name="T0" fmla="*/ 0 w 9144000"/>
              <a:gd name="T1" fmla="*/ 1066800 h 1066800"/>
              <a:gd name="T2" fmla="*/ 9144000 w 9144000"/>
              <a:gd name="T3" fmla="*/ 1066800 h 1066800"/>
              <a:gd name="T4" fmla="*/ 9144000 w 9144000"/>
              <a:gd name="T5" fmla="*/ 0 h 1066800"/>
              <a:gd name="T6" fmla="*/ 0 w 9144000"/>
              <a:gd name="T7" fmla="*/ 0 h 1066800"/>
              <a:gd name="T8" fmla="*/ 0 w 9144000"/>
              <a:gd name="T9" fmla="*/ 1066800 h 1066800"/>
              <a:gd name="T10" fmla="*/ 0 60000 65536"/>
              <a:gd name="T11" fmla="*/ 0 60000 65536"/>
              <a:gd name="T12" fmla="*/ 0 60000 65536"/>
              <a:gd name="T13" fmla="*/ 0 60000 65536"/>
              <a:gd name="T14" fmla="*/ 0 60000 65536"/>
              <a:gd name="T15" fmla="*/ 0 w 9144000"/>
              <a:gd name="T16" fmla="*/ 0 h 1066800"/>
              <a:gd name="T17" fmla="*/ 9144000 w 9144000"/>
              <a:gd name="T18" fmla="*/ 1066800 h 1066800"/>
            </a:gdLst>
            <a:ahLst/>
            <a:cxnLst>
              <a:cxn ang="T10">
                <a:pos x="T0" y="T1"/>
              </a:cxn>
              <a:cxn ang="T11">
                <a:pos x="T2" y="T3"/>
              </a:cxn>
              <a:cxn ang="T12">
                <a:pos x="T4" y="T5"/>
              </a:cxn>
              <a:cxn ang="T13">
                <a:pos x="T6" y="T7"/>
              </a:cxn>
              <a:cxn ang="T14">
                <a:pos x="T8" y="T9"/>
              </a:cxn>
            </a:cxnLst>
            <a:rect l="T15" t="T16" r="T17" b="T18"/>
            <a:pathLst>
              <a:path w="9144000" h="1066800">
                <a:moveTo>
                  <a:pt x="0" y="1066800"/>
                </a:moveTo>
                <a:lnTo>
                  <a:pt x="9144000" y="1066800"/>
                </a:lnTo>
                <a:lnTo>
                  <a:pt x="9144000" y="0"/>
                </a:lnTo>
                <a:lnTo>
                  <a:pt x="0" y="0"/>
                </a:lnTo>
                <a:lnTo>
                  <a:pt x="0" y="1066800"/>
                </a:lnTo>
              </a:path>
            </a:pathLst>
          </a:custGeom>
          <a:solidFill>
            <a:srgbClr val="0056AC"/>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31748" name="Freeform 3"/>
          <p:cNvSpPr>
            <a:spLocks noChangeArrowheads="1"/>
          </p:cNvSpPr>
          <p:nvPr/>
        </p:nvSpPr>
        <p:spPr bwMode="auto">
          <a:xfrm>
            <a:off x="-3175" y="-3175"/>
            <a:ext cx="9153525" cy="1076325"/>
          </a:xfrm>
          <a:custGeom>
            <a:avLst/>
            <a:gdLst>
              <a:gd name="T0" fmla="*/ 6350 w 9156700"/>
              <a:gd name="T1" fmla="*/ 1073150 h 1079500"/>
              <a:gd name="T2" fmla="*/ 9150350 w 9156700"/>
              <a:gd name="T3" fmla="*/ 1073150 h 1079500"/>
              <a:gd name="T4" fmla="*/ 9150350 w 9156700"/>
              <a:gd name="T5" fmla="*/ 6350 h 1079500"/>
              <a:gd name="T6" fmla="*/ 6350 w 9156700"/>
              <a:gd name="T7" fmla="*/ 6350 h 1079500"/>
              <a:gd name="T8" fmla="*/ 6350 w 9156700"/>
              <a:gd name="T9" fmla="*/ 1073150 h 1079500"/>
              <a:gd name="T10" fmla="*/ 0 60000 65536"/>
              <a:gd name="T11" fmla="*/ 0 60000 65536"/>
              <a:gd name="T12" fmla="*/ 0 60000 65536"/>
              <a:gd name="T13" fmla="*/ 0 60000 65536"/>
              <a:gd name="T14" fmla="*/ 0 60000 65536"/>
              <a:gd name="T15" fmla="*/ 0 w 9156700"/>
              <a:gd name="T16" fmla="*/ 0 h 1079500"/>
              <a:gd name="T17" fmla="*/ 9156700 w 9156700"/>
              <a:gd name="T18" fmla="*/ 1079500 h 1079500"/>
            </a:gdLst>
            <a:ahLst/>
            <a:cxnLst>
              <a:cxn ang="T10">
                <a:pos x="T0" y="T1"/>
              </a:cxn>
              <a:cxn ang="T11">
                <a:pos x="T2" y="T3"/>
              </a:cxn>
              <a:cxn ang="T12">
                <a:pos x="T4" y="T5"/>
              </a:cxn>
              <a:cxn ang="T13">
                <a:pos x="T6" y="T7"/>
              </a:cxn>
              <a:cxn ang="T14">
                <a:pos x="T8" y="T9"/>
              </a:cxn>
            </a:cxnLst>
            <a:rect l="T15" t="T16" r="T17" b="T18"/>
            <a:pathLst>
              <a:path w="9156700" h="1079500">
                <a:moveTo>
                  <a:pt x="6350" y="1073150"/>
                </a:moveTo>
                <a:lnTo>
                  <a:pt x="9150350" y="1073150"/>
                </a:lnTo>
                <a:lnTo>
                  <a:pt x="9150350" y="6350"/>
                </a:lnTo>
                <a:lnTo>
                  <a:pt x="6350" y="6350"/>
                </a:lnTo>
                <a:lnTo>
                  <a:pt x="6350" y="1073150"/>
                </a:lnTo>
              </a:path>
            </a:pathLst>
          </a:custGeom>
          <a:solidFill>
            <a:srgbClr val="000000">
              <a:alpha val="0"/>
            </a:srgbClr>
          </a:solidFill>
          <a:ln w="12700" cap="flat" cmpd="sng">
            <a:solidFill>
              <a:srgbClr val="000000"/>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pic>
        <p:nvPicPr>
          <p:cNvPr id="3174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616700"/>
            <a:ext cx="91440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0" name="TextBox 1"/>
          <p:cNvSpPr>
            <a:spLocks noChangeArrowheads="1"/>
          </p:cNvSpPr>
          <p:nvPr/>
        </p:nvSpPr>
        <p:spPr bwMode="auto">
          <a:xfrm>
            <a:off x="584200" y="6667500"/>
            <a:ext cx="13716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200"/>
              </a:lnSpc>
            </a:pPr>
            <a:r>
              <a:rPr lang="en-US" altLang="zh-CN" sz="1200">
                <a:solidFill>
                  <a:srgbClr val="FFFFFF"/>
                </a:solidFill>
                <a:latin typeface="Times New Roman" pitchFamily="18" charset="0"/>
                <a:sym typeface="Times New Roman" pitchFamily="18" charset="0"/>
              </a:rPr>
              <a:t>《大数据技术基础》</a:t>
            </a:r>
            <a:endParaRPr lang="zh-CN" altLang="en-US"/>
          </a:p>
        </p:txBody>
      </p:sp>
      <p:sp>
        <p:nvSpPr>
          <p:cNvPr id="31751" name="TextBox 1"/>
          <p:cNvSpPr>
            <a:spLocks noChangeArrowheads="1"/>
          </p:cNvSpPr>
          <p:nvPr/>
        </p:nvSpPr>
        <p:spPr bwMode="auto">
          <a:xfrm>
            <a:off x="546100" y="482600"/>
            <a:ext cx="7975600" cy="415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673100" algn="l"/>
                <a:tab pos="685800" algn="l"/>
              </a:tabLst>
              <a:defRPr>
                <a:solidFill>
                  <a:schemeClr val="tx1"/>
                </a:solidFill>
                <a:latin typeface="Arial" pitchFamily="34" charset="0"/>
              </a:defRPr>
            </a:lvl1pPr>
            <a:lvl2pPr>
              <a:tabLst>
                <a:tab pos="673100" algn="l"/>
                <a:tab pos="685800" algn="l"/>
              </a:tabLst>
              <a:defRPr>
                <a:solidFill>
                  <a:schemeClr val="tx1"/>
                </a:solidFill>
                <a:latin typeface="Arial" pitchFamily="34" charset="0"/>
              </a:defRPr>
            </a:lvl2pPr>
            <a:lvl3pPr>
              <a:tabLst>
                <a:tab pos="673100" algn="l"/>
                <a:tab pos="685800" algn="l"/>
              </a:tabLst>
              <a:defRPr>
                <a:solidFill>
                  <a:schemeClr val="tx1"/>
                </a:solidFill>
                <a:latin typeface="Arial" pitchFamily="34" charset="0"/>
              </a:defRPr>
            </a:lvl3pPr>
            <a:lvl4pPr>
              <a:tabLst>
                <a:tab pos="673100" algn="l"/>
                <a:tab pos="685800" algn="l"/>
              </a:tabLst>
              <a:defRPr>
                <a:solidFill>
                  <a:schemeClr val="tx1"/>
                </a:solidFill>
                <a:latin typeface="Arial" pitchFamily="34" charset="0"/>
              </a:defRPr>
            </a:lvl4pPr>
            <a:lvl5pPr>
              <a:tabLst>
                <a:tab pos="673100" algn="l"/>
                <a:tab pos="685800" algn="l"/>
              </a:tabLst>
              <a:defRPr>
                <a:solidFill>
                  <a:schemeClr val="tx1"/>
                </a:solidFill>
                <a:latin typeface="Arial" pitchFamily="34" charset="0"/>
              </a:defRPr>
            </a:lvl5pPr>
            <a:lvl6pPr fontAlgn="base">
              <a:spcBef>
                <a:spcPct val="0"/>
              </a:spcBef>
              <a:spcAft>
                <a:spcPct val="0"/>
              </a:spcAft>
              <a:buFont typeface="Arial" pitchFamily="34" charset="0"/>
              <a:tabLst>
                <a:tab pos="673100" algn="l"/>
                <a:tab pos="685800" algn="l"/>
              </a:tabLst>
              <a:defRPr>
                <a:solidFill>
                  <a:schemeClr val="tx1"/>
                </a:solidFill>
                <a:latin typeface="Arial" pitchFamily="34" charset="0"/>
              </a:defRPr>
            </a:lvl6pPr>
            <a:lvl7pPr fontAlgn="base">
              <a:spcBef>
                <a:spcPct val="0"/>
              </a:spcBef>
              <a:spcAft>
                <a:spcPct val="0"/>
              </a:spcAft>
              <a:buFont typeface="Arial" pitchFamily="34" charset="0"/>
              <a:tabLst>
                <a:tab pos="673100" algn="l"/>
                <a:tab pos="685800" algn="l"/>
              </a:tabLst>
              <a:defRPr>
                <a:solidFill>
                  <a:schemeClr val="tx1"/>
                </a:solidFill>
                <a:latin typeface="Arial" pitchFamily="34" charset="0"/>
              </a:defRPr>
            </a:lvl7pPr>
            <a:lvl8pPr fontAlgn="base">
              <a:spcBef>
                <a:spcPct val="0"/>
              </a:spcBef>
              <a:spcAft>
                <a:spcPct val="0"/>
              </a:spcAft>
              <a:buFont typeface="Arial" pitchFamily="34" charset="0"/>
              <a:tabLst>
                <a:tab pos="673100" algn="l"/>
                <a:tab pos="685800" algn="l"/>
              </a:tabLst>
              <a:defRPr>
                <a:solidFill>
                  <a:schemeClr val="tx1"/>
                </a:solidFill>
                <a:latin typeface="Arial" pitchFamily="34" charset="0"/>
              </a:defRPr>
            </a:lvl8pPr>
            <a:lvl9pPr fontAlgn="base">
              <a:spcBef>
                <a:spcPct val="0"/>
              </a:spcBef>
              <a:spcAft>
                <a:spcPct val="0"/>
              </a:spcAft>
              <a:buFont typeface="Arial" pitchFamily="34" charset="0"/>
              <a:tabLst>
                <a:tab pos="673100" algn="l"/>
                <a:tab pos="685800" algn="l"/>
              </a:tabLst>
              <a:defRPr>
                <a:solidFill>
                  <a:schemeClr val="tx1"/>
                </a:solidFill>
                <a:latin typeface="Arial" pitchFamily="34" charset="0"/>
              </a:defRPr>
            </a:lvl9pPr>
          </a:lstStyle>
          <a:p>
            <a:pPr>
              <a:lnSpc>
                <a:spcPts val="32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3200">
                <a:solidFill>
                  <a:srgbClr val="FFFFFF"/>
                </a:solidFill>
                <a:latin typeface="黑体" pitchFamily="49" charset="-122"/>
                <a:sym typeface="黑体" pitchFamily="49" charset="-122"/>
              </a:rPr>
              <a:t>大数据隐私问题</a:t>
            </a:r>
            <a:endParaRPr lang="zh-CN" altLang="en-US" sz="3200">
              <a:solidFill>
                <a:srgbClr val="FFFFFF"/>
              </a:solidFill>
              <a:latin typeface="黑体" pitchFamily="49" charset="-122"/>
              <a:sym typeface="黑体" pitchFamily="49" charset="-122"/>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27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2400">
                <a:solidFill>
                  <a:srgbClr val="000000"/>
                </a:solidFill>
                <a:latin typeface="Times New Roman" pitchFamily="18" charset="0"/>
                <a:sym typeface="Times New Roman" pitchFamily="18" charset="0"/>
              </a:rPr>
              <a:t>隐私问题由来已久，计算机的出现使得越来越多的数据</a:t>
            </a:r>
            <a:endParaRPr lang="zh-CN" altLang="en-US" sz="2400">
              <a:solidFill>
                <a:srgbClr val="000000"/>
              </a:solidFill>
              <a:latin typeface="Times New Roman" pitchFamily="18" charset="0"/>
              <a:sym typeface="Times New Roman" pitchFamily="18" charset="0"/>
            </a:endParaRPr>
          </a:p>
          <a:p>
            <a:pPr>
              <a:lnSpc>
                <a:spcPts val="2900"/>
              </a:lnSpc>
            </a:pPr>
            <a:r>
              <a:rPr lang="en-US" altLang="zh-CN" sz="2400">
                <a:solidFill>
                  <a:srgbClr val="000000"/>
                </a:solidFill>
                <a:latin typeface="Times New Roman" pitchFamily="18" charset="0"/>
                <a:sym typeface="Times New Roman" pitchFamily="18" charset="0"/>
              </a:rPr>
              <a:t>以数字化的形式存储在电脑中，互联网的发展则使数据更加</a:t>
            </a:r>
            <a:endParaRPr lang="zh-CN" altLang="en-US" sz="2400">
              <a:solidFill>
                <a:srgbClr val="000000"/>
              </a:solidFill>
              <a:latin typeface="Times New Roman" pitchFamily="18" charset="0"/>
              <a:sym typeface="Times New Roman" pitchFamily="18" charset="0"/>
            </a:endParaRPr>
          </a:p>
          <a:p>
            <a:pPr>
              <a:lnSpc>
                <a:spcPts val="2700"/>
              </a:lnSpc>
            </a:pPr>
            <a:r>
              <a:rPr lang="en-US" altLang="zh-CN" sz="2400">
                <a:solidFill>
                  <a:srgbClr val="000000"/>
                </a:solidFill>
                <a:latin typeface="Times New Roman" pitchFamily="18" charset="0"/>
                <a:sym typeface="Times New Roman" pitchFamily="18" charset="0"/>
              </a:rPr>
              <a:t>容易产生和传播，数据隐私问题越来越严重。</a:t>
            </a:r>
            <a:endParaRPr lang="zh-CN" altLang="en-US" sz="2400">
              <a:solidFill>
                <a:srgbClr val="000000"/>
              </a:solidFill>
              <a:latin typeface="Times New Roman" pitchFamily="18" charset="0"/>
              <a:sym typeface="Times New Roman" pitchFamily="18"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3000"/>
              </a:lnSpc>
            </a:pPr>
            <a:r>
              <a:rPr lang="en-US" altLang="zh-CN" sz="2400">
                <a:solidFill>
                  <a:srgbClr val="000000"/>
                </a:solidFill>
                <a:latin typeface="Times New Roman" pitchFamily="18" charset="0"/>
                <a:sym typeface="Times New Roman" pitchFamily="18" charset="0"/>
              </a:rPr>
              <a:t>•   隐性的数据暴露：面临技术和人力（众包）的双重考验</a:t>
            </a:r>
            <a:endParaRPr lang="zh-CN" altLang="en-US" sz="2400">
              <a:solidFill>
                <a:srgbClr val="000000"/>
              </a:solidFill>
              <a:latin typeface="Times New Roman" pitchFamily="18" charset="0"/>
              <a:sym typeface="Times New Roman" pitchFamily="18" charset="0"/>
            </a:endParaRPr>
          </a:p>
          <a:p>
            <a:pPr>
              <a:lnSpc>
                <a:spcPts val="3400"/>
              </a:lnSpc>
            </a:pPr>
            <a:r>
              <a:rPr lang="en-US" altLang="zh-CN" sz="2400">
                <a:solidFill>
                  <a:srgbClr val="000000"/>
                </a:solidFill>
                <a:latin typeface="Times New Roman" pitchFamily="18" charset="0"/>
                <a:sym typeface="Times New Roman" pitchFamily="18" charset="0"/>
              </a:rPr>
              <a:t>•   数据公开与隐私保护的矛盾:隐私保护数据挖掘</a:t>
            </a:r>
            <a:endParaRPr lang="zh-CN" altLang="en-US" sz="2400">
              <a:solidFill>
                <a:srgbClr val="000000"/>
              </a:solidFill>
              <a:latin typeface="Times New Roman" pitchFamily="18" charset="0"/>
              <a:sym typeface="Times New Roman" pitchFamily="18" charset="0"/>
            </a:endParaRPr>
          </a:p>
          <a:p>
            <a:pPr>
              <a:lnSpc>
                <a:spcPts val="3400"/>
              </a:lnSpc>
            </a:pPr>
            <a:r>
              <a:rPr lang="en-US" altLang="zh-CN" sz="2400">
                <a:solidFill>
                  <a:srgbClr val="000000"/>
                </a:solidFill>
                <a:latin typeface="Times New Roman" pitchFamily="18" charset="0"/>
                <a:sym typeface="Times New Roman" pitchFamily="18" charset="0"/>
              </a:rPr>
              <a:t>•   数据动态性：现有隐私保护技术基于静态数据</a:t>
            </a:r>
            <a:endParaRPr lang="zh-CN" alt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reeform 3"/>
          <p:cNvSpPr>
            <a:spLocks noChangeArrowheads="1"/>
          </p:cNvSpPr>
          <p:nvPr/>
        </p:nvSpPr>
        <p:spPr bwMode="auto">
          <a:xfrm>
            <a:off x="0" y="0"/>
            <a:ext cx="9144000" cy="6858000"/>
          </a:xfrm>
          <a:custGeom>
            <a:avLst/>
            <a:gdLst>
              <a:gd name="T0" fmla="*/ 0 w 9144000"/>
              <a:gd name="T1" fmla="*/ 6858000 h 6858000"/>
              <a:gd name="T2" fmla="*/ 9144000 w 9144000"/>
              <a:gd name="T3" fmla="*/ 6858000 h 6858000"/>
              <a:gd name="T4" fmla="*/ 9144000 w 9144000"/>
              <a:gd name="T5" fmla="*/ 0 h 6858000"/>
              <a:gd name="T6" fmla="*/ 0 w 9144000"/>
              <a:gd name="T7" fmla="*/ 0 h 6858000"/>
              <a:gd name="T8" fmla="*/ 0 w 9144000"/>
              <a:gd name="T9" fmla="*/ 6858000 h 6858000"/>
              <a:gd name="T10" fmla="*/ 0 60000 65536"/>
              <a:gd name="T11" fmla="*/ 0 60000 65536"/>
              <a:gd name="T12" fmla="*/ 0 60000 65536"/>
              <a:gd name="T13" fmla="*/ 0 60000 65536"/>
              <a:gd name="T14" fmla="*/ 0 60000 65536"/>
              <a:gd name="T15" fmla="*/ 0 w 9144000"/>
              <a:gd name="T16" fmla="*/ 0 h 6858000"/>
              <a:gd name="T17" fmla="*/ 9144000 w 9144000"/>
              <a:gd name="T18" fmla="*/ 6858000 h 6858000"/>
            </a:gdLst>
            <a:ahLst/>
            <a:cxnLst>
              <a:cxn ang="T10">
                <a:pos x="T0" y="T1"/>
              </a:cxn>
              <a:cxn ang="T11">
                <a:pos x="T2" y="T3"/>
              </a:cxn>
              <a:cxn ang="T12">
                <a:pos x="T4" y="T5"/>
              </a:cxn>
              <a:cxn ang="T13">
                <a:pos x="T6" y="T7"/>
              </a:cxn>
              <a:cxn ang="T14">
                <a:pos x="T8" y="T9"/>
              </a:cxn>
            </a:cxnLst>
            <a:rect l="T15" t="T16" r="T17" b="T18"/>
            <a:pathLst>
              <a:path w="9144000" h="6858000">
                <a:moveTo>
                  <a:pt x="0" y="6858000"/>
                </a:moveTo>
                <a:lnTo>
                  <a:pt x="9144000" y="6858000"/>
                </a:lnTo>
                <a:lnTo>
                  <a:pt x="9144000" y="0"/>
                </a:lnTo>
                <a:lnTo>
                  <a:pt x="0" y="0"/>
                </a:lnTo>
                <a:lnTo>
                  <a:pt x="0" y="6858000"/>
                </a:lnTo>
              </a:path>
            </a:pathLst>
          </a:custGeom>
          <a:solidFill>
            <a:srgbClr val="FFFFFF"/>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10243" name="Freeform 3"/>
          <p:cNvSpPr>
            <a:spLocks noChangeArrowheads="1"/>
          </p:cNvSpPr>
          <p:nvPr/>
        </p:nvSpPr>
        <p:spPr bwMode="auto">
          <a:xfrm>
            <a:off x="0" y="0"/>
            <a:ext cx="9144000" cy="1066800"/>
          </a:xfrm>
          <a:custGeom>
            <a:avLst/>
            <a:gdLst>
              <a:gd name="T0" fmla="*/ 0 w 9144000"/>
              <a:gd name="T1" fmla="*/ 1066800 h 1066800"/>
              <a:gd name="T2" fmla="*/ 9144000 w 9144000"/>
              <a:gd name="T3" fmla="*/ 1066800 h 1066800"/>
              <a:gd name="T4" fmla="*/ 9144000 w 9144000"/>
              <a:gd name="T5" fmla="*/ 0 h 1066800"/>
              <a:gd name="T6" fmla="*/ 0 w 9144000"/>
              <a:gd name="T7" fmla="*/ 0 h 1066800"/>
              <a:gd name="T8" fmla="*/ 0 w 9144000"/>
              <a:gd name="T9" fmla="*/ 1066800 h 1066800"/>
              <a:gd name="T10" fmla="*/ 0 60000 65536"/>
              <a:gd name="T11" fmla="*/ 0 60000 65536"/>
              <a:gd name="T12" fmla="*/ 0 60000 65536"/>
              <a:gd name="T13" fmla="*/ 0 60000 65536"/>
              <a:gd name="T14" fmla="*/ 0 60000 65536"/>
              <a:gd name="T15" fmla="*/ 0 w 9144000"/>
              <a:gd name="T16" fmla="*/ 0 h 1066800"/>
              <a:gd name="T17" fmla="*/ 9144000 w 9144000"/>
              <a:gd name="T18" fmla="*/ 1066800 h 1066800"/>
            </a:gdLst>
            <a:ahLst/>
            <a:cxnLst>
              <a:cxn ang="T10">
                <a:pos x="T0" y="T1"/>
              </a:cxn>
              <a:cxn ang="T11">
                <a:pos x="T2" y="T3"/>
              </a:cxn>
              <a:cxn ang="T12">
                <a:pos x="T4" y="T5"/>
              </a:cxn>
              <a:cxn ang="T13">
                <a:pos x="T6" y="T7"/>
              </a:cxn>
              <a:cxn ang="T14">
                <a:pos x="T8" y="T9"/>
              </a:cxn>
            </a:cxnLst>
            <a:rect l="T15" t="T16" r="T17" b="T18"/>
            <a:pathLst>
              <a:path w="9144000" h="1066800">
                <a:moveTo>
                  <a:pt x="0" y="1066800"/>
                </a:moveTo>
                <a:lnTo>
                  <a:pt x="9144000" y="1066800"/>
                </a:lnTo>
                <a:lnTo>
                  <a:pt x="9144000" y="0"/>
                </a:lnTo>
                <a:lnTo>
                  <a:pt x="0" y="0"/>
                </a:lnTo>
                <a:lnTo>
                  <a:pt x="0" y="1066800"/>
                </a:lnTo>
              </a:path>
            </a:pathLst>
          </a:custGeom>
          <a:solidFill>
            <a:srgbClr val="0056AC"/>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10244" name="Freeform 3"/>
          <p:cNvSpPr>
            <a:spLocks noChangeArrowheads="1"/>
          </p:cNvSpPr>
          <p:nvPr/>
        </p:nvSpPr>
        <p:spPr bwMode="auto">
          <a:xfrm>
            <a:off x="-3175" y="-3175"/>
            <a:ext cx="9153525" cy="1076325"/>
          </a:xfrm>
          <a:custGeom>
            <a:avLst/>
            <a:gdLst>
              <a:gd name="T0" fmla="*/ 6350 w 9156700"/>
              <a:gd name="T1" fmla="*/ 1073150 h 1079500"/>
              <a:gd name="T2" fmla="*/ 9150350 w 9156700"/>
              <a:gd name="T3" fmla="*/ 1073150 h 1079500"/>
              <a:gd name="T4" fmla="*/ 9150350 w 9156700"/>
              <a:gd name="T5" fmla="*/ 6350 h 1079500"/>
              <a:gd name="T6" fmla="*/ 6350 w 9156700"/>
              <a:gd name="T7" fmla="*/ 6350 h 1079500"/>
              <a:gd name="T8" fmla="*/ 6350 w 9156700"/>
              <a:gd name="T9" fmla="*/ 1073150 h 1079500"/>
              <a:gd name="T10" fmla="*/ 0 60000 65536"/>
              <a:gd name="T11" fmla="*/ 0 60000 65536"/>
              <a:gd name="T12" fmla="*/ 0 60000 65536"/>
              <a:gd name="T13" fmla="*/ 0 60000 65536"/>
              <a:gd name="T14" fmla="*/ 0 60000 65536"/>
              <a:gd name="T15" fmla="*/ 0 w 9156700"/>
              <a:gd name="T16" fmla="*/ 0 h 1079500"/>
              <a:gd name="T17" fmla="*/ 9156700 w 9156700"/>
              <a:gd name="T18" fmla="*/ 1079500 h 1079500"/>
            </a:gdLst>
            <a:ahLst/>
            <a:cxnLst>
              <a:cxn ang="T10">
                <a:pos x="T0" y="T1"/>
              </a:cxn>
              <a:cxn ang="T11">
                <a:pos x="T2" y="T3"/>
              </a:cxn>
              <a:cxn ang="T12">
                <a:pos x="T4" y="T5"/>
              </a:cxn>
              <a:cxn ang="T13">
                <a:pos x="T6" y="T7"/>
              </a:cxn>
              <a:cxn ang="T14">
                <a:pos x="T8" y="T9"/>
              </a:cxn>
            </a:cxnLst>
            <a:rect l="T15" t="T16" r="T17" b="T18"/>
            <a:pathLst>
              <a:path w="9156700" h="1079500">
                <a:moveTo>
                  <a:pt x="6350" y="1073150"/>
                </a:moveTo>
                <a:lnTo>
                  <a:pt x="9150350" y="1073150"/>
                </a:lnTo>
                <a:lnTo>
                  <a:pt x="9150350" y="6350"/>
                </a:lnTo>
                <a:lnTo>
                  <a:pt x="6350" y="6350"/>
                </a:lnTo>
                <a:lnTo>
                  <a:pt x="6350" y="1073150"/>
                </a:lnTo>
              </a:path>
            </a:pathLst>
          </a:custGeom>
          <a:solidFill>
            <a:srgbClr val="000000">
              <a:alpha val="0"/>
            </a:srgbClr>
          </a:solidFill>
          <a:ln w="12700" cap="flat" cmpd="sng">
            <a:solidFill>
              <a:srgbClr val="000000"/>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pic>
        <p:nvPicPr>
          <p:cNvPr id="1024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616700"/>
            <a:ext cx="91440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TextBox 1"/>
          <p:cNvSpPr>
            <a:spLocks noChangeArrowheads="1"/>
          </p:cNvSpPr>
          <p:nvPr/>
        </p:nvSpPr>
        <p:spPr bwMode="auto">
          <a:xfrm>
            <a:off x="584200" y="6667500"/>
            <a:ext cx="13716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200"/>
              </a:lnSpc>
            </a:pPr>
            <a:r>
              <a:rPr lang="en-US" altLang="zh-CN" sz="1200">
                <a:solidFill>
                  <a:srgbClr val="FFFFFF"/>
                </a:solidFill>
                <a:latin typeface="Times New Roman" pitchFamily="18" charset="0"/>
                <a:sym typeface="Times New Roman" pitchFamily="18" charset="0"/>
              </a:rPr>
              <a:t>《大数据技术基础》</a:t>
            </a:r>
            <a:endParaRPr lang="zh-CN" altLang="en-US"/>
          </a:p>
        </p:txBody>
      </p:sp>
      <p:sp>
        <p:nvSpPr>
          <p:cNvPr id="10247" name="TextBox 1"/>
          <p:cNvSpPr>
            <a:spLocks noChangeArrowheads="1"/>
          </p:cNvSpPr>
          <p:nvPr/>
        </p:nvSpPr>
        <p:spPr bwMode="auto">
          <a:xfrm>
            <a:off x="1003300" y="457200"/>
            <a:ext cx="8128000" cy="355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228600" algn="l"/>
                <a:tab pos="457200" algn="l"/>
                <a:tab pos="508000" algn="l"/>
              </a:tabLst>
              <a:defRPr>
                <a:solidFill>
                  <a:schemeClr val="tx1"/>
                </a:solidFill>
                <a:latin typeface="Arial" pitchFamily="34" charset="0"/>
              </a:defRPr>
            </a:lvl1pPr>
            <a:lvl2pPr>
              <a:tabLst>
                <a:tab pos="228600" algn="l"/>
                <a:tab pos="457200" algn="l"/>
                <a:tab pos="508000" algn="l"/>
              </a:tabLst>
              <a:defRPr>
                <a:solidFill>
                  <a:schemeClr val="tx1"/>
                </a:solidFill>
                <a:latin typeface="Arial" pitchFamily="34" charset="0"/>
              </a:defRPr>
            </a:lvl2pPr>
            <a:lvl3pPr>
              <a:tabLst>
                <a:tab pos="228600" algn="l"/>
                <a:tab pos="457200" algn="l"/>
                <a:tab pos="508000" algn="l"/>
              </a:tabLst>
              <a:defRPr>
                <a:solidFill>
                  <a:schemeClr val="tx1"/>
                </a:solidFill>
                <a:latin typeface="Arial" pitchFamily="34" charset="0"/>
              </a:defRPr>
            </a:lvl3pPr>
            <a:lvl4pPr>
              <a:tabLst>
                <a:tab pos="228600" algn="l"/>
                <a:tab pos="457200" algn="l"/>
                <a:tab pos="508000" algn="l"/>
              </a:tabLst>
              <a:defRPr>
                <a:solidFill>
                  <a:schemeClr val="tx1"/>
                </a:solidFill>
                <a:latin typeface="Arial" pitchFamily="34" charset="0"/>
              </a:defRPr>
            </a:lvl4pPr>
            <a:lvl5pPr>
              <a:tabLst>
                <a:tab pos="228600" algn="l"/>
                <a:tab pos="457200" algn="l"/>
                <a:tab pos="508000" algn="l"/>
              </a:tabLst>
              <a:defRPr>
                <a:solidFill>
                  <a:schemeClr val="tx1"/>
                </a:solidFill>
                <a:latin typeface="Arial" pitchFamily="34" charset="0"/>
              </a:defRPr>
            </a:lvl5pPr>
            <a:lvl6pPr fontAlgn="base">
              <a:spcBef>
                <a:spcPct val="0"/>
              </a:spcBef>
              <a:spcAft>
                <a:spcPct val="0"/>
              </a:spcAft>
              <a:buFont typeface="Arial" pitchFamily="34" charset="0"/>
              <a:tabLst>
                <a:tab pos="228600" algn="l"/>
                <a:tab pos="457200" algn="l"/>
                <a:tab pos="508000" algn="l"/>
              </a:tabLst>
              <a:defRPr>
                <a:solidFill>
                  <a:schemeClr val="tx1"/>
                </a:solidFill>
                <a:latin typeface="Arial" pitchFamily="34" charset="0"/>
              </a:defRPr>
            </a:lvl6pPr>
            <a:lvl7pPr fontAlgn="base">
              <a:spcBef>
                <a:spcPct val="0"/>
              </a:spcBef>
              <a:spcAft>
                <a:spcPct val="0"/>
              </a:spcAft>
              <a:buFont typeface="Arial" pitchFamily="34" charset="0"/>
              <a:tabLst>
                <a:tab pos="228600" algn="l"/>
                <a:tab pos="457200" algn="l"/>
                <a:tab pos="508000" algn="l"/>
              </a:tabLst>
              <a:defRPr>
                <a:solidFill>
                  <a:schemeClr val="tx1"/>
                </a:solidFill>
                <a:latin typeface="Arial" pitchFamily="34" charset="0"/>
              </a:defRPr>
            </a:lvl7pPr>
            <a:lvl8pPr fontAlgn="base">
              <a:spcBef>
                <a:spcPct val="0"/>
              </a:spcBef>
              <a:spcAft>
                <a:spcPct val="0"/>
              </a:spcAft>
              <a:buFont typeface="Arial" pitchFamily="34" charset="0"/>
              <a:tabLst>
                <a:tab pos="228600" algn="l"/>
                <a:tab pos="457200" algn="l"/>
                <a:tab pos="508000" algn="l"/>
              </a:tabLst>
              <a:defRPr>
                <a:solidFill>
                  <a:schemeClr val="tx1"/>
                </a:solidFill>
                <a:latin typeface="Arial" pitchFamily="34" charset="0"/>
              </a:defRPr>
            </a:lvl8pPr>
            <a:lvl9pPr fontAlgn="base">
              <a:spcBef>
                <a:spcPct val="0"/>
              </a:spcBef>
              <a:spcAft>
                <a:spcPct val="0"/>
              </a:spcAft>
              <a:buFont typeface="Arial" pitchFamily="34" charset="0"/>
              <a:tabLst>
                <a:tab pos="228600" algn="l"/>
                <a:tab pos="457200" algn="l"/>
                <a:tab pos="508000" algn="l"/>
              </a:tabLst>
              <a:defRPr>
                <a:solidFill>
                  <a:schemeClr val="tx1"/>
                </a:solidFill>
                <a:latin typeface="Arial" pitchFamily="34" charset="0"/>
              </a:defRPr>
            </a:lvl9pPr>
          </a:lstStyle>
          <a:p>
            <a:pPr>
              <a:lnSpc>
                <a:spcPts val="32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3200">
                <a:solidFill>
                  <a:srgbClr val="FFFFFF"/>
                </a:solidFill>
                <a:latin typeface="黑体" pitchFamily="49" charset="-122"/>
                <a:sym typeface="黑体" pitchFamily="49" charset="-122"/>
              </a:rPr>
              <a:t>大数据之“快”从何说起</a:t>
            </a:r>
            <a:endParaRPr lang="zh-CN" altLang="en-US" sz="3200">
              <a:solidFill>
                <a:srgbClr val="FFFFFF"/>
              </a:solidFill>
              <a:latin typeface="黑体" pitchFamily="49" charset="-122"/>
              <a:sym typeface="黑体" pitchFamily="49" charset="-122"/>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2400"/>
              </a:lnSpc>
            </a:pPr>
            <a:r>
              <a:rPr lang="en-US" altLang="zh-CN" sz="2000">
                <a:solidFill>
                  <a:srgbClr val="000000"/>
                </a:solidFill>
                <a:latin typeface="Times New Roman" pitchFamily="18" charset="0"/>
                <a:sym typeface="Times New Roman" pitchFamily="18" charset="0"/>
              </a:rPr>
              <a:t>•</a:t>
            </a:r>
            <a:r>
              <a:rPr lang="en-US" altLang="zh-CN" sz="2000">
                <a:solidFill>
                  <a:srgbClr val="000000"/>
                </a:solidFill>
                <a:latin typeface="黑体" pitchFamily="49" charset="-122"/>
                <a:sym typeface="黑体" pitchFamily="49" charset="-122"/>
              </a:rPr>
              <a:t>时间就是金钱</a:t>
            </a:r>
            <a:endParaRPr lang="zh-CN" altLang="en-US" sz="2000">
              <a:solidFill>
                <a:srgbClr val="000000"/>
              </a:solidFill>
              <a:latin typeface="黑体" pitchFamily="49" charset="-122"/>
              <a:sym typeface="黑体" pitchFamily="49" charset="-122"/>
            </a:endParaRPr>
          </a:p>
          <a:p>
            <a:pPr>
              <a:lnSpc>
                <a:spcPts val="27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2400">
                <a:solidFill>
                  <a:srgbClr val="000000"/>
                </a:solidFill>
                <a:latin typeface="Times New Roman" pitchFamily="18" charset="0"/>
                <a:sym typeface="Times New Roman" pitchFamily="18" charset="0"/>
              </a:rPr>
              <a:t>时间在分母上，越小，单位价值就越大。</a:t>
            </a:r>
            <a:endParaRPr lang="zh-CN" altLang="en-US" sz="2400">
              <a:solidFill>
                <a:srgbClr val="000000"/>
              </a:solidFill>
              <a:latin typeface="Times New Roman" pitchFamily="18" charset="0"/>
              <a:sym typeface="Times New Roman" pitchFamily="18"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2900"/>
              </a:lnSpc>
            </a:pPr>
            <a:r>
              <a:rPr lang="en-US" altLang="zh-CN" sz="2000">
                <a:solidFill>
                  <a:srgbClr val="000000"/>
                </a:solidFill>
                <a:latin typeface="Times New Roman" pitchFamily="18" charset="0"/>
                <a:sym typeface="Times New Roman" pitchFamily="18" charset="0"/>
              </a:rPr>
              <a:t>•</a:t>
            </a:r>
            <a:r>
              <a:rPr lang="en-US" altLang="zh-CN" sz="2000">
                <a:solidFill>
                  <a:srgbClr val="000000"/>
                </a:solidFill>
                <a:latin typeface="黑体" pitchFamily="49" charset="-122"/>
                <a:sym typeface="黑体" pitchFamily="49" charset="-122"/>
              </a:rPr>
              <a:t>像其它商品一样，数据的价值会折旧</a:t>
            </a:r>
            <a:endParaRPr lang="zh-CN" altLang="en-US" sz="2000">
              <a:solidFill>
                <a:srgbClr val="000000"/>
              </a:solidFill>
              <a:latin typeface="黑体" pitchFamily="49" charset="-122"/>
              <a:sym typeface="黑体" pitchFamily="49" charset="-122"/>
            </a:endParaRPr>
          </a:p>
          <a:p>
            <a:pPr>
              <a:lnSpc>
                <a:spcPts val="27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2400">
                <a:solidFill>
                  <a:srgbClr val="000000"/>
                </a:solidFill>
                <a:latin typeface="Times New Roman" pitchFamily="18" charset="0"/>
                <a:sym typeface="Times New Roman" pitchFamily="18" charset="0"/>
              </a:rPr>
              <a:t>过去一天的数据，比过去一个月的数据可能都更有价值。</a:t>
            </a:r>
            <a:endParaRPr lang="zh-CN" altLang="en-US" sz="2400">
              <a:solidFill>
                <a:srgbClr val="000000"/>
              </a:solidFill>
              <a:latin typeface="Times New Roman" pitchFamily="18" charset="0"/>
              <a:sym typeface="Times New Roman" pitchFamily="18"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2900"/>
              </a:lnSpc>
            </a:pPr>
            <a:r>
              <a:rPr lang="en-US" altLang="zh-CN" sz="2000">
                <a:solidFill>
                  <a:srgbClr val="000000"/>
                </a:solidFill>
                <a:latin typeface="Times New Roman" pitchFamily="18" charset="0"/>
                <a:sym typeface="Times New Roman" pitchFamily="18" charset="0"/>
              </a:rPr>
              <a:t>•</a:t>
            </a:r>
            <a:r>
              <a:rPr lang="en-US" altLang="zh-CN" sz="2000">
                <a:solidFill>
                  <a:srgbClr val="000000"/>
                </a:solidFill>
                <a:latin typeface="黑体" pitchFamily="49" charset="-122"/>
                <a:sym typeface="黑体" pitchFamily="49" charset="-122"/>
              </a:rPr>
              <a:t>数据跟新闻和金融行情一样，具有时效性</a:t>
            </a:r>
            <a:endParaRPr lang="zh-CN" altLang="en-US"/>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reeform 3"/>
          <p:cNvSpPr>
            <a:spLocks noChangeArrowheads="1"/>
          </p:cNvSpPr>
          <p:nvPr/>
        </p:nvSpPr>
        <p:spPr bwMode="auto">
          <a:xfrm>
            <a:off x="0" y="0"/>
            <a:ext cx="9144000" cy="6858000"/>
          </a:xfrm>
          <a:custGeom>
            <a:avLst/>
            <a:gdLst>
              <a:gd name="T0" fmla="*/ 0 w 9144000"/>
              <a:gd name="T1" fmla="*/ 6858000 h 6858000"/>
              <a:gd name="T2" fmla="*/ 9144000 w 9144000"/>
              <a:gd name="T3" fmla="*/ 6858000 h 6858000"/>
              <a:gd name="T4" fmla="*/ 9144000 w 9144000"/>
              <a:gd name="T5" fmla="*/ 0 h 6858000"/>
              <a:gd name="T6" fmla="*/ 0 w 9144000"/>
              <a:gd name="T7" fmla="*/ 0 h 6858000"/>
              <a:gd name="T8" fmla="*/ 0 w 9144000"/>
              <a:gd name="T9" fmla="*/ 6858000 h 6858000"/>
              <a:gd name="T10" fmla="*/ 0 60000 65536"/>
              <a:gd name="T11" fmla="*/ 0 60000 65536"/>
              <a:gd name="T12" fmla="*/ 0 60000 65536"/>
              <a:gd name="T13" fmla="*/ 0 60000 65536"/>
              <a:gd name="T14" fmla="*/ 0 60000 65536"/>
              <a:gd name="T15" fmla="*/ 0 w 9144000"/>
              <a:gd name="T16" fmla="*/ 0 h 6858000"/>
              <a:gd name="T17" fmla="*/ 9144000 w 9144000"/>
              <a:gd name="T18" fmla="*/ 6858000 h 6858000"/>
            </a:gdLst>
            <a:ahLst/>
            <a:cxnLst>
              <a:cxn ang="T10">
                <a:pos x="T0" y="T1"/>
              </a:cxn>
              <a:cxn ang="T11">
                <a:pos x="T2" y="T3"/>
              </a:cxn>
              <a:cxn ang="T12">
                <a:pos x="T4" y="T5"/>
              </a:cxn>
              <a:cxn ang="T13">
                <a:pos x="T6" y="T7"/>
              </a:cxn>
              <a:cxn ang="T14">
                <a:pos x="T8" y="T9"/>
              </a:cxn>
            </a:cxnLst>
            <a:rect l="T15" t="T16" r="T17" b="T18"/>
            <a:pathLst>
              <a:path w="9144000" h="6858000">
                <a:moveTo>
                  <a:pt x="0" y="6858000"/>
                </a:moveTo>
                <a:lnTo>
                  <a:pt x="9144000" y="6858000"/>
                </a:lnTo>
                <a:lnTo>
                  <a:pt x="9144000" y="0"/>
                </a:lnTo>
                <a:lnTo>
                  <a:pt x="0" y="0"/>
                </a:lnTo>
                <a:lnTo>
                  <a:pt x="0" y="6858000"/>
                </a:lnTo>
              </a:path>
            </a:pathLst>
          </a:custGeom>
          <a:solidFill>
            <a:srgbClr val="FFFFFF"/>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32771" name="Freeform 3"/>
          <p:cNvSpPr>
            <a:spLocks noChangeArrowheads="1"/>
          </p:cNvSpPr>
          <p:nvPr/>
        </p:nvSpPr>
        <p:spPr bwMode="auto">
          <a:xfrm>
            <a:off x="0" y="0"/>
            <a:ext cx="9144000" cy="1066800"/>
          </a:xfrm>
          <a:custGeom>
            <a:avLst/>
            <a:gdLst>
              <a:gd name="T0" fmla="*/ 0 w 9144000"/>
              <a:gd name="T1" fmla="*/ 1066800 h 1066800"/>
              <a:gd name="T2" fmla="*/ 9144000 w 9144000"/>
              <a:gd name="T3" fmla="*/ 1066800 h 1066800"/>
              <a:gd name="T4" fmla="*/ 9144000 w 9144000"/>
              <a:gd name="T5" fmla="*/ 0 h 1066800"/>
              <a:gd name="T6" fmla="*/ 0 w 9144000"/>
              <a:gd name="T7" fmla="*/ 0 h 1066800"/>
              <a:gd name="T8" fmla="*/ 0 w 9144000"/>
              <a:gd name="T9" fmla="*/ 1066800 h 1066800"/>
              <a:gd name="T10" fmla="*/ 0 60000 65536"/>
              <a:gd name="T11" fmla="*/ 0 60000 65536"/>
              <a:gd name="T12" fmla="*/ 0 60000 65536"/>
              <a:gd name="T13" fmla="*/ 0 60000 65536"/>
              <a:gd name="T14" fmla="*/ 0 60000 65536"/>
              <a:gd name="T15" fmla="*/ 0 w 9144000"/>
              <a:gd name="T16" fmla="*/ 0 h 1066800"/>
              <a:gd name="T17" fmla="*/ 9144000 w 9144000"/>
              <a:gd name="T18" fmla="*/ 1066800 h 1066800"/>
            </a:gdLst>
            <a:ahLst/>
            <a:cxnLst>
              <a:cxn ang="T10">
                <a:pos x="T0" y="T1"/>
              </a:cxn>
              <a:cxn ang="T11">
                <a:pos x="T2" y="T3"/>
              </a:cxn>
              <a:cxn ang="T12">
                <a:pos x="T4" y="T5"/>
              </a:cxn>
              <a:cxn ang="T13">
                <a:pos x="T6" y="T7"/>
              </a:cxn>
              <a:cxn ang="T14">
                <a:pos x="T8" y="T9"/>
              </a:cxn>
            </a:cxnLst>
            <a:rect l="T15" t="T16" r="T17" b="T18"/>
            <a:pathLst>
              <a:path w="9144000" h="1066800">
                <a:moveTo>
                  <a:pt x="0" y="1066800"/>
                </a:moveTo>
                <a:lnTo>
                  <a:pt x="9144000" y="1066800"/>
                </a:lnTo>
                <a:lnTo>
                  <a:pt x="9144000" y="0"/>
                </a:lnTo>
                <a:lnTo>
                  <a:pt x="0" y="0"/>
                </a:lnTo>
                <a:lnTo>
                  <a:pt x="0" y="1066800"/>
                </a:lnTo>
              </a:path>
            </a:pathLst>
          </a:custGeom>
          <a:solidFill>
            <a:srgbClr val="0056AC"/>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32772" name="Freeform 3"/>
          <p:cNvSpPr>
            <a:spLocks noChangeArrowheads="1"/>
          </p:cNvSpPr>
          <p:nvPr/>
        </p:nvSpPr>
        <p:spPr bwMode="auto">
          <a:xfrm>
            <a:off x="-3175" y="-3175"/>
            <a:ext cx="9153525" cy="1076325"/>
          </a:xfrm>
          <a:custGeom>
            <a:avLst/>
            <a:gdLst>
              <a:gd name="T0" fmla="*/ 6350 w 9156700"/>
              <a:gd name="T1" fmla="*/ 1073150 h 1079500"/>
              <a:gd name="T2" fmla="*/ 9150350 w 9156700"/>
              <a:gd name="T3" fmla="*/ 1073150 h 1079500"/>
              <a:gd name="T4" fmla="*/ 9150350 w 9156700"/>
              <a:gd name="T5" fmla="*/ 6350 h 1079500"/>
              <a:gd name="T6" fmla="*/ 6350 w 9156700"/>
              <a:gd name="T7" fmla="*/ 6350 h 1079500"/>
              <a:gd name="T8" fmla="*/ 6350 w 9156700"/>
              <a:gd name="T9" fmla="*/ 1073150 h 1079500"/>
              <a:gd name="T10" fmla="*/ 0 60000 65536"/>
              <a:gd name="T11" fmla="*/ 0 60000 65536"/>
              <a:gd name="T12" fmla="*/ 0 60000 65536"/>
              <a:gd name="T13" fmla="*/ 0 60000 65536"/>
              <a:gd name="T14" fmla="*/ 0 60000 65536"/>
              <a:gd name="T15" fmla="*/ 0 w 9156700"/>
              <a:gd name="T16" fmla="*/ 0 h 1079500"/>
              <a:gd name="T17" fmla="*/ 9156700 w 9156700"/>
              <a:gd name="T18" fmla="*/ 1079500 h 1079500"/>
            </a:gdLst>
            <a:ahLst/>
            <a:cxnLst>
              <a:cxn ang="T10">
                <a:pos x="T0" y="T1"/>
              </a:cxn>
              <a:cxn ang="T11">
                <a:pos x="T2" y="T3"/>
              </a:cxn>
              <a:cxn ang="T12">
                <a:pos x="T4" y="T5"/>
              </a:cxn>
              <a:cxn ang="T13">
                <a:pos x="T6" y="T7"/>
              </a:cxn>
              <a:cxn ang="T14">
                <a:pos x="T8" y="T9"/>
              </a:cxn>
            </a:cxnLst>
            <a:rect l="T15" t="T16" r="T17" b="T18"/>
            <a:pathLst>
              <a:path w="9156700" h="1079500">
                <a:moveTo>
                  <a:pt x="6350" y="1073150"/>
                </a:moveTo>
                <a:lnTo>
                  <a:pt x="9150350" y="1073150"/>
                </a:lnTo>
                <a:lnTo>
                  <a:pt x="9150350" y="6350"/>
                </a:lnTo>
                <a:lnTo>
                  <a:pt x="6350" y="6350"/>
                </a:lnTo>
                <a:lnTo>
                  <a:pt x="6350" y="1073150"/>
                </a:lnTo>
              </a:path>
            </a:pathLst>
          </a:custGeom>
          <a:solidFill>
            <a:srgbClr val="000000">
              <a:alpha val="0"/>
            </a:srgbClr>
          </a:solidFill>
          <a:ln w="12700" cap="flat" cmpd="sng">
            <a:solidFill>
              <a:srgbClr val="000000"/>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pic>
        <p:nvPicPr>
          <p:cNvPr id="3277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616700"/>
            <a:ext cx="91440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4" name="TextBox 1"/>
          <p:cNvSpPr>
            <a:spLocks noChangeArrowheads="1"/>
          </p:cNvSpPr>
          <p:nvPr/>
        </p:nvSpPr>
        <p:spPr bwMode="auto">
          <a:xfrm>
            <a:off x="584200" y="6667500"/>
            <a:ext cx="13716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200"/>
              </a:lnSpc>
            </a:pPr>
            <a:r>
              <a:rPr lang="en-US" altLang="zh-CN" sz="1200">
                <a:solidFill>
                  <a:srgbClr val="FFFFFF"/>
                </a:solidFill>
                <a:latin typeface="Times New Roman" pitchFamily="18" charset="0"/>
                <a:sym typeface="Times New Roman" pitchFamily="18" charset="0"/>
              </a:rPr>
              <a:t>《大数据技术基础》</a:t>
            </a:r>
            <a:endParaRPr lang="zh-CN" altLang="en-US"/>
          </a:p>
        </p:txBody>
      </p:sp>
      <p:sp>
        <p:nvSpPr>
          <p:cNvPr id="32775" name="TextBox 1"/>
          <p:cNvSpPr>
            <a:spLocks noChangeArrowheads="1"/>
          </p:cNvSpPr>
          <p:nvPr/>
        </p:nvSpPr>
        <p:spPr bwMode="auto">
          <a:xfrm>
            <a:off x="546100" y="495300"/>
            <a:ext cx="7975600" cy="452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457200" algn="l"/>
                <a:tab pos="673100" algn="l"/>
                <a:tab pos="685800" algn="l"/>
              </a:tabLst>
              <a:defRPr>
                <a:solidFill>
                  <a:schemeClr val="tx1"/>
                </a:solidFill>
                <a:latin typeface="Arial" pitchFamily="34" charset="0"/>
              </a:defRPr>
            </a:lvl1pPr>
            <a:lvl2pPr>
              <a:tabLst>
                <a:tab pos="457200" algn="l"/>
                <a:tab pos="673100" algn="l"/>
                <a:tab pos="685800" algn="l"/>
              </a:tabLst>
              <a:defRPr>
                <a:solidFill>
                  <a:schemeClr val="tx1"/>
                </a:solidFill>
                <a:latin typeface="Arial" pitchFamily="34" charset="0"/>
              </a:defRPr>
            </a:lvl2pPr>
            <a:lvl3pPr>
              <a:tabLst>
                <a:tab pos="457200" algn="l"/>
                <a:tab pos="673100" algn="l"/>
                <a:tab pos="685800" algn="l"/>
              </a:tabLst>
              <a:defRPr>
                <a:solidFill>
                  <a:schemeClr val="tx1"/>
                </a:solidFill>
                <a:latin typeface="Arial" pitchFamily="34" charset="0"/>
              </a:defRPr>
            </a:lvl3pPr>
            <a:lvl4pPr>
              <a:tabLst>
                <a:tab pos="457200" algn="l"/>
                <a:tab pos="673100" algn="l"/>
                <a:tab pos="685800" algn="l"/>
              </a:tabLst>
              <a:defRPr>
                <a:solidFill>
                  <a:schemeClr val="tx1"/>
                </a:solidFill>
                <a:latin typeface="Arial" pitchFamily="34" charset="0"/>
              </a:defRPr>
            </a:lvl4pPr>
            <a:lvl5pPr>
              <a:tabLst>
                <a:tab pos="457200" algn="l"/>
                <a:tab pos="673100" algn="l"/>
                <a:tab pos="685800" algn="l"/>
              </a:tabLst>
              <a:defRPr>
                <a:solidFill>
                  <a:schemeClr val="tx1"/>
                </a:solidFill>
                <a:latin typeface="Arial" pitchFamily="34" charset="0"/>
              </a:defRPr>
            </a:lvl5pPr>
            <a:lvl6pPr fontAlgn="base">
              <a:spcBef>
                <a:spcPct val="0"/>
              </a:spcBef>
              <a:spcAft>
                <a:spcPct val="0"/>
              </a:spcAft>
              <a:buFont typeface="Arial" pitchFamily="34" charset="0"/>
              <a:tabLst>
                <a:tab pos="457200" algn="l"/>
                <a:tab pos="673100" algn="l"/>
                <a:tab pos="685800" algn="l"/>
              </a:tabLst>
              <a:defRPr>
                <a:solidFill>
                  <a:schemeClr val="tx1"/>
                </a:solidFill>
                <a:latin typeface="Arial" pitchFamily="34" charset="0"/>
              </a:defRPr>
            </a:lvl6pPr>
            <a:lvl7pPr fontAlgn="base">
              <a:spcBef>
                <a:spcPct val="0"/>
              </a:spcBef>
              <a:spcAft>
                <a:spcPct val="0"/>
              </a:spcAft>
              <a:buFont typeface="Arial" pitchFamily="34" charset="0"/>
              <a:tabLst>
                <a:tab pos="457200" algn="l"/>
                <a:tab pos="673100" algn="l"/>
                <a:tab pos="685800" algn="l"/>
              </a:tabLst>
              <a:defRPr>
                <a:solidFill>
                  <a:schemeClr val="tx1"/>
                </a:solidFill>
                <a:latin typeface="Arial" pitchFamily="34" charset="0"/>
              </a:defRPr>
            </a:lvl7pPr>
            <a:lvl8pPr fontAlgn="base">
              <a:spcBef>
                <a:spcPct val="0"/>
              </a:spcBef>
              <a:spcAft>
                <a:spcPct val="0"/>
              </a:spcAft>
              <a:buFont typeface="Arial" pitchFamily="34" charset="0"/>
              <a:tabLst>
                <a:tab pos="457200" algn="l"/>
                <a:tab pos="673100" algn="l"/>
                <a:tab pos="685800" algn="l"/>
              </a:tabLst>
              <a:defRPr>
                <a:solidFill>
                  <a:schemeClr val="tx1"/>
                </a:solidFill>
                <a:latin typeface="Arial" pitchFamily="34" charset="0"/>
              </a:defRPr>
            </a:lvl8pPr>
            <a:lvl9pPr fontAlgn="base">
              <a:spcBef>
                <a:spcPct val="0"/>
              </a:spcBef>
              <a:spcAft>
                <a:spcPct val="0"/>
              </a:spcAft>
              <a:buFont typeface="Arial" pitchFamily="34" charset="0"/>
              <a:tabLst>
                <a:tab pos="457200" algn="l"/>
                <a:tab pos="673100" algn="l"/>
                <a:tab pos="685800" algn="l"/>
              </a:tabLst>
              <a:defRPr>
                <a:solidFill>
                  <a:schemeClr val="tx1"/>
                </a:solidFill>
                <a:latin typeface="Arial" pitchFamily="34" charset="0"/>
              </a:defRPr>
            </a:lvl9pPr>
          </a:lstStyle>
          <a:p>
            <a:pPr>
              <a:lnSpc>
                <a:spcPts val="32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3200">
                <a:solidFill>
                  <a:srgbClr val="FFFFFF"/>
                </a:solidFill>
                <a:latin typeface="黑体" pitchFamily="49" charset="-122"/>
                <a:sym typeface="黑体" pitchFamily="49" charset="-122"/>
              </a:rPr>
              <a:t>大数据能耗问题</a:t>
            </a:r>
            <a:endParaRPr lang="zh-CN" altLang="en-US" sz="3200">
              <a:solidFill>
                <a:srgbClr val="FFFFFF"/>
              </a:solidFill>
              <a:latin typeface="黑体" pitchFamily="49" charset="-122"/>
              <a:sym typeface="黑体" pitchFamily="49" charset="-122"/>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27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2400">
                <a:solidFill>
                  <a:srgbClr val="000000"/>
                </a:solidFill>
                <a:latin typeface="Times New Roman" pitchFamily="18" charset="0"/>
                <a:sym typeface="Times New Roman" pitchFamily="18" charset="0"/>
              </a:rPr>
              <a:t>在能源价格上涨、数据中心存储规模不断扩大的今天，</a:t>
            </a:r>
            <a:endParaRPr lang="zh-CN" altLang="en-US" sz="2400">
              <a:solidFill>
                <a:srgbClr val="000000"/>
              </a:solidFill>
              <a:latin typeface="Times New Roman" pitchFamily="18" charset="0"/>
              <a:sym typeface="Times New Roman" pitchFamily="18" charset="0"/>
            </a:endParaRPr>
          </a:p>
          <a:p>
            <a:pPr>
              <a:lnSpc>
                <a:spcPts val="2800"/>
              </a:lnSpc>
            </a:pPr>
            <a:r>
              <a:rPr lang="en-US" altLang="zh-CN" sz="2400">
                <a:solidFill>
                  <a:srgbClr val="000000"/>
                </a:solidFill>
                <a:latin typeface="Times New Roman" pitchFamily="18" charset="0"/>
                <a:sym typeface="Times New Roman" pitchFamily="18" charset="0"/>
              </a:rPr>
              <a:t>高能耗已逐渐成为制约大数据快速发展的一个主要瓶颈。</a:t>
            </a:r>
            <a:endParaRPr lang="zh-CN" altLang="en-US" sz="2400">
              <a:solidFill>
                <a:srgbClr val="000000"/>
              </a:solidFill>
              <a:latin typeface="Times New Roman" pitchFamily="18" charset="0"/>
              <a:sym typeface="Times New Roman" pitchFamily="18"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33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2400">
                <a:solidFill>
                  <a:srgbClr val="000000"/>
                </a:solidFill>
                <a:latin typeface="Times New Roman" pitchFamily="18" charset="0"/>
                <a:sym typeface="Times New Roman" pitchFamily="18" charset="0"/>
              </a:rPr>
              <a:t>从已有的一些研究成果来看，可以考虑以下两个方面来</a:t>
            </a:r>
            <a:endParaRPr lang="zh-CN" altLang="en-US" sz="2400">
              <a:solidFill>
                <a:srgbClr val="000000"/>
              </a:solidFill>
              <a:latin typeface="Times New Roman" pitchFamily="18" charset="0"/>
              <a:sym typeface="Times New Roman" pitchFamily="18" charset="0"/>
            </a:endParaRPr>
          </a:p>
          <a:p>
            <a:pPr>
              <a:lnSpc>
                <a:spcPts val="2800"/>
              </a:lnSpc>
            </a:pPr>
            <a:r>
              <a:rPr lang="en-US" altLang="zh-CN" sz="2400">
                <a:solidFill>
                  <a:srgbClr val="000000"/>
                </a:solidFill>
                <a:latin typeface="Times New Roman" pitchFamily="18" charset="0"/>
                <a:sym typeface="Times New Roman" pitchFamily="18" charset="0"/>
              </a:rPr>
              <a:t>改善大数据能耗问题：</a:t>
            </a:r>
            <a:endParaRPr lang="zh-CN" altLang="en-US" sz="2400">
              <a:solidFill>
                <a:srgbClr val="000000"/>
              </a:solidFill>
              <a:latin typeface="Times New Roman" pitchFamily="18" charset="0"/>
              <a:sym typeface="Times New Roman" pitchFamily="18"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30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2400">
                <a:solidFill>
                  <a:srgbClr val="000000"/>
                </a:solidFill>
                <a:latin typeface="Times New Roman" pitchFamily="18" charset="0"/>
                <a:sym typeface="Times New Roman" pitchFamily="18" charset="0"/>
              </a:rPr>
              <a:t>– 采用新型低功耗硬件</a:t>
            </a:r>
            <a:endParaRPr lang="zh-CN" altLang="en-US" sz="2400">
              <a:solidFill>
                <a:srgbClr val="000000"/>
              </a:solidFill>
              <a:latin typeface="Times New Roman" pitchFamily="18" charset="0"/>
              <a:sym typeface="Times New Roman" pitchFamily="18" charset="0"/>
            </a:endParaRPr>
          </a:p>
          <a:p>
            <a:pPr>
              <a:lnSpc>
                <a:spcPts val="34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2400">
                <a:solidFill>
                  <a:srgbClr val="000000"/>
                </a:solidFill>
                <a:latin typeface="Times New Roman" pitchFamily="18" charset="0"/>
                <a:sym typeface="Times New Roman" pitchFamily="18" charset="0"/>
              </a:rPr>
              <a:t>– 引入可再生的新能源</a:t>
            </a:r>
            <a:endParaRPr lang="zh-CN" alt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reeform 3"/>
          <p:cNvSpPr>
            <a:spLocks noChangeArrowheads="1"/>
          </p:cNvSpPr>
          <p:nvPr/>
        </p:nvSpPr>
        <p:spPr bwMode="auto">
          <a:xfrm>
            <a:off x="0" y="0"/>
            <a:ext cx="9144000" cy="6858000"/>
          </a:xfrm>
          <a:custGeom>
            <a:avLst/>
            <a:gdLst>
              <a:gd name="T0" fmla="*/ 0 w 9144000"/>
              <a:gd name="T1" fmla="*/ 6858000 h 6858000"/>
              <a:gd name="T2" fmla="*/ 9144000 w 9144000"/>
              <a:gd name="T3" fmla="*/ 6858000 h 6858000"/>
              <a:gd name="T4" fmla="*/ 9144000 w 9144000"/>
              <a:gd name="T5" fmla="*/ 0 h 6858000"/>
              <a:gd name="T6" fmla="*/ 0 w 9144000"/>
              <a:gd name="T7" fmla="*/ 0 h 6858000"/>
              <a:gd name="T8" fmla="*/ 0 w 9144000"/>
              <a:gd name="T9" fmla="*/ 6858000 h 6858000"/>
              <a:gd name="T10" fmla="*/ 0 60000 65536"/>
              <a:gd name="T11" fmla="*/ 0 60000 65536"/>
              <a:gd name="T12" fmla="*/ 0 60000 65536"/>
              <a:gd name="T13" fmla="*/ 0 60000 65536"/>
              <a:gd name="T14" fmla="*/ 0 60000 65536"/>
              <a:gd name="T15" fmla="*/ 0 w 9144000"/>
              <a:gd name="T16" fmla="*/ 0 h 6858000"/>
              <a:gd name="T17" fmla="*/ 9144000 w 9144000"/>
              <a:gd name="T18" fmla="*/ 6858000 h 6858000"/>
            </a:gdLst>
            <a:ahLst/>
            <a:cxnLst>
              <a:cxn ang="T10">
                <a:pos x="T0" y="T1"/>
              </a:cxn>
              <a:cxn ang="T11">
                <a:pos x="T2" y="T3"/>
              </a:cxn>
              <a:cxn ang="T12">
                <a:pos x="T4" y="T5"/>
              </a:cxn>
              <a:cxn ang="T13">
                <a:pos x="T6" y="T7"/>
              </a:cxn>
              <a:cxn ang="T14">
                <a:pos x="T8" y="T9"/>
              </a:cxn>
            </a:cxnLst>
            <a:rect l="T15" t="T16" r="T17" b="T18"/>
            <a:pathLst>
              <a:path w="9144000" h="6858000">
                <a:moveTo>
                  <a:pt x="0" y="6858000"/>
                </a:moveTo>
                <a:lnTo>
                  <a:pt x="9144000" y="6858000"/>
                </a:lnTo>
                <a:lnTo>
                  <a:pt x="9144000" y="0"/>
                </a:lnTo>
                <a:lnTo>
                  <a:pt x="0" y="0"/>
                </a:lnTo>
                <a:lnTo>
                  <a:pt x="0" y="6858000"/>
                </a:lnTo>
              </a:path>
            </a:pathLst>
          </a:custGeom>
          <a:solidFill>
            <a:srgbClr val="FFFFFF"/>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33795" name="Freeform 3"/>
          <p:cNvSpPr>
            <a:spLocks noChangeArrowheads="1"/>
          </p:cNvSpPr>
          <p:nvPr/>
        </p:nvSpPr>
        <p:spPr bwMode="auto">
          <a:xfrm>
            <a:off x="0" y="0"/>
            <a:ext cx="9144000" cy="1066800"/>
          </a:xfrm>
          <a:custGeom>
            <a:avLst/>
            <a:gdLst>
              <a:gd name="T0" fmla="*/ 0 w 9144000"/>
              <a:gd name="T1" fmla="*/ 1066800 h 1066800"/>
              <a:gd name="T2" fmla="*/ 9144000 w 9144000"/>
              <a:gd name="T3" fmla="*/ 1066800 h 1066800"/>
              <a:gd name="T4" fmla="*/ 9144000 w 9144000"/>
              <a:gd name="T5" fmla="*/ 0 h 1066800"/>
              <a:gd name="T6" fmla="*/ 0 w 9144000"/>
              <a:gd name="T7" fmla="*/ 0 h 1066800"/>
              <a:gd name="T8" fmla="*/ 0 w 9144000"/>
              <a:gd name="T9" fmla="*/ 1066800 h 1066800"/>
              <a:gd name="T10" fmla="*/ 0 60000 65536"/>
              <a:gd name="T11" fmla="*/ 0 60000 65536"/>
              <a:gd name="T12" fmla="*/ 0 60000 65536"/>
              <a:gd name="T13" fmla="*/ 0 60000 65536"/>
              <a:gd name="T14" fmla="*/ 0 60000 65536"/>
              <a:gd name="T15" fmla="*/ 0 w 9144000"/>
              <a:gd name="T16" fmla="*/ 0 h 1066800"/>
              <a:gd name="T17" fmla="*/ 9144000 w 9144000"/>
              <a:gd name="T18" fmla="*/ 1066800 h 1066800"/>
            </a:gdLst>
            <a:ahLst/>
            <a:cxnLst>
              <a:cxn ang="T10">
                <a:pos x="T0" y="T1"/>
              </a:cxn>
              <a:cxn ang="T11">
                <a:pos x="T2" y="T3"/>
              </a:cxn>
              <a:cxn ang="T12">
                <a:pos x="T4" y="T5"/>
              </a:cxn>
              <a:cxn ang="T13">
                <a:pos x="T6" y="T7"/>
              </a:cxn>
              <a:cxn ang="T14">
                <a:pos x="T8" y="T9"/>
              </a:cxn>
            </a:cxnLst>
            <a:rect l="T15" t="T16" r="T17" b="T18"/>
            <a:pathLst>
              <a:path w="9144000" h="1066800">
                <a:moveTo>
                  <a:pt x="0" y="1066800"/>
                </a:moveTo>
                <a:lnTo>
                  <a:pt x="9144000" y="1066800"/>
                </a:lnTo>
                <a:lnTo>
                  <a:pt x="9144000" y="0"/>
                </a:lnTo>
                <a:lnTo>
                  <a:pt x="0" y="0"/>
                </a:lnTo>
                <a:lnTo>
                  <a:pt x="0" y="1066800"/>
                </a:lnTo>
              </a:path>
            </a:pathLst>
          </a:custGeom>
          <a:solidFill>
            <a:srgbClr val="0056AC"/>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33796" name="Freeform 3"/>
          <p:cNvSpPr>
            <a:spLocks noChangeArrowheads="1"/>
          </p:cNvSpPr>
          <p:nvPr/>
        </p:nvSpPr>
        <p:spPr bwMode="auto">
          <a:xfrm>
            <a:off x="-3175" y="-3175"/>
            <a:ext cx="9153525" cy="1076325"/>
          </a:xfrm>
          <a:custGeom>
            <a:avLst/>
            <a:gdLst>
              <a:gd name="T0" fmla="*/ 6350 w 9156700"/>
              <a:gd name="T1" fmla="*/ 1073150 h 1079500"/>
              <a:gd name="T2" fmla="*/ 9150350 w 9156700"/>
              <a:gd name="T3" fmla="*/ 1073150 h 1079500"/>
              <a:gd name="T4" fmla="*/ 9150350 w 9156700"/>
              <a:gd name="T5" fmla="*/ 6350 h 1079500"/>
              <a:gd name="T6" fmla="*/ 6350 w 9156700"/>
              <a:gd name="T7" fmla="*/ 6350 h 1079500"/>
              <a:gd name="T8" fmla="*/ 6350 w 9156700"/>
              <a:gd name="T9" fmla="*/ 1073150 h 1079500"/>
              <a:gd name="T10" fmla="*/ 0 60000 65536"/>
              <a:gd name="T11" fmla="*/ 0 60000 65536"/>
              <a:gd name="T12" fmla="*/ 0 60000 65536"/>
              <a:gd name="T13" fmla="*/ 0 60000 65536"/>
              <a:gd name="T14" fmla="*/ 0 60000 65536"/>
              <a:gd name="T15" fmla="*/ 0 w 9156700"/>
              <a:gd name="T16" fmla="*/ 0 h 1079500"/>
              <a:gd name="T17" fmla="*/ 9156700 w 9156700"/>
              <a:gd name="T18" fmla="*/ 1079500 h 1079500"/>
            </a:gdLst>
            <a:ahLst/>
            <a:cxnLst>
              <a:cxn ang="T10">
                <a:pos x="T0" y="T1"/>
              </a:cxn>
              <a:cxn ang="T11">
                <a:pos x="T2" y="T3"/>
              </a:cxn>
              <a:cxn ang="T12">
                <a:pos x="T4" y="T5"/>
              </a:cxn>
              <a:cxn ang="T13">
                <a:pos x="T6" y="T7"/>
              </a:cxn>
              <a:cxn ang="T14">
                <a:pos x="T8" y="T9"/>
              </a:cxn>
            </a:cxnLst>
            <a:rect l="T15" t="T16" r="T17" b="T18"/>
            <a:pathLst>
              <a:path w="9156700" h="1079500">
                <a:moveTo>
                  <a:pt x="6350" y="1073150"/>
                </a:moveTo>
                <a:lnTo>
                  <a:pt x="9150350" y="1073150"/>
                </a:lnTo>
                <a:lnTo>
                  <a:pt x="9150350" y="6350"/>
                </a:lnTo>
                <a:lnTo>
                  <a:pt x="6350" y="6350"/>
                </a:lnTo>
                <a:lnTo>
                  <a:pt x="6350" y="1073150"/>
                </a:lnTo>
              </a:path>
            </a:pathLst>
          </a:custGeom>
          <a:solidFill>
            <a:srgbClr val="000000">
              <a:alpha val="0"/>
            </a:srgbClr>
          </a:solidFill>
          <a:ln w="12700" cap="flat" cmpd="sng">
            <a:solidFill>
              <a:srgbClr val="000000"/>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pic>
        <p:nvPicPr>
          <p:cNvPr id="3379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616700"/>
            <a:ext cx="91440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
          <p:cNvSpPr>
            <a:spLocks noChangeArrowheads="1"/>
          </p:cNvSpPr>
          <p:nvPr/>
        </p:nvSpPr>
        <p:spPr bwMode="auto">
          <a:xfrm>
            <a:off x="584200" y="6667500"/>
            <a:ext cx="13716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200"/>
              </a:lnSpc>
            </a:pPr>
            <a:r>
              <a:rPr lang="en-US" altLang="zh-CN" sz="1200">
                <a:solidFill>
                  <a:srgbClr val="FFFFFF"/>
                </a:solidFill>
                <a:latin typeface="Times New Roman" pitchFamily="18" charset="0"/>
                <a:sym typeface="Times New Roman" pitchFamily="18" charset="0"/>
              </a:rPr>
              <a:t>《大数据技术基础》</a:t>
            </a:r>
            <a:endParaRPr lang="zh-CN" altLang="en-US"/>
          </a:p>
        </p:txBody>
      </p:sp>
      <p:sp>
        <p:nvSpPr>
          <p:cNvPr id="33799" name="TextBox 1"/>
          <p:cNvSpPr>
            <a:spLocks noChangeArrowheads="1"/>
          </p:cNvSpPr>
          <p:nvPr/>
        </p:nvSpPr>
        <p:spPr bwMode="auto">
          <a:xfrm>
            <a:off x="546100" y="469900"/>
            <a:ext cx="7975600"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457200" algn="l"/>
                <a:tab pos="673100" algn="l"/>
                <a:tab pos="685800" algn="l"/>
              </a:tabLst>
              <a:defRPr>
                <a:solidFill>
                  <a:schemeClr val="tx1"/>
                </a:solidFill>
                <a:latin typeface="Arial" pitchFamily="34" charset="0"/>
              </a:defRPr>
            </a:lvl1pPr>
            <a:lvl2pPr>
              <a:tabLst>
                <a:tab pos="457200" algn="l"/>
                <a:tab pos="673100" algn="l"/>
                <a:tab pos="685800" algn="l"/>
              </a:tabLst>
              <a:defRPr>
                <a:solidFill>
                  <a:schemeClr val="tx1"/>
                </a:solidFill>
                <a:latin typeface="Arial" pitchFamily="34" charset="0"/>
              </a:defRPr>
            </a:lvl2pPr>
            <a:lvl3pPr>
              <a:tabLst>
                <a:tab pos="457200" algn="l"/>
                <a:tab pos="673100" algn="l"/>
                <a:tab pos="685800" algn="l"/>
              </a:tabLst>
              <a:defRPr>
                <a:solidFill>
                  <a:schemeClr val="tx1"/>
                </a:solidFill>
                <a:latin typeface="Arial" pitchFamily="34" charset="0"/>
              </a:defRPr>
            </a:lvl3pPr>
            <a:lvl4pPr>
              <a:tabLst>
                <a:tab pos="457200" algn="l"/>
                <a:tab pos="673100" algn="l"/>
                <a:tab pos="685800" algn="l"/>
              </a:tabLst>
              <a:defRPr>
                <a:solidFill>
                  <a:schemeClr val="tx1"/>
                </a:solidFill>
                <a:latin typeface="Arial" pitchFamily="34" charset="0"/>
              </a:defRPr>
            </a:lvl4pPr>
            <a:lvl5pPr>
              <a:tabLst>
                <a:tab pos="457200" algn="l"/>
                <a:tab pos="673100" algn="l"/>
                <a:tab pos="685800" algn="l"/>
              </a:tabLst>
              <a:defRPr>
                <a:solidFill>
                  <a:schemeClr val="tx1"/>
                </a:solidFill>
                <a:latin typeface="Arial" pitchFamily="34" charset="0"/>
              </a:defRPr>
            </a:lvl5pPr>
            <a:lvl6pPr fontAlgn="base">
              <a:spcBef>
                <a:spcPct val="0"/>
              </a:spcBef>
              <a:spcAft>
                <a:spcPct val="0"/>
              </a:spcAft>
              <a:buFont typeface="Arial" pitchFamily="34" charset="0"/>
              <a:tabLst>
                <a:tab pos="457200" algn="l"/>
                <a:tab pos="673100" algn="l"/>
                <a:tab pos="685800" algn="l"/>
              </a:tabLst>
              <a:defRPr>
                <a:solidFill>
                  <a:schemeClr val="tx1"/>
                </a:solidFill>
                <a:latin typeface="Arial" pitchFamily="34" charset="0"/>
              </a:defRPr>
            </a:lvl6pPr>
            <a:lvl7pPr fontAlgn="base">
              <a:spcBef>
                <a:spcPct val="0"/>
              </a:spcBef>
              <a:spcAft>
                <a:spcPct val="0"/>
              </a:spcAft>
              <a:buFont typeface="Arial" pitchFamily="34" charset="0"/>
              <a:tabLst>
                <a:tab pos="457200" algn="l"/>
                <a:tab pos="673100" algn="l"/>
                <a:tab pos="685800" algn="l"/>
              </a:tabLst>
              <a:defRPr>
                <a:solidFill>
                  <a:schemeClr val="tx1"/>
                </a:solidFill>
                <a:latin typeface="Arial" pitchFamily="34" charset="0"/>
              </a:defRPr>
            </a:lvl7pPr>
            <a:lvl8pPr fontAlgn="base">
              <a:spcBef>
                <a:spcPct val="0"/>
              </a:spcBef>
              <a:spcAft>
                <a:spcPct val="0"/>
              </a:spcAft>
              <a:buFont typeface="Arial" pitchFamily="34" charset="0"/>
              <a:tabLst>
                <a:tab pos="457200" algn="l"/>
                <a:tab pos="673100" algn="l"/>
                <a:tab pos="685800" algn="l"/>
              </a:tabLst>
              <a:defRPr>
                <a:solidFill>
                  <a:schemeClr val="tx1"/>
                </a:solidFill>
                <a:latin typeface="Arial" pitchFamily="34" charset="0"/>
              </a:defRPr>
            </a:lvl8pPr>
            <a:lvl9pPr fontAlgn="base">
              <a:spcBef>
                <a:spcPct val="0"/>
              </a:spcBef>
              <a:spcAft>
                <a:spcPct val="0"/>
              </a:spcAft>
              <a:buFont typeface="Arial" pitchFamily="34" charset="0"/>
              <a:tabLst>
                <a:tab pos="457200" algn="l"/>
                <a:tab pos="673100" algn="l"/>
                <a:tab pos="685800" algn="l"/>
              </a:tabLst>
              <a:defRPr>
                <a:solidFill>
                  <a:schemeClr val="tx1"/>
                </a:solidFill>
                <a:latin typeface="Arial" pitchFamily="34" charset="0"/>
              </a:defRPr>
            </a:lvl9pPr>
          </a:lstStyle>
          <a:p>
            <a:pPr>
              <a:lnSpc>
                <a:spcPts val="32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3200">
                <a:solidFill>
                  <a:srgbClr val="FFFFFF"/>
                </a:solidFill>
                <a:latin typeface="黑体" pitchFamily="49" charset="-122"/>
                <a:sym typeface="黑体" pitchFamily="49" charset="-122"/>
              </a:rPr>
              <a:t>大数据处理与硬件的协同</a:t>
            </a:r>
            <a:endParaRPr lang="zh-CN" altLang="en-US" sz="3200">
              <a:solidFill>
                <a:srgbClr val="FFFFFF"/>
              </a:solidFill>
              <a:latin typeface="黑体" pitchFamily="49" charset="-122"/>
              <a:sym typeface="黑体" pitchFamily="49" charset="-122"/>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27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2400">
                <a:solidFill>
                  <a:srgbClr val="000000"/>
                </a:solidFill>
                <a:latin typeface="Times New Roman" pitchFamily="18" charset="0"/>
                <a:sym typeface="Times New Roman" pitchFamily="18" charset="0"/>
              </a:rPr>
              <a:t>硬件的快速升级换代有力的促进了大数据的发展，但是</a:t>
            </a:r>
            <a:endParaRPr lang="zh-CN" altLang="en-US" sz="2400">
              <a:solidFill>
                <a:srgbClr val="000000"/>
              </a:solidFill>
              <a:latin typeface="Times New Roman" pitchFamily="18" charset="0"/>
              <a:sym typeface="Times New Roman" pitchFamily="18" charset="0"/>
            </a:endParaRPr>
          </a:p>
          <a:p>
            <a:pPr>
              <a:lnSpc>
                <a:spcPts val="2900"/>
              </a:lnSpc>
            </a:pPr>
            <a:r>
              <a:rPr lang="en-US" altLang="zh-CN" sz="2400">
                <a:solidFill>
                  <a:srgbClr val="000000"/>
                </a:solidFill>
                <a:latin typeface="Times New Roman" pitchFamily="18" charset="0"/>
                <a:sym typeface="Times New Roman" pitchFamily="18" charset="0"/>
              </a:rPr>
              <a:t>这也在一定程度上造成了大量不同架构硬件共存的局面。日</a:t>
            </a:r>
            <a:endParaRPr lang="zh-CN" altLang="en-US" sz="2400">
              <a:solidFill>
                <a:srgbClr val="000000"/>
              </a:solidFill>
              <a:latin typeface="Times New Roman" pitchFamily="18" charset="0"/>
              <a:sym typeface="Times New Roman" pitchFamily="18" charset="0"/>
            </a:endParaRPr>
          </a:p>
          <a:p>
            <a:pPr>
              <a:lnSpc>
                <a:spcPts val="2700"/>
              </a:lnSpc>
            </a:pPr>
            <a:r>
              <a:rPr lang="en-US" altLang="zh-CN" sz="2400">
                <a:solidFill>
                  <a:srgbClr val="000000"/>
                </a:solidFill>
                <a:latin typeface="Times New Roman" pitchFamily="18" charset="0"/>
                <a:sym typeface="Times New Roman" pitchFamily="18" charset="0"/>
              </a:rPr>
              <a:t>益复杂的硬件环境给大数据管理带来的主要挑战有：</a:t>
            </a:r>
            <a:endParaRPr lang="zh-CN" altLang="en-US" sz="2400">
              <a:solidFill>
                <a:srgbClr val="000000"/>
              </a:solidFill>
              <a:latin typeface="Times New Roman" pitchFamily="18" charset="0"/>
              <a:sym typeface="Times New Roman" pitchFamily="18"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3000"/>
              </a:lnSpc>
            </a:pPr>
            <a:r>
              <a:rPr lang="en-US" altLang="zh-CN" sz="2400">
                <a:solidFill>
                  <a:srgbClr val="000000"/>
                </a:solidFill>
                <a:latin typeface="Times New Roman" pitchFamily="18" charset="0"/>
                <a:sym typeface="Times New Roman" pitchFamily="18" charset="0"/>
              </a:rPr>
              <a:t>•   硬件异构性带来的大数据处理难题</a:t>
            </a:r>
            <a:endParaRPr lang="zh-CN" altLang="en-US" sz="2400">
              <a:solidFill>
                <a:srgbClr val="000000"/>
              </a:solidFill>
              <a:latin typeface="Times New Roman" pitchFamily="18" charset="0"/>
              <a:sym typeface="Times New Roman" pitchFamily="18" charset="0"/>
            </a:endParaRPr>
          </a:p>
          <a:p>
            <a:pPr>
              <a:lnSpc>
                <a:spcPts val="28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2000">
                <a:solidFill>
                  <a:srgbClr val="000000"/>
                </a:solidFill>
                <a:latin typeface="Times New Roman" pitchFamily="18" charset="0"/>
                <a:sym typeface="Times New Roman" pitchFamily="18" charset="0"/>
              </a:rPr>
              <a:t>–  木桶效应：Mapreduce处理时间取决于处理时间最长的节点</a:t>
            </a:r>
            <a:endParaRPr lang="zh-CN" altLang="en-US" sz="2000">
              <a:solidFill>
                <a:srgbClr val="000000"/>
              </a:solidFill>
              <a:latin typeface="Times New Roman" pitchFamily="18" charset="0"/>
              <a:sym typeface="Times New Roman" pitchFamily="18" charset="0"/>
            </a:endParaRPr>
          </a:p>
          <a:p>
            <a:pPr>
              <a:lnSpc>
                <a:spcPts val="3400"/>
              </a:lnSpc>
            </a:pPr>
            <a:r>
              <a:rPr lang="en-US" altLang="zh-CN" sz="2400">
                <a:solidFill>
                  <a:srgbClr val="000000"/>
                </a:solidFill>
                <a:latin typeface="Times New Roman" pitchFamily="18" charset="0"/>
                <a:sym typeface="Times New Roman" pitchFamily="18" charset="0"/>
              </a:rPr>
              <a:t>•   新硬件给大数据处理带来的变革</a:t>
            </a:r>
            <a:endParaRPr lang="zh-CN" altLang="en-US"/>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reeform 3"/>
          <p:cNvSpPr>
            <a:spLocks noChangeArrowheads="1"/>
          </p:cNvSpPr>
          <p:nvPr/>
        </p:nvSpPr>
        <p:spPr bwMode="auto">
          <a:xfrm>
            <a:off x="0" y="0"/>
            <a:ext cx="9144000" cy="6858000"/>
          </a:xfrm>
          <a:custGeom>
            <a:avLst/>
            <a:gdLst>
              <a:gd name="T0" fmla="*/ 0 w 9144000"/>
              <a:gd name="T1" fmla="*/ 6858000 h 6858000"/>
              <a:gd name="T2" fmla="*/ 9144000 w 9144000"/>
              <a:gd name="T3" fmla="*/ 6858000 h 6858000"/>
              <a:gd name="T4" fmla="*/ 9144000 w 9144000"/>
              <a:gd name="T5" fmla="*/ 0 h 6858000"/>
              <a:gd name="T6" fmla="*/ 0 w 9144000"/>
              <a:gd name="T7" fmla="*/ 0 h 6858000"/>
              <a:gd name="T8" fmla="*/ 0 w 9144000"/>
              <a:gd name="T9" fmla="*/ 6858000 h 6858000"/>
              <a:gd name="T10" fmla="*/ 0 60000 65536"/>
              <a:gd name="T11" fmla="*/ 0 60000 65536"/>
              <a:gd name="T12" fmla="*/ 0 60000 65536"/>
              <a:gd name="T13" fmla="*/ 0 60000 65536"/>
              <a:gd name="T14" fmla="*/ 0 60000 65536"/>
              <a:gd name="T15" fmla="*/ 0 w 9144000"/>
              <a:gd name="T16" fmla="*/ 0 h 6858000"/>
              <a:gd name="T17" fmla="*/ 9144000 w 9144000"/>
              <a:gd name="T18" fmla="*/ 6858000 h 6858000"/>
            </a:gdLst>
            <a:ahLst/>
            <a:cxnLst>
              <a:cxn ang="T10">
                <a:pos x="T0" y="T1"/>
              </a:cxn>
              <a:cxn ang="T11">
                <a:pos x="T2" y="T3"/>
              </a:cxn>
              <a:cxn ang="T12">
                <a:pos x="T4" y="T5"/>
              </a:cxn>
              <a:cxn ang="T13">
                <a:pos x="T6" y="T7"/>
              </a:cxn>
              <a:cxn ang="T14">
                <a:pos x="T8" y="T9"/>
              </a:cxn>
            </a:cxnLst>
            <a:rect l="T15" t="T16" r="T17" b="T18"/>
            <a:pathLst>
              <a:path w="9144000" h="6858000">
                <a:moveTo>
                  <a:pt x="0" y="6858000"/>
                </a:moveTo>
                <a:lnTo>
                  <a:pt x="9144000" y="6858000"/>
                </a:lnTo>
                <a:lnTo>
                  <a:pt x="9144000" y="0"/>
                </a:lnTo>
                <a:lnTo>
                  <a:pt x="0" y="0"/>
                </a:lnTo>
                <a:lnTo>
                  <a:pt x="0" y="6858000"/>
                </a:lnTo>
              </a:path>
            </a:pathLst>
          </a:custGeom>
          <a:solidFill>
            <a:srgbClr val="FFFFFF"/>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34819" name="Freeform 3"/>
          <p:cNvSpPr>
            <a:spLocks noChangeArrowheads="1"/>
          </p:cNvSpPr>
          <p:nvPr/>
        </p:nvSpPr>
        <p:spPr bwMode="auto">
          <a:xfrm>
            <a:off x="0" y="0"/>
            <a:ext cx="9144000" cy="1066800"/>
          </a:xfrm>
          <a:custGeom>
            <a:avLst/>
            <a:gdLst>
              <a:gd name="T0" fmla="*/ 0 w 9144000"/>
              <a:gd name="T1" fmla="*/ 1066800 h 1066800"/>
              <a:gd name="T2" fmla="*/ 9144000 w 9144000"/>
              <a:gd name="T3" fmla="*/ 1066800 h 1066800"/>
              <a:gd name="T4" fmla="*/ 9144000 w 9144000"/>
              <a:gd name="T5" fmla="*/ 0 h 1066800"/>
              <a:gd name="T6" fmla="*/ 0 w 9144000"/>
              <a:gd name="T7" fmla="*/ 0 h 1066800"/>
              <a:gd name="T8" fmla="*/ 0 w 9144000"/>
              <a:gd name="T9" fmla="*/ 1066800 h 1066800"/>
              <a:gd name="T10" fmla="*/ 0 60000 65536"/>
              <a:gd name="T11" fmla="*/ 0 60000 65536"/>
              <a:gd name="T12" fmla="*/ 0 60000 65536"/>
              <a:gd name="T13" fmla="*/ 0 60000 65536"/>
              <a:gd name="T14" fmla="*/ 0 60000 65536"/>
              <a:gd name="T15" fmla="*/ 0 w 9144000"/>
              <a:gd name="T16" fmla="*/ 0 h 1066800"/>
              <a:gd name="T17" fmla="*/ 9144000 w 9144000"/>
              <a:gd name="T18" fmla="*/ 1066800 h 1066800"/>
            </a:gdLst>
            <a:ahLst/>
            <a:cxnLst>
              <a:cxn ang="T10">
                <a:pos x="T0" y="T1"/>
              </a:cxn>
              <a:cxn ang="T11">
                <a:pos x="T2" y="T3"/>
              </a:cxn>
              <a:cxn ang="T12">
                <a:pos x="T4" y="T5"/>
              </a:cxn>
              <a:cxn ang="T13">
                <a:pos x="T6" y="T7"/>
              </a:cxn>
              <a:cxn ang="T14">
                <a:pos x="T8" y="T9"/>
              </a:cxn>
            </a:cxnLst>
            <a:rect l="T15" t="T16" r="T17" b="T18"/>
            <a:pathLst>
              <a:path w="9144000" h="1066800">
                <a:moveTo>
                  <a:pt x="0" y="1066800"/>
                </a:moveTo>
                <a:lnTo>
                  <a:pt x="9144000" y="1066800"/>
                </a:lnTo>
                <a:lnTo>
                  <a:pt x="9144000" y="0"/>
                </a:lnTo>
                <a:lnTo>
                  <a:pt x="0" y="0"/>
                </a:lnTo>
                <a:lnTo>
                  <a:pt x="0" y="1066800"/>
                </a:lnTo>
              </a:path>
            </a:pathLst>
          </a:custGeom>
          <a:solidFill>
            <a:srgbClr val="0056AC"/>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34820" name="Freeform 3"/>
          <p:cNvSpPr>
            <a:spLocks noChangeArrowheads="1"/>
          </p:cNvSpPr>
          <p:nvPr/>
        </p:nvSpPr>
        <p:spPr bwMode="auto">
          <a:xfrm>
            <a:off x="-3175" y="-3175"/>
            <a:ext cx="9153525" cy="1076325"/>
          </a:xfrm>
          <a:custGeom>
            <a:avLst/>
            <a:gdLst>
              <a:gd name="T0" fmla="*/ 6350 w 9156700"/>
              <a:gd name="T1" fmla="*/ 1073150 h 1079500"/>
              <a:gd name="T2" fmla="*/ 9150350 w 9156700"/>
              <a:gd name="T3" fmla="*/ 1073150 h 1079500"/>
              <a:gd name="T4" fmla="*/ 9150350 w 9156700"/>
              <a:gd name="T5" fmla="*/ 6350 h 1079500"/>
              <a:gd name="T6" fmla="*/ 6350 w 9156700"/>
              <a:gd name="T7" fmla="*/ 6350 h 1079500"/>
              <a:gd name="T8" fmla="*/ 6350 w 9156700"/>
              <a:gd name="T9" fmla="*/ 1073150 h 1079500"/>
              <a:gd name="T10" fmla="*/ 0 60000 65536"/>
              <a:gd name="T11" fmla="*/ 0 60000 65536"/>
              <a:gd name="T12" fmla="*/ 0 60000 65536"/>
              <a:gd name="T13" fmla="*/ 0 60000 65536"/>
              <a:gd name="T14" fmla="*/ 0 60000 65536"/>
              <a:gd name="T15" fmla="*/ 0 w 9156700"/>
              <a:gd name="T16" fmla="*/ 0 h 1079500"/>
              <a:gd name="T17" fmla="*/ 9156700 w 9156700"/>
              <a:gd name="T18" fmla="*/ 1079500 h 1079500"/>
            </a:gdLst>
            <a:ahLst/>
            <a:cxnLst>
              <a:cxn ang="T10">
                <a:pos x="T0" y="T1"/>
              </a:cxn>
              <a:cxn ang="T11">
                <a:pos x="T2" y="T3"/>
              </a:cxn>
              <a:cxn ang="T12">
                <a:pos x="T4" y="T5"/>
              </a:cxn>
              <a:cxn ang="T13">
                <a:pos x="T6" y="T7"/>
              </a:cxn>
              <a:cxn ang="T14">
                <a:pos x="T8" y="T9"/>
              </a:cxn>
            </a:cxnLst>
            <a:rect l="T15" t="T16" r="T17" b="T18"/>
            <a:pathLst>
              <a:path w="9156700" h="1079500">
                <a:moveTo>
                  <a:pt x="6350" y="1073150"/>
                </a:moveTo>
                <a:lnTo>
                  <a:pt x="9150350" y="1073150"/>
                </a:lnTo>
                <a:lnTo>
                  <a:pt x="9150350" y="6350"/>
                </a:lnTo>
                <a:lnTo>
                  <a:pt x="6350" y="6350"/>
                </a:lnTo>
                <a:lnTo>
                  <a:pt x="6350" y="1073150"/>
                </a:lnTo>
              </a:path>
            </a:pathLst>
          </a:custGeom>
          <a:solidFill>
            <a:srgbClr val="000000">
              <a:alpha val="0"/>
            </a:srgbClr>
          </a:solidFill>
          <a:ln w="12700" cap="flat" cmpd="sng">
            <a:solidFill>
              <a:srgbClr val="000000"/>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pic>
        <p:nvPicPr>
          <p:cNvPr id="3482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616700"/>
            <a:ext cx="91440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2" name="TextBox 1"/>
          <p:cNvSpPr>
            <a:spLocks noChangeArrowheads="1"/>
          </p:cNvSpPr>
          <p:nvPr/>
        </p:nvSpPr>
        <p:spPr bwMode="auto">
          <a:xfrm>
            <a:off x="584200" y="6667500"/>
            <a:ext cx="13716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200"/>
              </a:lnSpc>
            </a:pPr>
            <a:r>
              <a:rPr lang="en-US" altLang="zh-CN" sz="1200">
                <a:solidFill>
                  <a:srgbClr val="FFFFFF"/>
                </a:solidFill>
                <a:latin typeface="Times New Roman" pitchFamily="18" charset="0"/>
                <a:sym typeface="Times New Roman" pitchFamily="18" charset="0"/>
              </a:rPr>
              <a:t>《大数据技术基础》</a:t>
            </a:r>
            <a:endParaRPr lang="zh-CN" altLang="en-US"/>
          </a:p>
        </p:txBody>
      </p:sp>
      <p:sp>
        <p:nvSpPr>
          <p:cNvPr id="34823" name="TextBox 1"/>
          <p:cNvSpPr>
            <a:spLocks noChangeArrowheads="1"/>
          </p:cNvSpPr>
          <p:nvPr/>
        </p:nvSpPr>
        <p:spPr bwMode="auto">
          <a:xfrm>
            <a:off x="546100" y="520700"/>
            <a:ext cx="7950200" cy="552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330200" algn="l"/>
                <a:tab pos="393700" algn="l"/>
                <a:tab pos="685800" algn="l"/>
              </a:tabLst>
              <a:defRPr>
                <a:solidFill>
                  <a:schemeClr val="tx1"/>
                </a:solidFill>
                <a:latin typeface="Arial" pitchFamily="34" charset="0"/>
              </a:defRPr>
            </a:lvl1pPr>
            <a:lvl2pPr>
              <a:tabLst>
                <a:tab pos="330200" algn="l"/>
                <a:tab pos="393700" algn="l"/>
                <a:tab pos="685800" algn="l"/>
              </a:tabLst>
              <a:defRPr>
                <a:solidFill>
                  <a:schemeClr val="tx1"/>
                </a:solidFill>
                <a:latin typeface="Arial" pitchFamily="34" charset="0"/>
              </a:defRPr>
            </a:lvl2pPr>
            <a:lvl3pPr>
              <a:tabLst>
                <a:tab pos="330200" algn="l"/>
                <a:tab pos="393700" algn="l"/>
                <a:tab pos="685800" algn="l"/>
              </a:tabLst>
              <a:defRPr>
                <a:solidFill>
                  <a:schemeClr val="tx1"/>
                </a:solidFill>
                <a:latin typeface="Arial" pitchFamily="34" charset="0"/>
              </a:defRPr>
            </a:lvl3pPr>
            <a:lvl4pPr>
              <a:tabLst>
                <a:tab pos="330200" algn="l"/>
                <a:tab pos="393700" algn="l"/>
                <a:tab pos="685800" algn="l"/>
              </a:tabLst>
              <a:defRPr>
                <a:solidFill>
                  <a:schemeClr val="tx1"/>
                </a:solidFill>
                <a:latin typeface="Arial" pitchFamily="34" charset="0"/>
              </a:defRPr>
            </a:lvl4pPr>
            <a:lvl5pPr>
              <a:tabLst>
                <a:tab pos="330200" algn="l"/>
                <a:tab pos="393700" algn="l"/>
                <a:tab pos="685800" algn="l"/>
              </a:tabLst>
              <a:defRPr>
                <a:solidFill>
                  <a:schemeClr val="tx1"/>
                </a:solidFill>
                <a:latin typeface="Arial" pitchFamily="34" charset="0"/>
              </a:defRPr>
            </a:lvl5pPr>
            <a:lvl6pPr fontAlgn="base">
              <a:spcBef>
                <a:spcPct val="0"/>
              </a:spcBef>
              <a:spcAft>
                <a:spcPct val="0"/>
              </a:spcAft>
              <a:buFont typeface="Arial" pitchFamily="34" charset="0"/>
              <a:tabLst>
                <a:tab pos="330200" algn="l"/>
                <a:tab pos="393700" algn="l"/>
                <a:tab pos="685800" algn="l"/>
              </a:tabLst>
              <a:defRPr>
                <a:solidFill>
                  <a:schemeClr val="tx1"/>
                </a:solidFill>
                <a:latin typeface="Arial" pitchFamily="34" charset="0"/>
              </a:defRPr>
            </a:lvl6pPr>
            <a:lvl7pPr fontAlgn="base">
              <a:spcBef>
                <a:spcPct val="0"/>
              </a:spcBef>
              <a:spcAft>
                <a:spcPct val="0"/>
              </a:spcAft>
              <a:buFont typeface="Arial" pitchFamily="34" charset="0"/>
              <a:tabLst>
                <a:tab pos="330200" algn="l"/>
                <a:tab pos="393700" algn="l"/>
                <a:tab pos="685800" algn="l"/>
              </a:tabLst>
              <a:defRPr>
                <a:solidFill>
                  <a:schemeClr val="tx1"/>
                </a:solidFill>
                <a:latin typeface="Arial" pitchFamily="34" charset="0"/>
              </a:defRPr>
            </a:lvl7pPr>
            <a:lvl8pPr fontAlgn="base">
              <a:spcBef>
                <a:spcPct val="0"/>
              </a:spcBef>
              <a:spcAft>
                <a:spcPct val="0"/>
              </a:spcAft>
              <a:buFont typeface="Arial" pitchFamily="34" charset="0"/>
              <a:tabLst>
                <a:tab pos="330200" algn="l"/>
                <a:tab pos="393700" algn="l"/>
                <a:tab pos="685800" algn="l"/>
              </a:tabLst>
              <a:defRPr>
                <a:solidFill>
                  <a:schemeClr val="tx1"/>
                </a:solidFill>
                <a:latin typeface="Arial" pitchFamily="34" charset="0"/>
              </a:defRPr>
            </a:lvl8pPr>
            <a:lvl9pPr fontAlgn="base">
              <a:spcBef>
                <a:spcPct val="0"/>
              </a:spcBef>
              <a:spcAft>
                <a:spcPct val="0"/>
              </a:spcAft>
              <a:buFont typeface="Arial" pitchFamily="34" charset="0"/>
              <a:tabLst>
                <a:tab pos="330200" algn="l"/>
                <a:tab pos="393700" algn="l"/>
                <a:tab pos="685800" algn="l"/>
              </a:tabLst>
              <a:defRPr>
                <a:solidFill>
                  <a:schemeClr val="tx1"/>
                </a:solidFill>
                <a:latin typeface="Arial" pitchFamily="34" charset="0"/>
              </a:defRPr>
            </a:lvl9pPr>
          </a:lstStyle>
          <a:p>
            <a:pPr>
              <a:lnSpc>
                <a:spcPts val="3200"/>
              </a:lnSpc>
            </a:pPr>
            <a:r>
              <a:rPr lang="en-US" altLang="zh-CN" dirty="0">
                <a:solidFill>
                  <a:srgbClr val="000000"/>
                </a:solidFill>
                <a:latin typeface="Calibri" pitchFamily="34" charset="0"/>
                <a:ea typeface="Calibri" pitchFamily="34" charset="0"/>
                <a:cs typeface="Calibri" pitchFamily="34" charset="0"/>
                <a:sym typeface="Calibri" pitchFamily="34" charset="0"/>
              </a:rPr>
              <a:t>			</a:t>
            </a:r>
            <a:r>
              <a:rPr lang="en-US" altLang="zh-CN" sz="3200" dirty="0" err="1">
                <a:solidFill>
                  <a:srgbClr val="FFFFFF"/>
                </a:solidFill>
                <a:latin typeface="黑体" pitchFamily="49" charset="-122"/>
                <a:sym typeface="黑体" pitchFamily="49" charset="-122"/>
              </a:rPr>
              <a:t>大数据管理易用性问题</a:t>
            </a:r>
            <a:endParaRPr lang="zh-CN" altLang="en-US" sz="3200" dirty="0">
              <a:solidFill>
                <a:srgbClr val="FFFFFF"/>
              </a:solidFill>
              <a:latin typeface="黑体" pitchFamily="49" charset="-122"/>
              <a:sym typeface="黑体" pitchFamily="49" charset="-122"/>
            </a:endParaRPr>
          </a:p>
          <a:p>
            <a:pPr>
              <a:lnSpc>
                <a:spcPts val="1000"/>
              </a:lnSpc>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2900"/>
              </a:lnSpc>
            </a:pPr>
            <a:r>
              <a:rPr lang="en-US" altLang="zh-CN" dirty="0">
                <a:solidFill>
                  <a:srgbClr val="000000"/>
                </a:solidFill>
                <a:latin typeface="Calibri" pitchFamily="34" charset="0"/>
                <a:ea typeface="Calibri" pitchFamily="34" charset="0"/>
                <a:cs typeface="Calibri" pitchFamily="34" charset="0"/>
                <a:sym typeface="Calibri" pitchFamily="34" charset="0"/>
              </a:rPr>
              <a:t>	</a:t>
            </a:r>
            <a:r>
              <a:rPr lang="en-US" altLang="zh-CN" sz="2400" dirty="0" err="1">
                <a:solidFill>
                  <a:srgbClr val="000000"/>
                </a:solidFill>
                <a:latin typeface="Times New Roman" pitchFamily="18" charset="0"/>
                <a:sym typeface="Times New Roman" pitchFamily="18" charset="0"/>
              </a:rPr>
              <a:t>从数据集成到数据分析，直到最后的数据解释，易用性应</a:t>
            </a:r>
            <a:endParaRPr lang="zh-CN" altLang="en-US" sz="2400" dirty="0">
              <a:solidFill>
                <a:srgbClr val="000000"/>
              </a:solidFill>
              <a:latin typeface="Times New Roman" pitchFamily="18" charset="0"/>
              <a:sym typeface="Times New Roman" pitchFamily="18" charset="0"/>
            </a:endParaRPr>
          </a:p>
          <a:p>
            <a:pPr>
              <a:lnSpc>
                <a:spcPts val="2900"/>
              </a:lnSpc>
            </a:pPr>
            <a:r>
              <a:rPr lang="en-US" altLang="zh-CN" sz="2400" dirty="0" err="1">
                <a:solidFill>
                  <a:srgbClr val="000000"/>
                </a:solidFill>
                <a:latin typeface="Times New Roman" pitchFamily="18" charset="0"/>
                <a:sym typeface="Times New Roman" pitchFamily="18" charset="0"/>
              </a:rPr>
              <a:t>当贯穿整个大数据的流程。易用性的挑战突出体现在两个方</a:t>
            </a:r>
            <a:endParaRPr lang="zh-CN" altLang="en-US" sz="2400" dirty="0">
              <a:solidFill>
                <a:srgbClr val="000000"/>
              </a:solidFill>
              <a:latin typeface="Times New Roman" pitchFamily="18" charset="0"/>
              <a:sym typeface="Times New Roman" pitchFamily="18" charset="0"/>
            </a:endParaRPr>
          </a:p>
          <a:p>
            <a:pPr>
              <a:lnSpc>
                <a:spcPts val="2700"/>
              </a:lnSpc>
            </a:pPr>
            <a:r>
              <a:rPr lang="en-US" altLang="zh-CN" sz="2400" dirty="0">
                <a:solidFill>
                  <a:srgbClr val="000000"/>
                </a:solidFill>
                <a:latin typeface="Times New Roman" pitchFamily="18" charset="0"/>
                <a:sym typeface="Times New Roman" pitchFamily="18" charset="0"/>
              </a:rPr>
              <a:t>面：</a:t>
            </a:r>
            <a:endParaRPr lang="zh-CN" altLang="en-US" sz="2400" dirty="0">
              <a:solidFill>
                <a:srgbClr val="000000"/>
              </a:solidFill>
              <a:latin typeface="Times New Roman" pitchFamily="18" charset="0"/>
              <a:sym typeface="Times New Roman" pitchFamily="18" charset="0"/>
            </a:endParaRPr>
          </a:p>
          <a:p>
            <a:pPr>
              <a:lnSpc>
                <a:spcPts val="2600"/>
              </a:lnSpc>
            </a:pPr>
            <a:r>
              <a:rPr lang="en-US" altLang="zh-CN" dirty="0">
                <a:solidFill>
                  <a:srgbClr val="000000"/>
                </a:solidFill>
                <a:latin typeface="Calibri" pitchFamily="34" charset="0"/>
                <a:ea typeface="Calibri" pitchFamily="34" charset="0"/>
                <a:cs typeface="Calibri" pitchFamily="34" charset="0"/>
                <a:sym typeface="Calibri" pitchFamily="34" charset="0"/>
              </a:rPr>
              <a:t>		</a:t>
            </a:r>
            <a:r>
              <a:rPr lang="en-US" altLang="zh-CN" sz="2000" dirty="0">
                <a:solidFill>
                  <a:srgbClr val="000000"/>
                </a:solidFill>
                <a:latin typeface="Times New Roman" pitchFamily="18" charset="0"/>
                <a:sym typeface="Times New Roman" pitchFamily="18" charset="0"/>
              </a:rPr>
              <a:t>–</a:t>
            </a:r>
            <a:r>
              <a:rPr lang="en-US" altLang="zh-CN" sz="2000" dirty="0" err="1">
                <a:solidFill>
                  <a:srgbClr val="000000"/>
                </a:solidFill>
                <a:latin typeface="Times New Roman" pitchFamily="18" charset="0"/>
                <a:sym typeface="Times New Roman" pitchFamily="18" charset="0"/>
              </a:rPr>
              <a:t>首先大数据时代的数据量大，分析更复杂，得到的结果形式更加的</a:t>
            </a:r>
            <a:endParaRPr lang="zh-CN" altLang="en-US" sz="2000" dirty="0">
              <a:solidFill>
                <a:srgbClr val="000000"/>
              </a:solidFill>
              <a:latin typeface="Times New Roman" pitchFamily="18" charset="0"/>
              <a:sym typeface="Times New Roman" pitchFamily="18" charset="0"/>
            </a:endParaRPr>
          </a:p>
          <a:p>
            <a:pPr>
              <a:lnSpc>
                <a:spcPts val="2100"/>
              </a:lnSpc>
            </a:pPr>
            <a:r>
              <a:rPr lang="en-US" altLang="zh-CN" dirty="0">
                <a:solidFill>
                  <a:srgbClr val="000000"/>
                </a:solidFill>
                <a:latin typeface="Calibri" pitchFamily="34" charset="0"/>
                <a:ea typeface="Calibri" pitchFamily="34" charset="0"/>
                <a:cs typeface="Calibri" pitchFamily="34" charset="0"/>
                <a:sym typeface="Calibri" pitchFamily="34" charset="0"/>
              </a:rPr>
              <a:t>		</a:t>
            </a:r>
            <a:r>
              <a:rPr lang="en-US" altLang="zh-CN" sz="2000" dirty="0" err="1">
                <a:solidFill>
                  <a:srgbClr val="000000"/>
                </a:solidFill>
                <a:latin typeface="Times New Roman" pitchFamily="18" charset="0"/>
                <a:sym typeface="Times New Roman" pitchFamily="18" charset="0"/>
              </a:rPr>
              <a:t>多样化。其复杂程度已经远远超出传统的关系数据库</a:t>
            </a:r>
            <a:r>
              <a:rPr lang="en-US" altLang="zh-CN" sz="2000" dirty="0">
                <a:solidFill>
                  <a:srgbClr val="000000"/>
                </a:solidFill>
                <a:latin typeface="Times New Roman" pitchFamily="18" charset="0"/>
                <a:sym typeface="Times New Roman" pitchFamily="18" charset="0"/>
              </a:rPr>
              <a:t>。</a:t>
            </a:r>
            <a:endParaRPr lang="zh-CN" altLang="en-US" sz="2000" dirty="0">
              <a:solidFill>
                <a:srgbClr val="000000"/>
              </a:solidFill>
              <a:latin typeface="Times New Roman" pitchFamily="18" charset="0"/>
              <a:sym typeface="Times New Roman" pitchFamily="18" charset="0"/>
            </a:endParaRPr>
          </a:p>
          <a:p>
            <a:pPr>
              <a:lnSpc>
                <a:spcPts val="2600"/>
              </a:lnSpc>
            </a:pPr>
            <a:r>
              <a:rPr lang="en-US" altLang="zh-CN" dirty="0">
                <a:solidFill>
                  <a:srgbClr val="000000"/>
                </a:solidFill>
                <a:latin typeface="Calibri" pitchFamily="34" charset="0"/>
                <a:ea typeface="Calibri" pitchFamily="34" charset="0"/>
                <a:cs typeface="Calibri" pitchFamily="34" charset="0"/>
                <a:sym typeface="Calibri" pitchFamily="34" charset="0"/>
              </a:rPr>
              <a:t>		</a:t>
            </a:r>
            <a:r>
              <a:rPr lang="en-US" altLang="zh-CN" sz="2000" dirty="0">
                <a:solidFill>
                  <a:srgbClr val="000000"/>
                </a:solidFill>
                <a:latin typeface="Times New Roman" pitchFamily="18" charset="0"/>
                <a:sym typeface="Times New Roman" pitchFamily="18" charset="0"/>
              </a:rPr>
              <a:t>–</a:t>
            </a:r>
            <a:r>
              <a:rPr lang="en-US" altLang="zh-CN" sz="2000" dirty="0" err="1">
                <a:solidFill>
                  <a:srgbClr val="000000"/>
                </a:solidFill>
                <a:latin typeface="Times New Roman" pitchFamily="18" charset="0"/>
                <a:sym typeface="Times New Roman" pitchFamily="18" charset="0"/>
              </a:rPr>
              <a:t>其次大数据已经广泛渗透到人们生活的各个方面，很多行业都开始</a:t>
            </a:r>
            <a:endParaRPr lang="zh-CN" altLang="en-US" sz="2000" dirty="0">
              <a:solidFill>
                <a:srgbClr val="000000"/>
              </a:solidFill>
              <a:latin typeface="Times New Roman" pitchFamily="18" charset="0"/>
              <a:sym typeface="Times New Roman" pitchFamily="18" charset="0"/>
            </a:endParaRPr>
          </a:p>
          <a:p>
            <a:pPr>
              <a:lnSpc>
                <a:spcPts val="2100"/>
              </a:lnSpc>
            </a:pPr>
            <a:r>
              <a:rPr lang="en-US" altLang="zh-CN" dirty="0">
                <a:solidFill>
                  <a:srgbClr val="000000"/>
                </a:solidFill>
                <a:latin typeface="Calibri" pitchFamily="34" charset="0"/>
                <a:ea typeface="Calibri" pitchFamily="34" charset="0"/>
                <a:cs typeface="Calibri" pitchFamily="34" charset="0"/>
                <a:sym typeface="Calibri" pitchFamily="34" charset="0"/>
              </a:rPr>
              <a:t>		</a:t>
            </a:r>
            <a:r>
              <a:rPr lang="en-US" altLang="zh-CN" sz="2000" dirty="0" err="1">
                <a:solidFill>
                  <a:srgbClr val="000000"/>
                </a:solidFill>
                <a:latin typeface="Times New Roman" pitchFamily="18" charset="0"/>
                <a:sym typeface="Times New Roman" pitchFamily="18" charset="0"/>
              </a:rPr>
              <a:t>有了大数据分析的需求</a:t>
            </a:r>
            <a:r>
              <a:rPr lang="en-US" altLang="zh-CN" sz="2000" dirty="0">
                <a:solidFill>
                  <a:srgbClr val="000000"/>
                </a:solidFill>
                <a:latin typeface="Times New Roman" pitchFamily="18" charset="0"/>
                <a:sym typeface="Times New Roman" pitchFamily="18" charset="0"/>
              </a:rPr>
              <a:t>。</a:t>
            </a:r>
            <a:endParaRPr lang="zh-CN" altLang="en-US" sz="2000" dirty="0">
              <a:solidFill>
                <a:srgbClr val="000000"/>
              </a:solidFill>
              <a:latin typeface="Times New Roman" pitchFamily="18" charset="0"/>
              <a:sym typeface="Times New Roman" pitchFamily="18" charset="0"/>
            </a:endParaRPr>
          </a:p>
          <a:p>
            <a:pPr>
              <a:lnSpc>
                <a:spcPts val="1000"/>
              </a:lnSpc>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2800"/>
              </a:lnSpc>
            </a:pPr>
            <a:r>
              <a:rPr lang="en-US" altLang="zh-CN" sz="2400" dirty="0" err="1">
                <a:solidFill>
                  <a:srgbClr val="000000"/>
                </a:solidFill>
                <a:latin typeface="Times New Roman" pitchFamily="18" charset="0"/>
                <a:sym typeface="Times New Roman" pitchFamily="18" charset="0"/>
              </a:rPr>
              <a:t>要想达到易用性，需要关注以下三个基本原则</a:t>
            </a:r>
            <a:r>
              <a:rPr lang="en-US" altLang="zh-CN" sz="2400" dirty="0">
                <a:solidFill>
                  <a:srgbClr val="000000"/>
                </a:solidFill>
                <a:latin typeface="Times New Roman" pitchFamily="18" charset="0"/>
                <a:sym typeface="Times New Roman" pitchFamily="18" charset="0"/>
              </a:rPr>
              <a:t>：</a:t>
            </a:r>
            <a:endParaRPr lang="zh-CN" altLang="en-US" sz="2400" dirty="0">
              <a:solidFill>
                <a:srgbClr val="000000"/>
              </a:solidFill>
              <a:latin typeface="Times New Roman" pitchFamily="18" charset="0"/>
              <a:sym typeface="Times New Roman" pitchFamily="18" charset="0"/>
            </a:endParaRPr>
          </a:p>
          <a:p>
            <a:pPr>
              <a:lnSpc>
                <a:spcPts val="1000"/>
              </a:lnSpc>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2300"/>
              </a:lnSpc>
            </a:pPr>
            <a:r>
              <a:rPr lang="en-US" altLang="zh-CN" dirty="0">
                <a:solidFill>
                  <a:srgbClr val="000000"/>
                </a:solidFill>
                <a:latin typeface="Calibri" pitchFamily="34" charset="0"/>
                <a:ea typeface="Calibri" pitchFamily="34" charset="0"/>
                <a:cs typeface="Calibri" pitchFamily="34" charset="0"/>
                <a:sym typeface="Calibri" pitchFamily="34" charset="0"/>
              </a:rPr>
              <a:t>		</a:t>
            </a:r>
            <a:r>
              <a:rPr lang="en-US" altLang="zh-CN" sz="2000" dirty="0">
                <a:solidFill>
                  <a:srgbClr val="000000"/>
                </a:solidFill>
                <a:latin typeface="Times New Roman" pitchFamily="18" charset="0"/>
                <a:sym typeface="Times New Roman" pitchFamily="18" charset="0"/>
              </a:rPr>
              <a:t>–</a:t>
            </a:r>
            <a:r>
              <a:rPr lang="en-US" altLang="zh-CN" sz="2000" dirty="0" err="1">
                <a:solidFill>
                  <a:srgbClr val="000000"/>
                </a:solidFill>
                <a:latin typeface="Times New Roman" pitchFamily="18" charset="0"/>
                <a:sym typeface="Times New Roman" pitchFamily="18" charset="0"/>
              </a:rPr>
              <a:t>可视化原则</a:t>
            </a:r>
            <a:r>
              <a:rPr lang="en-US" altLang="zh-CN" sz="2000" dirty="0">
                <a:solidFill>
                  <a:srgbClr val="000000"/>
                </a:solidFill>
                <a:latin typeface="Times New Roman" pitchFamily="18" charset="0"/>
                <a:sym typeface="Times New Roman" pitchFamily="18" charset="0"/>
              </a:rPr>
              <a:t>(Visibility)</a:t>
            </a:r>
            <a:endParaRPr lang="zh-CN" altLang="en-US" sz="2000" dirty="0">
              <a:solidFill>
                <a:srgbClr val="000000"/>
              </a:solidFill>
              <a:latin typeface="Times New Roman" pitchFamily="18" charset="0"/>
              <a:sym typeface="Times New Roman" pitchFamily="18" charset="0"/>
            </a:endParaRPr>
          </a:p>
          <a:p>
            <a:pPr>
              <a:lnSpc>
                <a:spcPts val="2800"/>
              </a:lnSpc>
            </a:pPr>
            <a:r>
              <a:rPr lang="en-US" altLang="zh-CN" dirty="0">
                <a:solidFill>
                  <a:srgbClr val="000000"/>
                </a:solidFill>
                <a:latin typeface="Calibri" pitchFamily="34" charset="0"/>
                <a:ea typeface="Calibri" pitchFamily="34" charset="0"/>
                <a:cs typeface="Calibri" pitchFamily="34" charset="0"/>
                <a:sym typeface="Calibri" pitchFamily="34" charset="0"/>
              </a:rPr>
              <a:t>		</a:t>
            </a:r>
            <a:r>
              <a:rPr lang="en-US" altLang="zh-CN" sz="2000" dirty="0">
                <a:solidFill>
                  <a:srgbClr val="000000"/>
                </a:solidFill>
                <a:latin typeface="Times New Roman" pitchFamily="18" charset="0"/>
                <a:sym typeface="Times New Roman" pitchFamily="18" charset="0"/>
              </a:rPr>
              <a:t>–</a:t>
            </a:r>
            <a:r>
              <a:rPr lang="en-US" altLang="zh-CN" sz="2000" dirty="0" err="1">
                <a:solidFill>
                  <a:srgbClr val="000000"/>
                </a:solidFill>
                <a:latin typeface="Times New Roman" pitchFamily="18" charset="0"/>
                <a:sym typeface="Times New Roman" pitchFamily="18" charset="0"/>
              </a:rPr>
              <a:t>匹配原则</a:t>
            </a:r>
            <a:r>
              <a:rPr lang="en-US" altLang="zh-CN" sz="2000" dirty="0">
                <a:solidFill>
                  <a:srgbClr val="000000"/>
                </a:solidFill>
                <a:latin typeface="Times New Roman" pitchFamily="18" charset="0"/>
                <a:sym typeface="Times New Roman" pitchFamily="18" charset="0"/>
              </a:rPr>
              <a:t>(Mapping)</a:t>
            </a:r>
            <a:endParaRPr lang="zh-CN" altLang="en-US" sz="2000" dirty="0">
              <a:solidFill>
                <a:srgbClr val="000000"/>
              </a:solidFill>
              <a:latin typeface="Times New Roman" pitchFamily="18" charset="0"/>
              <a:sym typeface="Times New Roman" pitchFamily="18" charset="0"/>
            </a:endParaRPr>
          </a:p>
          <a:p>
            <a:pPr>
              <a:lnSpc>
                <a:spcPts val="2800"/>
              </a:lnSpc>
            </a:pPr>
            <a:r>
              <a:rPr lang="en-US" altLang="zh-CN" dirty="0">
                <a:solidFill>
                  <a:srgbClr val="000000"/>
                </a:solidFill>
                <a:latin typeface="Calibri" pitchFamily="34" charset="0"/>
                <a:ea typeface="Calibri" pitchFamily="34" charset="0"/>
                <a:cs typeface="Calibri" pitchFamily="34" charset="0"/>
                <a:sym typeface="Calibri" pitchFamily="34" charset="0"/>
              </a:rPr>
              <a:t>		</a:t>
            </a:r>
            <a:r>
              <a:rPr lang="en-US" altLang="zh-CN" sz="2000" dirty="0">
                <a:solidFill>
                  <a:srgbClr val="000000"/>
                </a:solidFill>
                <a:latin typeface="Times New Roman" pitchFamily="18" charset="0"/>
                <a:sym typeface="Times New Roman" pitchFamily="18" charset="0"/>
              </a:rPr>
              <a:t>–</a:t>
            </a:r>
            <a:r>
              <a:rPr lang="en-US" altLang="zh-CN" sz="2000" dirty="0" err="1">
                <a:solidFill>
                  <a:srgbClr val="000000"/>
                </a:solidFill>
                <a:latin typeface="Times New Roman" pitchFamily="18" charset="0"/>
                <a:sym typeface="Times New Roman" pitchFamily="18" charset="0"/>
              </a:rPr>
              <a:t>反馈原则</a:t>
            </a:r>
            <a:r>
              <a:rPr lang="en-US" altLang="zh-CN" sz="2000" dirty="0">
                <a:solidFill>
                  <a:srgbClr val="000000"/>
                </a:solidFill>
                <a:latin typeface="Times New Roman" pitchFamily="18" charset="0"/>
                <a:sym typeface="Times New Roman" pitchFamily="18" charset="0"/>
              </a:rPr>
              <a:t>(Feedback)</a:t>
            </a:r>
            <a:endParaRPr lang="zh-CN" altLang="en-US"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reeform 3"/>
          <p:cNvSpPr>
            <a:spLocks noChangeArrowheads="1"/>
          </p:cNvSpPr>
          <p:nvPr/>
        </p:nvSpPr>
        <p:spPr bwMode="auto">
          <a:xfrm>
            <a:off x="0" y="0"/>
            <a:ext cx="9144000" cy="6858000"/>
          </a:xfrm>
          <a:custGeom>
            <a:avLst/>
            <a:gdLst>
              <a:gd name="T0" fmla="*/ 0 w 9144000"/>
              <a:gd name="T1" fmla="*/ 6858000 h 6858000"/>
              <a:gd name="T2" fmla="*/ 9144000 w 9144000"/>
              <a:gd name="T3" fmla="*/ 6858000 h 6858000"/>
              <a:gd name="T4" fmla="*/ 9144000 w 9144000"/>
              <a:gd name="T5" fmla="*/ 0 h 6858000"/>
              <a:gd name="T6" fmla="*/ 0 w 9144000"/>
              <a:gd name="T7" fmla="*/ 0 h 6858000"/>
              <a:gd name="T8" fmla="*/ 0 w 9144000"/>
              <a:gd name="T9" fmla="*/ 6858000 h 6858000"/>
              <a:gd name="T10" fmla="*/ 0 60000 65536"/>
              <a:gd name="T11" fmla="*/ 0 60000 65536"/>
              <a:gd name="T12" fmla="*/ 0 60000 65536"/>
              <a:gd name="T13" fmla="*/ 0 60000 65536"/>
              <a:gd name="T14" fmla="*/ 0 60000 65536"/>
              <a:gd name="T15" fmla="*/ 0 w 9144000"/>
              <a:gd name="T16" fmla="*/ 0 h 6858000"/>
              <a:gd name="T17" fmla="*/ 9144000 w 9144000"/>
              <a:gd name="T18" fmla="*/ 6858000 h 6858000"/>
            </a:gdLst>
            <a:ahLst/>
            <a:cxnLst>
              <a:cxn ang="T10">
                <a:pos x="T0" y="T1"/>
              </a:cxn>
              <a:cxn ang="T11">
                <a:pos x="T2" y="T3"/>
              </a:cxn>
              <a:cxn ang="T12">
                <a:pos x="T4" y="T5"/>
              </a:cxn>
              <a:cxn ang="T13">
                <a:pos x="T6" y="T7"/>
              </a:cxn>
              <a:cxn ang="T14">
                <a:pos x="T8" y="T9"/>
              </a:cxn>
            </a:cxnLst>
            <a:rect l="T15" t="T16" r="T17" b="T18"/>
            <a:pathLst>
              <a:path w="9144000" h="6858000">
                <a:moveTo>
                  <a:pt x="0" y="6858000"/>
                </a:moveTo>
                <a:lnTo>
                  <a:pt x="9144000" y="6858000"/>
                </a:lnTo>
                <a:lnTo>
                  <a:pt x="9144000" y="0"/>
                </a:lnTo>
                <a:lnTo>
                  <a:pt x="0" y="0"/>
                </a:lnTo>
                <a:lnTo>
                  <a:pt x="0" y="6858000"/>
                </a:lnTo>
              </a:path>
            </a:pathLst>
          </a:custGeom>
          <a:solidFill>
            <a:srgbClr val="FFFFFF"/>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35843" name="Freeform 3"/>
          <p:cNvSpPr>
            <a:spLocks noChangeArrowheads="1"/>
          </p:cNvSpPr>
          <p:nvPr/>
        </p:nvSpPr>
        <p:spPr bwMode="auto">
          <a:xfrm>
            <a:off x="0" y="0"/>
            <a:ext cx="9144000" cy="1066800"/>
          </a:xfrm>
          <a:custGeom>
            <a:avLst/>
            <a:gdLst>
              <a:gd name="T0" fmla="*/ 0 w 9144000"/>
              <a:gd name="T1" fmla="*/ 1066800 h 1066800"/>
              <a:gd name="T2" fmla="*/ 9144000 w 9144000"/>
              <a:gd name="T3" fmla="*/ 1066800 h 1066800"/>
              <a:gd name="T4" fmla="*/ 9144000 w 9144000"/>
              <a:gd name="T5" fmla="*/ 0 h 1066800"/>
              <a:gd name="T6" fmla="*/ 0 w 9144000"/>
              <a:gd name="T7" fmla="*/ 0 h 1066800"/>
              <a:gd name="T8" fmla="*/ 0 w 9144000"/>
              <a:gd name="T9" fmla="*/ 1066800 h 1066800"/>
              <a:gd name="T10" fmla="*/ 0 60000 65536"/>
              <a:gd name="T11" fmla="*/ 0 60000 65536"/>
              <a:gd name="T12" fmla="*/ 0 60000 65536"/>
              <a:gd name="T13" fmla="*/ 0 60000 65536"/>
              <a:gd name="T14" fmla="*/ 0 60000 65536"/>
              <a:gd name="T15" fmla="*/ 0 w 9144000"/>
              <a:gd name="T16" fmla="*/ 0 h 1066800"/>
              <a:gd name="T17" fmla="*/ 9144000 w 9144000"/>
              <a:gd name="T18" fmla="*/ 1066800 h 1066800"/>
            </a:gdLst>
            <a:ahLst/>
            <a:cxnLst>
              <a:cxn ang="T10">
                <a:pos x="T0" y="T1"/>
              </a:cxn>
              <a:cxn ang="T11">
                <a:pos x="T2" y="T3"/>
              </a:cxn>
              <a:cxn ang="T12">
                <a:pos x="T4" y="T5"/>
              </a:cxn>
              <a:cxn ang="T13">
                <a:pos x="T6" y="T7"/>
              </a:cxn>
              <a:cxn ang="T14">
                <a:pos x="T8" y="T9"/>
              </a:cxn>
            </a:cxnLst>
            <a:rect l="T15" t="T16" r="T17" b="T18"/>
            <a:pathLst>
              <a:path w="9144000" h="1066800">
                <a:moveTo>
                  <a:pt x="0" y="1066800"/>
                </a:moveTo>
                <a:lnTo>
                  <a:pt x="9144000" y="1066800"/>
                </a:lnTo>
                <a:lnTo>
                  <a:pt x="9144000" y="0"/>
                </a:lnTo>
                <a:lnTo>
                  <a:pt x="0" y="0"/>
                </a:lnTo>
                <a:lnTo>
                  <a:pt x="0" y="1066800"/>
                </a:lnTo>
              </a:path>
            </a:pathLst>
          </a:custGeom>
          <a:solidFill>
            <a:srgbClr val="0056AC"/>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35844" name="Freeform 3"/>
          <p:cNvSpPr>
            <a:spLocks noChangeArrowheads="1"/>
          </p:cNvSpPr>
          <p:nvPr/>
        </p:nvSpPr>
        <p:spPr bwMode="auto">
          <a:xfrm>
            <a:off x="-3175" y="-3175"/>
            <a:ext cx="9153525" cy="1076325"/>
          </a:xfrm>
          <a:custGeom>
            <a:avLst/>
            <a:gdLst>
              <a:gd name="T0" fmla="*/ 6350 w 9156700"/>
              <a:gd name="T1" fmla="*/ 1073150 h 1079500"/>
              <a:gd name="T2" fmla="*/ 9150350 w 9156700"/>
              <a:gd name="T3" fmla="*/ 1073150 h 1079500"/>
              <a:gd name="T4" fmla="*/ 9150350 w 9156700"/>
              <a:gd name="T5" fmla="*/ 6350 h 1079500"/>
              <a:gd name="T6" fmla="*/ 6350 w 9156700"/>
              <a:gd name="T7" fmla="*/ 6350 h 1079500"/>
              <a:gd name="T8" fmla="*/ 6350 w 9156700"/>
              <a:gd name="T9" fmla="*/ 1073150 h 1079500"/>
              <a:gd name="T10" fmla="*/ 0 60000 65536"/>
              <a:gd name="T11" fmla="*/ 0 60000 65536"/>
              <a:gd name="T12" fmla="*/ 0 60000 65536"/>
              <a:gd name="T13" fmla="*/ 0 60000 65536"/>
              <a:gd name="T14" fmla="*/ 0 60000 65536"/>
              <a:gd name="T15" fmla="*/ 0 w 9156700"/>
              <a:gd name="T16" fmla="*/ 0 h 1079500"/>
              <a:gd name="T17" fmla="*/ 9156700 w 9156700"/>
              <a:gd name="T18" fmla="*/ 1079500 h 1079500"/>
            </a:gdLst>
            <a:ahLst/>
            <a:cxnLst>
              <a:cxn ang="T10">
                <a:pos x="T0" y="T1"/>
              </a:cxn>
              <a:cxn ang="T11">
                <a:pos x="T2" y="T3"/>
              </a:cxn>
              <a:cxn ang="T12">
                <a:pos x="T4" y="T5"/>
              </a:cxn>
              <a:cxn ang="T13">
                <a:pos x="T6" y="T7"/>
              </a:cxn>
              <a:cxn ang="T14">
                <a:pos x="T8" y="T9"/>
              </a:cxn>
            </a:cxnLst>
            <a:rect l="T15" t="T16" r="T17" b="T18"/>
            <a:pathLst>
              <a:path w="9156700" h="1079500">
                <a:moveTo>
                  <a:pt x="6350" y="1073150"/>
                </a:moveTo>
                <a:lnTo>
                  <a:pt x="9150350" y="1073150"/>
                </a:lnTo>
                <a:lnTo>
                  <a:pt x="9150350" y="6350"/>
                </a:lnTo>
                <a:lnTo>
                  <a:pt x="6350" y="6350"/>
                </a:lnTo>
                <a:lnTo>
                  <a:pt x="6350" y="1073150"/>
                </a:lnTo>
              </a:path>
            </a:pathLst>
          </a:custGeom>
          <a:solidFill>
            <a:srgbClr val="000000">
              <a:alpha val="0"/>
            </a:srgbClr>
          </a:solidFill>
          <a:ln w="12700" cap="flat" cmpd="sng">
            <a:solidFill>
              <a:srgbClr val="000000"/>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pic>
        <p:nvPicPr>
          <p:cNvPr id="3584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616700"/>
            <a:ext cx="91440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6" name="TextBox 1"/>
          <p:cNvSpPr>
            <a:spLocks noChangeArrowheads="1"/>
          </p:cNvSpPr>
          <p:nvPr/>
        </p:nvSpPr>
        <p:spPr bwMode="auto">
          <a:xfrm>
            <a:off x="584200" y="6667500"/>
            <a:ext cx="13716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200"/>
              </a:lnSpc>
            </a:pPr>
            <a:r>
              <a:rPr lang="en-US" altLang="zh-CN" sz="1200">
                <a:solidFill>
                  <a:srgbClr val="FFFFFF"/>
                </a:solidFill>
                <a:latin typeface="Times New Roman" pitchFamily="18" charset="0"/>
                <a:sym typeface="Times New Roman" pitchFamily="18" charset="0"/>
              </a:rPr>
              <a:t>《大数据技术基础》</a:t>
            </a:r>
            <a:endParaRPr lang="zh-CN" altLang="en-US"/>
          </a:p>
        </p:txBody>
      </p:sp>
      <p:sp>
        <p:nvSpPr>
          <p:cNvPr id="35847" name="TextBox 1"/>
          <p:cNvSpPr>
            <a:spLocks noChangeArrowheads="1"/>
          </p:cNvSpPr>
          <p:nvPr/>
        </p:nvSpPr>
        <p:spPr bwMode="auto">
          <a:xfrm>
            <a:off x="546100" y="406400"/>
            <a:ext cx="7975600"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673100" algn="l"/>
                <a:tab pos="685800" algn="l"/>
              </a:tabLst>
              <a:defRPr>
                <a:solidFill>
                  <a:schemeClr val="tx1"/>
                </a:solidFill>
                <a:latin typeface="Arial" pitchFamily="34" charset="0"/>
              </a:defRPr>
            </a:lvl1pPr>
            <a:lvl2pPr>
              <a:tabLst>
                <a:tab pos="673100" algn="l"/>
                <a:tab pos="685800" algn="l"/>
              </a:tabLst>
              <a:defRPr>
                <a:solidFill>
                  <a:schemeClr val="tx1"/>
                </a:solidFill>
                <a:latin typeface="Arial" pitchFamily="34" charset="0"/>
              </a:defRPr>
            </a:lvl2pPr>
            <a:lvl3pPr>
              <a:tabLst>
                <a:tab pos="673100" algn="l"/>
                <a:tab pos="685800" algn="l"/>
              </a:tabLst>
              <a:defRPr>
                <a:solidFill>
                  <a:schemeClr val="tx1"/>
                </a:solidFill>
                <a:latin typeface="Arial" pitchFamily="34" charset="0"/>
              </a:defRPr>
            </a:lvl3pPr>
            <a:lvl4pPr>
              <a:tabLst>
                <a:tab pos="673100" algn="l"/>
                <a:tab pos="685800" algn="l"/>
              </a:tabLst>
              <a:defRPr>
                <a:solidFill>
                  <a:schemeClr val="tx1"/>
                </a:solidFill>
                <a:latin typeface="Arial" pitchFamily="34" charset="0"/>
              </a:defRPr>
            </a:lvl4pPr>
            <a:lvl5pPr>
              <a:tabLst>
                <a:tab pos="673100" algn="l"/>
                <a:tab pos="685800" algn="l"/>
              </a:tabLst>
              <a:defRPr>
                <a:solidFill>
                  <a:schemeClr val="tx1"/>
                </a:solidFill>
                <a:latin typeface="Arial" pitchFamily="34" charset="0"/>
              </a:defRPr>
            </a:lvl5pPr>
            <a:lvl6pPr fontAlgn="base">
              <a:spcBef>
                <a:spcPct val="0"/>
              </a:spcBef>
              <a:spcAft>
                <a:spcPct val="0"/>
              </a:spcAft>
              <a:buFont typeface="Arial" pitchFamily="34" charset="0"/>
              <a:tabLst>
                <a:tab pos="673100" algn="l"/>
                <a:tab pos="685800" algn="l"/>
              </a:tabLst>
              <a:defRPr>
                <a:solidFill>
                  <a:schemeClr val="tx1"/>
                </a:solidFill>
                <a:latin typeface="Arial" pitchFamily="34" charset="0"/>
              </a:defRPr>
            </a:lvl6pPr>
            <a:lvl7pPr fontAlgn="base">
              <a:spcBef>
                <a:spcPct val="0"/>
              </a:spcBef>
              <a:spcAft>
                <a:spcPct val="0"/>
              </a:spcAft>
              <a:buFont typeface="Arial" pitchFamily="34" charset="0"/>
              <a:tabLst>
                <a:tab pos="673100" algn="l"/>
                <a:tab pos="685800" algn="l"/>
              </a:tabLst>
              <a:defRPr>
                <a:solidFill>
                  <a:schemeClr val="tx1"/>
                </a:solidFill>
                <a:latin typeface="Arial" pitchFamily="34" charset="0"/>
              </a:defRPr>
            </a:lvl7pPr>
            <a:lvl8pPr fontAlgn="base">
              <a:spcBef>
                <a:spcPct val="0"/>
              </a:spcBef>
              <a:spcAft>
                <a:spcPct val="0"/>
              </a:spcAft>
              <a:buFont typeface="Arial" pitchFamily="34" charset="0"/>
              <a:tabLst>
                <a:tab pos="673100" algn="l"/>
                <a:tab pos="685800" algn="l"/>
              </a:tabLst>
              <a:defRPr>
                <a:solidFill>
                  <a:schemeClr val="tx1"/>
                </a:solidFill>
                <a:latin typeface="Arial" pitchFamily="34" charset="0"/>
              </a:defRPr>
            </a:lvl8pPr>
            <a:lvl9pPr fontAlgn="base">
              <a:spcBef>
                <a:spcPct val="0"/>
              </a:spcBef>
              <a:spcAft>
                <a:spcPct val="0"/>
              </a:spcAft>
              <a:buFont typeface="Arial" pitchFamily="34" charset="0"/>
              <a:tabLst>
                <a:tab pos="673100" algn="l"/>
                <a:tab pos="685800" algn="l"/>
              </a:tabLst>
              <a:defRPr>
                <a:solidFill>
                  <a:schemeClr val="tx1"/>
                </a:solidFill>
                <a:latin typeface="Arial" pitchFamily="34" charset="0"/>
              </a:defRPr>
            </a:lvl9pPr>
          </a:lstStyle>
          <a:p>
            <a:pPr>
              <a:lnSpc>
                <a:spcPts val="32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3200">
                <a:solidFill>
                  <a:srgbClr val="FFFFFF"/>
                </a:solidFill>
                <a:latin typeface="黑体" pitchFamily="49" charset="-122"/>
                <a:sym typeface="黑体" pitchFamily="49" charset="-122"/>
              </a:rPr>
              <a:t>性能的测试基准</a:t>
            </a:r>
            <a:endParaRPr lang="zh-CN" altLang="en-US" sz="3200">
              <a:solidFill>
                <a:srgbClr val="FFFFFF"/>
              </a:solidFill>
              <a:latin typeface="黑体" pitchFamily="49" charset="-122"/>
              <a:sym typeface="黑体" pitchFamily="49" charset="-122"/>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27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2400">
                <a:solidFill>
                  <a:srgbClr val="000000"/>
                </a:solidFill>
                <a:latin typeface="Times New Roman" pitchFamily="18" charset="0"/>
                <a:sym typeface="Times New Roman" pitchFamily="18" charset="0"/>
              </a:rPr>
              <a:t>目前尚未有针对大数据管理的测试基准，构建大数据测</a:t>
            </a:r>
            <a:endParaRPr lang="zh-CN" altLang="en-US" sz="2400">
              <a:solidFill>
                <a:srgbClr val="000000"/>
              </a:solidFill>
              <a:latin typeface="Times New Roman" pitchFamily="18" charset="0"/>
              <a:sym typeface="Times New Roman" pitchFamily="18" charset="0"/>
            </a:endParaRPr>
          </a:p>
          <a:p>
            <a:pPr>
              <a:lnSpc>
                <a:spcPts val="2800"/>
              </a:lnSpc>
            </a:pPr>
            <a:r>
              <a:rPr lang="en-US" altLang="zh-CN" sz="2400">
                <a:solidFill>
                  <a:srgbClr val="000000"/>
                </a:solidFill>
                <a:latin typeface="Times New Roman" pitchFamily="18" charset="0"/>
                <a:sym typeface="Times New Roman" pitchFamily="18" charset="0"/>
              </a:rPr>
              <a:t>试基准面临的主要挑战有：</a:t>
            </a:r>
            <a:endParaRPr lang="zh-CN" altLang="en-US"/>
          </a:p>
        </p:txBody>
      </p:sp>
      <p:sp>
        <p:nvSpPr>
          <p:cNvPr id="35848" name="TextBox 1"/>
          <p:cNvSpPr>
            <a:spLocks noChangeArrowheads="1"/>
          </p:cNvSpPr>
          <p:nvPr/>
        </p:nvSpPr>
        <p:spPr bwMode="auto">
          <a:xfrm>
            <a:off x="546100" y="2908300"/>
            <a:ext cx="1016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2600"/>
              </a:lnSpc>
            </a:pPr>
            <a:r>
              <a:rPr lang="en-US" altLang="zh-CN" sz="2400">
                <a:solidFill>
                  <a:srgbClr val="000000"/>
                </a:solidFill>
                <a:latin typeface="Times New Roman" pitchFamily="18" charset="0"/>
                <a:sym typeface="Times New Roman" pitchFamily="18" charset="0"/>
              </a:rPr>
              <a:t>•</a:t>
            </a:r>
            <a:endParaRPr lang="zh-CN" altLang="en-US" sz="2400">
              <a:solidFill>
                <a:srgbClr val="000000"/>
              </a:solidFill>
              <a:latin typeface="Times New Roman" pitchFamily="18" charset="0"/>
              <a:sym typeface="Times New Roman" pitchFamily="18" charset="0"/>
            </a:endParaRPr>
          </a:p>
          <a:p>
            <a:pPr>
              <a:lnSpc>
                <a:spcPts val="3400"/>
              </a:lnSpc>
            </a:pPr>
            <a:r>
              <a:rPr lang="en-US" altLang="zh-CN" sz="2400">
                <a:solidFill>
                  <a:srgbClr val="000000"/>
                </a:solidFill>
                <a:latin typeface="Times New Roman" pitchFamily="18" charset="0"/>
                <a:sym typeface="Times New Roman" pitchFamily="18" charset="0"/>
              </a:rPr>
              <a:t>•</a:t>
            </a:r>
            <a:endParaRPr lang="zh-CN" altLang="en-US" sz="2400">
              <a:solidFill>
                <a:srgbClr val="000000"/>
              </a:solidFill>
              <a:latin typeface="Times New Roman" pitchFamily="18" charset="0"/>
              <a:sym typeface="Times New Roman" pitchFamily="18" charset="0"/>
            </a:endParaRPr>
          </a:p>
          <a:p>
            <a:pPr>
              <a:lnSpc>
                <a:spcPts val="3400"/>
              </a:lnSpc>
            </a:pPr>
            <a:r>
              <a:rPr lang="en-US" altLang="zh-CN" sz="2400">
                <a:solidFill>
                  <a:srgbClr val="000000"/>
                </a:solidFill>
                <a:latin typeface="Times New Roman" pitchFamily="18" charset="0"/>
                <a:sym typeface="Times New Roman" pitchFamily="18" charset="0"/>
              </a:rPr>
              <a:t>•</a:t>
            </a:r>
            <a:endParaRPr lang="zh-CN" altLang="en-US" sz="2400">
              <a:solidFill>
                <a:srgbClr val="000000"/>
              </a:solidFill>
              <a:latin typeface="Times New Roman" pitchFamily="18" charset="0"/>
              <a:sym typeface="Times New Roman" pitchFamily="18" charset="0"/>
            </a:endParaRPr>
          </a:p>
          <a:p>
            <a:pPr>
              <a:lnSpc>
                <a:spcPts val="3400"/>
              </a:lnSpc>
            </a:pPr>
            <a:r>
              <a:rPr lang="en-US" altLang="zh-CN" sz="2400">
                <a:solidFill>
                  <a:srgbClr val="000000"/>
                </a:solidFill>
                <a:latin typeface="Times New Roman" pitchFamily="18" charset="0"/>
                <a:sym typeface="Times New Roman" pitchFamily="18" charset="0"/>
              </a:rPr>
              <a:t>•</a:t>
            </a:r>
            <a:endParaRPr lang="zh-CN" altLang="en-US" sz="2400">
              <a:solidFill>
                <a:srgbClr val="000000"/>
              </a:solidFill>
              <a:latin typeface="Times New Roman" pitchFamily="18" charset="0"/>
              <a:sym typeface="Times New Roman" pitchFamily="18" charset="0"/>
            </a:endParaRPr>
          </a:p>
          <a:p>
            <a:pPr>
              <a:lnSpc>
                <a:spcPts val="3400"/>
              </a:lnSpc>
            </a:pPr>
            <a:r>
              <a:rPr lang="en-US" altLang="zh-CN" sz="2400">
                <a:solidFill>
                  <a:srgbClr val="000000"/>
                </a:solidFill>
                <a:latin typeface="Times New Roman" pitchFamily="18" charset="0"/>
                <a:sym typeface="Times New Roman" pitchFamily="18" charset="0"/>
              </a:rPr>
              <a:t>•</a:t>
            </a:r>
            <a:endParaRPr lang="zh-CN" altLang="en-US"/>
          </a:p>
        </p:txBody>
      </p:sp>
      <p:sp>
        <p:nvSpPr>
          <p:cNvPr id="35849" name="TextBox 1"/>
          <p:cNvSpPr>
            <a:spLocks noChangeArrowheads="1"/>
          </p:cNvSpPr>
          <p:nvPr/>
        </p:nvSpPr>
        <p:spPr bwMode="auto">
          <a:xfrm>
            <a:off x="889000" y="2921000"/>
            <a:ext cx="45720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2400"/>
              </a:lnSpc>
            </a:pPr>
            <a:r>
              <a:rPr lang="en-US" altLang="zh-CN" sz="2400">
                <a:solidFill>
                  <a:srgbClr val="000000"/>
                </a:solidFill>
                <a:latin typeface="Times New Roman" pitchFamily="18" charset="0"/>
                <a:sym typeface="Times New Roman" pitchFamily="18" charset="0"/>
              </a:rPr>
              <a:t>系统复杂度高</a:t>
            </a:r>
            <a:endParaRPr lang="zh-CN" altLang="en-US" sz="2400">
              <a:solidFill>
                <a:srgbClr val="000000"/>
              </a:solidFill>
              <a:latin typeface="Times New Roman" pitchFamily="18" charset="0"/>
              <a:sym typeface="Times New Roman" pitchFamily="18"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2400"/>
              </a:lnSpc>
            </a:pPr>
            <a:r>
              <a:rPr lang="en-US" altLang="zh-CN" sz="2400">
                <a:solidFill>
                  <a:srgbClr val="000000"/>
                </a:solidFill>
                <a:latin typeface="Times New Roman" pitchFamily="18" charset="0"/>
                <a:sym typeface="Times New Roman" pitchFamily="18" charset="0"/>
              </a:rPr>
              <a:t>用户案例的多样性</a:t>
            </a:r>
            <a:endParaRPr lang="zh-CN" altLang="en-US" sz="2400">
              <a:solidFill>
                <a:srgbClr val="000000"/>
              </a:solidFill>
              <a:latin typeface="Times New Roman" pitchFamily="18" charset="0"/>
              <a:sym typeface="Times New Roman" pitchFamily="18"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2400"/>
              </a:lnSpc>
            </a:pPr>
            <a:r>
              <a:rPr lang="en-US" altLang="zh-CN" sz="2400">
                <a:solidFill>
                  <a:srgbClr val="000000"/>
                </a:solidFill>
                <a:latin typeface="Times New Roman" pitchFamily="18" charset="0"/>
                <a:sym typeface="Times New Roman" pitchFamily="18" charset="0"/>
              </a:rPr>
              <a:t>数据规模庞大</a:t>
            </a:r>
            <a:endParaRPr lang="zh-CN" altLang="en-US" sz="2400">
              <a:solidFill>
                <a:srgbClr val="000000"/>
              </a:solidFill>
              <a:latin typeface="Times New Roman" pitchFamily="18" charset="0"/>
              <a:sym typeface="Times New Roman" pitchFamily="18"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2400"/>
              </a:lnSpc>
            </a:pPr>
            <a:r>
              <a:rPr lang="en-US" altLang="zh-CN" sz="2400">
                <a:solidFill>
                  <a:srgbClr val="000000"/>
                </a:solidFill>
                <a:latin typeface="Times New Roman" pitchFamily="18" charset="0"/>
                <a:sym typeface="Times New Roman" pitchFamily="18" charset="0"/>
              </a:rPr>
              <a:t>系统的快速演变</a:t>
            </a:r>
            <a:endParaRPr lang="zh-CN" altLang="en-US" sz="2400">
              <a:solidFill>
                <a:srgbClr val="000000"/>
              </a:solidFill>
              <a:latin typeface="Times New Roman" pitchFamily="18" charset="0"/>
              <a:sym typeface="Times New Roman" pitchFamily="18"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2400"/>
              </a:lnSpc>
            </a:pPr>
            <a:r>
              <a:rPr lang="en-US" altLang="zh-CN" sz="2400">
                <a:solidFill>
                  <a:srgbClr val="000000"/>
                </a:solidFill>
                <a:latin typeface="Times New Roman" pitchFamily="18" charset="0"/>
                <a:sym typeface="Times New Roman" pitchFamily="18" charset="0"/>
              </a:rPr>
              <a:t>重新构建还是复用现有的测试基准</a:t>
            </a:r>
            <a:endParaRPr lang="zh-CN" altLang="en-US"/>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Freeform 3"/>
          <p:cNvSpPr>
            <a:spLocks noChangeArrowheads="1"/>
          </p:cNvSpPr>
          <p:nvPr/>
        </p:nvSpPr>
        <p:spPr bwMode="auto">
          <a:xfrm>
            <a:off x="0" y="0"/>
            <a:ext cx="9144000" cy="6858000"/>
          </a:xfrm>
          <a:custGeom>
            <a:avLst/>
            <a:gdLst>
              <a:gd name="T0" fmla="*/ 0 w 9144000"/>
              <a:gd name="T1" fmla="*/ 6858000 h 6858000"/>
              <a:gd name="T2" fmla="*/ 9144000 w 9144000"/>
              <a:gd name="T3" fmla="*/ 6858000 h 6858000"/>
              <a:gd name="T4" fmla="*/ 9144000 w 9144000"/>
              <a:gd name="T5" fmla="*/ 0 h 6858000"/>
              <a:gd name="T6" fmla="*/ 0 w 9144000"/>
              <a:gd name="T7" fmla="*/ 0 h 6858000"/>
              <a:gd name="T8" fmla="*/ 0 w 9144000"/>
              <a:gd name="T9" fmla="*/ 6858000 h 6858000"/>
              <a:gd name="T10" fmla="*/ 0 60000 65536"/>
              <a:gd name="T11" fmla="*/ 0 60000 65536"/>
              <a:gd name="T12" fmla="*/ 0 60000 65536"/>
              <a:gd name="T13" fmla="*/ 0 60000 65536"/>
              <a:gd name="T14" fmla="*/ 0 60000 65536"/>
              <a:gd name="T15" fmla="*/ 0 w 9144000"/>
              <a:gd name="T16" fmla="*/ 0 h 6858000"/>
              <a:gd name="T17" fmla="*/ 9144000 w 9144000"/>
              <a:gd name="T18" fmla="*/ 6858000 h 6858000"/>
            </a:gdLst>
            <a:ahLst/>
            <a:cxnLst>
              <a:cxn ang="T10">
                <a:pos x="T0" y="T1"/>
              </a:cxn>
              <a:cxn ang="T11">
                <a:pos x="T2" y="T3"/>
              </a:cxn>
              <a:cxn ang="T12">
                <a:pos x="T4" y="T5"/>
              </a:cxn>
              <a:cxn ang="T13">
                <a:pos x="T6" y="T7"/>
              </a:cxn>
              <a:cxn ang="T14">
                <a:pos x="T8" y="T9"/>
              </a:cxn>
            </a:cxnLst>
            <a:rect l="T15" t="T16" r="T17" b="T18"/>
            <a:pathLst>
              <a:path w="9144000" h="6858000">
                <a:moveTo>
                  <a:pt x="0" y="6858000"/>
                </a:moveTo>
                <a:lnTo>
                  <a:pt x="9144000" y="6858000"/>
                </a:lnTo>
                <a:lnTo>
                  <a:pt x="9144000" y="0"/>
                </a:lnTo>
                <a:lnTo>
                  <a:pt x="0" y="0"/>
                </a:lnTo>
                <a:lnTo>
                  <a:pt x="0" y="6858000"/>
                </a:lnTo>
              </a:path>
            </a:pathLst>
          </a:custGeom>
          <a:solidFill>
            <a:srgbClr val="FFFFFF"/>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36867" name="Freeform 3"/>
          <p:cNvSpPr>
            <a:spLocks noChangeArrowheads="1"/>
          </p:cNvSpPr>
          <p:nvPr/>
        </p:nvSpPr>
        <p:spPr bwMode="auto">
          <a:xfrm>
            <a:off x="0" y="0"/>
            <a:ext cx="9144000" cy="1066800"/>
          </a:xfrm>
          <a:custGeom>
            <a:avLst/>
            <a:gdLst>
              <a:gd name="T0" fmla="*/ 0 w 9144000"/>
              <a:gd name="T1" fmla="*/ 1066800 h 1066800"/>
              <a:gd name="T2" fmla="*/ 9144000 w 9144000"/>
              <a:gd name="T3" fmla="*/ 1066800 h 1066800"/>
              <a:gd name="T4" fmla="*/ 9144000 w 9144000"/>
              <a:gd name="T5" fmla="*/ 0 h 1066800"/>
              <a:gd name="T6" fmla="*/ 0 w 9144000"/>
              <a:gd name="T7" fmla="*/ 0 h 1066800"/>
              <a:gd name="T8" fmla="*/ 0 w 9144000"/>
              <a:gd name="T9" fmla="*/ 1066800 h 1066800"/>
              <a:gd name="T10" fmla="*/ 0 60000 65536"/>
              <a:gd name="T11" fmla="*/ 0 60000 65536"/>
              <a:gd name="T12" fmla="*/ 0 60000 65536"/>
              <a:gd name="T13" fmla="*/ 0 60000 65536"/>
              <a:gd name="T14" fmla="*/ 0 60000 65536"/>
              <a:gd name="T15" fmla="*/ 0 w 9144000"/>
              <a:gd name="T16" fmla="*/ 0 h 1066800"/>
              <a:gd name="T17" fmla="*/ 9144000 w 9144000"/>
              <a:gd name="T18" fmla="*/ 1066800 h 1066800"/>
            </a:gdLst>
            <a:ahLst/>
            <a:cxnLst>
              <a:cxn ang="T10">
                <a:pos x="T0" y="T1"/>
              </a:cxn>
              <a:cxn ang="T11">
                <a:pos x="T2" y="T3"/>
              </a:cxn>
              <a:cxn ang="T12">
                <a:pos x="T4" y="T5"/>
              </a:cxn>
              <a:cxn ang="T13">
                <a:pos x="T6" y="T7"/>
              </a:cxn>
              <a:cxn ang="T14">
                <a:pos x="T8" y="T9"/>
              </a:cxn>
            </a:cxnLst>
            <a:rect l="T15" t="T16" r="T17" b="T18"/>
            <a:pathLst>
              <a:path w="9144000" h="1066800">
                <a:moveTo>
                  <a:pt x="0" y="1066800"/>
                </a:moveTo>
                <a:lnTo>
                  <a:pt x="9144000" y="1066800"/>
                </a:lnTo>
                <a:lnTo>
                  <a:pt x="9144000" y="0"/>
                </a:lnTo>
                <a:lnTo>
                  <a:pt x="0" y="0"/>
                </a:lnTo>
                <a:lnTo>
                  <a:pt x="0" y="1066800"/>
                </a:lnTo>
              </a:path>
            </a:pathLst>
          </a:custGeom>
          <a:solidFill>
            <a:srgbClr val="0056AC"/>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36868" name="Freeform 3"/>
          <p:cNvSpPr>
            <a:spLocks noChangeArrowheads="1"/>
          </p:cNvSpPr>
          <p:nvPr/>
        </p:nvSpPr>
        <p:spPr bwMode="auto">
          <a:xfrm>
            <a:off x="-3175" y="-3175"/>
            <a:ext cx="9153525" cy="1076325"/>
          </a:xfrm>
          <a:custGeom>
            <a:avLst/>
            <a:gdLst>
              <a:gd name="T0" fmla="*/ 6350 w 9156700"/>
              <a:gd name="T1" fmla="*/ 1073150 h 1079500"/>
              <a:gd name="T2" fmla="*/ 9150350 w 9156700"/>
              <a:gd name="T3" fmla="*/ 1073150 h 1079500"/>
              <a:gd name="T4" fmla="*/ 9150350 w 9156700"/>
              <a:gd name="T5" fmla="*/ 6350 h 1079500"/>
              <a:gd name="T6" fmla="*/ 6350 w 9156700"/>
              <a:gd name="T7" fmla="*/ 6350 h 1079500"/>
              <a:gd name="T8" fmla="*/ 6350 w 9156700"/>
              <a:gd name="T9" fmla="*/ 1073150 h 1079500"/>
              <a:gd name="T10" fmla="*/ 0 60000 65536"/>
              <a:gd name="T11" fmla="*/ 0 60000 65536"/>
              <a:gd name="T12" fmla="*/ 0 60000 65536"/>
              <a:gd name="T13" fmla="*/ 0 60000 65536"/>
              <a:gd name="T14" fmla="*/ 0 60000 65536"/>
              <a:gd name="T15" fmla="*/ 0 w 9156700"/>
              <a:gd name="T16" fmla="*/ 0 h 1079500"/>
              <a:gd name="T17" fmla="*/ 9156700 w 9156700"/>
              <a:gd name="T18" fmla="*/ 1079500 h 1079500"/>
            </a:gdLst>
            <a:ahLst/>
            <a:cxnLst>
              <a:cxn ang="T10">
                <a:pos x="T0" y="T1"/>
              </a:cxn>
              <a:cxn ang="T11">
                <a:pos x="T2" y="T3"/>
              </a:cxn>
              <a:cxn ang="T12">
                <a:pos x="T4" y="T5"/>
              </a:cxn>
              <a:cxn ang="T13">
                <a:pos x="T6" y="T7"/>
              </a:cxn>
              <a:cxn ang="T14">
                <a:pos x="T8" y="T9"/>
              </a:cxn>
            </a:cxnLst>
            <a:rect l="T15" t="T16" r="T17" b="T18"/>
            <a:pathLst>
              <a:path w="9156700" h="1079500">
                <a:moveTo>
                  <a:pt x="6350" y="1073150"/>
                </a:moveTo>
                <a:lnTo>
                  <a:pt x="9150350" y="1073150"/>
                </a:lnTo>
                <a:lnTo>
                  <a:pt x="9150350" y="6350"/>
                </a:lnTo>
                <a:lnTo>
                  <a:pt x="6350" y="6350"/>
                </a:lnTo>
                <a:lnTo>
                  <a:pt x="6350" y="1073150"/>
                </a:lnTo>
              </a:path>
            </a:pathLst>
          </a:custGeom>
          <a:solidFill>
            <a:srgbClr val="000000">
              <a:alpha val="0"/>
            </a:srgbClr>
          </a:solidFill>
          <a:ln w="12700" cap="flat" cmpd="sng">
            <a:solidFill>
              <a:srgbClr val="000000"/>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pic>
        <p:nvPicPr>
          <p:cNvPr id="3686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616700"/>
            <a:ext cx="91440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0" name="TextBox 1"/>
          <p:cNvSpPr>
            <a:spLocks noChangeArrowheads="1"/>
          </p:cNvSpPr>
          <p:nvPr/>
        </p:nvSpPr>
        <p:spPr bwMode="auto">
          <a:xfrm>
            <a:off x="584200" y="6667500"/>
            <a:ext cx="13716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200"/>
              </a:lnSpc>
            </a:pPr>
            <a:r>
              <a:rPr lang="en-US" altLang="zh-CN" sz="1200">
                <a:solidFill>
                  <a:srgbClr val="FFFFFF"/>
                </a:solidFill>
                <a:latin typeface="Times New Roman" pitchFamily="18" charset="0"/>
                <a:sym typeface="Times New Roman" pitchFamily="18" charset="0"/>
              </a:rPr>
              <a:t>《大数据技术基础》</a:t>
            </a:r>
            <a:endParaRPr lang="zh-CN" altLang="en-US"/>
          </a:p>
        </p:txBody>
      </p:sp>
      <p:sp>
        <p:nvSpPr>
          <p:cNvPr id="36871" name="TextBox 1"/>
          <p:cNvSpPr>
            <a:spLocks noChangeArrowheads="1"/>
          </p:cNvSpPr>
          <p:nvPr/>
        </p:nvSpPr>
        <p:spPr bwMode="auto">
          <a:xfrm>
            <a:off x="546100" y="520700"/>
            <a:ext cx="8026400" cy="530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685800" algn="l"/>
                <a:tab pos="711200" algn="l"/>
              </a:tabLst>
              <a:defRPr>
                <a:solidFill>
                  <a:schemeClr val="tx1"/>
                </a:solidFill>
                <a:latin typeface="Arial" pitchFamily="34" charset="0"/>
              </a:defRPr>
            </a:lvl1pPr>
            <a:lvl2pPr>
              <a:tabLst>
                <a:tab pos="685800" algn="l"/>
                <a:tab pos="711200" algn="l"/>
              </a:tabLst>
              <a:defRPr>
                <a:solidFill>
                  <a:schemeClr val="tx1"/>
                </a:solidFill>
                <a:latin typeface="Arial" pitchFamily="34" charset="0"/>
              </a:defRPr>
            </a:lvl2pPr>
            <a:lvl3pPr>
              <a:tabLst>
                <a:tab pos="685800" algn="l"/>
                <a:tab pos="711200" algn="l"/>
              </a:tabLst>
              <a:defRPr>
                <a:solidFill>
                  <a:schemeClr val="tx1"/>
                </a:solidFill>
                <a:latin typeface="Arial" pitchFamily="34" charset="0"/>
              </a:defRPr>
            </a:lvl3pPr>
            <a:lvl4pPr>
              <a:tabLst>
                <a:tab pos="685800" algn="l"/>
                <a:tab pos="711200" algn="l"/>
              </a:tabLst>
              <a:defRPr>
                <a:solidFill>
                  <a:schemeClr val="tx1"/>
                </a:solidFill>
                <a:latin typeface="Arial" pitchFamily="34" charset="0"/>
              </a:defRPr>
            </a:lvl4pPr>
            <a:lvl5pPr>
              <a:tabLst>
                <a:tab pos="685800" algn="l"/>
                <a:tab pos="711200" algn="l"/>
              </a:tabLst>
              <a:defRPr>
                <a:solidFill>
                  <a:schemeClr val="tx1"/>
                </a:solidFill>
                <a:latin typeface="Arial" pitchFamily="34" charset="0"/>
              </a:defRPr>
            </a:lvl5pPr>
            <a:lvl6pPr fontAlgn="base">
              <a:spcBef>
                <a:spcPct val="0"/>
              </a:spcBef>
              <a:spcAft>
                <a:spcPct val="0"/>
              </a:spcAft>
              <a:buFont typeface="Arial" pitchFamily="34" charset="0"/>
              <a:tabLst>
                <a:tab pos="685800" algn="l"/>
                <a:tab pos="711200" algn="l"/>
              </a:tabLst>
              <a:defRPr>
                <a:solidFill>
                  <a:schemeClr val="tx1"/>
                </a:solidFill>
                <a:latin typeface="Arial" pitchFamily="34" charset="0"/>
              </a:defRPr>
            </a:lvl6pPr>
            <a:lvl7pPr fontAlgn="base">
              <a:spcBef>
                <a:spcPct val="0"/>
              </a:spcBef>
              <a:spcAft>
                <a:spcPct val="0"/>
              </a:spcAft>
              <a:buFont typeface="Arial" pitchFamily="34" charset="0"/>
              <a:tabLst>
                <a:tab pos="685800" algn="l"/>
                <a:tab pos="711200" algn="l"/>
              </a:tabLst>
              <a:defRPr>
                <a:solidFill>
                  <a:schemeClr val="tx1"/>
                </a:solidFill>
                <a:latin typeface="Arial" pitchFamily="34" charset="0"/>
              </a:defRPr>
            </a:lvl7pPr>
            <a:lvl8pPr fontAlgn="base">
              <a:spcBef>
                <a:spcPct val="0"/>
              </a:spcBef>
              <a:spcAft>
                <a:spcPct val="0"/>
              </a:spcAft>
              <a:buFont typeface="Arial" pitchFamily="34" charset="0"/>
              <a:tabLst>
                <a:tab pos="685800" algn="l"/>
                <a:tab pos="711200" algn="l"/>
              </a:tabLst>
              <a:defRPr>
                <a:solidFill>
                  <a:schemeClr val="tx1"/>
                </a:solidFill>
                <a:latin typeface="Arial" pitchFamily="34" charset="0"/>
              </a:defRPr>
            </a:lvl8pPr>
            <a:lvl9pPr fontAlgn="base">
              <a:spcBef>
                <a:spcPct val="0"/>
              </a:spcBef>
              <a:spcAft>
                <a:spcPct val="0"/>
              </a:spcAft>
              <a:buFont typeface="Arial" pitchFamily="34" charset="0"/>
              <a:tabLst>
                <a:tab pos="685800" algn="l"/>
                <a:tab pos="711200" algn="l"/>
              </a:tabLst>
              <a:defRPr>
                <a:solidFill>
                  <a:schemeClr val="tx1"/>
                </a:solidFill>
                <a:latin typeface="Arial" pitchFamily="34" charset="0"/>
              </a:defRPr>
            </a:lvl9pPr>
          </a:lstStyle>
          <a:p>
            <a:pPr>
              <a:lnSpc>
                <a:spcPts val="32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3200">
                <a:solidFill>
                  <a:srgbClr val="FFFFFF"/>
                </a:solidFill>
                <a:latin typeface="黑体" pitchFamily="49" charset="-122"/>
                <a:sym typeface="黑体" pitchFamily="49" charset="-122"/>
              </a:rPr>
              <a:t>本章小结</a:t>
            </a:r>
            <a:endParaRPr lang="zh-CN" altLang="en-US" sz="3200">
              <a:solidFill>
                <a:srgbClr val="FFFFFF"/>
              </a:solidFill>
              <a:latin typeface="黑体" pitchFamily="49" charset="-122"/>
              <a:sym typeface="黑体" pitchFamily="49" charset="-122"/>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28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2400">
                <a:solidFill>
                  <a:srgbClr val="000000"/>
                </a:solidFill>
                <a:latin typeface="Times New Roman" pitchFamily="18" charset="0"/>
                <a:sym typeface="Times New Roman" pitchFamily="18" charset="0"/>
              </a:rPr>
              <a:t>本章内容首先介绍了大数据处理的基本流程和大数据处</a:t>
            </a:r>
            <a:endParaRPr lang="zh-CN" altLang="en-US" sz="2400">
              <a:solidFill>
                <a:srgbClr val="000000"/>
              </a:solidFill>
              <a:latin typeface="Times New Roman" pitchFamily="18" charset="0"/>
              <a:sym typeface="Times New Roman" pitchFamily="18" charset="0"/>
            </a:endParaRPr>
          </a:p>
          <a:p>
            <a:pPr>
              <a:lnSpc>
                <a:spcPts val="2800"/>
              </a:lnSpc>
            </a:pPr>
            <a:r>
              <a:rPr lang="en-US" altLang="zh-CN" sz="2400">
                <a:solidFill>
                  <a:srgbClr val="000000"/>
                </a:solidFill>
                <a:latin typeface="Times New Roman" pitchFamily="18" charset="0"/>
                <a:sym typeface="Times New Roman" pitchFamily="18" charset="0"/>
              </a:rPr>
              <a:t>理模型，接着介绍了大数据的关键技术，其中，云计算是大</a:t>
            </a:r>
            <a:endParaRPr lang="zh-CN" altLang="en-US" sz="2400">
              <a:solidFill>
                <a:srgbClr val="000000"/>
              </a:solidFill>
              <a:latin typeface="Times New Roman" pitchFamily="18" charset="0"/>
              <a:sym typeface="Times New Roman" pitchFamily="18" charset="0"/>
            </a:endParaRPr>
          </a:p>
          <a:p>
            <a:pPr>
              <a:lnSpc>
                <a:spcPts val="2900"/>
              </a:lnSpc>
            </a:pPr>
            <a:r>
              <a:rPr lang="en-US" altLang="zh-CN" sz="2400">
                <a:solidFill>
                  <a:srgbClr val="000000"/>
                </a:solidFill>
                <a:latin typeface="Times New Roman" pitchFamily="18" charset="0"/>
                <a:sym typeface="Times New Roman" pitchFamily="18" charset="0"/>
              </a:rPr>
              <a:t>数据的基础平台和支撑技术，本章以Google 的相关技术为</a:t>
            </a:r>
            <a:endParaRPr lang="zh-CN" altLang="en-US" sz="2400">
              <a:solidFill>
                <a:srgbClr val="000000"/>
              </a:solidFill>
              <a:latin typeface="Times New Roman" pitchFamily="18" charset="0"/>
              <a:sym typeface="Times New Roman" pitchFamily="18" charset="0"/>
            </a:endParaRPr>
          </a:p>
          <a:p>
            <a:pPr>
              <a:lnSpc>
                <a:spcPts val="2800"/>
              </a:lnSpc>
            </a:pPr>
            <a:r>
              <a:rPr lang="en-US" altLang="zh-CN" sz="2400">
                <a:solidFill>
                  <a:srgbClr val="000000"/>
                </a:solidFill>
                <a:latin typeface="Times New Roman" pitchFamily="18" charset="0"/>
                <a:sym typeface="Times New Roman" pitchFamily="18" charset="0"/>
              </a:rPr>
              <a:t>主线，详细介绍Google 以及其他众多学者和研究机构在大</a:t>
            </a:r>
            <a:endParaRPr lang="zh-CN" altLang="en-US" sz="2400">
              <a:solidFill>
                <a:srgbClr val="000000"/>
              </a:solidFill>
              <a:latin typeface="Times New Roman" pitchFamily="18" charset="0"/>
              <a:sym typeface="Times New Roman" pitchFamily="18" charset="0"/>
            </a:endParaRPr>
          </a:p>
          <a:p>
            <a:pPr>
              <a:lnSpc>
                <a:spcPts val="2800"/>
              </a:lnSpc>
            </a:pPr>
            <a:r>
              <a:rPr lang="en-US" altLang="zh-CN" sz="2400">
                <a:solidFill>
                  <a:srgbClr val="000000"/>
                </a:solidFill>
                <a:latin typeface="Times New Roman" pitchFamily="18" charset="0"/>
                <a:sym typeface="Times New Roman" pitchFamily="18" charset="0"/>
              </a:rPr>
              <a:t>数据技术方面已有的一些工作，包括文件系统、数据库系统</a:t>
            </a:r>
            <a:endParaRPr lang="zh-CN" altLang="en-US" sz="2400">
              <a:solidFill>
                <a:srgbClr val="000000"/>
              </a:solidFill>
              <a:latin typeface="Times New Roman" pitchFamily="18" charset="0"/>
              <a:sym typeface="Times New Roman" pitchFamily="18" charset="0"/>
            </a:endParaRPr>
          </a:p>
          <a:p>
            <a:pPr>
              <a:lnSpc>
                <a:spcPts val="2800"/>
              </a:lnSpc>
            </a:pPr>
            <a:r>
              <a:rPr lang="en-US" altLang="zh-CN" sz="2400">
                <a:solidFill>
                  <a:srgbClr val="000000"/>
                </a:solidFill>
                <a:latin typeface="Times New Roman" pitchFamily="18" charset="0"/>
                <a:sym typeface="Times New Roman" pitchFamily="18" charset="0"/>
              </a:rPr>
              <a:t>、索引和查询技术、数据分析技术等；接下来，介绍了大数</a:t>
            </a:r>
            <a:endParaRPr lang="zh-CN" altLang="en-US" sz="2400">
              <a:solidFill>
                <a:srgbClr val="000000"/>
              </a:solidFill>
              <a:latin typeface="Times New Roman" pitchFamily="18" charset="0"/>
              <a:sym typeface="Times New Roman" pitchFamily="18" charset="0"/>
            </a:endParaRPr>
          </a:p>
          <a:p>
            <a:pPr>
              <a:lnSpc>
                <a:spcPts val="2900"/>
              </a:lnSpc>
            </a:pPr>
            <a:r>
              <a:rPr lang="en-US" altLang="zh-CN" sz="2400">
                <a:solidFill>
                  <a:srgbClr val="000000"/>
                </a:solidFill>
                <a:latin typeface="Times New Roman" pitchFamily="18" charset="0"/>
                <a:sym typeface="Times New Roman" pitchFamily="18" charset="0"/>
              </a:rPr>
              <a:t>据处理平台和工具，就目前技术发展现状而言，Hadoop 已</a:t>
            </a:r>
            <a:endParaRPr lang="zh-CN" altLang="en-US" sz="2400">
              <a:solidFill>
                <a:srgbClr val="000000"/>
              </a:solidFill>
              <a:latin typeface="Times New Roman" pitchFamily="18" charset="0"/>
              <a:sym typeface="Times New Roman" pitchFamily="18" charset="0"/>
            </a:endParaRPr>
          </a:p>
          <a:p>
            <a:pPr>
              <a:lnSpc>
                <a:spcPts val="2800"/>
              </a:lnSpc>
            </a:pPr>
            <a:r>
              <a:rPr lang="en-US" altLang="zh-CN" sz="2400">
                <a:solidFill>
                  <a:srgbClr val="000000"/>
                </a:solidFill>
                <a:latin typeface="Times New Roman" pitchFamily="18" charset="0"/>
                <a:sym typeface="Times New Roman" pitchFamily="18" charset="0"/>
              </a:rPr>
              <a:t>经成为了大数据处理工具事实上的标准。最后，介绍大数据</a:t>
            </a:r>
            <a:endParaRPr lang="zh-CN" altLang="en-US" sz="2400">
              <a:solidFill>
                <a:srgbClr val="000000"/>
              </a:solidFill>
              <a:latin typeface="Times New Roman" pitchFamily="18" charset="0"/>
              <a:sym typeface="Times New Roman" pitchFamily="18" charset="0"/>
            </a:endParaRPr>
          </a:p>
          <a:p>
            <a:pPr>
              <a:lnSpc>
                <a:spcPts val="2800"/>
              </a:lnSpc>
            </a:pPr>
            <a:r>
              <a:rPr lang="en-US" altLang="zh-CN" sz="2400">
                <a:solidFill>
                  <a:srgbClr val="000000"/>
                </a:solidFill>
                <a:latin typeface="Times New Roman" pitchFamily="18" charset="0"/>
                <a:sym typeface="Times New Roman" pitchFamily="18" charset="0"/>
              </a:rPr>
              <a:t>时代面临的新挑战，包括大数据集成、大数据分析、大数据</a:t>
            </a:r>
            <a:endParaRPr lang="zh-CN" altLang="en-US" sz="2400">
              <a:solidFill>
                <a:srgbClr val="000000"/>
              </a:solidFill>
              <a:latin typeface="Times New Roman" pitchFamily="18" charset="0"/>
              <a:sym typeface="Times New Roman" pitchFamily="18" charset="0"/>
            </a:endParaRPr>
          </a:p>
          <a:p>
            <a:pPr>
              <a:lnSpc>
                <a:spcPts val="2800"/>
              </a:lnSpc>
            </a:pPr>
            <a:r>
              <a:rPr lang="en-US" altLang="zh-CN" sz="2400">
                <a:solidFill>
                  <a:srgbClr val="000000"/>
                </a:solidFill>
                <a:latin typeface="Times New Roman" pitchFamily="18" charset="0"/>
                <a:sym typeface="Times New Roman" pitchFamily="18" charset="0"/>
              </a:rPr>
              <a:t>隐私问题、大数据能耗问题、大数据处理与硬件的协同、大</a:t>
            </a:r>
            <a:endParaRPr lang="zh-CN" altLang="en-US" sz="2400">
              <a:solidFill>
                <a:srgbClr val="000000"/>
              </a:solidFill>
              <a:latin typeface="Times New Roman" pitchFamily="18" charset="0"/>
              <a:sym typeface="Times New Roman" pitchFamily="18" charset="0"/>
            </a:endParaRPr>
          </a:p>
          <a:p>
            <a:pPr>
              <a:lnSpc>
                <a:spcPts val="2700"/>
              </a:lnSpc>
            </a:pPr>
            <a:r>
              <a:rPr lang="en-US" altLang="zh-CN" sz="2400">
                <a:solidFill>
                  <a:srgbClr val="000000"/>
                </a:solidFill>
                <a:latin typeface="Times New Roman" pitchFamily="18" charset="0"/>
                <a:sym typeface="Times New Roman" pitchFamily="18" charset="0"/>
              </a:rPr>
              <a:t>数据管理易用性问题以及性能测试基准。</a:t>
            </a:r>
            <a:endParaRPr lang="zh-CN" altLang="en-US"/>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8" name="文本框 6"/>
          <p:cNvSpPr txBox="1"/>
          <p:nvPr/>
        </p:nvSpPr>
        <p:spPr>
          <a:xfrm>
            <a:off x="452232" y="173917"/>
            <a:ext cx="2271776" cy="415498"/>
          </a:xfrm>
          <a:prstGeom prst="rect">
            <a:avLst/>
          </a:prstGeom>
          <a:noFill/>
        </p:spPr>
        <p:txBody>
          <a:bodyPr wrap="none" rtlCol="0">
            <a:spAutoFit/>
          </a:bodyPr>
          <a:lstStyle/>
          <a:p>
            <a:pPr fontAlgn="auto">
              <a:spcBef>
                <a:spcPts val="0"/>
              </a:spcBef>
              <a:spcAft>
                <a:spcPts val="0"/>
              </a:spcAft>
              <a:buFontTx/>
              <a:buNone/>
            </a:pPr>
            <a:r>
              <a:rPr lang="zh-CN" altLang="en-US" sz="2100" b="1" spc="225" dirty="0" smtClean="0">
                <a:solidFill>
                  <a:prstClr val="white"/>
                </a:solidFill>
                <a:latin typeface="微软雅黑"/>
                <a:ea typeface="微软雅黑"/>
              </a:rPr>
              <a:t>大数据采集架构</a:t>
            </a:r>
            <a:endParaRPr lang="zh-CN" altLang="en-US" sz="2100" b="1" spc="225" dirty="0">
              <a:solidFill>
                <a:prstClr val="white"/>
              </a:solidFill>
              <a:latin typeface="微软雅黑"/>
              <a:ea typeface="微软雅黑"/>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auto">
              <a:spcBef>
                <a:spcPts val="0"/>
              </a:spcBef>
              <a:spcAft>
                <a:spcPts val="0"/>
              </a:spcAft>
              <a:buFontTx/>
              <a:buNone/>
            </a:pPr>
            <a:endParaRPr lang="id-ID" sz="1350">
              <a:solidFill>
                <a:prstClr val="black"/>
              </a:solidFill>
              <a:latin typeface="微软雅黑"/>
              <a:ea typeface="微软雅黑"/>
            </a:endParaRPr>
          </a:p>
        </p:txBody>
      </p:sp>
      <p:grpSp>
        <p:nvGrpSpPr>
          <p:cNvPr id="11" name="组合 10"/>
          <p:cNvGrpSpPr/>
          <p:nvPr/>
        </p:nvGrpSpPr>
        <p:grpSpPr>
          <a:xfrm>
            <a:off x="1" y="2973575"/>
            <a:ext cx="9143998" cy="3175518"/>
            <a:chOff x="1130061" y="2775168"/>
            <a:chExt cx="7251539" cy="2584659"/>
          </a:xfrm>
        </p:grpSpPr>
        <p:pic>
          <p:nvPicPr>
            <p:cNvPr id="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0061" y="2775168"/>
              <a:ext cx="3119200" cy="2584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9260" y="2775169"/>
              <a:ext cx="4132340" cy="2561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7" name="矩形 16"/>
          <p:cNvSpPr/>
          <p:nvPr/>
        </p:nvSpPr>
        <p:spPr>
          <a:xfrm>
            <a:off x="452232" y="1272944"/>
            <a:ext cx="8191436" cy="1526187"/>
          </a:xfrm>
          <a:prstGeom prst="rect">
            <a:avLst/>
          </a:prstGeom>
        </p:spPr>
        <p:txBody>
          <a:bodyPr wrap="square">
            <a:spAutoFit/>
          </a:bodyPr>
          <a:lstStyle/>
          <a:p>
            <a:pPr fontAlgn="auto">
              <a:lnSpc>
                <a:spcPct val="150000"/>
              </a:lnSpc>
              <a:spcBef>
                <a:spcPts val="0"/>
              </a:spcBef>
              <a:spcAft>
                <a:spcPts val="0"/>
              </a:spcAft>
              <a:buFontTx/>
              <a:buNone/>
            </a:pPr>
            <a:r>
              <a:rPr lang="zh-CN" altLang="zh-CN" sz="1600" dirty="0">
                <a:solidFill>
                  <a:srgbClr val="000000"/>
                </a:solidFill>
                <a:latin typeface="微软雅黑"/>
                <a:ea typeface="微软雅黑"/>
              </a:rPr>
              <a:t>如今，社会中各个机构、部门、公司、团体等正在实时不断地产生大量的信息，这些信息需要以简单的方式进行处理，同时又要十分准确且能迅速满足各种类型的数据（信息）需求者。这给我们带来了许多挑战，第一个挑战就是在大量的数据中收集需要的数据，下面介绍常用的大数据采集工具</a:t>
            </a:r>
            <a:r>
              <a:rPr lang="zh-CN" altLang="zh-CN" sz="1600" dirty="0" smtClean="0">
                <a:solidFill>
                  <a:srgbClr val="000000"/>
                </a:solidFill>
                <a:latin typeface="微软雅黑"/>
                <a:ea typeface="微软雅黑"/>
              </a:rPr>
              <a:t>。</a:t>
            </a:r>
            <a:endParaRPr lang="zh-CN" altLang="zh-CN" sz="1600" dirty="0">
              <a:solidFill>
                <a:srgbClr val="000000"/>
              </a:solidFill>
              <a:latin typeface="微软雅黑"/>
              <a:ea typeface="微软雅黑"/>
            </a:endParaRPr>
          </a:p>
        </p:txBody>
      </p:sp>
      <p:pic>
        <p:nvPicPr>
          <p:cNvPr id="18" name="27 Imagen"/>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srgbClr val="FFFFFF">
                    <a:lumMod val="65000"/>
                  </a:srgbClr>
                </a:solidFill>
                <a:latin typeface="微软雅黑"/>
                <a:ea typeface="微软雅黑"/>
              </a:rPr>
              <a:t>of</a:t>
            </a:r>
            <a:endParaRPr lang="es-ES" sz="1200" b="1" i="1" dirty="0">
              <a:solidFill>
                <a:srgbClr val="FFFFFF">
                  <a:lumMod val="65000"/>
                </a:srgbClr>
              </a:solidFill>
              <a:latin typeface="微软雅黑"/>
              <a:ea typeface="微软雅黑"/>
            </a:endParaRPr>
          </a:p>
        </p:txBody>
      </p:sp>
      <p:sp>
        <p:nvSpPr>
          <p:cNvPr id="22"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altLang="zh-CN" sz="1200" b="1" dirty="0">
                <a:solidFill>
                  <a:srgbClr val="FFFFFF">
                    <a:lumMod val="50000"/>
                  </a:srgbClr>
                </a:solidFill>
                <a:latin typeface="微软雅黑"/>
                <a:ea typeface="微软雅黑"/>
              </a:rPr>
              <a:t>42</a:t>
            </a:r>
            <a:endParaRPr lang="es-ES" altLang="zh-CN" sz="1200" b="1" dirty="0">
              <a:solidFill>
                <a:srgbClr val="FFFFFF">
                  <a:lumMod val="50000"/>
                </a:srgbClr>
              </a:solidFill>
              <a:latin typeface="微软雅黑"/>
              <a:ea typeface="微软雅黑"/>
            </a:endParaRPr>
          </a:p>
        </p:txBody>
      </p:sp>
      <p:pic>
        <p:nvPicPr>
          <p:cNvPr id="23" name="Imagen 27">
            <a:hlinkClick r:id="" action="ppaction://hlinkshowjump?jump=nextslide"/>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Imagen 28">
            <a:hlinkClick r:id="" action="ppaction://hlinkshowjump?jump=previousslide"/>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srgbClr val="000000">
                    <a:tint val="75000"/>
                  </a:srgbClr>
                </a:solidFill>
              </a:rPr>
              <a:pPr fontAlgn="auto">
                <a:spcBef>
                  <a:spcPts val="0"/>
                </a:spcBef>
                <a:spcAft>
                  <a:spcPts val="0"/>
                </a:spcAft>
                <a:buFontTx/>
                <a:buNone/>
              </a:pPr>
              <a:t>85</a:t>
            </a:fld>
            <a:endParaRPr lang="zh-CN" altLang="en-US" dirty="0">
              <a:solidFill>
                <a:srgbClr val="000000">
                  <a:tint val="75000"/>
                </a:srgbClr>
              </a:solidFill>
            </a:endParaRPr>
          </a:p>
        </p:txBody>
      </p:sp>
      <p:sp>
        <p:nvSpPr>
          <p:cNvPr id="26" name="文本框 40"/>
          <p:cNvSpPr txBox="1"/>
          <p:nvPr/>
        </p:nvSpPr>
        <p:spPr>
          <a:xfrm>
            <a:off x="399253" y="843230"/>
            <a:ext cx="646331" cy="369332"/>
          </a:xfrm>
          <a:prstGeom prst="rect">
            <a:avLst/>
          </a:prstGeom>
          <a:noFill/>
        </p:spPr>
        <p:txBody>
          <a:bodyPr wrap="none" rtlCol="0">
            <a:spAutoFit/>
          </a:bodyPr>
          <a:lstStyle/>
          <a:p>
            <a:pPr fontAlgn="auto">
              <a:spcBef>
                <a:spcPts val="0"/>
              </a:spcBef>
              <a:spcAft>
                <a:spcPts val="0"/>
              </a:spcAft>
              <a:buFontTx/>
              <a:buNone/>
            </a:pPr>
            <a:r>
              <a:rPr lang="zh-CN" altLang="en-US" b="1" dirty="0" smtClean="0">
                <a:solidFill>
                  <a:srgbClr val="3D89BC"/>
                </a:solidFill>
                <a:latin typeface="微软雅黑"/>
                <a:ea typeface="微软雅黑"/>
              </a:rPr>
              <a:t>概述</a:t>
            </a:r>
            <a:endParaRPr lang="zh-CN" altLang="en-US" b="1" dirty="0">
              <a:solidFill>
                <a:srgbClr val="3D89BC"/>
              </a:solidFill>
              <a:latin typeface="微软雅黑"/>
              <a:ea typeface="微软雅黑"/>
            </a:endParaRPr>
          </a:p>
        </p:txBody>
      </p:sp>
      <p:sp>
        <p:nvSpPr>
          <p:cNvPr id="29" name="椭圆 28"/>
          <p:cNvSpPr/>
          <p:nvPr/>
        </p:nvSpPr>
        <p:spPr>
          <a:xfrm>
            <a:off x="293525" y="946406"/>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srgbClr val="FFFFFF"/>
              </a:solidFill>
            </a:endParaRPr>
          </a:p>
        </p:txBody>
      </p:sp>
    </p:spTree>
    <p:extLst>
      <p:ext uri="{BB962C8B-B14F-4D97-AF65-F5344CB8AC3E}">
        <p14:creationId xmlns:p14="http://schemas.microsoft.com/office/powerpoint/2010/main" val="239769837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8" name="文本框 6"/>
          <p:cNvSpPr txBox="1"/>
          <p:nvPr/>
        </p:nvSpPr>
        <p:spPr>
          <a:xfrm>
            <a:off x="452232" y="173917"/>
            <a:ext cx="2271776" cy="415498"/>
          </a:xfrm>
          <a:prstGeom prst="rect">
            <a:avLst/>
          </a:prstGeom>
          <a:noFill/>
        </p:spPr>
        <p:txBody>
          <a:bodyPr wrap="none" rtlCol="0">
            <a:spAutoFit/>
          </a:bodyPr>
          <a:lstStyle/>
          <a:p>
            <a:pPr fontAlgn="auto">
              <a:spcBef>
                <a:spcPts val="0"/>
              </a:spcBef>
              <a:spcAft>
                <a:spcPts val="0"/>
              </a:spcAft>
              <a:buFontTx/>
              <a:buNone/>
            </a:pPr>
            <a:r>
              <a:rPr lang="zh-CN" altLang="en-US" sz="2100" b="1" spc="225" dirty="0" smtClean="0">
                <a:solidFill>
                  <a:prstClr val="white"/>
                </a:solidFill>
                <a:latin typeface="微软雅黑"/>
                <a:ea typeface="微软雅黑"/>
              </a:rPr>
              <a:t>大数据采集架构</a:t>
            </a:r>
            <a:endParaRPr lang="zh-CN" altLang="en-US" sz="2100" b="1" spc="225" dirty="0">
              <a:solidFill>
                <a:prstClr val="white"/>
              </a:solidFill>
              <a:latin typeface="微软雅黑"/>
              <a:ea typeface="微软雅黑"/>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auto">
              <a:spcBef>
                <a:spcPts val="0"/>
              </a:spcBef>
              <a:spcAft>
                <a:spcPts val="0"/>
              </a:spcAft>
              <a:buFontTx/>
              <a:buNone/>
            </a:pPr>
            <a:endParaRPr lang="id-ID" sz="1350">
              <a:solidFill>
                <a:prstClr val="black"/>
              </a:solidFill>
              <a:latin typeface="微软雅黑"/>
              <a:ea typeface="微软雅黑"/>
            </a:endParaRPr>
          </a:p>
        </p:txBody>
      </p:sp>
      <p:grpSp>
        <p:nvGrpSpPr>
          <p:cNvPr id="11" name="组合 10"/>
          <p:cNvGrpSpPr/>
          <p:nvPr/>
        </p:nvGrpSpPr>
        <p:grpSpPr>
          <a:xfrm>
            <a:off x="442707" y="2517269"/>
            <a:ext cx="8037059" cy="3263095"/>
            <a:chOff x="916078" y="2241237"/>
            <a:chExt cx="3112996" cy="3263095"/>
          </a:xfrm>
        </p:grpSpPr>
        <p:grpSp>
          <p:nvGrpSpPr>
            <p:cNvPr id="31" name="组合 30"/>
            <p:cNvGrpSpPr/>
            <p:nvPr/>
          </p:nvGrpSpPr>
          <p:grpSpPr>
            <a:xfrm>
              <a:off x="1187023" y="2594025"/>
              <a:ext cx="1598020" cy="2474893"/>
              <a:chOff x="1187023" y="2594025"/>
              <a:chExt cx="1598020" cy="2474893"/>
            </a:xfrm>
          </p:grpSpPr>
          <p:grpSp>
            <p:nvGrpSpPr>
              <p:cNvPr id="38" name="组合 37"/>
              <p:cNvGrpSpPr/>
              <p:nvPr/>
            </p:nvGrpSpPr>
            <p:grpSpPr>
              <a:xfrm>
                <a:off x="1187023" y="4637236"/>
                <a:ext cx="1572868" cy="431682"/>
                <a:chOff x="799615" y="1756767"/>
                <a:chExt cx="2792394" cy="648885"/>
              </a:xfrm>
            </p:grpSpPr>
            <p:sp>
              <p:nvSpPr>
                <p:cNvPr id="39" name="矩形 38"/>
                <p:cNvSpPr/>
                <p:nvPr/>
              </p:nvSpPr>
              <p:spPr>
                <a:xfrm>
                  <a:off x="799615" y="1756767"/>
                  <a:ext cx="2792394" cy="648885"/>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t" anchorCtr="0"/>
                <a:lstStyle/>
                <a:p>
                  <a:pPr algn="ctr" fontAlgn="auto">
                    <a:spcBef>
                      <a:spcPts val="0"/>
                    </a:spcBef>
                    <a:spcAft>
                      <a:spcPts val="0"/>
                    </a:spcAft>
                    <a:buFontTx/>
                    <a:buNone/>
                  </a:pPr>
                  <a:endParaRPr lang="zh-CN" altLang="en-US" sz="1350">
                    <a:solidFill>
                      <a:prstClr val="white"/>
                    </a:solidFill>
                  </a:endParaRPr>
                </a:p>
              </p:txBody>
            </p:sp>
            <p:sp>
              <p:nvSpPr>
                <p:cNvPr id="40" name="矩形 39"/>
                <p:cNvSpPr/>
                <p:nvPr/>
              </p:nvSpPr>
              <p:spPr>
                <a:xfrm>
                  <a:off x="911910" y="1799045"/>
                  <a:ext cx="2555914" cy="56072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t" anchorCtr="0"/>
                <a:lstStyle/>
                <a:p>
                  <a:pPr algn="ctr" fontAlgn="auto">
                    <a:spcBef>
                      <a:spcPts val="0"/>
                    </a:spcBef>
                    <a:spcAft>
                      <a:spcPts val="0"/>
                    </a:spcAft>
                    <a:buFontTx/>
                    <a:buNone/>
                  </a:pPr>
                  <a:endParaRPr lang="zh-CN" altLang="en-US" sz="1350">
                    <a:solidFill>
                      <a:prstClr val="white"/>
                    </a:solidFill>
                  </a:endParaRPr>
                </a:p>
              </p:txBody>
            </p:sp>
          </p:grpSp>
          <p:grpSp>
            <p:nvGrpSpPr>
              <p:cNvPr id="41" name="组合 40"/>
              <p:cNvGrpSpPr/>
              <p:nvPr/>
            </p:nvGrpSpPr>
            <p:grpSpPr>
              <a:xfrm>
                <a:off x="1196440" y="3981051"/>
                <a:ext cx="1572868" cy="431682"/>
                <a:chOff x="799615" y="1756767"/>
                <a:chExt cx="2792394" cy="648885"/>
              </a:xfrm>
            </p:grpSpPr>
            <p:sp>
              <p:nvSpPr>
                <p:cNvPr id="42" name="矩形 41"/>
                <p:cNvSpPr/>
                <p:nvPr/>
              </p:nvSpPr>
              <p:spPr>
                <a:xfrm>
                  <a:off x="799615" y="1756767"/>
                  <a:ext cx="2792394" cy="648885"/>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t" anchorCtr="0"/>
                <a:lstStyle/>
                <a:p>
                  <a:pPr algn="ctr" fontAlgn="auto">
                    <a:spcBef>
                      <a:spcPts val="0"/>
                    </a:spcBef>
                    <a:spcAft>
                      <a:spcPts val="0"/>
                    </a:spcAft>
                    <a:buFontTx/>
                    <a:buNone/>
                  </a:pPr>
                  <a:endParaRPr lang="zh-CN" altLang="en-US" sz="1350">
                    <a:solidFill>
                      <a:prstClr val="white"/>
                    </a:solidFill>
                  </a:endParaRPr>
                </a:p>
              </p:txBody>
            </p:sp>
            <p:sp>
              <p:nvSpPr>
                <p:cNvPr id="43" name="矩形 42"/>
                <p:cNvSpPr/>
                <p:nvPr/>
              </p:nvSpPr>
              <p:spPr>
                <a:xfrm>
                  <a:off x="911910" y="1799045"/>
                  <a:ext cx="2555914" cy="56072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t" anchorCtr="0"/>
                <a:lstStyle/>
                <a:p>
                  <a:pPr algn="ctr" fontAlgn="auto">
                    <a:spcBef>
                      <a:spcPts val="0"/>
                    </a:spcBef>
                    <a:spcAft>
                      <a:spcPts val="0"/>
                    </a:spcAft>
                    <a:buFontTx/>
                    <a:buNone/>
                  </a:pPr>
                  <a:endParaRPr lang="zh-CN" altLang="en-US" sz="1350">
                    <a:solidFill>
                      <a:prstClr val="white"/>
                    </a:solidFill>
                  </a:endParaRPr>
                </a:p>
              </p:txBody>
            </p:sp>
          </p:grpSp>
          <p:grpSp>
            <p:nvGrpSpPr>
              <p:cNvPr id="44" name="组合 43"/>
              <p:cNvGrpSpPr/>
              <p:nvPr/>
            </p:nvGrpSpPr>
            <p:grpSpPr>
              <a:xfrm>
                <a:off x="1203288" y="3290441"/>
                <a:ext cx="1572868" cy="431682"/>
                <a:chOff x="799615" y="1756767"/>
                <a:chExt cx="2792394" cy="648885"/>
              </a:xfrm>
            </p:grpSpPr>
            <p:sp>
              <p:nvSpPr>
                <p:cNvPr id="45" name="矩形 44"/>
                <p:cNvSpPr/>
                <p:nvPr/>
              </p:nvSpPr>
              <p:spPr>
                <a:xfrm>
                  <a:off x="799615" y="1756767"/>
                  <a:ext cx="2792394" cy="648885"/>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t" anchorCtr="0"/>
                <a:lstStyle/>
                <a:p>
                  <a:pPr algn="ctr" fontAlgn="auto">
                    <a:spcBef>
                      <a:spcPts val="0"/>
                    </a:spcBef>
                    <a:spcAft>
                      <a:spcPts val="0"/>
                    </a:spcAft>
                    <a:buFontTx/>
                    <a:buNone/>
                  </a:pPr>
                  <a:endParaRPr lang="zh-CN" altLang="en-US" sz="1350">
                    <a:solidFill>
                      <a:prstClr val="white"/>
                    </a:solidFill>
                  </a:endParaRPr>
                </a:p>
              </p:txBody>
            </p:sp>
            <p:sp>
              <p:nvSpPr>
                <p:cNvPr id="46" name="矩形 45"/>
                <p:cNvSpPr/>
                <p:nvPr/>
              </p:nvSpPr>
              <p:spPr>
                <a:xfrm>
                  <a:off x="911910" y="1799045"/>
                  <a:ext cx="2555914" cy="56072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t" anchorCtr="0"/>
                <a:lstStyle/>
                <a:p>
                  <a:pPr algn="ctr" fontAlgn="auto">
                    <a:spcBef>
                      <a:spcPts val="0"/>
                    </a:spcBef>
                    <a:spcAft>
                      <a:spcPts val="0"/>
                    </a:spcAft>
                    <a:buFontTx/>
                    <a:buNone/>
                  </a:pPr>
                  <a:endParaRPr lang="zh-CN" altLang="en-US" sz="1350">
                    <a:solidFill>
                      <a:prstClr val="white"/>
                    </a:solidFill>
                  </a:endParaRPr>
                </a:p>
              </p:txBody>
            </p:sp>
          </p:grpSp>
          <p:grpSp>
            <p:nvGrpSpPr>
              <p:cNvPr id="48" name="组合 47"/>
              <p:cNvGrpSpPr/>
              <p:nvPr/>
            </p:nvGrpSpPr>
            <p:grpSpPr>
              <a:xfrm>
                <a:off x="1212175" y="2594025"/>
                <a:ext cx="1572868" cy="431682"/>
                <a:chOff x="799615" y="1756767"/>
                <a:chExt cx="2792394" cy="648885"/>
              </a:xfrm>
            </p:grpSpPr>
            <p:sp>
              <p:nvSpPr>
                <p:cNvPr id="49" name="矩形 48"/>
                <p:cNvSpPr/>
                <p:nvPr/>
              </p:nvSpPr>
              <p:spPr>
                <a:xfrm>
                  <a:off x="799615" y="1756767"/>
                  <a:ext cx="2792394" cy="648885"/>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t" anchorCtr="0"/>
                <a:lstStyle/>
                <a:p>
                  <a:pPr algn="ctr" fontAlgn="auto">
                    <a:spcBef>
                      <a:spcPts val="0"/>
                    </a:spcBef>
                    <a:spcAft>
                      <a:spcPts val="0"/>
                    </a:spcAft>
                    <a:buFontTx/>
                    <a:buNone/>
                  </a:pPr>
                  <a:endParaRPr lang="zh-CN" altLang="en-US" sz="1350">
                    <a:solidFill>
                      <a:srgbClr val="FFFFFF"/>
                    </a:solidFill>
                  </a:endParaRPr>
                </a:p>
              </p:txBody>
            </p:sp>
            <p:sp>
              <p:nvSpPr>
                <p:cNvPr id="50" name="矩形 49"/>
                <p:cNvSpPr/>
                <p:nvPr/>
              </p:nvSpPr>
              <p:spPr>
                <a:xfrm>
                  <a:off x="911910" y="1799045"/>
                  <a:ext cx="2555914" cy="56072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t" anchorCtr="0"/>
                <a:lstStyle/>
                <a:p>
                  <a:pPr algn="ctr" fontAlgn="auto">
                    <a:spcBef>
                      <a:spcPts val="0"/>
                    </a:spcBef>
                    <a:spcAft>
                      <a:spcPts val="0"/>
                    </a:spcAft>
                    <a:buFontTx/>
                    <a:buNone/>
                  </a:pPr>
                  <a:endParaRPr lang="zh-CN" altLang="en-US" sz="1350">
                    <a:solidFill>
                      <a:srgbClr val="FFFFFF"/>
                    </a:solidFill>
                  </a:endParaRPr>
                </a:p>
              </p:txBody>
            </p:sp>
          </p:grpSp>
          <p:sp>
            <p:nvSpPr>
              <p:cNvPr id="13" name="矩形 12"/>
              <p:cNvSpPr/>
              <p:nvPr/>
            </p:nvSpPr>
            <p:spPr>
              <a:xfrm>
                <a:off x="1406819" y="3322600"/>
                <a:ext cx="859531" cy="369332"/>
              </a:xfrm>
              <a:prstGeom prst="rect">
                <a:avLst/>
              </a:prstGeom>
            </p:spPr>
            <p:txBody>
              <a:bodyPr wrap="none">
                <a:spAutoFit/>
              </a:bodyPr>
              <a:lstStyle/>
              <a:p>
                <a:pPr fontAlgn="auto">
                  <a:spcBef>
                    <a:spcPts val="0"/>
                  </a:spcBef>
                  <a:spcAft>
                    <a:spcPts val="0"/>
                  </a:spcAft>
                  <a:buFontTx/>
                  <a:buNone/>
                </a:pPr>
                <a:r>
                  <a:rPr lang="en-US" altLang="zh-CN" dirty="0">
                    <a:solidFill>
                      <a:srgbClr val="FFFFFF"/>
                    </a:solidFill>
                    <a:latin typeface="微软雅黑"/>
                    <a:ea typeface="微软雅黑"/>
                  </a:rPr>
                  <a:t>Flume</a:t>
                </a:r>
                <a:endParaRPr lang="zh-CN" altLang="en-US" dirty="0">
                  <a:solidFill>
                    <a:srgbClr val="FFFFFF"/>
                  </a:solidFill>
                  <a:latin typeface="微软雅黑"/>
                  <a:ea typeface="微软雅黑"/>
                </a:endParaRPr>
              </a:p>
            </p:txBody>
          </p:sp>
          <p:sp>
            <p:nvSpPr>
              <p:cNvPr id="12" name="矩形 11"/>
              <p:cNvSpPr/>
              <p:nvPr/>
            </p:nvSpPr>
            <p:spPr>
              <a:xfrm>
                <a:off x="1405404" y="2656375"/>
                <a:ext cx="1059906" cy="369332"/>
              </a:xfrm>
              <a:prstGeom prst="rect">
                <a:avLst/>
              </a:prstGeom>
            </p:spPr>
            <p:txBody>
              <a:bodyPr wrap="none">
                <a:spAutoFit/>
              </a:bodyPr>
              <a:lstStyle/>
              <a:p>
                <a:pPr fontAlgn="auto">
                  <a:spcBef>
                    <a:spcPts val="0"/>
                  </a:spcBef>
                  <a:spcAft>
                    <a:spcPts val="0"/>
                  </a:spcAft>
                  <a:buFontTx/>
                  <a:buNone/>
                </a:pPr>
                <a:r>
                  <a:rPr lang="en-US" altLang="zh-CN" dirty="0" smtClean="0">
                    <a:solidFill>
                      <a:srgbClr val="FFFFFF"/>
                    </a:solidFill>
                    <a:latin typeface="微软雅黑"/>
                    <a:ea typeface="微软雅黑"/>
                  </a:rPr>
                  <a:t>Chukwa</a:t>
                </a:r>
                <a:endParaRPr lang="zh-CN" altLang="en-US" dirty="0">
                  <a:solidFill>
                    <a:srgbClr val="FFFFFF"/>
                  </a:solidFill>
                  <a:latin typeface="微软雅黑"/>
                  <a:ea typeface="微软雅黑"/>
                </a:endParaRPr>
              </a:p>
            </p:txBody>
          </p:sp>
          <p:sp>
            <p:nvSpPr>
              <p:cNvPr id="14" name="矩形 13"/>
              <p:cNvSpPr/>
              <p:nvPr/>
            </p:nvSpPr>
            <p:spPr>
              <a:xfrm>
                <a:off x="1432884" y="4034436"/>
                <a:ext cx="922047" cy="369332"/>
              </a:xfrm>
              <a:prstGeom prst="rect">
                <a:avLst/>
              </a:prstGeom>
            </p:spPr>
            <p:txBody>
              <a:bodyPr wrap="none">
                <a:spAutoFit/>
              </a:bodyPr>
              <a:lstStyle/>
              <a:p>
                <a:pPr fontAlgn="auto">
                  <a:spcBef>
                    <a:spcPts val="0"/>
                  </a:spcBef>
                  <a:spcAft>
                    <a:spcPts val="0"/>
                  </a:spcAft>
                  <a:buFontTx/>
                  <a:buNone/>
                </a:pPr>
                <a:r>
                  <a:rPr lang="en-US" altLang="zh-CN" dirty="0">
                    <a:solidFill>
                      <a:srgbClr val="FFFFFF"/>
                    </a:solidFill>
                    <a:latin typeface="微软雅黑"/>
                    <a:ea typeface="微软雅黑"/>
                  </a:rPr>
                  <a:t>Scrible</a:t>
                </a:r>
                <a:endParaRPr lang="zh-CN" altLang="en-US" dirty="0">
                  <a:solidFill>
                    <a:srgbClr val="FFFFFF"/>
                  </a:solidFill>
                  <a:latin typeface="微软雅黑"/>
                  <a:ea typeface="微软雅黑"/>
                </a:endParaRPr>
              </a:p>
            </p:txBody>
          </p:sp>
          <p:sp>
            <p:nvSpPr>
              <p:cNvPr id="15" name="矩形 14"/>
              <p:cNvSpPr/>
              <p:nvPr/>
            </p:nvSpPr>
            <p:spPr>
              <a:xfrm>
                <a:off x="1437911" y="4683899"/>
                <a:ext cx="792205" cy="369332"/>
              </a:xfrm>
              <a:prstGeom prst="rect">
                <a:avLst/>
              </a:prstGeom>
            </p:spPr>
            <p:txBody>
              <a:bodyPr wrap="none">
                <a:spAutoFit/>
              </a:bodyPr>
              <a:lstStyle/>
              <a:p>
                <a:pPr fontAlgn="auto">
                  <a:spcBef>
                    <a:spcPts val="0"/>
                  </a:spcBef>
                  <a:spcAft>
                    <a:spcPts val="0"/>
                  </a:spcAft>
                  <a:buFontTx/>
                  <a:buNone/>
                </a:pPr>
                <a:r>
                  <a:rPr lang="en-US" altLang="zh-CN" dirty="0">
                    <a:solidFill>
                      <a:srgbClr val="FFFFFF"/>
                    </a:solidFill>
                    <a:latin typeface="微软雅黑"/>
                    <a:ea typeface="微软雅黑"/>
                  </a:rPr>
                  <a:t>Kafka</a:t>
                </a:r>
                <a:endParaRPr lang="zh-CN" altLang="en-US" dirty="0">
                  <a:solidFill>
                    <a:srgbClr val="FFFFFF"/>
                  </a:solidFill>
                  <a:latin typeface="微软雅黑"/>
                  <a:ea typeface="微软雅黑"/>
                </a:endParaRPr>
              </a:p>
            </p:txBody>
          </p:sp>
        </p:grpSp>
        <p:sp>
          <p:nvSpPr>
            <p:cNvPr id="52" name="矩形 51"/>
            <p:cNvSpPr/>
            <p:nvPr/>
          </p:nvSpPr>
          <p:spPr>
            <a:xfrm rot="5400000">
              <a:off x="841028" y="2316287"/>
              <a:ext cx="3263095" cy="311299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t" anchorCtr="0"/>
            <a:lstStyle/>
            <a:p>
              <a:pPr algn="ctr" fontAlgn="auto">
                <a:spcBef>
                  <a:spcPts val="0"/>
                </a:spcBef>
                <a:spcAft>
                  <a:spcPts val="0"/>
                </a:spcAft>
                <a:buFontTx/>
                <a:buNone/>
              </a:pPr>
              <a:endParaRPr lang="zh-CN" altLang="en-US" sz="1350">
                <a:solidFill>
                  <a:srgbClr val="FFFFFF"/>
                </a:solidFill>
              </a:endParaRPr>
            </a:p>
          </p:txBody>
        </p:sp>
        <p:sp>
          <p:nvSpPr>
            <p:cNvPr id="53" name="矩形 52"/>
            <p:cNvSpPr/>
            <p:nvPr/>
          </p:nvSpPr>
          <p:spPr>
            <a:xfrm rot="5400000">
              <a:off x="2108684" y="3618617"/>
              <a:ext cx="2431082" cy="438150"/>
            </a:xfrm>
            <a:prstGeom prst="rect">
              <a:avLst/>
            </a:pr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fontAlgn="auto">
                <a:spcBef>
                  <a:spcPts val="0"/>
                </a:spcBef>
                <a:spcAft>
                  <a:spcPts val="0"/>
                </a:spcAft>
                <a:buFontTx/>
                <a:buNone/>
              </a:pPr>
              <a:endParaRPr lang="en-US" altLang="zh-CN" sz="1600" dirty="0" smtClean="0">
                <a:solidFill>
                  <a:prstClr val="white"/>
                </a:solidFill>
              </a:endParaRPr>
            </a:p>
            <a:p>
              <a:pPr algn="ctr" fontAlgn="auto">
                <a:spcBef>
                  <a:spcPts val="0"/>
                </a:spcBef>
                <a:spcAft>
                  <a:spcPts val="0"/>
                </a:spcAft>
                <a:buFontTx/>
                <a:buNone/>
              </a:pPr>
              <a:r>
                <a:rPr lang="zh-CN" altLang="en-US" sz="1600" dirty="0" smtClean="0">
                  <a:solidFill>
                    <a:prstClr val="white"/>
                  </a:solidFill>
                </a:rPr>
                <a:t>大</a:t>
              </a:r>
              <a:r>
                <a:rPr lang="zh-CN" altLang="en-US" sz="1600" dirty="0">
                  <a:solidFill>
                    <a:prstClr val="white"/>
                  </a:solidFill>
                </a:rPr>
                <a:t>数据采集工具</a:t>
              </a:r>
            </a:p>
            <a:p>
              <a:pPr algn="ctr" fontAlgn="auto">
                <a:spcBef>
                  <a:spcPts val="0"/>
                </a:spcBef>
                <a:spcAft>
                  <a:spcPts val="0"/>
                </a:spcAft>
                <a:buFontTx/>
                <a:buNone/>
              </a:pPr>
              <a:endParaRPr lang="zh-CN" altLang="en-US" dirty="0">
                <a:solidFill>
                  <a:prstClr val="white"/>
                </a:solidFill>
              </a:endParaRPr>
            </a:p>
          </p:txBody>
        </p:sp>
      </p:grpSp>
      <p:pic>
        <p:nvPicPr>
          <p:cNvPr id="56" name="27 Imagen"/>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srgbClr val="FFFFFF">
                    <a:lumMod val="65000"/>
                  </a:srgbClr>
                </a:solidFill>
                <a:latin typeface="微软雅黑"/>
                <a:ea typeface="微软雅黑"/>
              </a:rPr>
              <a:t>of</a:t>
            </a:r>
            <a:endParaRPr lang="es-ES" sz="1200" b="1" i="1" dirty="0">
              <a:solidFill>
                <a:srgbClr val="FFFFFF">
                  <a:lumMod val="65000"/>
                </a:srgbClr>
              </a:solidFill>
              <a:latin typeface="微软雅黑"/>
              <a:ea typeface="微软雅黑"/>
            </a:endParaRPr>
          </a:p>
        </p:txBody>
      </p:sp>
      <p:sp>
        <p:nvSpPr>
          <p:cNvPr id="58"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altLang="zh-CN" sz="1200" b="1" dirty="0">
                <a:solidFill>
                  <a:srgbClr val="FFFFFF">
                    <a:lumMod val="50000"/>
                  </a:srgbClr>
                </a:solidFill>
                <a:latin typeface="微软雅黑"/>
                <a:ea typeface="微软雅黑"/>
              </a:rPr>
              <a:t>42</a:t>
            </a:r>
            <a:endParaRPr lang="es-ES" altLang="zh-CN" sz="1200" b="1" dirty="0">
              <a:solidFill>
                <a:srgbClr val="FFFFFF">
                  <a:lumMod val="50000"/>
                </a:srgbClr>
              </a:solidFill>
              <a:latin typeface="微软雅黑"/>
              <a:ea typeface="微软雅黑"/>
            </a:endParaRPr>
          </a:p>
        </p:txBody>
      </p:sp>
      <p:pic>
        <p:nvPicPr>
          <p:cNvPr id="59" name="Imagen 27">
            <a:hlinkClick r:id="" action="ppaction://hlinkshowjump?jump=nextslide"/>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Imagen 28">
            <a:hlinkClick r:id="" action="ppaction://hlinkshowjump?jump=previousslide"/>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srgbClr val="000000">
                    <a:tint val="75000"/>
                  </a:srgbClr>
                </a:solidFill>
              </a:rPr>
              <a:pPr fontAlgn="auto">
                <a:spcBef>
                  <a:spcPts val="0"/>
                </a:spcBef>
                <a:spcAft>
                  <a:spcPts val="0"/>
                </a:spcAft>
                <a:buFontTx/>
                <a:buNone/>
              </a:pPr>
              <a:t>86</a:t>
            </a:fld>
            <a:endParaRPr lang="zh-CN" altLang="en-US" dirty="0">
              <a:solidFill>
                <a:srgbClr val="000000">
                  <a:tint val="75000"/>
                </a:srgbClr>
              </a:solidFill>
            </a:endParaRPr>
          </a:p>
        </p:txBody>
      </p:sp>
      <p:sp>
        <p:nvSpPr>
          <p:cNvPr id="62" name="文本框 40"/>
          <p:cNvSpPr txBox="1"/>
          <p:nvPr/>
        </p:nvSpPr>
        <p:spPr>
          <a:xfrm>
            <a:off x="399253" y="843230"/>
            <a:ext cx="2262158" cy="369332"/>
          </a:xfrm>
          <a:prstGeom prst="rect">
            <a:avLst/>
          </a:prstGeom>
          <a:noFill/>
        </p:spPr>
        <p:txBody>
          <a:bodyPr wrap="none" rtlCol="0">
            <a:spAutoFit/>
          </a:bodyPr>
          <a:lstStyle/>
          <a:p>
            <a:pPr fontAlgn="auto">
              <a:spcBef>
                <a:spcPts val="0"/>
              </a:spcBef>
              <a:spcAft>
                <a:spcPts val="0"/>
              </a:spcAft>
              <a:buFontTx/>
              <a:buNone/>
            </a:pPr>
            <a:r>
              <a:rPr lang="zh-CN" altLang="en-US" b="1" dirty="0" smtClean="0">
                <a:solidFill>
                  <a:srgbClr val="3D89BC"/>
                </a:solidFill>
                <a:latin typeface="微软雅黑"/>
                <a:ea typeface="微软雅黑"/>
              </a:rPr>
              <a:t>常用大数据采集工具</a:t>
            </a:r>
            <a:endParaRPr lang="zh-CN" altLang="en-US" b="1" dirty="0">
              <a:solidFill>
                <a:srgbClr val="3D89BC"/>
              </a:solidFill>
              <a:latin typeface="微软雅黑"/>
              <a:ea typeface="微软雅黑"/>
            </a:endParaRPr>
          </a:p>
        </p:txBody>
      </p:sp>
      <p:sp>
        <p:nvSpPr>
          <p:cNvPr id="63" name="椭圆 62"/>
          <p:cNvSpPr/>
          <p:nvPr/>
        </p:nvSpPr>
        <p:spPr>
          <a:xfrm>
            <a:off x="293525" y="946406"/>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srgbClr val="FFFFFF"/>
              </a:solidFill>
            </a:endParaRPr>
          </a:p>
        </p:txBody>
      </p:sp>
      <p:sp>
        <p:nvSpPr>
          <p:cNvPr id="16" name="矩形 15"/>
          <p:cNvSpPr/>
          <p:nvPr/>
        </p:nvSpPr>
        <p:spPr>
          <a:xfrm>
            <a:off x="430694" y="1222177"/>
            <a:ext cx="8200062" cy="1077218"/>
          </a:xfrm>
          <a:prstGeom prst="rect">
            <a:avLst/>
          </a:prstGeom>
        </p:spPr>
        <p:txBody>
          <a:bodyPr wrap="square">
            <a:spAutoFit/>
          </a:bodyPr>
          <a:lstStyle/>
          <a:p>
            <a:pPr fontAlgn="auto">
              <a:spcBef>
                <a:spcPts val="0"/>
              </a:spcBef>
              <a:spcAft>
                <a:spcPts val="0"/>
              </a:spcAft>
              <a:buFontTx/>
              <a:buNone/>
            </a:pPr>
            <a:r>
              <a:rPr lang="zh-CN" altLang="zh-CN" sz="1600" dirty="0">
                <a:solidFill>
                  <a:srgbClr val="000000"/>
                </a:solidFill>
                <a:latin typeface="微软雅黑"/>
                <a:ea typeface="微软雅黑"/>
              </a:rPr>
              <a:t>数据采集最传统的方式是企业自己的生产系统产生的数据</a:t>
            </a:r>
            <a:r>
              <a:rPr lang="zh-CN" altLang="zh-CN" sz="1600" dirty="0" smtClean="0">
                <a:solidFill>
                  <a:srgbClr val="000000"/>
                </a:solidFill>
                <a:latin typeface="微软雅黑"/>
                <a:ea typeface="微软雅黑"/>
              </a:rPr>
              <a:t>，除</a:t>
            </a:r>
            <a:r>
              <a:rPr lang="zh-CN" altLang="zh-CN" sz="1600" dirty="0">
                <a:solidFill>
                  <a:srgbClr val="000000"/>
                </a:solidFill>
                <a:latin typeface="微软雅黑"/>
                <a:ea typeface="微软雅黑"/>
              </a:rPr>
              <a:t>上述生产系统中的数据外，企业的信息系统还充斥着大量的用户行为数据、日志式的活动数据、事件信息等</a:t>
            </a:r>
            <a:r>
              <a:rPr lang="zh-CN" altLang="zh-CN" sz="1600" dirty="0" smtClean="0">
                <a:solidFill>
                  <a:srgbClr val="000000"/>
                </a:solidFill>
                <a:latin typeface="微软雅黑"/>
                <a:ea typeface="微软雅黑"/>
              </a:rPr>
              <a:t>，越来越</a:t>
            </a:r>
            <a:r>
              <a:rPr lang="zh-CN" altLang="zh-CN" sz="1600" dirty="0">
                <a:solidFill>
                  <a:srgbClr val="000000"/>
                </a:solidFill>
                <a:latin typeface="微软雅黑"/>
                <a:ea typeface="微软雅黑"/>
              </a:rPr>
              <a:t>多的企业通过架设日志采集系统来保存这些数据，希望通过这些数据获取其商业或社会价值。</a:t>
            </a:r>
            <a:endParaRPr lang="zh-CN" altLang="en-US" sz="1600" dirty="0">
              <a:solidFill>
                <a:srgbClr val="000000"/>
              </a:solidFill>
              <a:latin typeface="微软雅黑"/>
              <a:ea typeface="微软雅黑"/>
            </a:endParaRPr>
          </a:p>
        </p:txBody>
      </p:sp>
    </p:spTree>
    <p:extLst>
      <p:ext uri="{BB962C8B-B14F-4D97-AF65-F5344CB8AC3E}">
        <p14:creationId xmlns:p14="http://schemas.microsoft.com/office/powerpoint/2010/main" val="385197838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8" name="文本框 6"/>
          <p:cNvSpPr txBox="1"/>
          <p:nvPr/>
        </p:nvSpPr>
        <p:spPr>
          <a:xfrm>
            <a:off x="452232" y="173917"/>
            <a:ext cx="2271776" cy="415498"/>
          </a:xfrm>
          <a:prstGeom prst="rect">
            <a:avLst/>
          </a:prstGeom>
          <a:noFill/>
        </p:spPr>
        <p:txBody>
          <a:bodyPr wrap="none" rtlCol="0">
            <a:spAutoFit/>
          </a:bodyPr>
          <a:lstStyle/>
          <a:p>
            <a:pPr fontAlgn="auto">
              <a:spcBef>
                <a:spcPts val="0"/>
              </a:spcBef>
              <a:spcAft>
                <a:spcPts val="0"/>
              </a:spcAft>
              <a:buFontTx/>
              <a:buNone/>
            </a:pPr>
            <a:r>
              <a:rPr lang="zh-CN" altLang="en-US" sz="2100" b="1" spc="225" dirty="0" smtClean="0">
                <a:solidFill>
                  <a:prstClr val="white"/>
                </a:solidFill>
                <a:latin typeface="微软雅黑"/>
                <a:ea typeface="微软雅黑"/>
              </a:rPr>
              <a:t>大数据采集架构</a:t>
            </a:r>
            <a:endParaRPr lang="zh-CN" altLang="en-US" sz="2100" b="1" spc="225" dirty="0">
              <a:solidFill>
                <a:prstClr val="white"/>
              </a:solidFill>
              <a:latin typeface="微软雅黑"/>
              <a:ea typeface="微软雅黑"/>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auto">
              <a:spcBef>
                <a:spcPts val="0"/>
              </a:spcBef>
              <a:spcAft>
                <a:spcPts val="0"/>
              </a:spcAft>
              <a:buFontTx/>
              <a:buNone/>
            </a:pPr>
            <a:endParaRPr lang="id-ID" sz="1350">
              <a:solidFill>
                <a:prstClr val="black"/>
              </a:solidFill>
              <a:latin typeface="微软雅黑"/>
              <a:ea typeface="微软雅黑"/>
            </a:endParaRPr>
          </a:p>
        </p:txBody>
      </p:sp>
      <p:pic>
        <p:nvPicPr>
          <p:cNvPr id="56" name="27 Image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srgbClr val="FFFFFF">
                    <a:lumMod val="65000"/>
                  </a:srgbClr>
                </a:solidFill>
                <a:latin typeface="微软雅黑"/>
                <a:ea typeface="微软雅黑"/>
              </a:rPr>
              <a:t>of</a:t>
            </a:r>
            <a:endParaRPr lang="es-ES" sz="1200" b="1" i="1" dirty="0">
              <a:solidFill>
                <a:srgbClr val="FFFFFF">
                  <a:lumMod val="65000"/>
                </a:srgbClr>
              </a:solidFill>
              <a:latin typeface="微软雅黑"/>
              <a:ea typeface="微软雅黑"/>
            </a:endParaRPr>
          </a:p>
        </p:txBody>
      </p:sp>
      <p:sp>
        <p:nvSpPr>
          <p:cNvPr id="58"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altLang="zh-CN" sz="1200" b="1" dirty="0">
                <a:solidFill>
                  <a:srgbClr val="FFFFFF">
                    <a:lumMod val="50000"/>
                  </a:srgbClr>
                </a:solidFill>
                <a:latin typeface="微软雅黑"/>
                <a:ea typeface="微软雅黑"/>
              </a:rPr>
              <a:t>42</a:t>
            </a:r>
            <a:endParaRPr lang="es-ES" altLang="zh-CN" sz="1200" b="1" dirty="0">
              <a:solidFill>
                <a:srgbClr val="FFFFFF">
                  <a:lumMod val="50000"/>
                </a:srgbClr>
              </a:solidFill>
              <a:latin typeface="微软雅黑"/>
              <a:ea typeface="微软雅黑"/>
            </a:endParaRPr>
          </a:p>
        </p:txBody>
      </p:sp>
      <p:pic>
        <p:nvPicPr>
          <p:cNvPr id="59" name="Imagen 27">
            <a:hlinkClick r:id="" action="ppaction://hlinkshowjump?jump=next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Imagen 28">
            <a:hlinkClick r:id="" action="ppaction://hlinkshowjump?jump=previous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srgbClr val="000000">
                    <a:tint val="75000"/>
                  </a:srgbClr>
                </a:solidFill>
              </a:rPr>
              <a:pPr fontAlgn="auto">
                <a:spcBef>
                  <a:spcPts val="0"/>
                </a:spcBef>
                <a:spcAft>
                  <a:spcPts val="0"/>
                </a:spcAft>
                <a:buFontTx/>
                <a:buNone/>
              </a:pPr>
              <a:t>87</a:t>
            </a:fld>
            <a:endParaRPr lang="zh-CN" altLang="en-US" dirty="0">
              <a:solidFill>
                <a:srgbClr val="000000">
                  <a:tint val="75000"/>
                </a:srgbClr>
              </a:solidFill>
            </a:endParaRPr>
          </a:p>
        </p:txBody>
      </p:sp>
      <p:sp>
        <p:nvSpPr>
          <p:cNvPr id="18" name="矩形 17"/>
          <p:cNvSpPr/>
          <p:nvPr/>
        </p:nvSpPr>
        <p:spPr>
          <a:xfrm>
            <a:off x="509497" y="1249972"/>
            <a:ext cx="3657691" cy="4278094"/>
          </a:xfrm>
          <a:prstGeom prst="rect">
            <a:avLst/>
          </a:prstGeom>
        </p:spPr>
        <p:txBody>
          <a:bodyPr wrap="square">
            <a:spAutoFit/>
          </a:bodyPr>
          <a:lstStyle/>
          <a:p>
            <a:pPr fontAlgn="auto">
              <a:spcBef>
                <a:spcPts val="0"/>
              </a:spcBef>
              <a:spcAft>
                <a:spcPts val="0"/>
              </a:spcAft>
              <a:buFontTx/>
              <a:buNone/>
            </a:pPr>
            <a:r>
              <a:rPr lang="zh-CN" altLang="zh-CN" sz="1600" dirty="0">
                <a:solidFill>
                  <a:srgbClr val="000000"/>
                </a:solidFill>
                <a:latin typeface="微软雅黑"/>
                <a:ea typeface="微软雅黑"/>
              </a:rPr>
              <a:t>在</a:t>
            </a:r>
            <a:r>
              <a:rPr lang="en-US" altLang="zh-CN" sz="1600" b="1" dirty="0">
                <a:solidFill>
                  <a:srgbClr val="3D89BC"/>
                </a:solidFill>
                <a:latin typeface="微软雅黑"/>
                <a:ea typeface="微软雅黑"/>
              </a:rPr>
              <a:t>Flume</a:t>
            </a:r>
            <a:r>
              <a:rPr lang="zh-CN" altLang="zh-CN" sz="1600" dirty="0">
                <a:solidFill>
                  <a:srgbClr val="000000"/>
                </a:solidFill>
                <a:latin typeface="微软雅黑"/>
                <a:ea typeface="微软雅黑"/>
              </a:rPr>
              <a:t>中，外部输入称为</a:t>
            </a:r>
            <a:r>
              <a:rPr lang="en-US" altLang="zh-CN" sz="1600" dirty="0">
                <a:solidFill>
                  <a:srgbClr val="000000"/>
                </a:solidFill>
                <a:latin typeface="微软雅黑"/>
                <a:ea typeface="微软雅黑"/>
              </a:rPr>
              <a:t>Source</a:t>
            </a:r>
            <a:r>
              <a:rPr lang="zh-CN" altLang="zh-CN" sz="1600" dirty="0">
                <a:solidFill>
                  <a:srgbClr val="000000"/>
                </a:solidFill>
                <a:latin typeface="微软雅黑"/>
                <a:ea typeface="微软雅黑"/>
              </a:rPr>
              <a:t>（源），系统输出称为</a:t>
            </a:r>
            <a:r>
              <a:rPr lang="en-US" altLang="zh-CN" sz="1600" dirty="0">
                <a:solidFill>
                  <a:srgbClr val="000000"/>
                </a:solidFill>
                <a:latin typeface="微软雅黑"/>
                <a:ea typeface="微软雅黑"/>
              </a:rPr>
              <a:t>Sink</a:t>
            </a:r>
            <a:r>
              <a:rPr lang="zh-CN" altLang="zh-CN" sz="1600" dirty="0">
                <a:solidFill>
                  <a:srgbClr val="000000"/>
                </a:solidFill>
                <a:latin typeface="微软雅黑"/>
                <a:ea typeface="微软雅黑"/>
              </a:rPr>
              <a:t>（接收端）。</a:t>
            </a:r>
            <a:r>
              <a:rPr lang="en-US" altLang="zh-CN" sz="1600" dirty="0">
                <a:solidFill>
                  <a:srgbClr val="000000"/>
                </a:solidFill>
                <a:latin typeface="微软雅黑"/>
                <a:ea typeface="微软雅黑"/>
              </a:rPr>
              <a:t>Channel</a:t>
            </a:r>
            <a:r>
              <a:rPr lang="zh-CN" altLang="zh-CN" sz="1600" dirty="0">
                <a:solidFill>
                  <a:srgbClr val="000000"/>
                </a:solidFill>
                <a:latin typeface="微软雅黑"/>
                <a:ea typeface="微软雅黑"/>
              </a:rPr>
              <a:t>（通道）把</a:t>
            </a:r>
            <a:r>
              <a:rPr lang="en-US" altLang="zh-CN" sz="1600" dirty="0">
                <a:solidFill>
                  <a:srgbClr val="000000"/>
                </a:solidFill>
                <a:latin typeface="微软雅黑"/>
                <a:ea typeface="微软雅黑"/>
              </a:rPr>
              <a:t>Source</a:t>
            </a:r>
            <a:r>
              <a:rPr lang="zh-CN" altLang="zh-CN" sz="1600" dirty="0">
                <a:solidFill>
                  <a:srgbClr val="000000"/>
                </a:solidFill>
                <a:latin typeface="微软雅黑"/>
                <a:ea typeface="微软雅黑"/>
              </a:rPr>
              <a:t>和</a:t>
            </a:r>
            <a:r>
              <a:rPr lang="en-US" altLang="zh-CN" sz="1600" dirty="0">
                <a:solidFill>
                  <a:srgbClr val="000000"/>
                </a:solidFill>
                <a:latin typeface="微软雅黑"/>
                <a:ea typeface="微软雅黑"/>
              </a:rPr>
              <a:t>Sink</a:t>
            </a:r>
            <a:r>
              <a:rPr lang="zh-CN" altLang="zh-CN" sz="1600" dirty="0">
                <a:solidFill>
                  <a:srgbClr val="000000"/>
                </a:solidFill>
                <a:latin typeface="微软雅黑"/>
                <a:ea typeface="微软雅黑"/>
              </a:rPr>
              <a:t>链接在</a:t>
            </a:r>
            <a:r>
              <a:rPr lang="zh-CN" altLang="zh-CN" sz="1600" dirty="0" smtClean="0">
                <a:solidFill>
                  <a:srgbClr val="000000"/>
                </a:solidFill>
                <a:latin typeface="微软雅黑"/>
                <a:ea typeface="微软雅黑"/>
              </a:rPr>
              <a:t>一起。</a:t>
            </a:r>
            <a:endParaRPr lang="en-US" altLang="zh-CN" sz="1600" dirty="0" smtClean="0">
              <a:solidFill>
                <a:srgbClr val="000000"/>
              </a:solidFill>
              <a:latin typeface="微软雅黑"/>
              <a:ea typeface="微软雅黑"/>
            </a:endParaRPr>
          </a:p>
          <a:p>
            <a:pPr fontAlgn="auto">
              <a:spcBef>
                <a:spcPts val="0"/>
              </a:spcBef>
              <a:spcAft>
                <a:spcPts val="0"/>
              </a:spcAft>
              <a:buFontTx/>
              <a:buNone/>
            </a:pPr>
            <a:endParaRPr lang="zh-CN" altLang="zh-CN" sz="1600" dirty="0">
              <a:solidFill>
                <a:srgbClr val="000000"/>
              </a:solidFill>
              <a:latin typeface="微软雅黑"/>
              <a:ea typeface="微软雅黑"/>
            </a:endParaRPr>
          </a:p>
          <a:p>
            <a:pPr fontAlgn="auto">
              <a:spcBef>
                <a:spcPts val="0"/>
              </a:spcBef>
              <a:spcAft>
                <a:spcPts val="0"/>
              </a:spcAft>
              <a:buFontTx/>
              <a:buNone/>
            </a:pPr>
            <a:endParaRPr lang="en-US" altLang="zh-CN" sz="1600" dirty="0" smtClean="0">
              <a:solidFill>
                <a:srgbClr val="000000"/>
              </a:solidFill>
              <a:latin typeface="微软雅黑"/>
              <a:ea typeface="微软雅黑"/>
            </a:endParaRPr>
          </a:p>
          <a:p>
            <a:pPr fontAlgn="auto">
              <a:spcBef>
                <a:spcPts val="0"/>
              </a:spcBef>
              <a:spcAft>
                <a:spcPts val="0"/>
              </a:spcAft>
              <a:buFontTx/>
              <a:buNone/>
            </a:pPr>
            <a:r>
              <a:rPr lang="en-US" altLang="zh-CN" sz="1600" b="1" dirty="0" smtClean="0">
                <a:solidFill>
                  <a:srgbClr val="3D89BC"/>
                </a:solidFill>
                <a:latin typeface="微软雅黑"/>
                <a:ea typeface="微软雅黑"/>
              </a:rPr>
              <a:t>Apache </a:t>
            </a:r>
            <a:r>
              <a:rPr lang="en-US" altLang="zh-CN" sz="1600" b="1" dirty="0">
                <a:solidFill>
                  <a:srgbClr val="3D89BC"/>
                </a:solidFill>
                <a:latin typeface="微软雅黑"/>
                <a:ea typeface="微软雅黑"/>
              </a:rPr>
              <a:t>Chukwa</a:t>
            </a:r>
            <a:r>
              <a:rPr lang="zh-CN" altLang="zh-CN" sz="1600" dirty="0">
                <a:solidFill>
                  <a:srgbClr val="000000"/>
                </a:solidFill>
                <a:latin typeface="微软雅黑"/>
                <a:ea typeface="微软雅黑"/>
              </a:rPr>
              <a:t>项目与</a:t>
            </a:r>
            <a:r>
              <a:rPr lang="en-US" altLang="zh-CN" sz="1600" dirty="0">
                <a:solidFill>
                  <a:srgbClr val="000000"/>
                </a:solidFill>
                <a:latin typeface="微软雅黑"/>
                <a:ea typeface="微软雅黑"/>
              </a:rPr>
              <a:t>Flume</a:t>
            </a:r>
            <a:r>
              <a:rPr lang="zh-CN" altLang="zh-CN" sz="1600" dirty="0">
                <a:solidFill>
                  <a:srgbClr val="000000"/>
                </a:solidFill>
                <a:latin typeface="微软雅黑"/>
                <a:ea typeface="微软雅黑"/>
              </a:rPr>
              <a:t>有些相类似</a:t>
            </a:r>
            <a:r>
              <a:rPr lang="zh-CN" altLang="zh-CN" sz="1600" dirty="0" smtClean="0">
                <a:solidFill>
                  <a:srgbClr val="000000"/>
                </a:solidFill>
                <a:latin typeface="微软雅黑"/>
                <a:ea typeface="微软雅黑"/>
              </a:rPr>
              <a:t>，</a:t>
            </a:r>
            <a:r>
              <a:rPr lang="en-US" altLang="zh-CN" sz="1600" dirty="0" smtClean="0">
                <a:solidFill>
                  <a:srgbClr val="000000"/>
                </a:solidFill>
                <a:latin typeface="微软雅黑"/>
                <a:ea typeface="微软雅黑"/>
              </a:rPr>
              <a:t>Chukwa</a:t>
            </a:r>
            <a:r>
              <a:rPr lang="zh-CN" altLang="zh-CN" sz="1600" dirty="0">
                <a:solidFill>
                  <a:srgbClr val="000000"/>
                </a:solidFill>
                <a:latin typeface="微软雅黑"/>
                <a:ea typeface="微软雅黑"/>
              </a:rPr>
              <a:t>继承了</a:t>
            </a:r>
            <a:r>
              <a:rPr lang="en-US" altLang="zh-CN" sz="1600" dirty="0">
                <a:solidFill>
                  <a:srgbClr val="000000"/>
                </a:solidFill>
                <a:latin typeface="微软雅黑"/>
                <a:ea typeface="微软雅黑"/>
              </a:rPr>
              <a:t>Hadoop</a:t>
            </a:r>
            <a:r>
              <a:rPr lang="zh-CN" altLang="zh-CN" sz="1600" dirty="0">
                <a:solidFill>
                  <a:srgbClr val="000000"/>
                </a:solidFill>
                <a:latin typeface="微软雅黑"/>
                <a:ea typeface="微软雅黑"/>
              </a:rPr>
              <a:t>的伸缩性和鲁棒性</a:t>
            </a:r>
            <a:r>
              <a:rPr lang="zh-CN" altLang="zh-CN" sz="1600" dirty="0" smtClean="0">
                <a:solidFill>
                  <a:srgbClr val="000000"/>
                </a:solidFill>
                <a:latin typeface="微软雅黑"/>
                <a:ea typeface="微软雅黑"/>
              </a:rPr>
              <a:t>。也</a:t>
            </a:r>
            <a:r>
              <a:rPr lang="zh-CN" altLang="zh-CN" sz="1600" dirty="0">
                <a:solidFill>
                  <a:srgbClr val="000000"/>
                </a:solidFill>
                <a:latin typeface="微软雅黑"/>
                <a:ea typeface="微软雅黑"/>
              </a:rPr>
              <a:t>内置一个功能强大的工具箱，用于显示系统监控和分析</a:t>
            </a:r>
            <a:r>
              <a:rPr lang="zh-CN" altLang="zh-CN" sz="1600" dirty="0" smtClean="0">
                <a:solidFill>
                  <a:srgbClr val="000000"/>
                </a:solidFill>
                <a:latin typeface="微软雅黑"/>
                <a:ea typeface="微软雅黑"/>
              </a:rPr>
              <a:t>结果</a:t>
            </a:r>
            <a:r>
              <a:rPr lang="zh-CN" altLang="en-US" sz="1600" dirty="0" smtClean="0">
                <a:solidFill>
                  <a:srgbClr val="000000"/>
                </a:solidFill>
                <a:latin typeface="微软雅黑"/>
                <a:ea typeface="微软雅黑"/>
              </a:rPr>
              <a:t>。</a:t>
            </a:r>
            <a:endParaRPr lang="en-US" altLang="zh-CN" sz="1600" dirty="0" smtClean="0">
              <a:solidFill>
                <a:srgbClr val="000000"/>
              </a:solidFill>
              <a:latin typeface="微软雅黑"/>
              <a:ea typeface="微软雅黑"/>
            </a:endParaRPr>
          </a:p>
          <a:p>
            <a:pPr fontAlgn="auto">
              <a:spcBef>
                <a:spcPts val="0"/>
              </a:spcBef>
              <a:spcAft>
                <a:spcPts val="0"/>
              </a:spcAft>
              <a:buFontTx/>
              <a:buNone/>
            </a:pPr>
            <a:endParaRPr lang="en-US" altLang="zh-CN" sz="1600" dirty="0" smtClean="0">
              <a:solidFill>
                <a:srgbClr val="000000"/>
              </a:solidFill>
              <a:latin typeface="微软雅黑"/>
              <a:ea typeface="微软雅黑"/>
            </a:endParaRPr>
          </a:p>
          <a:p>
            <a:pPr fontAlgn="auto">
              <a:spcBef>
                <a:spcPts val="0"/>
              </a:spcBef>
              <a:spcAft>
                <a:spcPts val="0"/>
              </a:spcAft>
              <a:buFontTx/>
              <a:buNone/>
            </a:pPr>
            <a:endParaRPr lang="zh-CN" altLang="zh-CN" sz="1600" dirty="0">
              <a:solidFill>
                <a:srgbClr val="000000"/>
              </a:solidFill>
              <a:latin typeface="微软雅黑"/>
              <a:ea typeface="微软雅黑"/>
            </a:endParaRPr>
          </a:p>
          <a:p>
            <a:pPr fontAlgn="auto">
              <a:spcBef>
                <a:spcPts val="0"/>
              </a:spcBef>
              <a:spcAft>
                <a:spcPts val="0"/>
              </a:spcAft>
              <a:buFontTx/>
              <a:buNone/>
            </a:pPr>
            <a:r>
              <a:rPr lang="zh-CN" altLang="zh-CN" sz="1600" dirty="0">
                <a:solidFill>
                  <a:srgbClr val="000000"/>
                </a:solidFill>
                <a:latin typeface="微软雅黑"/>
                <a:ea typeface="微软雅黑"/>
              </a:rPr>
              <a:t>互联网时代，</a:t>
            </a:r>
            <a:r>
              <a:rPr lang="zh-CN" altLang="zh-CN" sz="1600" b="1" dirty="0">
                <a:solidFill>
                  <a:srgbClr val="3D89BC"/>
                </a:solidFill>
                <a:latin typeface="微软雅黑"/>
                <a:ea typeface="微软雅黑"/>
              </a:rPr>
              <a:t>网络爬虫</a:t>
            </a:r>
            <a:r>
              <a:rPr lang="zh-CN" altLang="zh-CN" sz="1600" dirty="0">
                <a:solidFill>
                  <a:srgbClr val="000000"/>
                </a:solidFill>
                <a:latin typeface="微软雅黑"/>
                <a:ea typeface="微软雅黑"/>
              </a:rPr>
              <a:t>也是许多企业获取数据的一种方式。</a:t>
            </a:r>
            <a:r>
              <a:rPr lang="en-US" altLang="zh-CN" sz="1600" b="1" dirty="0" smtClean="0">
                <a:solidFill>
                  <a:srgbClr val="3D89BC"/>
                </a:solidFill>
                <a:latin typeface="微软雅黑"/>
                <a:ea typeface="微软雅黑"/>
              </a:rPr>
              <a:t>Nutch</a:t>
            </a:r>
            <a:r>
              <a:rPr lang="zh-CN" altLang="zh-CN" sz="1600" dirty="0" smtClean="0">
                <a:solidFill>
                  <a:srgbClr val="000000"/>
                </a:solidFill>
                <a:latin typeface="微软雅黑"/>
                <a:ea typeface="微软雅黑"/>
              </a:rPr>
              <a:t>就是</a:t>
            </a:r>
            <a:r>
              <a:rPr lang="zh-CN" altLang="zh-CN" sz="1600" dirty="0">
                <a:solidFill>
                  <a:srgbClr val="000000"/>
                </a:solidFill>
                <a:latin typeface="微软雅黑"/>
                <a:ea typeface="微软雅黑"/>
              </a:rPr>
              <a:t>网络爬虫中的娇娇者，</a:t>
            </a:r>
            <a:r>
              <a:rPr lang="en-US" altLang="zh-CN" sz="1600" dirty="0">
                <a:solidFill>
                  <a:srgbClr val="000000"/>
                </a:solidFill>
                <a:latin typeface="微软雅黑"/>
                <a:ea typeface="微软雅黑"/>
              </a:rPr>
              <a:t>Nutch</a:t>
            </a:r>
            <a:r>
              <a:rPr lang="zh-CN" altLang="zh-CN" sz="1600" dirty="0">
                <a:solidFill>
                  <a:srgbClr val="000000"/>
                </a:solidFill>
                <a:latin typeface="微软雅黑"/>
                <a:ea typeface="微软雅黑"/>
              </a:rPr>
              <a:t>是</a:t>
            </a:r>
            <a:r>
              <a:rPr lang="en-US" altLang="zh-CN" sz="1600" dirty="0">
                <a:solidFill>
                  <a:srgbClr val="000000"/>
                </a:solidFill>
                <a:latin typeface="微软雅黑"/>
                <a:ea typeface="微软雅黑"/>
              </a:rPr>
              <a:t>Apache</a:t>
            </a:r>
            <a:r>
              <a:rPr lang="zh-CN" altLang="zh-CN" sz="1600" dirty="0">
                <a:solidFill>
                  <a:srgbClr val="000000"/>
                </a:solidFill>
                <a:latin typeface="微软雅黑"/>
                <a:ea typeface="微软雅黑"/>
              </a:rPr>
              <a:t>旗下的开源项目，存在已经超过</a:t>
            </a:r>
            <a:r>
              <a:rPr lang="en-US" altLang="zh-CN" sz="1600" dirty="0">
                <a:solidFill>
                  <a:srgbClr val="000000"/>
                </a:solidFill>
                <a:latin typeface="微软雅黑"/>
                <a:ea typeface="微软雅黑"/>
              </a:rPr>
              <a:t>10</a:t>
            </a:r>
            <a:r>
              <a:rPr lang="zh-CN" altLang="zh-CN" sz="1600" dirty="0">
                <a:solidFill>
                  <a:srgbClr val="000000"/>
                </a:solidFill>
                <a:latin typeface="微软雅黑"/>
                <a:ea typeface="微软雅黑"/>
              </a:rPr>
              <a:t>年，拥有大量的忠实用户</a:t>
            </a:r>
            <a:r>
              <a:rPr lang="zh-CN" altLang="zh-CN" sz="1600" dirty="0" smtClean="0">
                <a:solidFill>
                  <a:srgbClr val="000000"/>
                </a:solidFill>
                <a:latin typeface="微软雅黑"/>
                <a:ea typeface="微软雅黑"/>
              </a:rPr>
              <a:t>。</a:t>
            </a:r>
            <a:endParaRPr lang="zh-CN" altLang="zh-CN" sz="1600" dirty="0">
              <a:solidFill>
                <a:srgbClr val="000000"/>
              </a:solidFill>
              <a:latin typeface="微软雅黑"/>
              <a:ea typeface="微软雅黑"/>
            </a:endParaRPr>
          </a:p>
        </p:txBody>
      </p:sp>
      <p:pic>
        <p:nvPicPr>
          <p:cNvPr id="54" name="图片 29" descr="说明: E:\海婷\董亚峰\大数据\排版文件\大数据最终图\6-1.tif"/>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5000"/>
                    </a14:imgEffect>
                  </a14:imgLayer>
                </a14:imgProps>
              </a:ext>
              <a:ext uri="{28A0092B-C50C-407E-A947-70E740481C1C}">
                <a14:useLocalDpi xmlns:a14="http://schemas.microsoft.com/office/drawing/2010/main" val="0"/>
              </a:ext>
            </a:extLst>
          </a:blip>
          <a:srcRect l="2811" r="2663"/>
          <a:stretch>
            <a:fillRect/>
          </a:stretch>
        </p:blipFill>
        <p:spPr bwMode="auto">
          <a:xfrm>
            <a:off x="4599809" y="2159639"/>
            <a:ext cx="3881714" cy="1756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矩形 54"/>
          <p:cNvSpPr/>
          <p:nvPr/>
        </p:nvSpPr>
        <p:spPr>
          <a:xfrm>
            <a:off x="6055524" y="3819894"/>
            <a:ext cx="1180131" cy="261610"/>
          </a:xfrm>
          <a:prstGeom prst="rect">
            <a:avLst/>
          </a:prstGeom>
        </p:spPr>
        <p:txBody>
          <a:bodyPr wrap="none">
            <a:spAutoFit/>
          </a:bodyPr>
          <a:lstStyle/>
          <a:p>
            <a:pPr fontAlgn="auto">
              <a:spcBef>
                <a:spcPts val="0"/>
              </a:spcBef>
              <a:spcAft>
                <a:spcPts val="0"/>
              </a:spcAft>
              <a:buFontTx/>
              <a:buNone/>
            </a:pPr>
            <a:r>
              <a:rPr lang="en-US" altLang="zh-CN" sz="1100" b="1" dirty="0">
                <a:solidFill>
                  <a:srgbClr val="000000">
                    <a:lumMod val="75000"/>
                    <a:lumOff val="25000"/>
                  </a:srgbClr>
                </a:solidFill>
                <a:latin typeface="微软雅黑"/>
                <a:ea typeface="微软雅黑"/>
              </a:rPr>
              <a:t>Flume</a:t>
            </a:r>
            <a:r>
              <a:rPr lang="zh-CN" altLang="zh-CN" sz="1100" b="1" dirty="0">
                <a:solidFill>
                  <a:srgbClr val="000000">
                    <a:lumMod val="75000"/>
                    <a:lumOff val="25000"/>
                  </a:srgbClr>
                </a:solidFill>
                <a:latin typeface="微软雅黑"/>
                <a:ea typeface="微软雅黑"/>
              </a:rPr>
              <a:t>体系架构</a:t>
            </a:r>
            <a:endParaRPr lang="zh-CN" altLang="en-US" sz="1100" b="1" dirty="0">
              <a:solidFill>
                <a:srgbClr val="000000">
                  <a:lumMod val="75000"/>
                  <a:lumOff val="25000"/>
                </a:srgbClr>
              </a:solidFill>
              <a:latin typeface="微软雅黑"/>
              <a:ea typeface="微软雅黑"/>
            </a:endParaRPr>
          </a:p>
        </p:txBody>
      </p:sp>
    </p:spTree>
    <p:extLst>
      <p:ext uri="{BB962C8B-B14F-4D97-AF65-F5344CB8AC3E}">
        <p14:creationId xmlns:p14="http://schemas.microsoft.com/office/powerpoint/2010/main" val="241533014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8" name="文本框 6"/>
          <p:cNvSpPr txBox="1"/>
          <p:nvPr/>
        </p:nvSpPr>
        <p:spPr>
          <a:xfrm>
            <a:off x="452232" y="173917"/>
            <a:ext cx="2271776" cy="415498"/>
          </a:xfrm>
          <a:prstGeom prst="rect">
            <a:avLst/>
          </a:prstGeom>
          <a:noFill/>
        </p:spPr>
        <p:txBody>
          <a:bodyPr wrap="none" rtlCol="0">
            <a:spAutoFit/>
          </a:bodyPr>
          <a:lstStyle/>
          <a:p>
            <a:pPr fontAlgn="auto">
              <a:spcBef>
                <a:spcPts val="0"/>
              </a:spcBef>
              <a:spcAft>
                <a:spcPts val="0"/>
              </a:spcAft>
              <a:buFontTx/>
              <a:buNone/>
            </a:pPr>
            <a:r>
              <a:rPr lang="zh-CN" altLang="en-US" sz="2100" b="1" spc="225" dirty="0" smtClean="0">
                <a:solidFill>
                  <a:prstClr val="white"/>
                </a:solidFill>
                <a:latin typeface="微软雅黑"/>
                <a:ea typeface="微软雅黑"/>
              </a:rPr>
              <a:t>大数据采集架构</a:t>
            </a:r>
            <a:endParaRPr lang="zh-CN" altLang="en-US" sz="2100" b="1" spc="225" dirty="0">
              <a:solidFill>
                <a:prstClr val="white"/>
              </a:solidFill>
              <a:latin typeface="微软雅黑"/>
              <a:ea typeface="微软雅黑"/>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auto">
              <a:spcBef>
                <a:spcPts val="0"/>
              </a:spcBef>
              <a:spcAft>
                <a:spcPts val="0"/>
              </a:spcAft>
              <a:buFontTx/>
              <a:buNone/>
            </a:pPr>
            <a:endParaRPr lang="id-ID" sz="1350">
              <a:solidFill>
                <a:prstClr val="black"/>
              </a:solidFill>
              <a:latin typeface="微软雅黑"/>
              <a:ea typeface="微软雅黑"/>
            </a:endParaRPr>
          </a:p>
        </p:txBody>
      </p:sp>
      <p:pic>
        <p:nvPicPr>
          <p:cNvPr id="56" name="27 Image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srgbClr val="FFFFFF">
                    <a:lumMod val="65000"/>
                  </a:srgbClr>
                </a:solidFill>
                <a:latin typeface="微软雅黑"/>
                <a:ea typeface="微软雅黑"/>
              </a:rPr>
              <a:t>of</a:t>
            </a:r>
            <a:endParaRPr lang="es-ES" sz="1200" b="1" i="1" dirty="0">
              <a:solidFill>
                <a:srgbClr val="FFFFFF">
                  <a:lumMod val="65000"/>
                </a:srgbClr>
              </a:solidFill>
              <a:latin typeface="微软雅黑"/>
              <a:ea typeface="微软雅黑"/>
            </a:endParaRPr>
          </a:p>
        </p:txBody>
      </p:sp>
      <p:sp>
        <p:nvSpPr>
          <p:cNvPr id="58"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altLang="zh-CN" sz="1200" b="1" dirty="0">
                <a:solidFill>
                  <a:srgbClr val="FFFFFF">
                    <a:lumMod val="50000"/>
                  </a:srgbClr>
                </a:solidFill>
                <a:latin typeface="微软雅黑"/>
                <a:ea typeface="微软雅黑"/>
              </a:rPr>
              <a:t>42</a:t>
            </a:r>
            <a:endParaRPr lang="es-ES" altLang="zh-CN" sz="1200" b="1" dirty="0">
              <a:solidFill>
                <a:srgbClr val="FFFFFF">
                  <a:lumMod val="50000"/>
                </a:srgbClr>
              </a:solidFill>
              <a:latin typeface="微软雅黑"/>
              <a:ea typeface="微软雅黑"/>
            </a:endParaRPr>
          </a:p>
        </p:txBody>
      </p:sp>
      <p:pic>
        <p:nvPicPr>
          <p:cNvPr id="59" name="Imagen 27">
            <a:hlinkClick r:id="" action="ppaction://hlinkshowjump?jump=next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Imagen 28">
            <a:hlinkClick r:id="" action="ppaction://hlinkshowjump?jump=previous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srgbClr val="000000">
                    <a:tint val="75000"/>
                  </a:srgbClr>
                </a:solidFill>
              </a:rPr>
              <a:pPr fontAlgn="auto">
                <a:spcBef>
                  <a:spcPts val="0"/>
                </a:spcBef>
                <a:spcAft>
                  <a:spcPts val="0"/>
                </a:spcAft>
                <a:buFontTx/>
                <a:buNone/>
              </a:pPr>
              <a:t>88</a:t>
            </a:fld>
            <a:endParaRPr lang="zh-CN" altLang="en-US" dirty="0">
              <a:solidFill>
                <a:srgbClr val="000000">
                  <a:tint val="75000"/>
                </a:srgbClr>
              </a:solidFill>
            </a:endParaRPr>
          </a:p>
        </p:txBody>
      </p:sp>
      <p:sp>
        <p:nvSpPr>
          <p:cNvPr id="18" name="矩形 17"/>
          <p:cNvSpPr/>
          <p:nvPr/>
        </p:nvSpPr>
        <p:spPr>
          <a:xfrm>
            <a:off x="509497" y="1249972"/>
            <a:ext cx="3657691" cy="4278094"/>
          </a:xfrm>
          <a:prstGeom prst="rect">
            <a:avLst/>
          </a:prstGeom>
        </p:spPr>
        <p:txBody>
          <a:bodyPr wrap="square">
            <a:spAutoFit/>
          </a:bodyPr>
          <a:lstStyle/>
          <a:p>
            <a:pPr fontAlgn="auto">
              <a:spcBef>
                <a:spcPts val="0"/>
              </a:spcBef>
              <a:spcAft>
                <a:spcPts val="0"/>
              </a:spcAft>
              <a:buFontTx/>
              <a:buNone/>
            </a:pPr>
            <a:r>
              <a:rPr lang="zh-CN" altLang="zh-CN" sz="1600" dirty="0">
                <a:solidFill>
                  <a:srgbClr val="000000"/>
                </a:solidFill>
                <a:latin typeface="微软雅黑"/>
                <a:ea typeface="微软雅黑"/>
              </a:rPr>
              <a:t>在</a:t>
            </a:r>
            <a:r>
              <a:rPr lang="en-US" altLang="zh-CN" sz="1600" b="1" dirty="0">
                <a:solidFill>
                  <a:srgbClr val="3D89BC"/>
                </a:solidFill>
                <a:latin typeface="微软雅黑"/>
                <a:ea typeface="微软雅黑"/>
              </a:rPr>
              <a:t>Flume</a:t>
            </a:r>
            <a:r>
              <a:rPr lang="zh-CN" altLang="zh-CN" sz="1600" dirty="0">
                <a:solidFill>
                  <a:srgbClr val="000000"/>
                </a:solidFill>
                <a:latin typeface="微软雅黑"/>
                <a:ea typeface="微软雅黑"/>
              </a:rPr>
              <a:t>中，外部输入称为</a:t>
            </a:r>
            <a:r>
              <a:rPr lang="en-US" altLang="zh-CN" sz="1600" dirty="0">
                <a:solidFill>
                  <a:srgbClr val="000000"/>
                </a:solidFill>
                <a:latin typeface="微软雅黑"/>
                <a:ea typeface="微软雅黑"/>
              </a:rPr>
              <a:t>Source</a:t>
            </a:r>
            <a:r>
              <a:rPr lang="zh-CN" altLang="zh-CN" sz="1600" dirty="0">
                <a:solidFill>
                  <a:srgbClr val="000000"/>
                </a:solidFill>
                <a:latin typeface="微软雅黑"/>
                <a:ea typeface="微软雅黑"/>
              </a:rPr>
              <a:t>（源），系统输出称为</a:t>
            </a:r>
            <a:r>
              <a:rPr lang="en-US" altLang="zh-CN" sz="1600" dirty="0">
                <a:solidFill>
                  <a:srgbClr val="000000"/>
                </a:solidFill>
                <a:latin typeface="微软雅黑"/>
                <a:ea typeface="微软雅黑"/>
              </a:rPr>
              <a:t>Sink</a:t>
            </a:r>
            <a:r>
              <a:rPr lang="zh-CN" altLang="zh-CN" sz="1600" dirty="0">
                <a:solidFill>
                  <a:srgbClr val="000000"/>
                </a:solidFill>
                <a:latin typeface="微软雅黑"/>
                <a:ea typeface="微软雅黑"/>
              </a:rPr>
              <a:t>（接收端）。</a:t>
            </a:r>
            <a:r>
              <a:rPr lang="en-US" altLang="zh-CN" sz="1600" dirty="0">
                <a:solidFill>
                  <a:srgbClr val="000000"/>
                </a:solidFill>
                <a:latin typeface="微软雅黑"/>
                <a:ea typeface="微软雅黑"/>
              </a:rPr>
              <a:t>Channel</a:t>
            </a:r>
            <a:r>
              <a:rPr lang="zh-CN" altLang="zh-CN" sz="1600" dirty="0">
                <a:solidFill>
                  <a:srgbClr val="000000"/>
                </a:solidFill>
                <a:latin typeface="微软雅黑"/>
                <a:ea typeface="微软雅黑"/>
              </a:rPr>
              <a:t>（通道）把</a:t>
            </a:r>
            <a:r>
              <a:rPr lang="en-US" altLang="zh-CN" sz="1600" dirty="0">
                <a:solidFill>
                  <a:srgbClr val="000000"/>
                </a:solidFill>
                <a:latin typeface="微软雅黑"/>
                <a:ea typeface="微软雅黑"/>
              </a:rPr>
              <a:t>Source</a:t>
            </a:r>
            <a:r>
              <a:rPr lang="zh-CN" altLang="zh-CN" sz="1600" dirty="0">
                <a:solidFill>
                  <a:srgbClr val="000000"/>
                </a:solidFill>
                <a:latin typeface="微软雅黑"/>
                <a:ea typeface="微软雅黑"/>
              </a:rPr>
              <a:t>和</a:t>
            </a:r>
            <a:r>
              <a:rPr lang="en-US" altLang="zh-CN" sz="1600" dirty="0">
                <a:solidFill>
                  <a:srgbClr val="000000"/>
                </a:solidFill>
                <a:latin typeface="微软雅黑"/>
                <a:ea typeface="微软雅黑"/>
              </a:rPr>
              <a:t>Sink</a:t>
            </a:r>
            <a:r>
              <a:rPr lang="zh-CN" altLang="zh-CN" sz="1600" dirty="0">
                <a:solidFill>
                  <a:srgbClr val="000000"/>
                </a:solidFill>
                <a:latin typeface="微软雅黑"/>
                <a:ea typeface="微软雅黑"/>
              </a:rPr>
              <a:t>链接在</a:t>
            </a:r>
            <a:r>
              <a:rPr lang="zh-CN" altLang="zh-CN" sz="1600" dirty="0" smtClean="0">
                <a:solidFill>
                  <a:srgbClr val="000000"/>
                </a:solidFill>
                <a:latin typeface="微软雅黑"/>
                <a:ea typeface="微软雅黑"/>
              </a:rPr>
              <a:t>一起。</a:t>
            </a:r>
            <a:endParaRPr lang="en-US" altLang="zh-CN" sz="1600" dirty="0" smtClean="0">
              <a:solidFill>
                <a:srgbClr val="000000"/>
              </a:solidFill>
              <a:latin typeface="微软雅黑"/>
              <a:ea typeface="微软雅黑"/>
            </a:endParaRPr>
          </a:p>
          <a:p>
            <a:pPr fontAlgn="auto">
              <a:spcBef>
                <a:spcPts val="0"/>
              </a:spcBef>
              <a:spcAft>
                <a:spcPts val="0"/>
              </a:spcAft>
              <a:buFontTx/>
              <a:buNone/>
            </a:pPr>
            <a:endParaRPr lang="zh-CN" altLang="zh-CN" sz="1600" dirty="0">
              <a:solidFill>
                <a:srgbClr val="000000"/>
              </a:solidFill>
              <a:latin typeface="微软雅黑"/>
              <a:ea typeface="微软雅黑"/>
            </a:endParaRPr>
          </a:p>
          <a:p>
            <a:pPr fontAlgn="auto">
              <a:spcBef>
                <a:spcPts val="0"/>
              </a:spcBef>
              <a:spcAft>
                <a:spcPts val="0"/>
              </a:spcAft>
              <a:buFontTx/>
              <a:buNone/>
            </a:pPr>
            <a:endParaRPr lang="en-US" altLang="zh-CN" sz="1600" dirty="0" smtClean="0">
              <a:solidFill>
                <a:srgbClr val="000000"/>
              </a:solidFill>
              <a:latin typeface="微软雅黑"/>
              <a:ea typeface="微软雅黑"/>
            </a:endParaRPr>
          </a:p>
          <a:p>
            <a:pPr fontAlgn="auto">
              <a:spcBef>
                <a:spcPts val="0"/>
              </a:spcBef>
              <a:spcAft>
                <a:spcPts val="0"/>
              </a:spcAft>
              <a:buFontTx/>
              <a:buNone/>
            </a:pPr>
            <a:r>
              <a:rPr lang="en-US" altLang="zh-CN" sz="1600" b="1" dirty="0" smtClean="0">
                <a:solidFill>
                  <a:srgbClr val="3D89BC"/>
                </a:solidFill>
                <a:latin typeface="微软雅黑"/>
                <a:ea typeface="微软雅黑"/>
              </a:rPr>
              <a:t>Apache </a:t>
            </a:r>
            <a:r>
              <a:rPr lang="en-US" altLang="zh-CN" sz="1600" b="1" dirty="0">
                <a:solidFill>
                  <a:srgbClr val="3D89BC"/>
                </a:solidFill>
                <a:latin typeface="微软雅黑"/>
                <a:ea typeface="微软雅黑"/>
              </a:rPr>
              <a:t>Chukwa</a:t>
            </a:r>
            <a:r>
              <a:rPr lang="zh-CN" altLang="zh-CN" sz="1600" dirty="0">
                <a:solidFill>
                  <a:srgbClr val="000000"/>
                </a:solidFill>
                <a:latin typeface="微软雅黑"/>
                <a:ea typeface="微软雅黑"/>
              </a:rPr>
              <a:t>项目与</a:t>
            </a:r>
            <a:r>
              <a:rPr lang="en-US" altLang="zh-CN" sz="1600" dirty="0">
                <a:solidFill>
                  <a:srgbClr val="000000"/>
                </a:solidFill>
                <a:latin typeface="微软雅黑"/>
                <a:ea typeface="微软雅黑"/>
              </a:rPr>
              <a:t>Flume</a:t>
            </a:r>
            <a:r>
              <a:rPr lang="zh-CN" altLang="zh-CN" sz="1600" dirty="0">
                <a:solidFill>
                  <a:srgbClr val="000000"/>
                </a:solidFill>
                <a:latin typeface="微软雅黑"/>
                <a:ea typeface="微软雅黑"/>
              </a:rPr>
              <a:t>有些相类似</a:t>
            </a:r>
            <a:r>
              <a:rPr lang="zh-CN" altLang="zh-CN" sz="1600" dirty="0" smtClean="0">
                <a:solidFill>
                  <a:srgbClr val="000000"/>
                </a:solidFill>
                <a:latin typeface="微软雅黑"/>
                <a:ea typeface="微软雅黑"/>
              </a:rPr>
              <a:t>，</a:t>
            </a:r>
            <a:r>
              <a:rPr lang="en-US" altLang="zh-CN" sz="1600" dirty="0" smtClean="0">
                <a:solidFill>
                  <a:srgbClr val="000000"/>
                </a:solidFill>
                <a:latin typeface="微软雅黑"/>
                <a:ea typeface="微软雅黑"/>
              </a:rPr>
              <a:t>Chukwa</a:t>
            </a:r>
            <a:r>
              <a:rPr lang="zh-CN" altLang="zh-CN" sz="1600" dirty="0">
                <a:solidFill>
                  <a:srgbClr val="000000"/>
                </a:solidFill>
                <a:latin typeface="微软雅黑"/>
                <a:ea typeface="微软雅黑"/>
              </a:rPr>
              <a:t>继承了</a:t>
            </a:r>
            <a:r>
              <a:rPr lang="en-US" altLang="zh-CN" sz="1600" dirty="0">
                <a:solidFill>
                  <a:srgbClr val="000000"/>
                </a:solidFill>
                <a:latin typeface="微软雅黑"/>
                <a:ea typeface="微软雅黑"/>
              </a:rPr>
              <a:t>Hadoop</a:t>
            </a:r>
            <a:r>
              <a:rPr lang="zh-CN" altLang="zh-CN" sz="1600" dirty="0">
                <a:solidFill>
                  <a:srgbClr val="000000"/>
                </a:solidFill>
                <a:latin typeface="微软雅黑"/>
                <a:ea typeface="微软雅黑"/>
              </a:rPr>
              <a:t>的伸缩性和鲁棒性</a:t>
            </a:r>
            <a:r>
              <a:rPr lang="zh-CN" altLang="zh-CN" sz="1600" dirty="0" smtClean="0">
                <a:solidFill>
                  <a:srgbClr val="000000"/>
                </a:solidFill>
                <a:latin typeface="微软雅黑"/>
                <a:ea typeface="微软雅黑"/>
              </a:rPr>
              <a:t>。也</a:t>
            </a:r>
            <a:r>
              <a:rPr lang="zh-CN" altLang="zh-CN" sz="1600" dirty="0">
                <a:solidFill>
                  <a:srgbClr val="000000"/>
                </a:solidFill>
                <a:latin typeface="微软雅黑"/>
                <a:ea typeface="微软雅黑"/>
              </a:rPr>
              <a:t>内置一个功能强大的工具箱，用于显示系统监控和分析</a:t>
            </a:r>
            <a:r>
              <a:rPr lang="zh-CN" altLang="zh-CN" sz="1600" dirty="0" smtClean="0">
                <a:solidFill>
                  <a:srgbClr val="000000"/>
                </a:solidFill>
                <a:latin typeface="微软雅黑"/>
                <a:ea typeface="微软雅黑"/>
              </a:rPr>
              <a:t>结果</a:t>
            </a:r>
            <a:r>
              <a:rPr lang="zh-CN" altLang="en-US" sz="1600" dirty="0" smtClean="0">
                <a:solidFill>
                  <a:srgbClr val="000000"/>
                </a:solidFill>
                <a:latin typeface="微软雅黑"/>
                <a:ea typeface="微软雅黑"/>
              </a:rPr>
              <a:t>。</a:t>
            </a:r>
            <a:endParaRPr lang="en-US" altLang="zh-CN" sz="1600" dirty="0" smtClean="0">
              <a:solidFill>
                <a:srgbClr val="000000"/>
              </a:solidFill>
              <a:latin typeface="微软雅黑"/>
              <a:ea typeface="微软雅黑"/>
            </a:endParaRPr>
          </a:p>
          <a:p>
            <a:pPr fontAlgn="auto">
              <a:spcBef>
                <a:spcPts val="0"/>
              </a:spcBef>
              <a:spcAft>
                <a:spcPts val="0"/>
              </a:spcAft>
              <a:buFontTx/>
              <a:buNone/>
            </a:pPr>
            <a:endParaRPr lang="en-US" altLang="zh-CN" sz="1600" dirty="0" smtClean="0">
              <a:solidFill>
                <a:srgbClr val="000000"/>
              </a:solidFill>
              <a:latin typeface="微软雅黑"/>
              <a:ea typeface="微软雅黑"/>
            </a:endParaRPr>
          </a:p>
          <a:p>
            <a:pPr fontAlgn="auto">
              <a:spcBef>
                <a:spcPts val="0"/>
              </a:spcBef>
              <a:spcAft>
                <a:spcPts val="0"/>
              </a:spcAft>
              <a:buFontTx/>
              <a:buNone/>
            </a:pPr>
            <a:endParaRPr lang="zh-CN" altLang="zh-CN" sz="1600" dirty="0">
              <a:solidFill>
                <a:srgbClr val="000000"/>
              </a:solidFill>
              <a:latin typeface="微软雅黑"/>
              <a:ea typeface="微软雅黑"/>
            </a:endParaRPr>
          </a:p>
          <a:p>
            <a:pPr fontAlgn="auto">
              <a:spcBef>
                <a:spcPts val="0"/>
              </a:spcBef>
              <a:spcAft>
                <a:spcPts val="0"/>
              </a:spcAft>
              <a:buFontTx/>
              <a:buNone/>
            </a:pPr>
            <a:r>
              <a:rPr lang="zh-CN" altLang="zh-CN" sz="1600" dirty="0">
                <a:solidFill>
                  <a:srgbClr val="000000"/>
                </a:solidFill>
                <a:latin typeface="微软雅黑"/>
                <a:ea typeface="微软雅黑"/>
              </a:rPr>
              <a:t>互联网时代，</a:t>
            </a:r>
            <a:r>
              <a:rPr lang="zh-CN" altLang="zh-CN" sz="1600" b="1" dirty="0">
                <a:solidFill>
                  <a:srgbClr val="3D89BC"/>
                </a:solidFill>
                <a:latin typeface="微软雅黑"/>
                <a:ea typeface="微软雅黑"/>
              </a:rPr>
              <a:t>网络爬虫</a:t>
            </a:r>
            <a:r>
              <a:rPr lang="zh-CN" altLang="zh-CN" sz="1600" dirty="0">
                <a:solidFill>
                  <a:srgbClr val="000000"/>
                </a:solidFill>
                <a:latin typeface="微软雅黑"/>
                <a:ea typeface="微软雅黑"/>
              </a:rPr>
              <a:t>也是许多企业获取数据的一种方式。</a:t>
            </a:r>
            <a:r>
              <a:rPr lang="en-US" altLang="zh-CN" sz="1600" b="1" dirty="0" smtClean="0">
                <a:solidFill>
                  <a:srgbClr val="3D89BC"/>
                </a:solidFill>
                <a:latin typeface="微软雅黑"/>
                <a:ea typeface="微软雅黑"/>
              </a:rPr>
              <a:t>Nutch</a:t>
            </a:r>
            <a:r>
              <a:rPr lang="zh-CN" altLang="zh-CN" sz="1600" dirty="0" smtClean="0">
                <a:solidFill>
                  <a:srgbClr val="000000"/>
                </a:solidFill>
                <a:latin typeface="微软雅黑"/>
                <a:ea typeface="微软雅黑"/>
              </a:rPr>
              <a:t>就是</a:t>
            </a:r>
            <a:r>
              <a:rPr lang="zh-CN" altLang="zh-CN" sz="1600" dirty="0">
                <a:solidFill>
                  <a:srgbClr val="000000"/>
                </a:solidFill>
                <a:latin typeface="微软雅黑"/>
                <a:ea typeface="微软雅黑"/>
              </a:rPr>
              <a:t>网络爬虫中的娇娇者，</a:t>
            </a:r>
            <a:r>
              <a:rPr lang="en-US" altLang="zh-CN" sz="1600" dirty="0">
                <a:solidFill>
                  <a:srgbClr val="000000"/>
                </a:solidFill>
                <a:latin typeface="微软雅黑"/>
                <a:ea typeface="微软雅黑"/>
              </a:rPr>
              <a:t>Nutch</a:t>
            </a:r>
            <a:r>
              <a:rPr lang="zh-CN" altLang="zh-CN" sz="1600" dirty="0">
                <a:solidFill>
                  <a:srgbClr val="000000"/>
                </a:solidFill>
                <a:latin typeface="微软雅黑"/>
                <a:ea typeface="微软雅黑"/>
              </a:rPr>
              <a:t>是</a:t>
            </a:r>
            <a:r>
              <a:rPr lang="en-US" altLang="zh-CN" sz="1600" dirty="0">
                <a:solidFill>
                  <a:srgbClr val="000000"/>
                </a:solidFill>
                <a:latin typeface="微软雅黑"/>
                <a:ea typeface="微软雅黑"/>
              </a:rPr>
              <a:t>Apache</a:t>
            </a:r>
            <a:r>
              <a:rPr lang="zh-CN" altLang="zh-CN" sz="1600" dirty="0">
                <a:solidFill>
                  <a:srgbClr val="000000"/>
                </a:solidFill>
                <a:latin typeface="微软雅黑"/>
                <a:ea typeface="微软雅黑"/>
              </a:rPr>
              <a:t>旗下的开源项目，存在已经超过</a:t>
            </a:r>
            <a:r>
              <a:rPr lang="en-US" altLang="zh-CN" sz="1600" dirty="0">
                <a:solidFill>
                  <a:srgbClr val="000000"/>
                </a:solidFill>
                <a:latin typeface="微软雅黑"/>
                <a:ea typeface="微软雅黑"/>
              </a:rPr>
              <a:t>10</a:t>
            </a:r>
            <a:r>
              <a:rPr lang="zh-CN" altLang="zh-CN" sz="1600" dirty="0">
                <a:solidFill>
                  <a:srgbClr val="000000"/>
                </a:solidFill>
                <a:latin typeface="微软雅黑"/>
                <a:ea typeface="微软雅黑"/>
              </a:rPr>
              <a:t>年，拥有大量的忠实用户</a:t>
            </a:r>
            <a:r>
              <a:rPr lang="zh-CN" altLang="zh-CN" sz="1600" dirty="0" smtClean="0">
                <a:solidFill>
                  <a:srgbClr val="000000"/>
                </a:solidFill>
                <a:latin typeface="微软雅黑"/>
                <a:ea typeface="微软雅黑"/>
              </a:rPr>
              <a:t>。</a:t>
            </a:r>
            <a:endParaRPr lang="zh-CN" altLang="zh-CN" sz="1600" dirty="0">
              <a:solidFill>
                <a:srgbClr val="000000"/>
              </a:solidFill>
              <a:latin typeface="微软雅黑"/>
              <a:ea typeface="微软雅黑"/>
            </a:endParaRPr>
          </a:p>
        </p:txBody>
      </p:sp>
      <p:pic>
        <p:nvPicPr>
          <p:cNvPr id="54" name="图片 29" descr="说明: E:\海婷\董亚峰\大数据\排版文件\大数据最终图\6-1.tif"/>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5000"/>
                    </a14:imgEffect>
                  </a14:imgLayer>
                </a14:imgProps>
              </a:ext>
              <a:ext uri="{28A0092B-C50C-407E-A947-70E740481C1C}">
                <a14:useLocalDpi xmlns:a14="http://schemas.microsoft.com/office/drawing/2010/main" val="0"/>
              </a:ext>
            </a:extLst>
          </a:blip>
          <a:srcRect l="2811" r="2663"/>
          <a:stretch>
            <a:fillRect/>
          </a:stretch>
        </p:blipFill>
        <p:spPr bwMode="auto">
          <a:xfrm>
            <a:off x="4599809" y="2159639"/>
            <a:ext cx="3881714" cy="1756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矩形 54"/>
          <p:cNvSpPr/>
          <p:nvPr/>
        </p:nvSpPr>
        <p:spPr>
          <a:xfrm>
            <a:off x="6055524" y="3819894"/>
            <a:ext cx="1180131" cy="261610"/>
          </a:xfrm>
          <a:prstGeom prst="rect">
            <a:avLst/>
          </a:prstGeom>
        </p:spPr>
        <p:txBody>
          <a:bodyPr wrap="none">
            <a:spAutoFit/>
          </a:bodyPr>
          <a:lstStyle/>
          <a:p>
            <a:pPr fontAlgn="auto">
              <a:spcBef>
                <a:spcPts val="0"/>
              </a:spcBef>
              <a:spcAft>
                <a:spcPts val="0"/>
              </a:spcAft>
              <a:buFontTx/>
              <a:buNone/>
            </a:pPr>
            <a:r>
              <a:rPr lang="en-US" altLang="zh-CN" sz="1100" b="1" dirty="0">
                <a:solidFill>
                  <a:srgbClr val="000000">
                    <a:lumMod val="75000"/>
                    <a:lumOff val="25000"/>
                  </a:srgbClr>
                </a:solidFill>
                <a:latin typeface="微软雅黑"/>
                <a:ea typeface="微软雅黑"/>
              </a:rPr>
              <a:t>Flume</a:t>
            </a:r>
            <a:r>
              <a:rPr lang="zh-CN" altLang="zh-CN" sz="1100" b="1" dirty="0">
                <a:solidFill>
                  <a:srgbClr val="000000">
                    <a:lumMod val="75000"/>
                    <a:lumOff val="25000"/>
                  </a:srgbClr>
                </a:solidFill>
                <a:latin typeface="微软雅黑"/>
                <a:ea typeface="微软雅黑"/>
              </a:rPr>
              <a:t>体系架构</a:t>
            </a:r>
            <a:endParaRPr lang="zh-CN" altLang="en-US" sz="1100" b="1" dirty="0">
              <a:solidFill>
                <a:srgbClr val="000000">
                  <a:lumMod val="75000"/>
                  <a:lumOff val="25000"/>
                </a:srgbClr>
              </a:solidFill>
              <a:latin typeface="微软雅黑"/>
              <a:ea typeface="微软雅黑"/>
            </a:endParaRPr>
          </a:p>
        </p:txBody>
      </p:sp>
    </p:spTree>
    <p:extLst>
      <p:ext uri="{BB962C8B-B14F-4D97-AF65-F5344CB8AC3E}">
        <p14:creationId xmlns:p14="http://schemas.microsoft.com/office/powerpoint/2010/main" val="182198479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8" name="文本框 6"/>
          <p:cNvSpPr txBox="1"/>
          <p:nvPr/>
        </p:nvSpPr>
        <p:spPr>
          <a:xfrm>
            <a:off x="452232" y="173917"/>
            <a:ext cx="2271776" cy="415498"/>
          </a:xfrm>
          <a:prstGeom prst="rect">
            <a:avLst/>
          </a:prstGeom>
          <a:noFill/>
        </p:spPr>
        <p:txBody>
          <a:bodyPr wrap="none" rtlCol="0">
            <a:spAutoFit/>
          </a:bodyPr>
          <a:lstStyle/>
          <a:p>
            <a:pPr fontAlgn="auto">
              <a:spcBef>
                <a:spcPts val="0"/>
              </a:spcBef>
              <a:spcAft>
                <a:spcPts val="0"/>
              </a:spcAft>
              <a:buFontTx/>
              <a:buNone/>
            </a:pPr>
            <a:r>
              <a:rPr lang="zh-CN" altLang="en-US" sz="2100" b="1" spc="225" dirty="0" smtClean="0">
                <a:solidFill>
                  <a:prstClr val="white"/>
                </a:solidFill>
                <a:latin typeface="微软雅黑"/>
                <a:ea typeface="微软雅黑"/>
              </a:rPr>
              <a:t>大数据采集架构</a:t>
            </a:r>
            <a:endParaRPr lang="zh-CN" altLang="en-US" sz="2100" b="1" spc="225" dirty="0">
              <a:solidFill>
                <a:prstClr val="white"/>
              </a:solidFill>
              <a:latin typeface="微软雅黑"/>
              <a:ea typeface="微软雅黑"/>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auto">
              <a:spcBef>
                <a:spcPts val="0"/>
              </a:spcBef>
              <a:spcAft>
                <a:spcPts val="0"/>
              </a:spcAft>
              <a:buFontTx/>
              <a:buNone/>
            </a:pPr>
            <a:endParaRPr lang="id-ID" sz="1350">
              <a:solidFill>
                <a:prstClr val="black"/>
              </a:solidFill>
              <a:latin typeface="微软雅黑"/>
              <a:ea typeface="微软雅黑"/>
            </a:endParaRPr>
          </a:p>
        </p:txBody>
      </p:sp>
      <p:pic>
        <p:nvPicPr>
          <p:cNvPr id="2050" name="图片 31" descr="说明: 6-2"/>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5103019" y="3091025"/>
            <a:ext cx="3330636" cy="2263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27 Imagen"/>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srgbClr val="FFFFFF">
                    <a:lumMod val="65000"/>
                  </a:srgbClr>
                </a:solidFill>
                <a:latin typeface="微软雅黑"/>
                <a:ea typeface="微软雅黑"/>
              </a:rPr>
              <a:t>of</a:t>
            </a:r>
            <a:endParaRPr lang="es-ES" sz="1200" b="1" i="1" dirty="0">
              <a:solidFill>
                <a:srgbClr val="FFFFFF">
                  <a:lumMod val="65000"/>
                </a:srgbClr>
              </a:solidFill>
              <a:latin typeface="微软雅黑"/>
              <a:ea typeface="微软雅黑"/>
            </a:endParaRPr>
          </a:p>
        </p:txBody>
      </p:sp>
      <p:sp>
        <p:nvSpPr>
          <p:cNvPr id="33"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altLang="zh-CN" sz="1200" b="1" dirty="0">
                <a:solidFill>
                  <a:srgbClr val="FFFFFF">
                    <a:lumMod val="50000"/>
                  </a:srgbClr>
                </a:solidFill>
                <a:latin typeface="微软雅黑"/>
                <a:ea typeface="微软雅黑"/>
              </a:rPr>
              <a:t>42</a:t>
            </a:r>
            <a:endParaRPr lang="es-ES" altLang="zh-CN" sz="1200" b="1" dirty="0">
              <a:solidFill>
                <a:srgbClr val="FFFFFF">
                  <a:lumMod val="50000"/>
                </a:srgbClr>
              </a:solidFill>
              <a:latin typeface="微软雅黑"/>
              <a:ea typeface="微软雅黑"/>
            </a:endParaRPr>
          </a:p>
        </p:txBody>
      </p:sp>
      <p:pic>
        <p:nvPicPr>
          <p:cNvPr id="34" name="Imagen 27">
            <a:hlinkClick r:id="" action="ppaction://hlinkshowjump?jump=nextslide"/>
          </p:cNvP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Imagen 28">
            <a:hlinkClick r:id="" action="ppaction://hlinkshowjump?jump=previousslide"/>
          </p:cNvP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srgbClr val="000000">
                    <a:tint val="75000"/>
                  </a:srgbClr>
                </a:solidFill>
              </a:rPr>
              <a:pPr fontAlgn="auto">
                <a:spcBef>
                  <a:spcPts val="0"/>
                </a:spcBef>
                <a:spcAft>
                  <a:spcPts val="0"/>
                </a:spcAft>
                <a:buFontTx/>
                <a:buNone/>
              </a:pPr>
              <a:t>89</a:t>
            </a:fld>
            <a:endParaRPr lang="zh-CN" altLang="en-US" dirty="0">
              <a:solidFill>
                <a:srgbClr val="000000">
                  <a:tint val="75000"/>
                </a:srgbClr>
              </a:solidFill>
            </a:endParaRPr>
          </a:p>
        </p:txBody>
      </p:sp>
      <p:sp>
        <p:nvSpPr>
          <p:cNvPr id="37" name="文本框 40"/>
          <p:cNvSpPr txBox="1"/>
          <p:nvPr/>
        </p:nvSpPr>
        <p:spPr>
          <a:xfrm>
            <a:off x="399253" y="843230"/>
            <a:ext cx="2694905" cy="369332"/>
          </a:xfrm>
          <a:prstGeom prst="rect">
            <a:avLst/>
          </a:prstGeom>
          <a:noFill/>
        </p:spPr>
        <p:txBody>
          <a:bodyPr wrap="none" rtlCol="0">
            <a:spAutoFit/>
          </a:bodyPr>
          <a:lstStyle/>
          <a:p>
            <a:pPr fontAlgn="auto">
              <a:spcBef>
                <a:spcPts val="0"/>
              </a:spcBef>
              <a:spcAft>
                <a:spcPts val="0"/>
              </a:spcAft>
              <a:buFontTx/>
              <a:buNone/>
            </a:pPr>
            <a:r>
              <a:rPr lang="en-US" altLang="zh-CN" b="1" dirty="0" smtClean="0">
                <a:solidFill>
                  <a:srgbClr val="3D89BC"/>
                </a:solidFill>
                <a:latin typeface="微软雅黑"/>
                <a:ea typeface="微软雅黑"/>
              </a:rPr>
              <a:t>Apache </a:t>
            </a:r>
            <a:r>
              <a:rPr lang="en-US" altLang="zh-CN" b="1" dirty="0">
                <a:solidFill>
                  <a:srgbClr val="3D89BC"/>
                </a:solidFill>
                <a:latin typeface="微软雅黑"/>
                <a:ea typeface="微软雅黑"/>
              </a:rPr>
              <a:t>Kafka</a:t>
            </a:r>
            <a:r>
              <a:rPr lang="zh-CN" altLang="zh-CN" b="1" dirty="0">
                <a:solidFill>
                  <a:srgbClr val="3D89BC"/>
                </a:solidFill>
                <a:latin typeface="微软雅黑"/>
                <a:ea typeface="微软雅黑"/>
              </a:rPr>
              <a:t>数据采集</a:t>
            </a:r>
            <a:endParaRPr lang="zh-CN" altLang="en-US" b="1" dirty="0">
              <a:solidFill>
                <a:srgbClr val="3D89BC"/>
              </a:solidFill>
              <a:latin typeface="微软雅黑"/>
              <a:ea typeface="微软雅黑"/>
            </a:endParaRPr>
          </a:p>
        </p:txBody>
      </p:sp>
      <p:sp>
        <p:nvSpPr>
          <p:cNvPr id="38" name="椭圆 37"/>
          <p:cNvSpPr/>
          <p:nvPr/>
        </p:nvSpPr>
        <p:spPr>
          <a:xfrm>
            <a:off x="293525" y="946406"/>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srgbClr val="FFFFFF"/>
              </a:solidFill>
            </a:endParaRPr>
          </a:p>
        </p:txBody>
      </p:sp>
      <p:sp>
        <p:nvSpPr>
          <p:cNvPr id="12" name="矩形 11"/>
          <p:cNvSpPr/>
          <p:nvPr/>
        </p:nvSpPr>
        <p:spPr>
          <a:xfrm>
            <a:off x="399253" y="1378646"/>
            <a:ext cx="8217315" cy="1156855"/>
          </a:xfrm>
          <a:prstGeom prst="rect">
            <a:avLst/>
          </a:prstGeom>
        </p:spPr>
        <p:txBody>
          <a:bodyPr wrap="square">
            <a:spAutoFit/>
          </a:bodyPr>
          <a:lstStyle/>
          <a:p>
            <a:pPr fontAlgn="auto">
              <a:lnSpc>
                <a:spcPct val="150000"/>
              </a:lnSpc>
              <a:spcBef>
                <a:spcPts val="0"/>
              </a:spcBef>
              <a:spcAft>
                <a:spcPts val="0"/>
              </a:spcAft>
              <a:buFontTx/>
              <a:buNone/>
            </a:pPr>
            <a:r>
              <a:rPr lang="en-US" altLang="zh-CN" sz="1600" dirty="0">
                <a:solidFill>
                  <a:srgbClr val="000000"/>
                </a:solidFill>
                <a:latin typeface="微软雅黑"/>
                <a:ea typeface="微软雅黑"/>
              </a:rPr>
              <a:t>Apache Kafka</a:t>
            </a:r>
            <a:r>
              <a:rPr lang="zh-CN" altLang="zh-CN" sz="1600" dirty="0">
                <a:solidFill>
                  <a:srgbClr val="000000"/>
                </a:solidFill>
                <a:latin typeface="微软雅黑"/>
                <a:ea typeface="微软雅黑"/>
              </a:rPr>
              <a:t>被设计成能够高效地处理大量实时数据，其特点是快速的、可扩展的、分布式的，分区的和可复制</a:t>
            </a:r>
            <a:r>
              <a:rPr lang="zh-CN" altLang="zh-CN" sz="1600" dirty="0" smtClean="0">
                <a:solidFill>
                  <a:srgbClr val="000000"/>
                </a:solidFill>
                <a:latin typeface="微软雅黑"/>
                <a:ea typeface="微软雅黑"/>
              </a:rPr>
              <a:t>的。</a:t>
            </a:r>
            <a:r>
              <a:rPr lang="en-US" altLang="zh-CN" sz="1600" dirty="0">
                <a:solidFill>
                  <a:srgbClr val="000000"/>
                </a:solidFill>
                <a:latin typeface="微软雅黑"/>
                <a:ea typeface="微软雅黑"/>
              </a:rPr>
              <a:t>Kafka</a:t>
            </a:r>
            <a:r>
              <a:rPr lang="zh-CN" altLang="zh-CN" sz="1600" dirty="0">
                <a:solidFill>
                  <a:srgbClr val="000000"/>
                </a:solidFill>
                <a:latin typeface="微软雅黑"/>
                <a:ea typeface="微软雅黑"/>
              </a:rPr>
              <a:t>是用</a:t>
            </a:r>
            <a:r>
              <a:rPr lang="en-US" altLang="zh-CN" sz="1600" dirty="0">
                <a:solidFill>
                  <a:srgbClr val="000000"/>
                </a:solidFill>
                <a:latin typeface="微软雅黑"/>
                <a:ea typeface="微软雅黑"/>
              </a:rPr>
              <a:t>Scala</a:t>
            </a:r>
            <a:r>
              <a:rPr lang="zh-CN" altLang="zh-CN" sz="1600" dirty="0">
                <a:solidFill>
                  <a:srgbClr val="000000"/>
                </a:solidFill>
                <a:latin typeface="微软雅黑"/>
                <a:ea typeface="微软雅黑"/>
              </a:rPr>
              <a:t>语言编写的，虽然置身于</a:t>
            </a:r>
            <a:r>
              <a:rPr lang="en-US" altLang="zh-CN" sz="1600" dirty="0">
                <a:solidFill>
                  <a:srgbClr val="000000"/>
                </a:solidFill>
                <a:latin typeface="微软雅黑"/>
                <a:ea typeface="微软雅黑"/>
              </a:rPr>
              <a:t>Java</a:t>
            </a:r>
            <a:r>
              <a:rPr lang="zh-CN" altLang="zh-CN" sz="1600" dirty="0">
                <a:solidFill>
                  <a:srgbClr val="000000"/>
                </a:solidFill>
                <a:latin typeface="微软雅黑"/>
                <a:ea typeface="微软雅黑"/>
              </a:rPr>
              <a:t>阵营，但其并不遵循</a:t>
            </a:r>
            <a:r>
              <a:rPr lang="en-US" altLang="zh-CN" sz="1600" dirty="0" smtClean="0">
                <a:solidFill>
                  <a:srgbClr val="000000"/>
                </a:solidFill>
                <a:latin typeface="微软雅黑"/>
                <a:ea typeface="微软雅黑"/>
              </a:rPr>
              <a:t>JMS</a:t>
            </a:r>
            <a:r>
              <a:rPr lang="zh-CN" altLang="zh-CN" sz="1600" dirty="0" smtClean="0">
                <a:solidFill>
                  <a:srgbClr val="000000"/>
                </a:solidFill>
                <a:latin typeface="微软雅黑"/>
                <a:ea typeface="微软雅黑"/>
              </a:rPr>
              <a:t>规范</a:t>
            </a:r>
            <a:r>
              <a:rPr lang="zh-CN" altLang="zh-CN" sz="1600" dirty="0">
                <a:solidFill>
                  <a:srgbClr val="000000"/>
                </a:solidFill>
                <a:latin typeface="微软雅黑"/>
                <a:ea typeface="微软雅黑"/>
              </a:rPr>
              <a:t>。</a:t>
            </a:r>
            <a:endParaRPr lang="zh-CN" altLang="en-US" sz="1600" dirty="0">
              <a:solidFill>
                <a:srgbClr val="000000"/>
              </a:solidFill>
              <a:latin typeface="微软雅黑"/>
              <a:ea typeface="微软雅黑"/>
            </a:endParaRPr>
          </a:p>
        </p:txBody>
      </p:sp>
      <p:sp>
        <p:nvSpPr>
          <p:cNvPr id="13" name="矩形 12"/>
          <p:cNvSpPr/>
          <p:nvPr/>
        </p:nvSpPr>
        <p:spPr>
          <a:xfrm>
            <a:off x="452232" y="3091025"/>
            <a:ext cx="4572000" cy="2264851"/>
          </a:xfrm>
          <a:prstGeom prst="rect">
            <a:avLst/>
          </a:prstGeom>
        </p:spPr>
        <p:txBody>
          <a:bodyPr>
            <a:spAutoFit/>
          </a:bodyPr>
          <a:lstStyle/>
          <a:p>
            <a:pPr marL="285750" indent="-285750" fontAlgn="auto">
              <a:lnSpc>
                <a:spcPct val="150000"/>
              </a:lnSpc>
              <a:spcBef>
                <a:spcPts val="0"/>
              </a:spcBef>
              <a:spcAft>
                <a:spcPts val="0"/>
              </a:spcAft>
              <a:buClr>
                <a:srgbClr val="3D89BC"/>
              </a:buClr>
              <a:buFont typeface="Wingdings" panose="05000000000000000000" pitchFamily="2" charset="2"/>
              <a:buChar char="l"/>
            </a:pPr>
            <a:r>
              <a:rPr lang="en-US" altLang="zh-CN" sz="1600" dirty="0" smtClean="0">
                <a:solidFill>
                  <a:srgbClr val="000000"/>
                </a:solidFill>
                <a:latin typeface="微软雅黑"/>
                <a:ea typeface="微软雅黑"/>
              </a:rPr>
              <a:t>Topics</a:t>
            </a:r>
            <a:r>
              <a:rPr lang="zh-CN" altLang="zh-CN" sz="1600" dirty="0">
                <a:solidFill>
                  <a:srgbClr val="000000"/>
                </a:solidFill>
                <a:latin typeface="微软雅黑"/>
                <a:ea typeface="微软雅黑"/>
              </a:rPr>
              <a:t>（话题）：消息的分类名。</a:t>
            </a:r>
          </a:p>
          <a:p>
            <a:pPr marL="285750" indent="-285750" fontAlgn="auto">
              <a:lnSpc>
                <a:spcPct val="150000"/>
              </a:lnSpc>
              <a:spcBef>
                <a:spcPts val="0"/>
              </a:spcBef>
              <a:spcAft>
                <a:spcPts val="0"/>
              </a:spcAft>
              <a:buClr>
                <a:srgbClr val="3D89BC"/>
              </a:buClr>
              <a:buFont typeface="Wingdings" panose="05000000000000000000" pitchFamily="2" charset="2"/>
              <a:buChar char="l"/>
            </a:pPr>
            <a:r>
              <a:rPr lang="en-US" altLang="zh-CN" sz="1600" dirty="0" smtClean="0">
                <a:solidFill>
                  <a:srgbClr val="000000"/>
                </a:solidFill>
                <a:latin typeface="微软雅黑"/>
                <a:ea typeface="微软雅黑"/>
              </a:rPr>
              <a:t>Producers</a:t>
            </a:r>
            <a:r>
              <a:rPr lang="zh-CN" altLang="zh-CN" sz="1600" dirty="0">
                <a:solidFill>
                  <a:srgbClr val="000000"/>
                </a:solidFill>
                <a:latin typeface="微软雅黑"/>
                <a:ea typeface="微软雅黑"/>
              </a:rPr>
              <a:t>（消息发布者）：能够发布消息到</a:t>
            </a:r>
            <a:r>
              <a:rPr lang="en-US" altLang="zh-CN" sz="1600" dirty="0">
                <a:solidFill>
                  <a:srgbClr val="000000"/>
                </a:solidFill>
                <a:latin typeface="微软雅黑"/>
                <a:ea typeface="微软雅黑"/>
              </a:rPr>
              <a:t>Topics</a:t>
            </a:r>
            <a:r>
              <a:rPr lang="zh-CN" altLang="zh-CN" sz="1600" dirty="0">
                <a:solidFill>
                  <a:srgbClr val="000000"/>
                </a:solidFill>
                <a:latin typeface="微软雅黑"/>
                <a:ea typeface="微软雅黑"/>
              </a:rPr>
              <a:t>的进程。</a:t>
            </a:r>
          </a:p>
          <a:p>
            <a:pPr marL="285750" indent="-285750" fontAlgn="auto">
              <a:lnSpc>
                <a:spcPct val="150000"/>
              </a:lnSpc>
              <a:spcBef>
                <a:spcPts val="0"/>
              </a:spcBef>
              <a:spcAft>
                <a:spcPts val="0"/>
              </a:spcAft>
              <a:buClr>
                <a:srgbClr val="3D89BC"/>
              </a:buClr>
              <a:buFont typeface="Wingdings" panose="05000000000000000000" pitchFamily="2" charset="2"/>
              <a:buChar char="l"/>
            </a:pPr>
            <a:r>
              <a:rPr lang="en-US" altLang="zh-CN" sz="1600" dirty="0" smtClean="0">
                <a:solidFill>
                  <a:srgbClr val="000000"/>
                </a:solidFill>
                <a:latin typeface="微软雅黑"/>
                <a:ea typeface="微软雅黑"/>
              </a:rPr>
              <a:t>Consumers</a:t>
            </a:r>
            <a:r>
              <a:rPr lang="zh-CN" altLang="zh-CN" sz="1600" dirty="0">
                <a:solidFill>
                  <a:srgbClr val="000000"/>
                </a:solidFill>
                <a:latin typeface="微软雅黑"/>
                <a:ea typeface="微软雅黑"/>
              </a:rPr>
              <a:t>（消息接收者）：可以从</a:t>
            </a:r>
            <a:r>
              <a:rPr lang="en-US" altLang="zh-CN" sz="1600" dirty="0">
                <a:solidFill>
                  <a:srgbClr val="000000"/>
                </a:solidFill>
                <a:latin typeface="微软雅黑"/>
                <a:ea typeface="微软雅黑"/>
              </a:rPr>
              <a:t>Topics</a:t>
            </a:r>
            <a:r>
              <a:rPr lang="zh-CN" altLang="zh-CN" sz="1600" dirty="0">
                <a:solidFill>
                  <a:srgbClr val="000000"/>
                </a:solidFill>
                <a:latin typeface="微软雅黑"/>
                <a:ea typeface="微软雅黑"/>
              </a:rPr>
              <a:t>接收消息的进程。</a:t>
            </a:r>
          </a:p>
          <a:p>
            <a:pPr marL="285750" indent="-285750" fontAlgn="auto">
              <a:lnSpc>
                <a:spcPct val="150000"/>
              </a:lnSpc>
              <a:spcBef>
                <a:spcPts val="0"/>
              </a:spcBef>
              <a:spcAft>
                <a:spcPts val="0"/>
              </a:spcAft>
              <a:buClr>
                <a:srgbClr val="3D89BC"/>
              </a:buClr>
              <a:buFont typeface="Wingdings" panose="05000000000000000000" pitchFamily="2" charset="2"/>
              <a:buChar char="l"/>
            </a:pPr>
            <a:r>
              <a:rPr lang="en-US" altLang="zh-CN" sz="1600" dirty="0" smtClean="0">
                <a:solidFill>
                  <a:srgbClr val="000000"/>
                </a:solidFill>
                <a:latin typeface="微软雅黑"/>
                <a:ea typeface="微软雅黑"/>
              </a:rPr>
              <a:t>Broker</a:t>
            </a:r>
            <a:r>
              <a:rPr lang="zh-CN" altLang="zh-CN" sz="1600" dirty="0">
                <a:solidFill>
                  <a:srgbClr val="000000"/>
                </a:solidFill>
                <a:latin typeface="微软雅黑"/>
                <a:ea typeface="微软雅黑"/>
              </a:rPr>
              <a:t>（代理）：组成</a:t>
            </a:r>
            <a:r>
              <a:rPr lang="en-US" altLang="zh-CN" sz="1600" dirty="0">
                <a:solidFill>
                  <a:srgbClr val="000000"/>
                </a:solidFill>
                <a:latin typeface="微软雅黑"/>
                <a:ea typeface="微软雅黑"/>
              </a:rPr>
              <a:t>Kafka</a:t>
            </a:r>
            <a:r>
              <a:rPr lang="zh-CN" altLang="zh-CN" sz="1600" dirty="0">
                <a:solidFill>
                  <a:srgbClr val="000000"/>
                </a:solidFill>
                <a:latin typeface="微软雅黑"/>
                <a:ea typeface="微软雅黑"/>
              </a:rPr>
              <a:t>集群的单个节点。</a:t>
            </a:r>
          </a:p>
        </p:txBody>
      </p:sp>
      <p:sp>
        <p:nvSpPr>
          <p:cNvPr id="14" name="矩形 13"/>
          <p:cNvSpPr/>
          <p:nvPr/>
        </p:nvSpPr>
        <p:spPr>
          <a:xfrm>
            <a:off x="5897581" y="5373931"/>
            <a:ext cx="1856598" cy="261610"/>
          </a:xfrm>
          <a:prstGeom prst="rect">
            <a:avLst/>
          </a:prstGeom>
        </p:spPr>
        <p:txBody>
          <a:bodyPr wrap="none">
            <a:spAutoFit/>
          </a:bodyPr>
          <a:lstStyle/>
          <a:p>
            <a:pPr fontAlgn="auto">
              <a:spcBef>
                <a:spcPts val="0"/>
              </a:spcBef>
              <a:spcAft>
                <a:spcPts val="0"/>
              </a:spcAft>
              <a:buFontTx/>
              <a:buNone/>
            </a:pPr>
            <a:r>
              <a:rPr lang="zh-CN" altLang="zh-CN" sz="1100" b="1" dirty="0">
                <a:solidFill>
                  <a:srgbClr val="000000">
                    <a:lumMod val="75000"/>
                    <a:lumOff val="25000"/>
                  </a:srgbClr>
                </a:solidFill>
                <a:latin typeface="微软雅黑"/>
                <a:ea typeface="微软雅黑"/>
              </a:rPr>
              <a:t>基本</a:t>
            </a:r>
            <a:r>
              <a:rPr lang="en-US" altLang="zh-CN" sz="1100" b="1" dirty="0">
                <a:solidFill>
                  <a:srgbClr val="000000">
                    <a:lumMod val="75000"/>
                    <a:lumOff val="25000"/>
                  </a:srgbClr>
                </a:solidFill>
                <a:latin typeface="微软雅黑"/>
                <a:ea typeface="微软雅黑"/>
              </a:rPr>
              <a:t>Kafka</a:t>
            </a:r>
            <a:r>
              <a:rPr lang="zh-CN" altLang="zh-CN" sz="1100" b="1" dirty="0">
                <a:solidFill>
                  <a:srgbClr val="000000">
                    <a:lumMod val="75000"/>
                    <a:lumOff val="25000"/>
                  </a:srgbClr>
                </a:solidFill>
                <a:latin typeface="微软雅黑"/>
                <a:ea typeface="微软雅黑"/>
              </a:rPr>
              <a:t>集群的工作流程</a:t>
            </a:r>
            <a:endParaRPr lang="zh-CN" altLang="en-US" sz="1100" b="1" dirty="0">
              <a:solidFill>
                <a:srgbClr val="000000">
                  <a:lumMod val="75000"/>
                  <a:lumOff val="25000"/>
                </a:srgbClr>
              </a:solidFill>
              <a:latin typeface="微软雅黑"/>
              <a:ea typeface="微软雅黑"/>
            </a:endParaRPr>
          </a:p>
        </p:txBody>
      </p:sp>
    </p:spTree>
    <p:extLst>
      <p:ext uri="{BB962C8B-B14F-4D97-AF65-F5344CB8AC3E}">
        <p14:creationId xmlns:p14="http://schemas.microsoft.com/office/powerpoint/2010/main" val="26633531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Freeform 3"/>
          <p:cNvSpPr>
            <a:spLocks noChangeArrowheads="1"/>
          </p:cNvSpPr>
          <p:nvPr/>
        </p:nvSpPr>
        <p:spPr bwMode="auto">
          <a:xfrm>
            <a:off x="0" y="0"/>
            <a:ext cx="9144000" cy="6858000"/>
          </a:xfrm>
          <a:custGeom>
            <a:avLst/>
            <a:gdLst>
              <a:gd name="T0" fmla="*/ 0 w 9144000"/>
              <a:gd name="T1" fmla="*/ 6858000 h 6858000"/>
              <a:gd name="T2" fmla="*/ 9144000 w 9144000"/>
              <a:gd name="T3" fmla="*/ 6858000 h 6858000"/>
              <a:gd name="T4" fmla="*/ 9144000 w 9144000"/>
              <a:gd name="T5" fmla="*/ 0 h 6858000"/>
              <a:gd name="T6" fmla="*/ 0 w 9144000"/>
              <a:gd name="T7" fmla="*/ 0 h 6858000"/>
              <a:gd name="T8" fmla="*/ 0 w 9144000"/>
              <a:gd name="T9" fmla="*/ 6858000 h 6858000"/>
              <a:gd name="T10" fmla="*/ 0 60000 65536"/>
              <a:gd name="T11" fmla="*/ 0 60000 65536"/>
              <a:gd name="T12" fmla="*/ 0 60000 65536"/>
              <a:gd name="T13" fmla="*/ 0 60000 65536"/>
              <a:gd name="T14" fmla="*/ 0 60000 65536"/>
              <a:gd name="T15" fmla="*/ 0 w 9144000"/>
              <a:gd name="T16" fmla="*/ 0 h 6858000"/>
              <a:gd name="T17" fmla="*/ 9144000 w 9144000"/>
              <a:gd name="T18" fmla="*/ 6858000 h 6858000"/>
            </a:gdLst>
            <a:ahLst/>
            <a:cxnLst>
              <a:cxn ang="T10">
                <a:pos x="T0" y="T1"/>
              </a:cxn>
              <a:cxn ang="T11">
                <a:pos x="T2" y="T3"/>
              </a:cxn>
              <a:cxn ang="T12">
                <a:pos x="T4" y="T5"/>
              </a:cxn>
              <a:cxn ang="T13">
                <a:pos x="T6" y="T7"/>
              </a:cxn>
              <a:cxn ang="T14">
                <a:pos x="T8" y="T9"/>
              </a:cxn>
            </a:cxnLst>
            <a:rect l="T15" t="T16" r="T17" b="T18"/>
            <a:pathLst>
              <a:path w="9144000" h="6858000">
                <a:moveTo>
                  <a:pt x="0" y="6858000"/>
                </a:moveTo>
                <a:lnTo>
                  <a:pt x="9144000" y="6858000"/>
                </a:lnTo>
                <a:lnTo>
                  <a:pt x="9144000" y="0"/>
                </a:lnTo>
                <a:lnTo>
                  <a:pt x="0" y="0"/>
                </a:lnTo>
                <a:lnTo>
                  <a:pt x="0" y="6858000"/>
                </a:lnTo>
              </a:path>
            </a:pathLst>
          </a:custGeom>
          <a:solidFill>
            <a:srgbClr val="FFFFFF"/>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11267" name="Freeform 3"/>
          <p:cNvSpPr>
            <a:spLocks noChangeArrowheads="1"/>
          </p:cNvSpPr>
          <p:nvPr/>
        </p:nvSpPr>
        <p:spPr bwMode="auto">
          <a:xfrm>
            <a:off x="0" y="0"/>
            <a:ext cx="9144000" cy="1066800"/>
          </a:xfrm>
          <a:custGeom>
            <a:avLst/>
            <a:gdLst>
              <a:gd name="T0" fmla="*/ 0 w 9144000"/>
              <a:gd name="T1" fmla="*/ 1066800 h 1066800"/>
              <a:gd name="T2" fmla="*/ 9144000 w 9144000"/>
              <a:gd name="T3" fmla="*/ 1066800 h 1066800"/>
              <a:gd name="T4" fmla="*/ 9144000 w 9144000"/>
              <a:gd name="T5" fmla="*/ 0 h 1066800"/>
              <a:gd name="T6" fmla="*/ 0 w 9144000"/>
              <a:gd name="T7" fmla="*/ 0 h 1066800"/>
              <a:gd name="T8" fmla="*/ 0 w 9144000"/>
              <a:gd name="T9" fmla="*/ 1066800 h 1066800"/>
              <a:gd name="T10" fmla="*/ 0 60000 65536"/>
              <a:gd name="T11" fmla="*/ 0 60000 65536"/>
              <a:gd name="T12" fmla="*/ 0 60000 65536"/>
              <a:gd name="T13" fmla="*/ 0 60000 65536"/>
              <a:gd name="T14" fmla="*/ 0 60000 65536"/>
              <a:gd name="T15" fmla="*/ 0 w 9144000"/>
              <a:gd name="T16" fmla="*/ 0 h 1066800"/>
              <a:gd name="T17" fmla="*/ 9144000 w 9144000"/>
              <a:gd name="T18" fmla="*/ 1066800 h 1066800"/>
            </a:gdLst>
            <a:ahLst/>
            <a:cxnLst>
              <a:cxn ang="T10">
                <a:pos x="T0" y="T1"/>
              </a:cxn>
              <a:cxn ang="T11">
                <a:pos x="T2" y="T3"/>
              </a:cxn>
              <a:cxn ang="T12">
                <a:pos x="T4" y="T5"/>
              </a:cxn>
              <a:cxn ang="T13">
                <a:pos x="T6" y="T7"/>
              </a:cxn>
              <a:cxn ang="T14">
                <a:pos x="T8" y="T9"/>
              </a:cxn>
            </a:cxnLst>
            <a:rect l="T15" t="T16" r="T17" b="T18"/>
            <a:pathLst>
              <a:path w="9144000" h="1066800">
                <a:moveTo>
                  <a:pt x="0" y="1066800"/>
                </a:moveTo>
                <a:lnTo>
                  <a:pt x="9144000" y="1066800"/>
                </a:lnTo>
                <a:lnTo>
                  <a:pt x="9144000" y="0"/>
                </a:lnTo>
                <a:lnTo>
                  <a:pt x="0" y="0"/>
                </a:lnTo>
                <a:lnTo>
                  <a:pt x="0" y="1066800"/>
                </a:lnTo>
              </a:path>
            </a:pathLst>
          </a:custGeom>
          <a:solidFill>
            <a:srgbClr val="0056AC"/>
          </a:solidFill>
          <a:ln w="12700" cap="flat" cmpd="sng">
            <a:solidFill>
              <a:srgbClr val="000000">
                <a:alpha val="0"/>
              </a:srgbClr>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11268" name="Freeform 3"/>
          <p:cNvSpPr>
            <a:spLocks noChangeArrowheads="1"/>
          </p:cNvSpPr>
          <p:nvPr/>
        </p:nvSpPr>
        <p:spPr bwMode="auto">
          <a:xfrm>
            <a:off x="-3175" y="-3175"/>
            <a:ext cx="9153525" cy="1076325"/>
          </a:xfrm>
          <a:custGeom>
            <a:avLst/>
            <a:gdLst>
              <a:gd name="T0" fmla="*/ 6350 w 9156700"/>
              <a:gd name="T1" fmla="*/ 1073150 h 1079500"/>
              <a:gd name="T2" fmla="*/ 9150350 w 9156700"/>
              <a:gd name="T3" fmla="*/ 1073150 h 1079500"/>
              <a:gd name="T4" fmla="*/ 9150350 w 9156700"/>
              <a:gd name="T5" fmla="*/ 6350 h 1079500"/>
              <a:gd name="T6" fmla="*/ 6350 w 9156700"/>
              <a:gd name="T7" fmla="*/ 6350 h 1079500"/>
              <a:gd name="T8" fmla="*/ 6350 w 9156700"/>
              <a:gd name="T9" fmla="*/ 1073150 h 1079500"/>
              <a:gd name="T10" fmla="*/ 0 60000 65536"/>
              <a:gd name="T11" fmla="*/ 0 60000 65536"/>
              <a:gd name="T12" fmla="*/ 0 60000 65536"/>
              <a:gd name="T13" fmla="*/ 0 60000 65536"/>
              <a:gd name="T14" fmla="*/ 0 60000 65536"/>
              <a:gd name="T15" fmla="*/ 0 w 9156700"/>
              <a:gd name="T16" fmla="*/ 0 h 1079500"/>
              <a:gd name="T17" fmla="*/ 9156700 w 9156700"/>
              <a:gd name="T18" fmla="*/ 1079500 h 1079500"/>
            </a:gdLst>
            <a:ahLst/>
            <a:cxnLst>
              <a:cxn ang="T10">
                <a:pos x="T0" y="T1"/>
              </a:cxn>
              <a:cxn ang="T11">
                <a:pos x="T2" y="T3"/>
              </a:cxn>
              <a:cxn ang="T12">
                <a:pos x="T4" y="T5"/>
              </a:cxn>
              <a:cxn ang="T13">
                <a:pos x="T6" y="T7"/>
              </a:cxn>
              <a:cxn ang="T14">
                <a:pos x="T8" y="T9"/>
              </a:cxn>
            </a:cxnLst>
            <a:rect l="T15" t="T16" r="T17" b="T18"/>
            <a:pathLst>
              <a:path w="9156700" h="1079500">
                <a:moveTo>
                  <a:pt x="6350" y="1073150"/>
                </a:moveTo>
                <a:lnTo>
                  <a:pt x="9150350" y="1073150"/>
                </a:lnTo>
                <a:lnTo>
                  <a:pt x="9150350" y="6350"/>
                </a:lnTo>
                <a:lnTo>
                  <a:pt x="6350" y="6350"/>
                </a:lnTo>
                <a:lnTo>
                  <a:pt x="6350" y="1073150"/>
                </a:lnTo>
              </a:path>
            </a:pathLst>
          </a:custGeom>
          <a:solidFill>
            <a:srgbClr val="000000">
              <a:alpha val="0"/>
            </a:srgbClr>
          </a:solidFill>
          <a:ln w="12700" cap="flat" cmpd="sng">
            <a:solidFill>
              <a:srgbClr val="000000"/>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pic>
        <p:nvPicPr>
          <p:cNvPr id="1126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0600" y="1104900"/>
            <a:ext cx="4229100" cy="340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616700"/>
            <a:ext cx="91440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1" name="TextBox 1"/>
          <p:cNvSpPr>
            <a:spLocks noChangeArrowheads="1"/>
          </p:cNvSpPr>
          <p:nvPr/>
        </p:nvSpPr>
        <p:spPr bwMode="auto">
          <a:xfrm>
            <a:off x="584200" y="6667500"/>
            <a:ext cx="13716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1200"/>
              </a:lnSpc>
            </a:pPr>
            <a:r>
              <a:rPr lang="en-US" altLang="zh-CN" sz="1200">
                <a:solidFill>
                  <a:srgbClr val="FFFFFF"/>
                </a:solidFill>
                <a:latin typeface="Times New Roman" pitchFamily="18" charset="0"/>
                <a:sym typeface="Times New Roman" pitchFamily="18" charset="0"/>
              </a:rPr>
              <a:t>《大数据技术基础》</a:t>
            </a:r>
            <a:endParaRPr lang="zh-CN" altLang="en-US"/>
          </a:p>
        </p:txBody>
      </p:sp>
      <p:sp>
        <p:nvSpPr>
          <p:cNvPr id="11272" name="TextBox 1"/>
          <p:cNvSpPr>
            <a:spLocks noChangeArrowheads="1"/>
          </p:cNvSpPr>
          <p:nvPr/>
        </p:nvSpPr>
        <p:spPr bwMode="auto">
          <a:xfrm>
            <a:off x="469900" y="546100"/>
            <a:ext cx="8432800" cy="596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495300" algn="l"/>
                <a:tab pos="762000" algn="l"/>
              </a:tabLst>
              <a:defRPr>
                <a:solidFill>
                  <a:schemeClr val="tx1"/>
                </a:solidFill>
                <a:latin typeface="Arial" pitchFamily="34" charset="0"/>
              </a:defRPr>
            </a:lvl1pPr>
            <a:lvl2pPr>
              <a:tabLst>
                <a:tab pos="495300" algn="l"/>
                <a:tab pos="762000" algn="l"/>
              </a:tabLst>
              <a:defRPr>
                <a:solidFill>
                  <a:schemeClr val="tx1"/>
                </a:solidFill>
                <a:latin typeface="Arial" pitchFamily="34" charset="0"/>
              </a:defRPr>
            </a:lvl2pPr>
            <a:lvl3pPr>
              <a:tabLst>
                <a:tab pos="495300" algn="l"/>
                <a:tab pos="762000" algn="l"/>
              </a:tabLst>
              <a:defRPr>
                <a:solidFill>
                  <a:schemeClr val="tx1"/>
                </a:solidFill>
                <a:latin typeface="Arial" pitchFamily="34" charset="0"/>
              </a:defRPr>
            </a:lvl3pPr>
            <a:lvl4pPr>
              <a:tabLst>
                <a:tab pos="495300" algn="l"/>
                <a:tab pos="762000" algn="l"/>
              </a:tabLst>
              <a:defRPr>
                <a:solidFill>
                  <a:schemeClr val="tx1"/>
                </a:solidFill>
                <a:latin typeface="Arial" pitchFamily="34" charset="0"/>
              </a:defRPr>
            </a:lvl4pPr>
            <a:lvl5pPr>
              <a:tabLst>
                <a:tab pos="495300" algn="l"/>
                <a:tab pos="762000" algn="l"/>
              </a:tabLst>
              <a:defRPr>
                <a:solidFill>
                  <a:schemeClr val="tx1"/>
                </a:solidFill>
                <a:latin typeface="Arial" pitchFamily="34" charset="0"/>
              </a:defRPr>
            </a:lvl5pPr>
            <a:lvl6pPr fontAlgn="base">
              <a:spcBef>
                <a:spcPct val="0"/>
              </a:spcBef>
              <a:spcAft>
                <a:spcPct val="0"/>
              </a:spcAft>
              <a:buFont typeface="Arial" pitchFamily="34" charset="0"/>
              <a:tabLst>
                <a:tab pos="495300" algn="l"/>
                <a:tab pos="762000" algn="l"/>
              </a:tabLst>
              <a:defRPr>
                <a:solidFill>
                  <a:schemeClr val="tx1"/>
                </a:solidFill>
                <a:latin typeface="Arial" pitchFamily="34" charset="0"/>
              </a:defRPr>
            </a:lvl6pPr>
            <a:lvl7pPr fontAlgn="base">
              <a:spcBef>
                <a:spcPct val="0"/>
              </a:spcBef>
              <a:spcAft>
                <a:spcPct val="0"/>
              </a:spcAft>
              <a:buFont typeface="Arial" pitchFamily="34" charset="0"/>
              <a:tabLst>
                <a:tab pos="495300" algn="l"/>
                <a:tab pos="762000" algn="l"/>
              </a:tabLst>
              <a:defRPr>
                <a:solidFill>
                  <a:schemeClr val="tx1"/>
                </a:solidFill>
                <a:latin typeface="Arial" pitchFamily="34" charset="0"/>
              </a:defRPr>
            </a:lvl7pPr>
            <a:lvl8pPr fontAlgn="base">
              <a:spcBef>
                <a:spcPct val="0"/>
              </a:spcBef>
              <a:spcAft>
                <a:spcPct val="0"/>
              </a:spcAft>
              <a:buFont typeface="Arial" pitchFamily="34" charset="0"/>
              <a:tabLst>
                <a:tab pos="495300" algn="l"/>
                <a:tab pos="762000" algn="l"/>
              </a:tabLst>
              <a:defRPr>
                <a:solidFill>
                  <a:schemeClr val="tx1"/>
                </a:solidFill>
                <a:latin typeface="Arial" pitchFamily="34" charset="0"/>
              </a:defRPr>
            </a:lvl8pPr>
            <a:lvl9pPr fontAlgn="base">
              <a:spcBef>
                <a:spcPct val="0"/>
              </a:spcBef>
              <a:spcAft>
                <a:spcPct val="0"/>
              </a:spcAft>
              <a:buFont typeface="Arial" pitchFamily="34" charset="0"/>
              <a:tabLst>
                <a:tab pos="495300" algn="l"/>
                <a:tab pos="762000" algn="l"/>
              </a:tabLst>
              <a:defRPr>
                <a:solidFill>
                  <a:schemeClr val="tx1"/>
                </a:solidFill>
                <a:latin typeface="Arial" pitchFamily="34" charset="0"/>
              </a:defRPr>
            </a:lvl9pPr>
          </a:lstStyle>
          <a:p>
            <a:pPr>
              <a:lnSpc>
                <a:spcPts val="32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3200">
                <a:solidFill>
                  <a:srgbClr val="FFFFFF"/>
                </a:solidFill>
                <a:latin typeface="黑体" pitchFamily="49" charset="-122"/>
                <a:sym typeface="黑体" pitchFamily="49" charset="-122"/>
              </a:rPr>
              <a:t>大数据的三种状态</a:t>
            </a:r>
            <a:endParaRPr lang="zh-CN" altLang="en-US" sz="3200">
              <a:solidFill>
                <a:srgbClr val="FFFFFF"/>
              </a:solidFill>
              <a:latin typeface="黑体" pitchFamily="49" charset="-122"/>
              <a:sym typeface="黑体" pitchFamily="49" charset="-122"/>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1000"/>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2900"/>
              </a:lnSpc>
            </a:pPr>
            <a:r>
              <a:rPr lang="en-US" altLang="zh-CN">
                <a:solidFill>
                  <a:srgbClr val="000000"/>
                </a:solidFill>
                <a:latin typeface="Calibri" pitchFamily="34" charset="0"/>
                <a:ea typeface="Calibri" pitchFamily="34" charset="0"/>
                <a:cs typeface="Calibri" pitchFamily="34" charset="0"/>
                <a:sym typeface="Calibri" pitchFamily="34" charset="0"/>
              </a:rPr>
              <a:t>	</a:t>
            </a:r>
            <a:r>
              <a:rPr lang="en-US" altLang="zh-CN" sz="2400">
                <a:solidFill>
                  <a:srgbClr val="000000"/>
                </a:solidFill>
                <a:latin typeface="Times New Roman" pitchFamily="18" charset="0"/>
                <a:sym typeface="Times New Roman" pitchFamily="18" charset="0"/>
              </a:rPr>
              <a:t>大数据的三种状态如上图所示，按照数据的三状态定义，</a:t>
            </a:r>
            <a:endParaRPr lang="zh-CN" altLang="en-US" sz="2400">
              <a:solidFill>
                <a:srgbClr val="000000"/>
              </a:solidFill>
              <a:latin typeface="Times New Roman" pitchFamily="18" charset="0"/>
              <a:sym typeface="Times New Roman" pitchFamily="18" charset="0"/>
            </a:endParaRPr>
          </a:p>
          <a:p>
            <a:pPr>
              <a:lnSpc>
                <a:spcPts val="3000"/>
              </a:lnSpc>
            </a:pPr>
            <a:r>
              <a:rPr lang="en-US" altLang="zh-CN" sz="2400">
                <a:solidFill>
                  <a:srgbClr val="000000"/>
                </a:solidFill>
                <a:latin typeface="Times New Roman" pitchFamily="18" charset="0"/>
                <a:sym typeface="Times New Roman" pitchFamily="18" charset="0"/>
              </a:rPr>
              <a:t>水库里一平如镜（非活跃）的水是“静止数据（data at rest）”，</a:t>
            </a:r>
            <a:endParaRPr lang="zh-CN" altLang="en-US" sz="2400">
              <a:solidFill>
                <a:srgbClr val="000000"/>
              </a:solidFill>
              <a:latin typeface="Times New Roman" pitchFamily="18" charset="0"/>
              <a:sym typeface="Times New Roman" pitchFamily="18" charset="0"/>
            </a:endParaRPr>
          </a:p>
          <a:p>
            <a:pPr>
              <a:lnSpc>
                <a:spcPts val="2800"/>
              </a:lnSpc>
            </a:pPr>
            <a:r>
              <a:rPr lang="en-US" altLang="zh-CN" sz="2400">
                <a:solidFill>
                  <a:srgbClr val="000000"/>
                </a:solidFill>
                <a:latin typeface="Times New Roman" pitchFamily="18" charset="0"/>
                <a:sym typeface="Times New Roman" pitchFamily="18" charset="0"/>
              </a:rPr>
              <a:t>水处理系统中上下翻动的水是“正使用数据（data inuse）”，</a:t>
            </a:r>
            <a:endParaRPr lang="zh-CN" altLang="en-US" sz="2400">
              <a:solidFill>
                <a:srgbClr val="000000"/>
              </a:solidFill>
              <a:latin typeface="Times New Roman" pitchFamily="18" charset="0"/>
              <a:sym typeface="Times New Roman" pitchFamily="18" charset="0"/>
            </a:endParaRPr>
          </a:p>
          <a:p>
            <a:pPr>
              <a:lnSpc>
                <a:spcPts val="2800"/>
              </a:lnSpc>
            </a:pPr>
            <a:r>
              <a:rPr lang="en-US" altLang="zh-CN" sz="2400">
                <a:solidFill>
                  <a:srgbClr val="000000"/>
                </a:solidFill>
                <a:latin typeface="Times New Roman" pitchFamily="18" charset="0"/>
                <a:sym typeface="Times New Roman" pitchFamily="18" charset="0"/>
              </a:rPr>
              <a:t>汹涌而来的新水流就是“动态数据（data in motion）”。</a:t>
            </a:r>
            <a:endParaRPr lang="zh-CN" altLang="en-US"/>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圆角矩形 47"/>
          <p:cNvSpPr/>
          <p:nvPr/>
        </p:nvSpPr>
        <p:spPr>
          <a:xfrm>
            <a:off x="6326509" y="1443317"/>
            <a:ext cx="1912891" cy="3839157"/>
          </a:xfrm>
          <a:prstGeom prst="round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srgbClr val="FFFFFF"/>
              </a:solidFill>
            </a:endParaRPr>
          </a:p>
        </p:txBody>
      </p:sp>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8" name="文本框 6"/>
          <p:cNvSpPr txBox="1"/>
          <p:nvPr/>
        </p:nvSpPr>
        <p:spPr>
          <a:xfrm>
            <a:off x="452232" y="173917"/>
            <a:ext cx="2271776" cy="415498"/>
          </a:xfrm>
          <a:prstGeom prst="rect">
            <a:avLst/>
          </a:prstGeom>
          <a:noFill/>
        </p:spPr>
        <p:txBody>
          <a:bodyPr wrap="none" rtlCol="0">
            <a:spAutoFit/>
          </a:bodyPr>
          <a:lstStyle/>
          <a:p>
            <a:pPr fontAlgn="auto">
              <a:spcBef>
                <a:spcPts val="0"/>
              </a:spcBef>
              <a:spcAft>
                <a:spcPts val="0"/>
              </a:spcAft>
              <a:buFontTx/>
              <a:buNone/>
            </a:pPr>
            <a:r>
              <a:rPr lang="zh-CN" altLang="en-US" sz="2100" b="1" spc="225" dirty="0" smtClean="0">
                <a:solidFill>
                  <a:prstClr val="white"/>
                </a:solidFill>
                <a:latin typeface="微软雅黑"/>
                <a:ea typeface="微软雅黑"/>
              </a:rPr>
              <a:t>数据预处理原理</a:t>
            </a:r>
            <a:endParaRPr lang="zh-CN" altLang="en-US" sz="2100" b="1" spc="225" dirty="0">
              <a:solidFill>
                <a:prstClr val="white"/>
              </a:solidFill>
              <a:latin typeface="微软雅黑"/>
              <a:ea typeface="微软雅黑"/>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auto">
              <a:spcBef>
                <a:spcPts val="0"/>
              </a:spcBef>
              <a:spcAft>
                <a:spcPts val="0"/>
              </a:spcAft>
              <a:buFontTx/>
              <a:buNone/>
            </a:pPr>
            <a:endParaRPr lang="id-ID" sz="1350">
              <a:solidFill>
                <a:prstClr val="black"/>
              </a:solidFill>
              <a:latin typeface="微软雅黑"/>
              <a:ea typeface="微软雅黑"/>
            </a:endParaRPr>
          </a:p>
        </p:txBody>
      </p:sp>
      <p:sp>
        <p:nvSpPr>
          <p:cNvPr id="45" name="矩形 44"/>
          <p:cNvSpPr/>
          <p:nvPr/>
        </p:nvSpPr>
        <p:spPr>
          <a:xfrm rot="2345184">
            <a:off x="4720540" y="794509"/>
            <a:ext cx="230934" cy="8294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srgbClr val="FFFFFF"/>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533" y="1443317"/>
            <a:ext cx="5029200" cy="3781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矩形 21"/>
          <p:cNvSpPr/>
          <p:nvPr/>
        </p:nvSpPr>
        <p:spPr>
          <a:xfrm>
            <a:off x="6434134" y="1589156"/>
            <a:ext cx="1751479" cy="3647152"/>
          </a:xfrm>
          <a:prstGeom prst="rect">
            <a:avLst/>
          </a:prstGeom>
        </p:spPr>
        <p:txBody>
          <a:bodyPr wrap="square">
            <a:spAutoFit/>
          </a:bodyPr>
          <a:lstStyle/>
          <a:p>
            <a:pPr fontAlgn="auto">
              <a:lnSpc>
                <a:spcPct val="150000"/>
              </a:lnSpc>
              <a:spcBef>
                <a:spcPts val="0"/>
              </a:spcBef>
              <a:spcAft>
                <a:spcPts val="0"/>
              </a:spcAft>
              <a:buFontTx/>
              <a:buNone/>
            </a:pPr>
            <a:r>
              <a:rPr lang="zh-CN" altLang="zh-CN" sz="1400" dirty="0" smtClean="0">
                <a:solidFill>
                  <a:srgbClr val="FFFFFF"/>
                </a:solidFill>
                <a:latin typeface="微软雅黑"/>
                <a:ea typeface="微软雅黑"/>
              </a:rPr>
              <a:t>通过数据预处理</a:t>
            </a:r>
            <a:r>
              <a:rPr lang="zh-CN" altLang="zh-CN" sz="1400" dirty="0">
                <a:solidFill>
                  <a:srgbClr val="FFFFFF"/>
                </a:solidFill>
                <a:latin typeface="微软雅黑"/>
                <a:ea typeface="微软雅黑"/>
              </a:rPr>
              <a:t>工作，可以使残缺的数据完整，并将错误的数据纠正、多余的数据去除，进而将所需的数据挑选出来，并且进行数据集成。数据预处理的常见方法有数据清洗、数据集成与数据变换。</a:t>
            </a:r>
            <a:endParaRPr lang="zh-CN" altLang="en-US" sz="1400" dirty="0">
              <a:solidFill>
                <a:srgbClr val="FFFFFF"/>
              </a:solidFill>
              <a:latin typeface="微软雅黑"/>
              <a:ea typeface="微软雅黑"/>
            </a:endParaRPr>
          </a:p>
        </p:txBody>
      </p:sp>
      <p:pic>
        <p:nvPicPr>
          <p:cNvPr id="15" name="27 Image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srgbClr val="FFFFFF">
                    <a:lumMod val="65000"/>
                  </a:srgbClr>
                </a:solidFill>
                <a:latin typeface="微软雅黑"/>
                <a:ea typeface="微软雅黑"/>
              </a:rPr>
              <a:t>of</a:t>
            </a:r>
            <a:endParaRPr lang="es-ES" sz="1200" b="1" i="1" dirty="0">
              <a:solidFill>
                <a:srgbClr val="FFFFFF">
                  <a:lumMod val="65000"/>
                </a:srgbClr>
              </a:solidFill>
              <a:latin typeface="微软雅黑"/>
              <a:ea typeface="微软雅黑"/>
            </a:endParaRPr>
          </a:p>
        </p:txBody>
      </p:sp>
      <p:sp>
        <p:nvSpPr>
          <p:cNvPr id="17"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altLang="zh-CN" sz="1200" b="1" dirty="0">
                <a:solidFill>
                  <a:srgbClr val="FFFFFF">
                    <a:lumMod val="50000"/>
                  </a:srgbClr>
                </a:solidFill>
                <a:latin typeface="微软雅黑"/>
                <a:ea typeface="微软雅黑"/>
              </a:rPr>
              <a:t>42</a:t>
            </a:r>
            <a:endParaRPr lang="es-ES" altLang="zh-CN" sz="1200" b="1" dirty="0">
              <a:solidFill>
                <a:srgbClr val="FFFFFF">
                  <a:lumMod val="50000"/>
                </a:srgbClr>
              </a:solidFill>
              <a:latin typeface="微软雅黑"/>
              <a:ea typeface="微软雅黑"/>
            </a:endParaRPr>
          </a:p>
        </p:txBody>
      </p:sp>
      <p:pic>
        <p:nvPicPr>
          <p:cNvPr id="18" name="Imagen 27">
            <a:hlinkClick r:id="" action="ppaction://hlinkshowjump?jump=next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Imagen 28">
            <a:hlinkClick r:id="" action="ppaction://hlinkshowjump?jump=previous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srgbClr val="000000">
                    <a:tint val="75000"/>
                  </a:srgbClr>
                </a:solidFill>
              </a:rPr>
              <a:pPr fontAlgn="auto">
                <a:spcBef>
                  <a:spcPts val="0"/>
                </a:spcBef>
                <a:spcAft>
                  <a:spcPts val="0"/>
                </a:spcAft>
                <a:buFontTx/>
                <a:buNone/>
              </a:pPr>
              <a:t>90</a:t>
            </a:fld>
            <a:endParaRPr lang="zh-CN" altLang="en-US" dirty="0">
              <a:solidFill>
                <a:srgbClr val="000000">
                  <a:tint val="75000"/>
                </a:srgbClr>
              </a:solidFill>
            </a:endParaRPr>
          </a:p>
        </p:txBody>
      </p:sp>
    </p:spTree>
    <p:extLst>
      <p:ext uri="{BB962C8B-B14F-4D97-AF65-F5344CB8AC3E}">
        <p14:creationId xmlns:p14="http://schemas.microsoft.com/office/powerpoint/2010/main" val="20992707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8" name="文本框 6"/>
          <p:cNvSpPr txBox="1"/>
          <p:nvPr/>
        </p:nvSpPr>
        <p:spPr>
          <a:xfrm>
            <a:off x="452232" y="173917"/>
            <a:ext cx="2271776" cy="415498"/>
          </a:xfrm>
          <a:prstGeom prst="rect">
            <a:avLst/>
          </a:prstGeom>
          <a:noFill/>
        </p:spPr>
        <p:txBody>
          <a:bodyPr wrap="none" rtlCol="0">
            <a:spAutoFit/>
          </a:bodyPr>
          <a:lstStyle/>
          <a:p>
            <a:pPr fontAlgn="auto">
              <a:spcBef>
                <a:spcPts val="0"/>
              </a:spcBef>
              <a:spcAft>
                <a:spcPts val="0"/>
              </a:spcAft>
              <a:buFontTx/>
              <a:buNone/>
            </a:pPr>
            <a:r>
              <a:rPr lang="zh-CN" altLang="en-US" sz="2100" b="1" spc="225" dirty="0" smtClean="0">
                <a:solidFill>
                  <a:prstClr val="white"/>
                </a:solidFill>
                <a:latin typeface="微软雅黑"/>
                <a:ea typeface="微软雅黑"/>
              </a:rPr>
              <a:t>数据预处理原理</a:t>
            </a:r>
            <a:endParaRPr lang="zh-CN" altLang="en-US" sz="2100" b="1" spc="225" dirty="0">
              <a:solidFill>
                <a:prstClr val="white"/>
              </a:solidFill>
              <a:latin typeface="微软雅黑"/>
              <a:ea typeface="微软雅黑"/>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auto">
              <a:spcBef>
                <a:spcPts val="0"/>
              </a:spcBef>
              <a:spcAft>
                <a:spcPts val="0"/>
              </a:spcAft>
              <a:buFontTx/>
              <a:buNone/>
            </a:pPr>
            <a:endParaRPr lang="id-ID" sz="1350">
              <a:solidFill>
                <a:prstClr val="black"/>
              </a:solidFill>
              <a:latin typeface="微软雅黑"/>
              <a:ea typeface="微软雅黑"/>
            </a:endParaRPr>
          </a:p>
        </p:txBody>
      </p:sp>
      <p:grpSp>
        <p:nvGrpSpPr>
          <p:cNvPr id="14" name="组合 13"/>
          <p:cNvGrpSpPr/>
          <p:nvPr/>
        </p:nvGrpSpPr>
        <p:grpSpPr>
          <a:xfrm>
            <a:off x="3495673" y="2763280"/>
            <a:ext cx="1600203" cy="1600203"/>
            <a:chOff x="3514723" y="2829955"/>
            <a:chExt cx="1600203" cy="1600203"/>
          </a:xfrm>
        </p:grpSpPr>
        <p:sp>
          <p:nvSpPr>
            <p:cNvPr id="47" name="椭圆 46"/>
            <p:cNvSpPr/>
            <p:nvPr/>
          </p:nvSpPr>
          <p:spPr>
            <a:xfrm>
              <a:off x="3514723" y="2829955"/>
              <a:ext cx="1600203" cy="1600203"/>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51" name="椭圆 50"/>
            <p:cNvSpPr/>
            <p:nvPr/>
          </p:nvSpPr>
          <p:spPr>
            <a:xfrm>
              <a:off x="3615494" y="2930726"/>
              <a:ext cx="1398662" cy="1398662"/>
            </a:xfrm>
            <a:prstGeom prst="ellipse">
              <a:avLst/>
            </a:prstGeom>
            <a:noFill/>
            <a:ln w="3810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54" name="矩形 53"/>
            <p:cNvSpPr/>
            <p:nvPr/>
          </p:nvSpPr>
          <p:spPr>
            <a:xfrm>
              <a:off x="3823120" y="3037146"/>
              <a:ext cx="1077514" cy="1200329"/>
            </a:xfrm>
            <a:prstGeom prst="rect">
              <a:avLst/>
            </a:prstGeom>
          </p:spPr>
          <p:txBody>
            <a:bodyPr wrap="square">
              <a:spAutoFit/>
            </a:bodyPr>
            <a:lstStyle/>
            <a:p>
              <a:pPr algn="ctr" fontAlgn="auto">
                <a:spcBef>
                  <a:spcPts val="0"/>
                </a:spcBef>
                <a:spcAft>
                  <a:spcPts val="0"/>
                </a:spcAft>
                <a:buFontTx/>
                <a:buNone/>
              </a:pPr>
              <a:r>
                <a:rPr lang="zh-CN" altLang="zh-CN" sz="2400" b="1" dirty="0" smtClean="0">
                  <a:solidFill>
                    <a:srgbClr val="FFFFFF"/>
                  </a:solidFill>
                  <a:latin typeface="微软雅黑"/>
                  <a:ea typeface="微软雅黑"/>
                </a:rPr>
                <a:t>填</a:t>
              </a:r>
              <a:r>
                <a:rPr lang="en-US" altLang="zh-CN" sz="2400" b="1" dirty="0" smtClean="0">
                  <a:solidFill>
                    <a:srgbClr val="FFFFFF"/>
                  </a:solidFill>
                  <a:latin typeface="微软雅黑"/>
                  <a:ea typeface="微软雅黑"/>
                </a:rPr>
                <a:t> </a:t>
              </a:r>
              <a:r>
                <a:rPr lang="zh-CN" altLang="zh-CN" sz="2400" b="1" dirty="0" smtClean="0">
                  <a:solidFill>
                    <a:srgbClr val="FFFFFF"/>
                  </a:solidFill>
                  <a:latin typeface="微软雅黑"/>
                  <a:ea typeface="微软雅黑"/>
                </a:rPr>
                <a:t>充缺</a:t>
              </a:r>
              <a:r>
                <a:rPr lang="en-US" altLang="zh-CN" sz="2400" b="1" dirty="0" smtClean="0">
                  <a:solidFill>
                    <a:srgbClr val="FFFFFF"/>
                  </a:solidFill>
                  <a:latin typeface="微软雅黑"/>
                  <a:ea typeface="微软雅黑"/>
                </a:rPr>
                <a:t> </a:t>
              </a:r>
              <a:r>
                <a:rPr lang="zh-CN" altLang="zh-CN" sz="2400" b="1" dirty="0" smtClean="0">
                  <a:solidFill>
                    <a:srgbClr val="FFFFFF"/>
                  </a:solidFill>
                  <a:latin typeface="微软雅黑"/>
                  <a:ea typeface="微软雅黑"/>
                </a:rPr>
                <a:t>失</a:t>
              </a:r>
              <a:r>
                <a:rPr lang="zh-CN" altLang="zh-CN" sz="2400" b="1" dirty="0">
                  <a:solidFill>
                    <a:srgbClr val="FFFFFF"/>
                  </a:solidFill>
                  <a:latin typeface="微软雅黑"/>
                  <a:ea typeface="微软雅黑"/>
                </a:rPr>
                <a:t>值</a:t>
              </a:r>
            </a:p>
          </p:txBody>
        </p:sp>
      </p:grpSp>
      <p:sp>
        <p:nvSpPr>
          <p:cNvPr id="56" name="圆角矩形 55"/>
          <p:cNvSpPr/>
          <p:nvPr/>
        </p:nvSpPr>
        <p:spPr>
          <a:xfrm>
            <a:off x="4952999" y="4399362"/>
            <a:ext cx="3047497" cy="322386"/>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69" name="矩形 68"/>
          <p:cNvSpPr/>
          <p:nvPr/>
        </p:nvSpPr>
        <p:spPr>
          <a:xfrm>
            <a:off x="5045578" y="1968489"/>
            <a:ext cx="3850772" cy="678904"/>
          </a:xfrm>
          <a:prstGeom prst="rect">
            <a:avLst/>
          </a:prstGeom>
        </p:spPr>
        <p:txBody>
          <a:bodyPr wrap="square">
            <a:spAutoFit/>
          </a:bodyPr>
          <a:lstStyle/>
          <a:p>
            <a:pPr fontAlgn="auto">
              <a:lnSpc>
                <a:spcPct val="150000"/>
              </a:lnSpc>
              <a:spcBef>
                <a:spcPts val="0"/>
              </a:spcBef>
              <a:spcAft>
                <a:spcPts val="0"/>
              </a:spcAft>
              <a:buFontTx/>
              <a:buNone/>
            </a:pPr>
            <a:r>
              <a:rPr lang="zh-CN" altLang="zh-CN" sz="1350" dirty="0">
                <a:solidFill>
                  <a:srgbClr val="FFFFFF">
                    <a:lumMod val="50000"/>
                  </a:srgbClr>
                </a:solidFill>
                <a:latin typeface="微软雅黑"/>
                <a:ea typeface="微软雅黑"/>
              </a:rPr>
              <a:t>数据属性分为数值属性和非数值属性进行处理，通过利用已存数据的多数信息来推测缺失值</a:t>
            </a:r>
            <a:endParaRPr lang="zh-CN" altLang="en-US" sz="1350" dirty="0">
              <a:solidFill>
                <a:srgbClr val="FFFFFF">
                  <a:lumMod val="50000"/>
                </a:srgbClr>
              </a:solidFill>
              <a:latin typeface="微软雅黑"/>
              <a:ea typeface="微软雅黑"/>
            </a:endParaRPr>
          </a:p>
        </p:txBody>
      </p:sp>
      <p:sp>
        <p:nvSpPr>
          <p:cNvPr id="72" name="矩形 71"/>
          <p:cNvSpPr/>
          <p:nvPr/>
        </p:nvSpPr>
        <p:spPr>
          <a:xfrm>
            <a:off x="4876799" y="4876579"/>
            <a:ext cx="3762376" cy="715581"/>
          </a:xfrm>
          <a:prstGeom prst="rect">
            <a:avLst/>
          </a:prstGeom>
        </p:spPr>
        <p:txBody>
          <a:bodyPr wrap="square">
            <a:spAutoFit/>
          </a:bodyPr>
          <a:lstStyle/>
          <a:p>
            <a:pPr fontAlgn="auto">
              <a:lnSpc>
                <a:spcPct val="150000"/>
              </a:lnSpc>
              <a:spcBef>
                <a:spcPts val="0"/>
              </a:spcBef>
              <a:spcAft>
                <a:spcPts val="0"/>
              </a:spcAft>
              <a:buFontTx/>
              <a:buNone/>
            </a:pPr>
            <a:r>
              <a:rPr lang="zh-CN" altLang="zh-CN" sz="1350" dirty="0" smtClean="0">
                <a:solidFill>
                  <a:srgbClr val="FFFFFF">
                    <a:lumMod val="50000"/>
                  </a:srgbClr>
                </a:solidFill>
                <a:latin typeface="微软雅黑"/>
                <a:ea typeface="微软雅黑"/>
              </a:rPr>
              <a:t>数据</a:t>
            </a:r>
            <a:r>
              <a:rPr lang="zh-CN" altLang="zh-CN" sz="1350" dirty="0">
                <a:solidFill>
                  <a:srgbClr val="FFFFFF">
                    <a:lumMod val="50000"/>
                  </a:srgbClr>
                </a:solidFill>
                <a:latin typeface="微软雅黑"/>
                <a:ea typeface="微软雅黑"/>
              </a:rPr>
              <a:t>属性分为数值属性和非数值属性进行处理，通过利用已存数据的多数信息来推测缺失值</a:t>
            </a:r>
            <a:endParaRPr lang="zh-CN" altLang="en-US" sz="1350" dirty="0">
              <a:solidFill>
                <a:srgbClr val="FFFFFF">
                  <a:lumMod val="50000"/>
                </a:srgbClr>
              </a:solidFill>
              <a:latin typeface="微软雅黑"/>
              <a:ea typeface="微软雅黑"/>
            </a:endParaRPr>
          </a:p>
        </p:txBody>
      </p:sp>
      <p:sp>
        <p:nvSpPr>
          <p:cNvPr id="73" name="矩形 72"/>
          <p:cNvSpPr/>
          <p:nvPr/>
        </p:nvSpPr>
        <p:spPr>
          <a:xfrm>
            <a:off x="689840" y="4852488"/>
            <a:ext cx="3330493" cy="715581"/>
          </a:xfrm>
          <a:prstGeom prst="rect">
            <a:avLst/>
          </a:prstGeom>
        </p:spPr>
        <p:txBody>
          <a:bodyPr wrap="square">
            <a:spAutoFit/>
          </a:bodyPr>
          <a:lstStyle/>
          <a:p>
            <a:pPr fontAlgn="auto">
              <a:lnSpc>
                <a:spcPct val="150000"/>
              </a:lnSpc>
              <a:spcBef>
                <a:spcPts val="0"/>
              </a:spcBef>
              <a:spcAft>
                <a:spcPts val="0"/>
              </a:spcAft>
              <a:buFontTx/>
              <a:buNone/>
            </a:pPr>
            <a:r>
              <a:rPr lang="zh-CN" altLang="zh-CN" sz="1350" dirty="0">
                <a:solidFill>
                  <a:srgbClr val="FFFFFF">
                    <a:lumMod val="50000"/>
                  </a:srgbClr>
                </a:solidFill>
                <a:latin typeface="微软雅黑"/>
                <a:ea typeface="微软雅黑"/>
              </a:rPr>
              <a:t>大量采用同一属性值</a:t>
            </a:r>
            <a:r>
              <a:rPr lang="zh-CN" altLang="zh-CN" sz="1350" dirty="0" smtClean="0">
                <a:solidFill>
                  <a:srgbClr val="FFFFFF">
                    <a:lumMod val="50000"/>
                  </a:srgbClr>
                </a:solidFill>
                <a:latin typeface="微软雅黑"/>
                <a:ea typeface="微软雅黑"/>
              </a:rPr>
              <a:t>，可能</a:t>
            </a:r>
            <a:r>
              <a:rPr lang="zh-CN" altLang="zh-CN" sz="1350" dirty="0">
                <a:solidFill>
                  <a:srgbClr val="FFFFFF">
                    <a:lumMod val="50000"/>
                  </a:srgbClr>
                </a:solidFill>
                <a:latin typeface="微软雅黑"/>
                <a:ea typeface="微软雅黑"/>
              </a:rPr>
              <a:t>会误导挖掘程序得出有偏差甚至错误的结论</a:t>
            </a:r>
            <a:endParaRPr lang="zh-CN" altLang="en-US" sz="1350" dirty="0">
              <a:solidFill>
                <a:srgbClr val="FFFFFF">
                  <a:lumMod val="50000"/>
                </a:srgbClr>
              </a:solidFill>
              <a:latin typeface="微软雅黑"/>
              <a:ea typeface="微软雅黑"/>
            </a:endParaRPr>
          </a:p>
        </p:txBody>
      </p:sp>
      <p:sp>
        <p:nvSpPr>
          <p:cNvPr id="74" name="矩形 73"/>
          <p:cNvSpPr/>
          <p:nvPr/>
        </p:nvSpPr>
        <p:spPr>
          <a:xfrm>
            <a:off x="567676" y="3346477"/>
            <a:ext cx="2860979" cy="715581"/>
          </a:xfrm>
          <a:prstGeom prst="rect">
            <a:avLst/>
          </a:prstGeom>
        </p:spPr>
        <p:txBody>
          <a:bodyPr wrap="square">
            <a:spAutoFit/>
          </a:bodyPr>
          <a:lstStyle/>
          <a:p>
            <a:pPr fontAlgn="auto">
              <a:lnSpc>
                <a:spcPct val="150000"/>
              </a:lnSpc>
              <a:spcBef>
                <a:spcPts val="0"/>
              </a:spcBef>
              <a:spcAft>
                <a:spcPts val="0"/>
              </a:spcAft>
              <a:buFontTx/>
              <a:buNone/>
            </a:pPr>
            <a:r>
              <a:rPr lang="zh-CN" altLang="zh-CN" sz="1350" dirty="0" smtClean="0">
                <a:solidFill>
                  <a:prstClr val="black">
                    <a:lumMod val="50000"/>
                    <a:lumOff val="50000"/>
                  </a:prstClr>
                </a:solidFill>
                <a:latin typeface="微软雅黑"/>
                <a:ea typeface="微软雅黑"/>
              </a:rPr>
              <a:t>数据</a:t>
            </a:r>
            <a:r>
              <a:rPr lang="zh-CN" altLang="zh-CN" sz="1350" dirty="0">
                <a:solidFill>
                  <a:prstClr val="black">
                    <a:lumMod val="50000"/>
                    <a:lumOff val="50000"/>
                  </a:prstClr>
                </a:solidFill>
                <a:latin typeface="微软雅黑"/>
                <a:ea typeface="微软雅黑"/>
              </a:rPr>
              <a:t>偏离的</a:t>
            </a:r>
            <a:r>
              <a:rPr lang="zh-CN" altLang="zh-CN" sz="1350" dirty="0" smtClean="0">
                <a:solidFill>
                  <a:prstClr val="black">
                    <a:lumMod val="50000"/>
                    <a:lumOff val="50000"/>
                  </a:prstClr>
                </a:solidFill>
                <a:latin typeface="微软雅黑"/>
                <a:ea typeface="微软雅黑"/>
              </a:rPr>
              <a:t>问题小</a:t>
            </a:r>
            <a:r>
              <a:rPr lang="zh-CN" altLang="zh-CN" sz="1350" dirty="0">
                <a:solidFill>
                  <a:prstClr val="black">
                    <a:lumMod val="50000"/>
                    <a:lumOff val="50000"/>
                  </a:prstClr>
                </a:solidFill>
                <a:latin typeface="微软雅黑"/>
                <a:ea typeface="微软雅黑"/>
              </a:rPr>
              <a:t>，但该方法十分费时</a:t>
            </a:r>
            <a:r>
              <a:rPr lang="en-US" altLang="zh-CN" sz="1350" dirty="0">
                <a:solidFill>
                  <a:prstClr val="black">
                    <a:lumMod val="50000"/>
                    <a:lumOff val="50000"/>
                  </a:prstClr>
                </a:solidFill>
                <a:latin typeface="微软雅黑"/>
                <a:ea typeface="微软雅黑"/>
              </a:rPr>
              <a:t>,</a:t>
            </a:r>
            <a:r>
              <a:rPr lang="zh-CN" altLang="zh-CN" sz="1350" dirty="0">
                <a:solidFill>
                  <a:prstClr val="black">
                    <a:lumMod val="50000"/>
                    <a:lumOff val="50000"/>
                  </a:prstClr>
                </a:solidFill>
                <a:latin typeface="微软雅黑"/>
                <a:ea typeface="微软雅黑"/>
              </a:rPr>
              <a:t>不具备实际的</a:t>
            </a:r>
            <a:r>
              <a:rPr lang="zh-CN" altLang="zh-CN" sz="1350" dirty="0" smtClean="0">
                <a:solidFill>
                  <a:prstClr val="black">
                    <a:lumMod val="50000"/>
                    <a:lumOff val="50000"/>
                  </a:prstClr>
                </a:solidFill>
                <a:latin typeface="微软雅黑"/>
                <a:ea typeface="微软雅黑"/>
              </a:rPr>
              <a:t>可操作性</a:t>
            </a:r>
            <a:endParaRPr lang="zh-CN" altLang="en-US" sz="1350" dirty="0">
              <a:solidFill>
                <a:prstClr val="black">
                  <a:lumMod val="50000"/>
                  <a:lumOff val="50000"/>
                </a:prstClr>
              </a:solidFill>
              <a:latin typeface="微软雅黑"/>
              <a:ea typeface="微软雅黑"/>
            </a:endParaRPr>
          </a:p>
        </p:txBody>
      </p:sp>
      <p:sp>
        <p:nvSpPr>
          <p:cNvPr id="75" name="矩形 74"/>
          <p:cNvSpPr/>
          <p:nvPr/>
        </p:nvSpPr>
        <p:spPr>
          <a:xfrm>
            <a:off x="1415400" y="1870097"/>
            <a:ext cx="3330493" cy="715581"/>
          </a:xfrm>
          <a:prstGeom prst="rect">
            <a:avLst/>
          </a:prstGeom>
        </p:spPr>
        <p:txBody>
          <a:bodyPr wrap="square">
            <a:spAutoFit/>
          </a:bodyPr>
          <a:lstStyle/>
          <a:p>
            <a:pPr fontAlgn="auto">
              <a:lnSpc>
                <a:spcPct val="150000"/>
              </a:lnSpc>
              <a:spcBef>
                <a:spcPts val="0"/>
              </a:spcBef>
              <a:spcAft>
                <a:spcPts val="0"/>
              </a:spcAft>
              <a:buFontTx/>
              <a:buNone/>
            </a:pPr>
            <a:r>
              <a:rPr lang="zh-CN" altLang="zh-CN" sz="1350" dirty="0" smtClean="0">
                <a:solidFill>
                  <a:prstClr val="black">
                    <a:lumMod val="50000"/>
                    <a:lumOff val="50000"/>
                  </a:prstClr>
                </a:solidFill>
                <a:latin typeface="微软雅黑"/>
                <a:ea typeface="微软雅黑"/>
              </a:rPr>
              <a:t>通常</a:t>
            </a:r>
            <a:r>
              <a:rPr lang="zh-CN" altLang="zh-CN" sz="1350" dirty="0">
                <a:solidFill>
                  <a:prstClr val="black">
                    <a:lumMod val="50000"/>
                    <a:lumOff val="50000"/>
                  </a:prstClr>
                </a:solidFill>
                <a:latin typeface="微软雅黑"/>
                <a:ea typeface="微软雅黑"/>
              </a:rPr>
              <a:t>当在缺少类标号时，通过这样的方法来填补缺失值</a:t>
            </a:r>
            <a:endParaRPr lang="zh-CN" altLang="en-US" sz="1350" dirty="0">
              <a:solidFill>
                <a:prstClr val="black">
                  <a:lumMod val="50000"/>
                  <a:lumOff val="50000"/>
                </a:prstClr>
              </a:solidFill>
              <a:latin typeface="微软雅黑"/>
              <a:ea typeface="微软雅黑"/>
            </a:endParaRPr>
          </a:p>
        </p:txBody>
      </p:sp>
      <p:grpSp>
        <p:nvGrpSpPr>
          <p:cNvPr id="81" name="组合 80"/>
          <p:cNvGrpSpPr/>
          <p:nvPr/>
        </p:nvGrpSpPr>
        <p:grpSpPr>
          <a:xfrm>
            <a:off x="5191125" y="3009822"/>
            <a:ext cx="3843146" cy="369332"/>
            <a:chOff x="7425436" y="2137018"/>
            <a:chExt cx="3853647" cy="492442"/>
          </a:xfrm>
        </p:grpSpPr>
        <p:sp>
          <p:nvSpPr>
            <p:cNvPr id="82" name="圆角矩形 81"/>
            <p:cNvSpPr/>
            <p:nvPr/>
          </p:nvSpPr>
          <p:spPr>
            <a:xfrm>
              <a:off x="7425436" y="2152929"/>
              <a:ext cx="3853647" cy="429847"/>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83" name="矩形 82"/>
            <p:cNvSpPr/>
            <p:nvPr/>
          </p:nvSpPr>
          <p:spPr>
            <a:xfrm>
              <a:off x="8021620" y="2137018"/>
              <a:ext cx="246308" cy="492442"/>
            </a:xfrm>
            <a:prstGeom prst="rect">
              <a:avLst/>
            </a:prstGeom>
          </p:spPr>
          <p:txBody>
            <a:bodyPr wrap="none">
              <a:spAutoFit/>
            </a:bodyPr>
            <a:lstStyle/>
            <a:p>
              <a:pPr fontAlgn="auto">
                <a:spcBef>
                  <a:spcPts val="0"/>
                </a:spcBef>
                <a:spcAft>
                  <a:spcPts val="0"/>
                </a:spcAft>
                <a:buFontTx/>
                <a:buNone/>
              </a:pPr>
              <a:endParaRPr lang="zh-CN" altLang="en-US" spc="225" dirty="0">
                <a:solidFill>
                  <a:prstClr val="white"/>
                </a:solidFill>
                <a:latin typeface="微软雅黑"/>
                <a:ea typeface="微软雅黑"/>
              </a:endParaRPr>
            </a:p>
          </p:txBody>
        </p:sp>
      </p:grpSp>
      <p:sp>
        <p:nvSpPr>
          <p:cNvPr id="84" name="矩形 83"/>
          <p:cNvSpPr/>
          <p:nvPr/>
        </p:nvSpPr>
        <p:spPr>
          <a:xfrm>
            <a:off x="5623008" y="3396751"/>
            <a:ext cx="2238941" cy="311624"/>
          </a:xfrm>
          <a:prstGeom prst="rect">
            <a:avLst/>
          </a:prstGeom>
        </p:spPr>
        <p:txBody>
          <a:bodyPr wrap="square" lIns="0" tIns="0" rIns="0" bIns="0">
            <a:spAutoFit/>
          </a:bodyPr>
          <a:lstStyle/>
          <a:p>
            <a:pPr fontAlgn="auto">
              <a:lnSpc>
                <a:spcPct val="150000"/>
              </a:lnSpc>
              <a:spcBef>
                <a:spcPts val="0"/>
              </a:spcBef>
              <a:spcAft>
                <a:spcPts val="0"/>
              </a:spcAft>
              <a:buFontTx/>
              <a:buNone/>
            </a:pPr>
            <a:r>
              <a:rPr lang="zh-CN" altLang="en-US" sz="1350" dirty="0" smtClean="0">
                <a:solidFill>
                  <a:prstClr val="black">
                    <a:lumMod val="50000"/>
                    <a:lumOff val="50000"/>
                  </a:prstClr>
                </a:solidFill>
                <a:latin typeface="微软雅黑"/>
                <a:ea typeface="微软雅黑"/>
              </a:rPr>
              <a:t>利用均值替换缺失值</a:t>
            </a:r>
            <a:endParaRPr lang="zh-CN" altLang="en-US" sz="1350" dirty="0">
              <a:solidFill>
                <a:prstClr val="black">
                  <a:lumMod val="50000"/>
                  <a:lumOff val="50000"/>
                </a:prstClr>
              </a:solidFill>
              <a:latin typeface="微软雅黑"/>
              <a:ea typeface="微软雅黑"/>
            </a:endParaRPr>
          </a:p>
        </p:txBody>
      </p:sp>
      <p:grpSp>
        <p:nvGrpSpPr>
          <p:cNvPr id="20" name="组合 19"/>
          <p:cNvGrpSpPr/>
          <p:nvPr/>
        </p:nvGrpSpPr>
        <p:grpSpPr>
          <a:xfrm>
            <a:off x="1461112" y="1525267"/>
            <a:ext cx="1407634" cy="370095"/>
            <a:chOff x="289537" y="1582417"/>
            <a:chExt cx="1407634" cy="370095"/>
          </a:xfrm>
        </p:grpSpPr>
        <p:sp>
          <p:nvSpPr>
            <p:cNvPr id="62" name="圆角矩形 61"/>
            <p:cNvSpPr/>
            <p:nvPr/>
          </p:nvSpPr>
          <p:spPr>
            <a:xfrm>
              <a:off x="289537" y="1582417"/>
              <a:ext cx="1407634" cy="363449"/>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sp>
          <p:nvSpPr>
            <p:cNvPr id="11" name="矩形 10"/>
            <p:cNvSpPr/>
            <p:nvPr/>
          </p:nvSpPr>
          <p:spPr>
            <a:xfrm>
              <a:off x="415247" y="1583180"/>
              <a:ext cx="1107996" cy="369332"/>
            </a:xfrm>
            <a:prstGeom prst="rect">
              <a:avLst/>
            </a:prstGeom>
          </p:spPr>
          <p:txBody>
            <a:bodyPr wrap="none">
              <a:spAutoFit/>
            </a:bodyPr>
            <a:lstStyle/>
            <a:p>
              <a:pPr fontAlgn="auto">
                <a:spcBef>
                  <a:spcPts val="0"/>
                </a:spcBef>
                <a:spcAft>
                  <a:spcPts val="0"/>
                </a:spcAft>
                <a:buFontTx/>
                <a:buNone/>
              </a:pPr>
              <a:r>
                <a:rPr lang="zh-CN" altLang="zh-CN" dirty="0">
                  <a:solidFill>
                    <a:srgbClr val="FFFFFF"/>
                  </a:solidFill>
                  <a:latin typeface="微软雅黑"/>
                  <a:ea typeface="微软雅黑"/>
                </a:rPr>
                <a:t>忽略元组</a:t>
              </a:r>
              <a:endParaRPr lang="zh-CN" altLang="zh-CN" b="1" dirty="0">
                <a:solidFill>
                  <a:srgbClr val="FFFFFF"/>
                </a:solidFill>
                <a:latin typeface="微软雅黑"/>
                <a:ea typeface="微软雅黑"/>
              </a:endParaRPr>
            </a:p>
          </p:txBody>
        </p:sp>
      </p:grpSp>
      <p:grpSp>
        <p:nvGrpSpPr>
          <p:cNvPr id="19" name="组合 18"/>
          <p:cNvGrpSpPr/>
          <p:nvPr/>
        </p:nvGrpSpPr>
        <p:grpSpPr>
          <a:xfrm>
            <a:off x="640556" y="3009839"/>
            <a:ext cx="2045494" cy="369332"/>
            <a:chOff x="316706" y="3066989"/>
            <a:chExt cx="2045494" cy="369332"/>
          </a:xfrm>
        </p:grpSpPr>
        <p:sp>
          <p:nvSpPr>
            <p:cNvPr id="59" name="圆角矩形 58"/>
            <p:cNvSpPr/>
            <p:nvPr/>
          </p:nvSpPr>
          <p:spPr>
            <a:xfrm>
              <a:off x="316706" y="3076511"/>
              <a:ext cx="2045494" cy="346248"/>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17" name="矩形 16"/>
            <p:cNvSpPr/>
            <p:nvPr/>
          </p:nvSpPr>
          <p:spPr>
            <a:xfrm>
              <a:off x="418274" y="3066989"/>
              <a:ext cx="1800493" cy="369332"/>
            </a:xfrm>
            <a:prstGeom prst="rect">
              <a:avLst/>
            </a:prstGeom>
          </p:spPr>
          <p:txBody>
            <a:bodyPr wrap="none">
              <a:spAutoFit/>
            </a:bodyPr>
            <a:lstStyle/>
            <a:p>
              <a:pPr fontAlgn="auto">
                <a:spcBef>
                  <a:spcPts val="0"/>
                </a:spcBef>
                <a:spcAft>
                  <a:spcPts val="0"/>
                </a:spcAft>
                <a:buFontTx/>
                <a:buNone/>
              </a:pPr>
              <a:r>
                <a:rPr lang="zh-CN" altLang="zh-CN" dirty="0">
                  <a:solidFill>
                    <a:srgbClr val="FFFFFF"/>
                  </a:solidFill>
                  <a:latin typeface="微软雅黑"/>
                  <a:ea typeface="微软雅黑"/>
                </a:rPr>
                <a:t>人工填写缺失值</a:t>
              </a:r>
              <a:endParaRPr lang="zh-CN" altLang="en-US" dirty="0">
                <a:solidFill>
                  <a:srgbClr val="FFFFFF"/>
                </a:solidFill>
                <a:latin typeface="微软雅黑"/>
                <a:ea typeface="微软雅黑"/>
              </a:endParaRPr>
            </a:p>
          </p:txBody>
        </p:sp>
      </p:grpSp>
      <p:grpSp>
        <p:nvGrpSpPr>
          <p:cNvPr id="16" name="组合 15"/>
          <p:cNvGrpSpPr/>
          <p:nvPr/>
        </p:nvGrpSpPr>
        <p:grpSpPr>
          <a:xfrm>
            <a:off x="707232" y="4409790"/>
            <a:ext cx="3693318" cy="377245"/>
            <a:chOff x="278607" y="4933665"/>
            <a:chExt cx="3693318" cy="377245"/>
          </a:xfrm>
        </p:grpSpPr>
        <p:grpSp>
          <p:nvGrpSpPr>
            <p:cNvPr id="64" name="组合 63"/>
            <p:cNvGrpSpPr/>
            <p:nvPr/>
          </p:nvGrpSpPr>
          <p:grpSpPr>
            <a:xfrm>
              <a:off x="278607" y="4941578"/>
              <a:ext cx="3295711" cy="369332"/>
              <a:chOff x="7892652" y="2137018"/>
              <a:chExt cx="4088705" cy="492442"/>
            </a:xfrm>
          </p:grpSpPr>
          <p:sp>
            <p:nvSpPr>
              <p:cNvPr id="65" name="圆角矩形 64"/>
              <p:cNvSpPr/>
              <p:nvPr/>
            </p:nvSpPr>
            <p:spPr>
              <a:xfrm>
                <a:off x="7892652" y="2137021"/>
                <a:ext cx="4088705" cy="461663"/>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66" name="矩形 65"/>
              <p:cNvSpPr/>
              <p:nvPr/>
            </p:nvSpPr>
            <p:spPr>
              <a:xfrm>
                <a:off x="8021619" y="2137018"/>
                <a:ext cx="246308" cy="492442"/>
              </a:xfrm>
              <a:prstGeom prst="rect">
                <a:avLst/>
              </a:prstGeom>
            </p:spPr>
            <p:txBody>
              <a:bodyPr wrap="none">
                <a:spAutoFit/>
              </a:bodyPr>
              <a:lstStyle/>
              <a:p>
                <a:pPr fontAlgn="auto">
                  <a:spcBef>
                    <a:spcPts val="0"/>
                  </a:spcBef>
                  <a:spcAft>
                    <a:spcPts val="0"/>
                  </a:spcAft>
                  <a:buFontTx/>
                  <a:buNone/>
                </a:pPr>
                <a:endParaRPr lang="zh-CN" altLang="en-US" spc="225" dirty="0">
                  <a:solidFill>
                    <a:prstClr val="white"/>
                  </a:solidFill>
                  <a:latin typeface="微软雅黑"/>
                  <a:ea typeface="微软雅黑"/>
                </a:endParaRPr>
              </a:p>
            </p:txBody>
          </p:sp>
        </p:grpSp>
        <p:sp>
          <p:nvSpPr>
            <p:cNvPr id="18" name="矩形 17"/>
            <p:cNvSpPr/>
            <p:nvPr/>
          </p:nvSpPr>
          <p:spPr>
            <a:xfrm>
              <a:off x="316327" y="4933665"/>
              <a:ext cx="3655598" cy="369332"/>
            </a:xfrm>
            <a:prstGeom prst="rect">
              <a:avLst/>
            </a:prstGeom>
          </p:spPr>
          <p:txBody>
            <a:bodyPr wrap="square">
              <a:spAutoFit/>
            </a:bodyPr>
            <a:lstStyle/>
            <a:p>
              <a:pPr fontAlgn="auto">
                <a:spcBef>
                  <a:spcPts val="0"/>
                </a:spcBef>
                <a:spcAft>
                  <a:spcPts val="0"/>
                </a:spcAft>
                <a:buFontTx/>
                <a:buNone/>
              </a:pPr>
              <a:r>
                <a:rPr lang="zh-CN" altLang="zh-CN" dirty="0">
                  <a:solidFill>
                    <a:srgbClr val="FFFFFF"/>
                  </a:solidFill>
                  <a:latin typeface="微软雅黑"/>
                  <a:ea typeface="微软雅黑"/>
                </a:rPr>
                <a:t>使用一个全局常量填充缺失值</a:t>
              </a:r>
              <a:endParaRPr lang="zh-CN" altLang="en-US" dirty="0">
                <a:solidFill>
                  <a:srgbClr val="FFFFFF"/>
                </a:solidFill>
                <a:latin typeface="微软雅黑"/>
                <a:ea typeface="微软雅黑"/>
              </a:endParaRPr>
            </a:p>
          </p:txBody>
        </p:sp>
      </p:grpSp>
      <p:grpSp>
        <p:nvGrpSpPr>
          <p:cNvPr id="21" name="组合 20"/>
          <p:cNvGrpSpPr/>
          <p:nvPr/>
        </p:nvGrpSpPr>
        <p:grpSpPr>
          <a:xfrm>
            <a:off x="5142718" y="1519154"/>
            <a:ext cx="2804389" cy="378857"/>
            <a:chOff x="5638018" y="1576304"/>
            <a:chExt cx="2804389" cy="378857"/>
          </a:xfrm>
        </p:grpSpPr>
        <p:grpSp>
          <p:nvGrpSpPr>
            <p:cNvPr id="68" name="组合 67"/>
            <p:cNvGrpSpPr/>
            <p:nvPr/>
          </p:nvGrpSpPr>
          <p:grpSpPr>
            <a:xfrm>
              <a:off x="5638018" y="1582417"/>
              <a:ext cx="2804389" cy="372744"/>
              <a:chOff x="7892653" y="2132469"/>
              <a:chExt cx="3739185" cy="496992"/>
            </a:xfrm>
          </p:grpSpPr>
          <p:sp>
            <p:nvSpPr>
              <p:cNvPr id="70" name="圆角矩形 69"/>
              <p:cNvSpPr/>
              <p:nvPr/>
            </p:nvSpPr>
            <p:spPr>
              <a:xfrm>
                <a:off x="7892653" y="2132469"/>
                <a:ext cx="3739185" cy="470766"/>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71" name="矩形 70"/>
              <p:cNvSpPr/>
              <p:nvPr/>
            </p:nvSpPr>
            <p:spPr>
              <a:xfrm>
                <a:off x="8021620" y="2137018"/>
                <a:ext cx="246308" cy="492443"/>
              </a:xfrm>
              <a:prstGeom prst="rect">
                <a:avLst/>
              </a:prstGeom>
            </p:spPr>
            <p:txBody>
              <a:bodyPr wrap="none">
                <a:spAutoFit/>
              </a:bodyPr>
              <a:lstStyle/>
              <a:p>
                <a:pPr fontAlgn="auto">
                  <a:spcBef>
                    <a:spcPts val="0"/>
                  </a:spcBef>
                  <a:spcAft>
                    <a:spcPts val="0"/>
                  </a:spcAft>
                  <a:buFontTx/>
                  <a:buNone/>
                </a:pPr>
                <a:endParaRPr lang="zh-CN" altLang="en-US" spc="225" dirty="0">
                  <a:solidFill>
                    <a:prstClr val="white"/>
                  </a:solidFill>
                  <a:latin typeface="微软雅黑"/>
                  <a:ea typeface="微软雅黑"/>
                </a:endParaRPr>
              </a:p>
            </p:txBody>
          </p:sp>
        </p:grpSp>
        <p:sp>
          <p:nvSpPr>
            <p:cNvPr id="12" name="矩形 11"/>
            <p:cNvSpPr/>
            <p:nvPr/>
          </p:nvSpPr>
          <p:spPr>
            <a:xfrm>
              <a:off x="5704285" y="1576304"/>
              <a:ext cx="2723823" cy="369332"/>
            </a:xfrm>
            <a:prstGeom prst="rect">
              <a:avLst/>
            </a:prstGeom>
          </p:spPr>
          <p:txBody>
            <a:bodyPr wrap="none">
              <a:spAutoFit/>
            </a:bodyPr>
            <a:lstStyle/>
            <a:p>
              <a:pPr fontAlgn="auto">
                <a:spcBef>
                  <a:spcPts val="0"/>
                </a:spcBef>
                <a:spcAft>
                  <a:spcPts val="0"/>
                </a:spcAft>
                <a:buFontTx/>
                <a:buNone/>
              </a:pPr>
              <a:r>
                <a:rPr lang="zh-CN" altLang="zh-CN" dirty="0">
                  <a:solidFill>
                    <a:srgbClr val="FFFFFF"/>
                  </a:solidFill>
                  <a:latin typeface="微软雅黑"/>
                  <a:ea typeface="微软雅黑"/>
                </a:rPr>
                <a:t>用属性的均值填充缺失值</a:t>
              </a:r>
              <a:endParaRPr lang="zh-CN" altLang="en-US" dirty="0">
                <a:solidFill>
                  <a:srgbClr val="FFFFFF"/>
                </a:solidFill>
                <a:latin typeface="微软雅黑"/>
                <a:ea typeface="微软雅黑"/>
              </a:endParaRPr>
            </a:p>
          </p:txBody>
        </p:sp>
      </p:grpSp>
      <p:sp>
        <p:nvSpPr>
          <p:cNvPr id="13" name="矩形 12"/>
          <p:cNvSpPr/>
          <p:nvPr/>
        </p:nvSpPr>
        <p:spPr>
          <a:xfrm>
            <a:off x="5312278" y="2995355"/>
            <a:ext cx="3647152" cy="369332"/>
          </a:xfrm>
          <a:prstGeom prst="rect">
            <a:avLst/>
          </a:prstGeom>
        </p:spPr>
        <p:txBody>
          <a:bodyPr wrap="none">
            <a:spAutoFit/>
          </a:bodyPr>
          <a:lstStyle/>
          <a:p>
            <a:pPr fontAlgn="auto">
              <a:spcBef>
                <a:spcPts val="0"/>
              </a:spcBef>
              <a:spcAft>
                <a:spcPts val="0"/>
              </a:spcAft>
              <a:buFontTx/>
              <a:buNone/>
            </a:pPr>
            <a:r>
              <a:rPr lang="zh-CN" altLang="zh-CN" dirty="0">
                <a:solidFill>
                  <a:srgbClr val="FFFFFF"/>
                </a:solidFill>
                <a:latin typeface="微软雅黑"/>
                <a:ea typeface="微软雅黑"/>
              </a:rPr>
              <a:t>用同类样本的属性均值填充缺失值</a:t>
            </a:r>
            <a:endParaRPr lang="zh-CN" altLang="en-US" dirty="0">
              <a:solidFill>
                <a:srgbClr val="FFFFFF"/>
              </a:solidFill>
              <a:latin typeface="微软雅黑"/>
              <a:ea typeface="微软雅黑"/>
            </a:endParaRPr>
          </a:p>
        </p:txBody>
      </p:sp>
      <p:sp>
        <p:nvSpPr>
          <p:cNvPr id="15" name="矩形 14"/>
          <p:cNvSpPr/>
          <p:nvPr/>
        </p:nvSpPr>
        <p:spPr>
          <a:xfrm>
            <a:off x="5036317" y="4353918"/>
            <a:ext cx="2954655" cy="369332"/>
          </a:xfrm>
          <a:prstGeom prst="rect">
            <a:avLst/>
          </a:prstGeom>
        </p:spPr>
        <p:txBody>
          <a:bodyPr wrap="none">
            <a:spAutoFit/>
          </a:bodyPr>
          <a:lstStyle/>
          <a:p>
            <a:pPr fontAlgn="auto">
              <a:spcBef>
                <a:spcPts val="0"/>
              </a:spcBef>
              <a:spcAft>
                <a:spcPts val="0"/>
              </a:spcAft>
              <a:buFontTx/>
              <a:buNone/>
            </a:pPr>
            <a:r>
              <a:rPr lang="zh-CN" altLang="zh-CN" dirty="0">
                <a:solidFill>
                  <a:srgbClr val="FFFFFF"/>
                </a:solidFill>
                <a:latin typeface="微软雅黑"/>
                <a:ea typeface="微软雅黑"/>
              </a:rPr>
              <a:t>使用最可能的值填充缺失值</a:t>
            </a:r>
            <a:endParaRPr lang="zh-CN" altLang="en-US" dirty="0">
              <a:solidFill>
                <a:srgbClr val="FFFFFF"/>
              </a:solidFill>
              <a:latin typeface="微软雅黑"/>
              <a:ea typeface="微软雅黑"/>
            </a:endParaRPr>
          </a:p>
        </p:txBody>
      </p:sp>
      <p:sp>
        <p:nvSpPr>
          <p:cNvPr id="45" name="矩形 44"/>
          <p:cNvSpPr/>
          <p:nvPr/>
        </p:nvSpPr>
        <p:spPr>
          <a:xfrm rot="2345184">
            <a:off x="4720540" y="699259"/>
            <a:ext cx="230934" cy="8294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srgbClr val="FFFFFF"/>
              </a:solidFill>
            </a:endParaRPr>
          </a:p>
        </p:txBody>
      </p:sp>
      <p:pic>
        <p:nvPicPr>
          <p:cNvPr id="46" name="27 Imagen"/>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srgbClr val="FFFFFF">
                    <a:lumMod val="65000"/>
                  </a:srgbClr>
                </a:solidFill>
                <a:latin typeface="微软雅黑"/>
                <a:ea typeface="微软雅黑"/>
              </a:rPr>
              <a:t>of</a:t>
            </a:r>
            <a:endParaRPr lang="es-ES" sz="1200" b="1" i="1" dirty="0">
              <a:solidFill>
                <a:srgbClr val="FFFFFF">
                  <a:lumMod val="65000"/>
                </a:srgbClr>
              </a:solidFill>
              <a:latin typeface="微软雅黑"/>
              <a:ea typeface="微软雅黑"/>
            </a:endParaRPr>
          </a:p>
        </p:txBody>
      </p:sp>
      <p:sp>
        <p:nvSpPr>
          <p:cNvPr id="49"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altLang="zh-CN" sz="1200" b="1" dirty="0">
                <a:solidFill>
                  <a:srgbClr val="FFFFFF">
                    <a:lumMod val="50000"/>
                  </a:srgbClr>
                </a:solidFill>
                <a:latin typeface="微软雅黑"/>
                <a:ea typeface="微软雅黑"/>
              </a:rPr>
              <a:t>42</a:t>
            </a:r>
            <a:endParaRPr lang="es-ES" altLang="zh-CN" sz="1200" b="1" dirty="0">
              <a:solidFill>
                <a:srgbClr val="FFFFFF">
                  <a:lumMod val="50000"/>
                </a:srgbClr>
              </a:solidFill>
              <a:latin typeface="微软雅黑"/>
              <a:ea typeface="微软雅黑"/>
            </a:endParaRPr>
          </a:p>
        </p:txBody>
      </p:sp>
      <p:pic>
        <p:nvPicPr>
          <p:cNvPr id="50" name="Imagen 27">
            <a:hlinkClick r:id="" action="ppaction://hlinkshowjump?jump=nextslide"/>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Imagen 28">
            <a:hlinkClick r:id="" action="ppaction://hlinkshowjump?jump=previousslide"/>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srgbClr val="000000">
                    <a:tint val="75000"/>
                  </a:srgbClr>
                </a:solidFill>
              </a:rPr>
              <a:pPr fontAlgn="auto">
                <a:spcBef>
                  <a:spcPts val="0"/>
                </a:spcBef>
                <a:spcAft>
                  <a:spcPts val="0"/>
                </a:spcAft>
                <a:buFontTx/>
                <a:buNone/>
              </a:pPr>
              <a:t>91</a:t>
            </a:fld>
            <a:endParaRPr lang="zh-CN" altLang="en-US" dirty="0">
              <a:solidFill>
                <a:srgbClr val="000000">
                  <a:tint val="75000"/>
                </a:srgbClr>
              </a:solidFill>
            </a:endParaRPr>
          </a:p>
        </p:txBody>
      </p:sp>
      <p:sp>
        <p:nvSpPr>
          <p:cNvPr id="55" name="文本框 40"/>
          <p:cNvSpPr txBox="1"/>
          <p:nvPr/>
        </p:nvSpPr>
        <p:spPr>
          <a:xfrm>
            <a:off x="399253" y="843230"/>
            <a:ext cx="1107996" cy="369332"/>
          </a:xfrm>
          <a:prstGeom prst="rect">
            <a:avLst/>
          </a:prstGeom>
          <a:noFill/>
        </p:spPr>
        <p:txBody>
          <a:bodyPr wrap="none" rtlCol="0">
            <a:spAutoFit/>
          </a:bodyPr>
          <a:lstStyle/>
          <a:p>
            <a:pPr fontAlgn="auto">
              <a:spcBef>
                <a:spcPts val="0"/>
              </a:spcBef>
              <a:spcAft>
                <a:spcPts val="0"/>
              </a:spcAft>
              <a:buFontTx/>
              <a:buNone/>
            </a:pPr>
            <a:r>
              <a:rPr lang="zh-CN" altLang="en-US" b="1" dirty="0" smtClean="0">
                <a:solidFill>
                  <a:srgbClr val="3D89BC"/>
                </a:solidFill>
                <a:latin typeface="微软雅黑"/>
                <a:ea typeface="微软雅黑"/>
              </a:rPr>
              <a:t>数据清洗</a:t>
            </a:r>
            <a:endParaRPr lang="zh-CN" altLang="en-US" b="1" dirty="0">
              <a:solidFill>
                <a:srgbClr val="3D89BC"/>
              </a:solidFill>
              <a:latin typeface="微软雅黑"/>
              <a:ea typeface="微软雅黑"/>
            </a:endParaRPr>
          </a:p>
        </p:txBody>
      </p:sp>
      <p:sp>
        <p:nvSpPr>
          <p:cNvPr id="57" name="椭圆 56"/>
          <p:cNvSpPr/>
          <p:nvPr/>
        </p:nvSpPr>
        <p:spPr>
          <a:xfrm>
            <a:off x="293525" y="946406"/>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srgbClr val="FFFFFF"/>
              </a:solidFill>
            </a:endParaRPr>
          </a:p>
        </p:txBody>
      </p:sp>
    </p:spTree>
    <p:extLst>
      <p:ext uri="{BB962C8B-B14F-4D97-AF65-F5344CB8AC3E}">
        <p14:creationId xmlns:p14="http://schemas.microsoft.com/office/powerpoint/2010/main" val="189988673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8" name="文本框 6"/>
          <p:cNvSpPr txBox="1"/>
          <p:nvPr/>
        </p:nvSpPr>
        <p:spPr>
          <a:xfrm>
            <a:off x="452232" y="173917"/>
            <a:ext cx="2271776" cy="415498"/>
          </a:xfrm>
          <a:prstGeom prst="rect">
            <a:avLst/>
          </a:prstGeom>
          <a:noFill/>
        </p:spPr>
        <p:txBody>
          <a:bodyPr wrap="none" rtlCol="0">
            <a:spAutoFit/>
          </a:bodyPr>
          <a:lstStyle/>
          <a:p>
            <a:pPr fontAlgn="auto">
              <a:spcBef>
                <a:spcPts val="0"/>
              </a:spcBef>
              <a:spcAft>
                <a:spcPts val="0"/>
              </a:spcAft>
              <a:buFontTx/>
              <a:buNone/>
            </a:pPr>
            <a:r>
              <a:rPr lang="zh-CN" altLang="en-US" sz="2100" b="1" spc="225" dirty="0" smtClean="0">
                <a:solidFill>
                  <a:prstClr val="white"/>
                </a:solidFill>
                <a:latin typeface="微软雅黑"/>
                <a:ea typeface="微软雅黑"/>
              </a:rPr>
              <a:t>数据预处理原理</a:t>
            </a:r>
            <a:endParaRPr lang="zh-CN" altLang="en-US" sz="2100" b="1" spc="225" dirty="0">
              <a:solidFill>
                <a:prstClr val="white"/>
              </a:solidFill>
              <a:latin typeface="微软雅黑"/>
              <a:ea typeface="微软雅黑"/>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auto">
              <a:spcBef>
                <a:spcPts val="0"/>
              </a:spcBef>
              <a:spcAft>
                <a:spcPts val="0"/>
              </a:spcAft>
              <a:buFontTx/>
              <a:buNone/>
            </a:pPr>
            <a:endParaRPr lang="id-ID" sz="1350">
              <a:solidFill>
                <a:prstClr val="black"/>
              </a:solidFill>
              <a:latin typeface="微软雅黑"/>
              <a:ea typeface="微软雅黑"/>
            </a:endParaRPr>
          </a:p>
        </p:txBody>
      </p:sp>
      <p:sp>
        <p:nvSpPr>
          <p:cNvPr id="45" name="矩形 44"/>
          <p:cNvSpPr/>
          <p:nvPr/>
        </p:nvSpPr>
        <p:spPr>
          <a:xfrm rot="2345184">
            <a:off x="4720540" y="699259"/>
            <a:ext cx="230934" cy="8294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srgbClr val="FFFFFF"/>
              </a:solidFill>
            </a:endParaRPr>
          </a:p>
        </p:txBody>
      </p:sp>
      <p:pic>
        <p:nvPicPr>
          <p:cNvPr id="46" name="27 Imagen"/>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srgbClr val="FFFFFF">
                    <a:lumMod val="65000"/>
                  </a:srgbClr>
                </a:solidFill>
                <a:latin typeface="微软雅黑"/>
                <a:ea typeface="微软雅黑"/>
              </a:rPr>
              <a:t>of</a:t>
            </a:r>
            <a:endParaRPr lang="es-ES" sz="1200" b="1" i="1" dirty="0">
              <a:solidFill>
                <a:srgbClr val="FFFFFF">
                  <a:lumMod val="65000"/>
                </a:srgbClr>
              </a:solidFill>
              <a:latin typeface="微软雅黑"/>
              <a:ea typeface="微软雅黑"/>
            </a:endParaRPr>
          </a:p>
        </p:txBody>
      </p:sp>
      <p:sp>
        <p:nvSpPr>
          <p:cNvPr id="49"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altLang="zh-CN" sz="1200" b="1" dirty="0">
                <a:solidFill>
                  <a:srgbClr val="FFFFFF">
                    <a:lumMod val="50000"/>
                  </a:srgbClr>
                </a:solidFill>
                <a:latin typeface="微软雅黑"/>
                <a:ea typeface="微软雅黑"/>
              </a:rPr>
              <a:t>42</a:t>
            </a:r>
            <a:endParaRPr lang="es-ES" altLang="zh-CN" sz="1200" b="1" dirty="0">
              <a:solidFill>
                <a:srgbClr val="FFFFFF">
                  <a:lumMod val="50000"/>
                </a:srgbClr>
              </a:solidFill>
              <a:latin typeface="微软雅黑"/>
              <a:ea typeface="微软雅黑"/>
            </a:endParaRPr>
          </a:p>
        </p:txBody>
      </p:sp>
      <p:pic>
        <p:nvPicPr>
          <p:cNvPr id="50" name="Imagen 27">
            <a:hlinkClick r:id="" action="ppaction://hlinkshowjump?jump=nextslide"/>
          </p:cNvPr>
          <p:cNvPicPr>
            <a:picLocks noChangeAspect="1" noChangeArrowheads="1"/>
          </p:cNvPicPr>
          <p:nvPr/>
        </p:nvPicPr>
        <p:blipFill>
          <a:blip r:embed="rId20"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Imagen 28">
            <a:hlinkClick r:id="" action="ppaction://hlinkshowjump?jump=previousslide"/>
          </p:cNvPr>
          <p:cNvPicPr>
            <a:picLocks noChangeAspect="1" noChangeArrowheads="1"/>
          </p:cNvPicPr>
          <p:nvPr/>
        </p:nvPicPr>
        <p:blipFill>
          <a:blip r:embed="rId20"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srgbClr val="000000">
                    <a:tint val="75000"/>
                  </a:srgbClr>
                </a:solidFill>
              </a:rPr>
              <a:pPr fontAlgn="auto">
                <a:spcBef>
                  <a:spcPts val="0"/>
                </a:spcBef>
                <a:spcAft>
                  <a:spcPts val="0"/>
                </a:spcAft>
                <a:buFontTx/>
                <a:buNone/>
              </a:pPr>
              <a:t>92</a:t>
            </a:fld>
            <a:endParaRPr lang="zh-CN" altLang="en-US" dirty="0">
              <a:solidFill>
                <a:srgbClr val="000000">
                  <a:tint val="75000"/>
                </a:srgbClr>
              </a:solidFill>
            </a:endParaRPr>
          </a:p>
        </p:txBody>
      </p:sp>
      <p:sp>
        <p:nvSpPr>
          <p:cNvPr id="3221" name="Rectangle 56"/>
          <p:cNvSpPr>
            <a:spLocks noChangeArrowheads="1"/>
          </p:cNvSpPr>
          <p:nvPr>
            <p:custDataLst>
              <p:tags r:id="rId1"/>
            </p:custDataLst>
          </p:nvPr>
        </p:nvSpPr>
        <p:spPr bwMode="auto">
          <a:xfrm>
            <a:off x="602616" y="1993720"/>
            <a:ext cx="1059687" cy="3507285"/>
          </a:xfrm>
          <a:prstGeom prst="rect">
            <a:avLst/>
          </a:prstGeom>
          <a:solidFill>
            <a:srgbClr val="DDDDDD"/>
          </a:solidFill>
          <a:ln>
            <a:noFill/>
          </a:ln>
        </p:spPr>
        <p:txBody>
          <a:bodyPr vert="horz" wrap="square" lIns="91440" tIns="45720" rIns="91440" bIns="45720" numCol="1" anchor="t" anchorCtr="0" compatLnSpc="1">
            <a:normAutofit/>
          </a:bodyPr>
          <a:lstStyle/>
          <a:p>
            <a:pPr fontAlgn="auto">
              <a:spcBef>
                <a:spcPts val="0"/>
              </a:spcBef>
              <a:spcAft>
                <a:spcPts val="0"/>
              </a:spcAft>
              <a:buFontTx/>
              <a:buNone/>
            </a:pPr>
            <a:endParaRPr lang="zh-CN" altLang="en-US">
              <a:solidFill>
                <a:srgbClr val="000000"/>
              </a:solidFill>
              <a:latin typeface="微软雅黑"/>
              <a:ea typeface="微软雅黑"/>
            </a:endParaRPr>
          </a:p>
        </p:txBody>
      </p:sp>
      <p:sp>
        <p:nvSpPr>
          <p:cNvPr id="3222" name="Rectangle 57"/>
          <p:cNvSpPr>
            <a:spLocks noChangeArrowheads="1"/>
          </p:cNvSpPr>
          <p:nvPr>
            <p:custDataLst>
              <p:tags r:id="rId2"/>
            </p:custDataLst>
          </p:nvPr>
        </p:nvSpPr>
        <p:spPr bwMode="auto">
          <a:xfrm>
            <a:off x="610236" y="1798955"/>
            <a:ext cx="1059687" cy="3435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a:bodyPr>
          <a:lstStyle/>
          <a:p>
            <a:pPr fontAlgn="auto">
              <a:spcBef>
                <a:spcPts val="0"/>
              </a:spcBef>
              <a:spcAft>
                <a:spcPts val="0"/>
              </a:spcAft>
              <a:buFontTx/>
              <a:buNone/>
            </a:pPr>
            <a:endParaRPr lang="zh-CN" altLang="en-US">
              <a:solidFill>
                <a:srgbClr val="000000"/>
              </a:solidFill>
              <a:latin typeface="微软雅黑"/>
              <a:ea typeface="微软雅黑"/>
            </a:endParaRPr>
          </a:p>
        </p:txBody>
      </p:sp>
      <p:grpSp>
        <p:nvGrpSpPr>
          <p:cNvPr id="3393" name="组合 3392"/>
          <p:cNvGrpSpPr/>
          <p:nvPr>
            <p:custDataLst>
              <p:tags r:id="rId3"/>
            </p:custDataLst>
          </p:nvPr>
        </p:nvGrpSpPr>
        <p:grpSpPr>
          <a:xfrm>
            <a:off x="1084623" y="2603908"/>
            <a:ext cx="6932295" cy="604008"/>
            <a:chOff x="1687238" y="2139909"/>
            <a:chExt cx="6932295" cy="604008"/>
          </a:xfrm>
        </p:grpSpPr>
        <p:sp>
          <p:nvSpPr>
            <p:cNvPr id="12" name="矩形 11"/>
            <p:cNvSpPr/>
            <p:nvPr>
              <p:custDataLst>
                <p:tags r:id="rId14"/>
              </p:custDataLst>
            </p:nvPr>
          </p:nvSpPr>
          <p:spPr>
            <a:xfrm>
              <a:off x="4572043" y="2273259"/>
              <a:ext cx="4047490" cy="464820"/>
            </a:xfrm>
            <a:prstGeom prst="rect">
              <a:avLst/>
            </a:prstGeom>
          </p:spPr>
          <p:txBody>
            <a:bodyPr wrap="square" lIns="0" tIns="0" rIns="0" bIns="0" anchor="ctr" anchorCtr="0"/>
            <a:lstStyle/>
            <a:p>
              <a:pPr fontAlgn="auto">
                <a:lnSpc>
                  <a:spcPct val="120000"/>
                </a:lnSpc>
                <a:spcBef>
                  <a:spcPts val="0"/>
                </a:spcBef>
                <a:spcAft>
                  <a:spcPts val="0"/>
                </a:spcAft>
                <a:buFontTx/>
                <a:buNone/>
              </a:pPr>
              <a:r>
                <a:rPr lang="da-DK" altLang="zh-CN" sz="1400" dirty="0" smtClean="0">
                  <a:solidFill>
                    <a:srgbClr val="000000">
                      <a:lumMod val="75000"/>
                      <a:lumOff val="25000"/>
                    </a:srgbClr>
                  </a:solidFill>
                  <a:latin typeface="微软雅黑"/>
                  <a:ea typeface="微软雅黑"/>
                </a:rPr>
                <a:t>分箱方法通过考察某一数据周围数据的值，即“近邻”来光滑有序数据的值。</a:t>
              </a:r>
            </a:p>
          </p:txBody>
        </p:sp>
        <p:sp>
          <p:nvSpPr>
            <p:cNvPr id="3181" name="Freeform 16"/>
            <p:cNvSpPr/>
            <p:nvPr>
              <p:custDataLst>
                <p:tags r:id="rId15"/>
              </p:custDataLst>
            </p:nvPr>
          </p:nvSpPr>
          <p:spPr bwMode="auto">
            <a:xfrm>
              <a:off x="2253829" y="2273539"/>
              <a:ext cx="2143426" cy="470378"/>
            </a:xfrm>
            <a:custGeom>
              <a:avLst/>
              <a:gdLst>
                <a:gd name="T0" fmla="*/ 1604 w 1604"/>
                <a:gd name="T1" fmla="*/ 176 h 352"/>
                <a:gd name="T2" fmla="*/ 1461 w 1604"/>
                <a:gd name="T3" fmla="*/ 352 h 352"/>
                <a:gd name="T4" fmla="*/ 0 w 1604"/>
                <a:gd name="T5" fmla="*/ 352 h 352"/>
                <a:gd name="T6" fmla="*/ 0 w 1604"/>
                <a:gd name="T7" fmla="*/ 0 h 352"/>
                <a:gd name="T8" fmla="*/ 1461 w 1604"/>
                <a:gd name="T9" fmla="*/ 0 h 352"/>
                <a:gd name="T10" fmla="*/ 1604 w 1604"/>
                <a:gd name="T11" fmla="*/ 176 h 352"/>
              </a:gdLst>
              <a:ahLst/>
              <a:cxnLst>
                <a:cxn ang="0">
                  <a:pos x="T0" y="T1"/>
                </a:cxn>
                <a:cxn ang="0">
                  <a:pos x="T2" y="T3"/>
                </a:cxn>
                <a:cxn ang="0">
                  <a:pos x="T4" y="T5"/>
                </a:cxn>
                <a:cxn ang="0">
                  <a:pos x="T6" y="T7"/>
                </a:cxn>
                <a:cxn ang="0">
                  <a:pos x="T8" y="T9"/>
                </a:cxn>
                <a:cxn ang="0">
                  <a:pos x="T10" y="T11"/>
                </a:cxn>
              </a:cxnLst>
              <a:rect l="0" t="0" r="r" b="b"/>
              <a:pathLst>
                <a:path w="1604" h="352">
                  <a:moveTo>
                    <a:pt x="1604" y="176"/>
                  </a:moveTo>
                  <a:lnTo>
                    <a:pt x="1461" y="352"/>
                  </a:lnTo>
                  <a:lnTo>
                    <a:pt x="0" y="352"/>
                  </a:lnTo>
                  <a:lnTo>
                    <a:pt x="0" y="0"/>
                  </a:lnTo>
                  <a:lnTo>
                    <a:pt x="1461" y="0"/>
                  </a:lnTo>
                  <a:lnTo>
                    <a:pt x="1604" y="176"/>
                  </a:lnTo>
                  <a:close/>
                </a:path>
              </a:pathLst>
            </a:custGeom>
            <a:solidFill>
              <a:schemeClr val="accent1">
                <a:lumMod val="75000"/>
              </a:schemeClr>
            </a:solidFill>
            <a:ln>
              <a:noFill/>
            </a:ln>
          </p:spPr>
          <p:txBody>
            <a:bodyPr vert="horz" wrap="square" lIns="91440" tIns="45720" rIns="91440" bIns="45720" numCol="1" anchor="ctr" anchorCtr="0" compatLnSpc="1">
              <a:normAutofit/>
            </a:bodyPr>
            <a:lstStyle/>
            <a:p>
              <a:pPr algn="ctr" fontAlgn="auto">
                <a:spcBef>
                  <a:spcPts val="0"/>
                </a:spcBef>
                <a:spcAft>
                  <a:spcPts val="0"/>
                </a:spcAft>
                <a:buFontTx/>
                <a:buNone/>
              </a:pPr>
              <a:r>
                <a:rPr lang="zh-CN" altLang="en-US" dirty="0" smtClean="0">
                  <a:solidFill>
                    <a:srgbClr val="FFFFFF"/>
                  </a:solidFill>
                  <a:latin typeface="微软雅黑"/>
                  <a:ea typeface="微软雅黑"/>
                </a:rPr>
                <a:t>分箱</a:t>
              </a:r>
            </a:p>
          </p:txBody>
        </p:sp>
        <p:sp>
          <p:nvSpPr>
            <p:cNvPr id="3187" name="Freeform 22"/>
            <p:cNvSpPr/>
            <p:nvPr>
              <p:custDataLst>
                <p:tags r:id="rId16"/>
              </p:custDataLst>
            </p:nvPr>
          </p:nvSpPr>
          <p:spPr bwMode="auto">
            <a:xfrm>
              <a:off x="2253829" y="2518082"/>
              <a:ext cx="326057" cy="220490"/>
            </a:xfrm>
            <a:custGeom>
              <a:avLst/>
              <a:gdLst>
                <a:gd name="T0" fmla="*/ 244 w 244"/>
                <a:gd name="T1" fmla="*/ 69 h 165"/>
                <a:gd name="T2" fmla="*/ 0 w 244"/>
                <a:gd name="T3" fmla="*/ 0 h 165"/>
                <a:gd name="T4" fmla="*/ 0 w 244"/>
                <a:gd name="T5" fmla="*/ 165 h 165"/>
                <a:gd name="T6" fmla="*/ 244 w 244"/>
                <a:gd name="T7" fmla="*/ 69 h 165"/>
              </a:gdLst>
              <a:ahLst/>
              <a:cxnLst>
                <a:cxn ang="0">
                  <a:pos x="T0" y="T1"/>
                </a:cxn>
                <a:cxn ang="0">
                  <a:pos x="T2" y="T3"/>
                </a:cxn>
                <a:cxn ang="0">
                  <a:pos x="T4" y="T5"/>
                </a:cxn>
                <a:cxn ang="0">
                  <a:pos x="T6" y="T7"/>
                </a:cxn>
              </a:cxnLst>
              <a:rect l="0" t="0" r="r" b="b"/>
              <a:pathLst>
                <a:path w="244" h="165">
                  <a:moveTo>
                    <a:pt x="244" y="69"/>
                  </a:moveTo>
                  <a:lnTo>
                    <a:pt x="0" y="0"/>
                  </a:lnTo>
                  <a:lnTo>
                    <a:pt x="0" y="165"/>
                  </a:lnTo>
                  <a:lnTo>
                    <a:pt x="244" y="69"/>
                  </a:lnTo>
                  <a:close/>
                </a:path>
              </a:pathLst>
            </a:custGeom>
            <a:solidFill>
              <a:schemeClr val="accent1">
                <a:lumMod val="50000"/>
              </a:schemeClr>
            </a:solidFill>
            <a:ln>
              <a:noFill/>
            </a:ln>
          </p:spPr>
          <p:txBody>
            <a:bodyPr vert="horz" wrap="square" lIns="0" tIns="0" rIns="0" bIns="0" numCol="1" anchor="ctr" anchorCtr="0" compatLnSpc="1">
              <a:normAutofit fontScale="87500" lnSpcReduction="10000"/>
            </a:bodyPr>
            <a:lstStyle/>
            <a:p>
              <a:pPr algn="ctr" fontAlgn="auto">
                <a:spcBef>
                  <a:spcPts val="0"/>
                </a:spcBef>
                <a:spcAft>
                  <a:spcPts val="0"/>
                </a:spcAft>
                <a:buFontTx/>
                <a:buNone/>
              </a:pPr>
              <a:endParaRPr lang="zh-CN" altLang="en-US">
                <a:solidFill>
                  <a:srgbClr val="FFFFFF"/>
                </a:solidFill>
                <a:latin typeface="微软雅黑"/>
                <a:ea typeface="微软雅黑"/>
              </a:endParaRPr>
            </a:p>
          </p:txBody>
        </p:sp>
        <p:sp>
          <p:nvSpPr>
            <p:cNvPr id="3223" name="Rectangle 58"/>
            <p:cNvSpPr>
              <a:spLocks noChangeArrowheads="1"/>
            </p:cNvSpPr>
            <p:nvPr>
              <p:custDataLst>
                <p:tags r:id="rId17"/>
              </p:custDataLst>
            </p:nvPr>
          </p:nvSpPr>
          <p:spPr bwMode="auto">
            <a:xfrm>
              <a:off x="1687238" y="2139909"/>
              <a:ext cx="892649" cy="470378"/>
            </a:xfrm>
            <a:prstGeom prst="rect">
              <a:avLst/>
            </a:prstGeom>
            <a:solidFill>
              <a:schemeClr val="accent1"/>
            </a:solidFill>
            <a:ln>
              <a:noFill/>
            </a:ln>
          </p:spPr>
          <p:txBody>
            <a:bodyPr vert="horz" wrap="square" lIns="0" tIns="0" rIns="0" bIns="0" numCol="1" anchor="ctr" anchorCtr="0" compatLnSpc="1">
              <a:normAutofit/>
            </a:bodyPr>
            <a:lstStyle/>
            <a:p>
              <a:pPr algn="ctr" fontAlgn="auto">
                <a:spcBef>
                  <a:spcPts val="0"/>
                </a:spcBef>
                <a:spcAft>
                  <a:spcPts val="0"/>
                </a:spcAft>
                <a:buFontTx/>
                <a:buNone/>
              </a:pPr>
              <a:r>
                <a:rPr lang="en-US" altLang="zh-CN" dirty="0" smtClean="0">
                  <a:solidFill>
                    <a:srgbClr val="FFFFFF"/>
                  </a:solidFill>
                  <a:latin typeface="微软雅黑"/>
                  <a:ea typeface="微软雅黑"/>
                </a:rPr>
                <a:t>01</a:t>
              </a:r>
              <a:endParaRPr lang="zh-CN" altLang="en-US" dirty="0">
                <a:solidFill>
                  <a:srgbClr val="FFFFFF"/>
                </a:solidFill>
                <a:latin typeface="微软雅黑"/>
                <a:ea typeface="微软雅黑"/>
              </a:endParaRPr>
            </a:p>
          </p:txBody>
        </p:sp>
      </p:grpSp>
      <p:grpSp>
        <p:nvGrpSpPr>
          <p:cNvPr id="3392" name="组合 3391"/>
          <p:cNvGrpSpPr/>
          <p:nvPr>
            <p:custDataLst>
              <p:tags r:id="rId4"/>
            </p:custDataLst>
          </p:nvPr>
        </p:nvGrpSpPr>
        <p:grpSpPr>
          <a:xfrm>
            <a:off x="1084623" y="3605576"/>
            <a:ext cx="6932295" cy="605790"/>
            <a:chOff x="1687238" y="2810732"/>
            <a:chExt cx="6932295" cy="605790"/>
          </a:xfrm>
        </p:grpSpPr>
        <p:sp>
          <p:nvSpPr>
            <p:cNvPr id="3189" name="Freeform 24"/>
            <p:cNvSpPr/>
            <p:nvPr>
              <p:custDataLst>
                <p:tags r:id="rId10"/>
              </p:custDataLst>
            </p:nvPr>
          </p:nvSpPr>
          <p:spPr bwMode="auto">
            <a:xfrm>
              <a:off x="2253829" y="2945698"/>
              <a:ext cx="2143426" cy="470378"/>
            </a:xfrm>
            <a:custGeom>
              <a:avLst/>
              <a:gdLst>
                <a:gd name="T0" fmla="*/ 1604 w 1604"/>
                <a:gd name="T1" fmla="*/ 176 h 352"/>
                <a:gd name="T2" fmla="*/ 1461 w 1604"/>
                <a:gd name="T3" fmla="*/ 352 h 352"/>
                <a:gd name="T4" fmla="*/ 0 w 1604"/>
                <a:gd name="T5" fmla="*/ 352 h 352"/>
                <a:gd name="T6" fmla="*/ 0 w 1604"/>
                <a:gd name="T7" fmla="*/ 0 h 352"/>
                <a:gd name="T8" fmla="*/ 1461 w 1604"/>
                <a:gd name="T9" fmla="*/ 0 h 352"/>
                <a:gd name="T10" fmla="*/ 1604 w 1604"/>
                <a:gd name="T11" fmla="*/ 176 h 352"/>
              </a:gdLst>
              <a:ahLst/>
              <a:cxnLst>
                <a:cxn ang="0">
                  <a:pos x="T0" y="T1"/>
                </a:cxn>
                <a:cxn ang="0">
                  <a:pos x="T2" y="T3"/>
                </a:cxn>
                <a:cxn ang="0">
                  <a:pos x="T4" y="T5"/>
                </a:cxn>
                <a:cxn ang="0">
                  <a:pos x="T6" y="T7"/>
                </a:cxn>
                <a:cxn ang="0">
                  <a:pos x="T8" y="T9"/>
                </a:cxn>
                <a:cxn ang="0">
                  <a:pos x="T10" y="T11"/>
                </a:cxn>
              </a:cxnLst>
              <a:rect l="0" t="0" r="r" b="b"/>
              <a:pathLst>
                <a:path w="1604" h="352">
                  <a:moveTo>
                    <a:pt x="1604" y="176"/>
                  </a:moveTo>
                  <a:lnTo>
                    <a:pt x="1461" y="352"/>
                  </a:lnTo>
                  <a:lnTo>
                    <a:pt x="0" y="352"/>
                  </a:lnTo>
                  <a:lnTo>
                    <a:pt x="0" y="0"/>
                  </a:lnTo>
                  <a:lnTo>
                    <a:pt x="1461" y="0"/>
                  </a:lnTo>
                  <a:lnTo>
                    <a:pt x="1604" y="176"/>
                  </a:lnTo>
                  <a:close/>
                </a:path>
              </a:pathLst>
            </a:custGeom>
            <a:solidFill>
              <a:srgbClr val="D37303"/>
            </a:solidFill>
            <a:ln>
              <a:noFill/>
            </a:ln>
          </p:spPr>
          <p:txBody>
            <a:bodyPr vert="horz" wrap="square" lIns="91440" tIns="45720" rIns="91440" bIns="45720" numCol="1" anchor="ctr" anchorCtr="0" compatLnSpc="1">
              <a:normAutofit/>
            </a:bodyPr>
            <a:lstStyle/>
            <a:p>
              <a:pPr algn="ctr" fontAlgn="auto">
                <a:spcBef>
                  <a:spcPts val="0"/>
                </a:spcBef>
                <a:spcAft>
                  <a:spcPts val="0"/>
                </a:spcAft>
                <a:buFontTx/>
                <a:buNone/>
              </a:pPr>
              <a:r>
                <a:rPr lang="zh-CN" altLang="en-US" dirty="0" smtClean="0">
                  <a:solidFill>
                    <a:srgbClr val="FFFFFF"/>
                  </a:solidFill>
                  <a:latin typeface="微软雅黑"/>
                  <a:ea typeface="微软雅黑"/>
                </a:rPr>
                <a:t>回归</a:t>
              </a:r>
            </a:p>
          </p:txBody>
        </p:sp>
        <p:sp>
          <p:nvSpPr>
            <p:cNvPr id="3195" name="Freeform 30"/>
            <p:cNvSpPr/>
            <p:nvPr>
              <p:custDataLst>
                <p:tags r:id="rId11"/>
              </p:custDataLst>
            </p:nvPr>
          </p:nvSpPr>
          <p:spPr bwMode="auto">
            <a:xfrm>
              <a:off x="2253829" y="3190241"/>
              <a:ext cx="326057" cy="220490"/>
            </a:xfrm>
            <a:custGeom>
              <a:avLst/>
              <a:gdLst>
                <a:gd name="T0" fmla="*/ 244 w 244"/>
                <a:gd name="T1" fmla="*/ 68 h 165"/>
                <a:gd name="T2" fmla="*/ 0 w 244"/>
                <a:gd name="T3" fmla="*/ 0 h 165"/>
                <a:gd name="T4" fmla="*/ 0 w 244"/>
                <a:gd name="T5" fmla="*/ 165 h 165"/>
                <a:gd name="T6" fmla="*/ 244 w 244"/>
                <a:gd name="T7" fmla="*/ 68 h 165"/>
              </a:gdLst>
              <a:ahLst/>
              <a:cxnLst>
                <a:cxn ang="0">
                  <a:pos x="T0" y="T1"/>
                </a:cxn>
                <a:cxn ang="0">
                  <a:pos x="T2" y="T3"/>
                </a:cxn>
                <a:cxn ang="0">
                  <a:pos x="T4" y="T5"/>
                </a:cxn>
                <a:cxn ang="0">
                  <a:pos x="T6" y="T7"/>
                </a:cxn>
              </a:cxnLst>
              <a:rect l="0" t="0" r="r" b="b"/>
              <a:pathLst>
                <a:path w="244" h="165">
                  <a:moveTo>
                    <a:pt x="244" y="68"/>
                  </a:moveTo>
                  <a:lnTo>
                    <a:pt x="0" y="0"/>
                  </a:lnTo>
                  <a:lnTo>
                    <a:pt x="0" y="165"/>
                  </a:lnTo>
                  <a:lnTo>
                    <a:pt x="244" y="68"/>
                  </a:lnTo>
                  <a:close/>
                </a:path>
              </a:pathLst>
            </a:custGeom>
            <a:solidFill>
              <a:schemeClr val="accent2">
                <a:lumMod val="50000"/>
              </a:schemeClr>
            </a:solidFill>
            <a:ln>
              <a:noFill/>
            </a:ln>
          </p:spPr>
          <p:txBody>
            <a:bodyPr vert="horz" wrap="square" lIns="0" tIns="0" rIns="0" bIns="0" numCol="1" anchor="ctr" anchorCtr="0" compatLnSpc="1">
              <a:normAutofit fontScale="87500" lnSpcReduction="10000"/>
            </a:bodyPr>
            <a:lstStyle/>
            <a:p>
              <a:pPr algn="ctr" fontAlgn="auto">
                <a:spcBef>
                  <a:spcPts val="0"/>
                </a:spcBef>
                <a:spcAft>
                  <a:spcPts val="0"/>
                </a:spcAft>
                <a:buFontTx/>
                <a:buNone/>
              </a:pPr>
              <a:endParaRPr lang="zh-CN" altLang="en-US">
                <a:solidFill>
                  <a:srgbClr val="FFFFFF"/>
                </a:solidFill>
                <a:latin typeface="微软雅黑"/>
                <a:ea typeface="微软雅黑"/>
              </a:endParaRPr>
            </a:p>
          </p:txBody>
        </p:sp>
        <p:sp>
          <p:nvSpPr>
            <p:cNvPr id="3226" name="Rectangle 61"/>
            <p:cNvSpPr>
              <a:spLocks noChangeArrowheads="1"/>
            </p:cNvSpPr>
            <p:nvPr>
              <p:custDataLst>
                <p:tags r:id="rId12"/>
              </p:custDataLst>
            </p:nvPr>
          </p:nvSpPr>
          <p:spPr bwMode="auto">
            <a:xfrm>
              <a:off x="1687238" y="2810732"/>
              <a:ext cx="892649" cy="470378"/>
            </a:xfrm>
            <a:prstGeom prst="rect">
              <a:avLst/>
            </a:prstGeom>
            <a:solidFill>
              <a:schemeClr val="accent2"/>
            </a:solidFill>
            <a:ln>
              <a:noFill/>
            </a:ln>
          </p:spPr>
          <p:txBody>
            <a:bodyPr vert="horz" wrap="square" lIns="0" tIns="0" rIns="0" bIns="0" numCol="1" anchor="ctr" anchorCtr="0" compatLnSpc="1">
              <a:normAutofit/>
            </a:bodyPr>
            <a:lstStyle/>
            <a:p>
              <a:pPr algn="ctr" fontAlgn="auto">
                <a:spcBef>
                  <a:spcPts val="0"/>
                </a:spcBef>
                <a:spcAft>
                  <a:spcPts val="0"/>
                </a:spcAft>
                <a:buFontTx/>
                <a:buNone/>
              </a:pPr>
              <a:r>
                <a:rPr lang="en-US" altLang="zh-CN" dirty="0" smtClean="0">
                  <a:solidFill>
                    <a:srgbClr val="FFFFFF"/>
                  </a:solidFill>
                  <a:latin typeface="微软雅黑"/>
                  <a:ea typeface="微软雅黑"/>
                </a:rPr>
                <a:t>02</a:t>
              </a:r>
              <a:endParaRPr lang="zh-CN" altLang="en-US" dirty="0">
                <a:solidFill>
                  <a:srgbClr val="FFFFFF"/>
                </a:solidFill>
                <a:latin typeface="微软雅黑"/>
                <a:ea typeface="微软雅黑"/>
              </a:endParaRPr>
            </a:p>
          </p:txBody>
        </p:sp>
        <p:sp>
          <p:nvSpPr>
            <p:cNvPr id="3383" name="矩形 3382"/>
            <p:cNvSpPr/>
            <p:nvPr>
              <p:custDataLst>
                <p:tags r:id="rId13"/>
              </p:custDataLst>
            </p:nvPr>
          </p:nvSpPr>
          <p:spPr>
            <a:xfrm>
              <a:off x="4572043" y="2810732"/>
              <a:ext cx="4047490" cy="605790"/>
            </a:xfrm>
            <a:prstGeom prst="rect">
              <a:avLst/>
            </a:prstGeom>
          </p:spPr>
          <p:txBody>
            <a:bodyPr wrap="square" lIns="0" tIns="0" rIns="0" bIns="0" anchor="ctr" anchorCtr="0"/>
            <a:lstStyle/>
            <a:p>
              <a:pPr fontAlgn="auto">
                <a:lnSpc>
                  <a:spcPct val="120000"/>
                </a:lnSpc>
                <a:spcBef>
                  <a:spcPts val="0"/>
                </a:spcBef>
                <a:spcAft>
                  <a:spcPts val="0"/>
                </a:spcAft>
                <a:buFontTx/>
                <a:buNone/>
              </a:pPr>
              <a:r>
                <a:rPr lang="da-DK" altLang="zh-CN" sz="1400" dirty="0" smtClean="0">
                  <a:solidFill>
                    <a:srgbClr val="000000">
                      <a:lumMod val="75000"/>
                      <a:lumOff val="25000"/>
                    </a:srgbClr>
                  </a:solidFill>
                  <a:latin typeface="微软雅黑"/>
                  <a:ea typeface="微软雅黑"/>
                </a:rPr>
                <a:t>光滑数据可以通过一个函数拟合数据来实现。线性回归的目标就是查找拟合两个属性的“最佳”线，使得其中一个属性可以用于预测出另一个属性。</a:t>
              </a:r>
            </a:p>
          </p:txBody>
        </p:sp>
      </p:grpSp>
      <p:grpSp>
        <p:nvGrpSpPr>
          <p:cNvPr id="3391" name="组合 3390"/>
          <p:cNvGrpSpPr/>
          <p:nvPr>
            <p:custDataLst>
              <p:tags r:id="rId5"/>
            </p:custDataLst>
          </p:nvPr>
        </p:nvGrpSpPr>
        <p:grpSpPr>
          <a:xfrm>
            <a:off x="1084623" y="4608579"/>
            <a:ext cx="7136765" cy="718820"/>
            <a:chOff x="1687238" y="3473536"/>
            <a:chExt cx="7136765" cy="718820"/>
          </a:xfrm>
        </p:grpSpPr>
        <p:sp>
          <p:nvSpPr>
            <p:cNvPr id="3197" name="Freeform 32"/>
            <p:cNvSpPr/>
            <p:nvPr>
              <p:custDataLst>
                <p:tags r:id="rId6"/>
              </p:custDataLst>
            </p:nvPr>
          </p:nvSpPr>
          <p:spPr bwMode="auto">
            <a:xfrm>
              <a:off x="2253829" y="3607167"/>
              <a:ext cx="2143426" cy="470378"/>
            </a:xfrm>
            <a:custGeom>
              <a:avLst/>
              <a:gdLst>
                <a:gd name="T0" fmla="*/ 1604 w 1604"/>
                <a:gd name="T1" fmla="*/ 176 h 352"/>
                <a:gd name="T2" fmla="*/ 1461 w 1604"/>
                <a:gd name="T3" fmla="*/ 352 h 352"/>
                <a:gd name="T4" fmla="*/ 0 w 1604"/>
                <a:gd name="T5" fmla="*/ 352 h 352"/>
                <a:gd name="T6" fmla="*/ 0 w 1604"/>
                <a:gd name="T7" fmla="*/ 0 h 352"/>
                <a:gd name="T8" fmla="*/ 1461 w 1604"/>
                <a:gd name="T9" fmla="*/ 0 h 352"/>
                <a:gd name="T10" fmla="*/ 1604 w 1604"/>
                <a:gd name="T11" fmla="*/ 176 h 352"/>
              </a:gdLst>
              <a:ahLst/>
              <a:cxnLst>
                <a:cxn ang="0">
                  <a:pos x="T0" y="T1"/>
                </a:cxn>
                <a:cxn ang="0">
                  <a:pos x="T2" y="T3"/>
                </a:cxn>
                <a:cxn ang="0">
                  <a:pos x="T4" y="T5"/>
                </a:cxn>
                <a:cxn ang="0">
                  <a:pos x="T6" y="T7"/>
                </a:cxn>
                <a:cxn ang="0">
                  <a:pos x="T8" y="T9"/>
                </a:cxn>
                <a:cxn ang="0">
                  <a:pos x="T10" y="T11"/>
                </a:cxn>
              </a:cxnLst>
              <a:rect l="0" t="0" r="r" b="b"/>
              <a:pathLst>
                <a:path w="1604" h="352">
                  <a:moveTo>
                    <a:pt x="1604" y="176"/>
                  </a:moveTo>
                  <a:lnTo>
                    <a:pt x="1461" y="352"/>
                  </a:lnTo>
                  <a:lnTo>
                    <a:pt x="0" y="352"/>
                  </a:lnTo>
                  <a:lnTo>
                    <a:pt x="0" y="0"/>
                  </a:lnTo>
                  <a:lnTo>
                    <a:pt x="1461" y="0"/>
                  </a:lnTo>
                  <a:lnTo>
                    <a:pt x="1604" y="176"/>
                  </a:lnTo>
                  <a:close/>
                </a:path>
              </a:pathLst>
            </a:custGeom>
            <a:solidFill>
              <a:schemeClr val="accent3">
                <a:lumMod val="75000"/>
              </a:schemeClr>
            </a:solidFill>
            <a:ln>
              <a:noFill/>
            </a:ln>
          </p:spPr>
          <p:txBody>
            <a:bodyPr vert="horz" wrap="square" lIns="91440" tIns="45720" rIns="91440" bIns="45720" numCol="1" anchor="ctr" anchorCtr="0" compatLnSpc="1">
              <a:normAutofit/>
            </a:bodyPr>
            <a:lstStyle/>
            <a:p>
              <a:pPr algn="ctr" fontAlgn="auto">
                <a:spcBef>
                  <a:spcPts val="0"/>
                </a:spcBef>
                <a:spcAft>
                  <a:spcPts val="0"/>
                </a:spcAft>
                <a:buFontTx/>
                <a:buNone/>
              </a:pPr>
              <a:r>
                <a:rPr lang="zh-CN" altLang="en-US" dirty="0" smtClean="0">
                  <a:solidFill>
                    <a:srgbClr val="FFFFFF"/>
                  </a:solidFill>
                  <a:latin typeface="微软雅黑"/>
                  <a:ea typeface="微软雅黑"/>
                </a:rPr>
                <a:t>聚类</a:t>
              </a:r>
            </a:p>
          </p:txBody>
        </p:sp>
        <p:sp>
          <p:nvSpPr>
            <p:cNvPr id="3203" name="Freeform 38"/>
            <p:cNvSpPr/>
            <p:nvPr>
              <p:custDataLst>
                <p:tags r:id="rId7"/>
              </p:custDataLst>
            </p:nvPr>
          </p:nvSpPr>
          <p:spPr bwMode="auto">
            <a:xfrm>
              <a:off x="2253829" y="3851710"/>
              <a:ext cx="326057" cy="220490"/>
            </a:xfrm>
            <a:custGeom>
              <a:avLst/>
              <a:gdLst>
                <a:gd name="T0" fmla="*/ 244 w 244"/>
                <a:gd name="T1" fmla="*/ 69 h 165"/>
                <a:gd name="T2" fmla="*/ 0 w 244"/>
                <a:gd name="T3" fmla="*/ 0 h 165"/>
                <a:gd name="T4" fmla="*/ 0 w 244"/>
                <a:gd name="T5" fmla="*/ 165 h 165"/>
                <a:gd name="T6" fmla="*/ 244 w 244"/>
                <a:gd name="T7" fmla="*/ 69 h 165"/>
              </a:gdLst>
              <a:ahLst/>
              <a:cxnLst>
                <a:cxn ang="0">
                  <a:pos x="T0" y="T1"/>
                </a:cxn>
                <a:cxn ang="0">
                  <a:pos x="T2" y="T3"/>
                </a:cxn>
                <a:cxn ang="0">
                  <a:pos x="T4" y="T5"/>
                </a:cxn>
                <a:cxn ang="0">
                  <a:pos x="T6" y="T7"/>
                </a:cxn>
              </a:cxnLst>
              <a:rect l="0" t="0" r="r" b="b"/>
              <a:pathLst>
                <a:path w="244" h="165">
                  <a:moveTo>
                    <a:pt x="244" y="69"/>
                  </a:moveTo>
                  <a:lnTo>
                    <a:pt x="0" y="0"/>
                  </a:lnTo>
                  <a:lnTo>
                    <a:pt x="0" y="165"/>
                  </a:lnTo>
                  <a:lnTo>
                    <a:pt x="244" y="69"/>
                  </a:lnTo>
                  <a:close/>
                </a:path>
              </a:pathLst>
            </a:custGeom>
            <a:solidFill>
              <a:schemeClr val="accent3">
                <a:lumMod val="50000"/>
              </a:schemeClr>
            </a:solidFill>
            <a:ln>
              <a:noFill/>
            </a:ln>
          </p:spPr>
          <p:txBody>
            <a:bodyPr vert="horz" wrap="square" lIns="0" tIns="0" rIns="0" bIns="0" numCol="1" anchor="ctr" anchorCtr="0" compatLnSpc="1">
              <a:normAutofit fontScale="87500" lnSpcReduction="10000"/>
            </a:bodyPr>
            <a:lstStyle/>
            <a:p>
              <a:pPr algn="ctr" fontAlgn="auto">
                <a:spcBef>
                  <a:spcPts val="0"/>
                </a:spcBef>
                <a:spcAft>
                  <a:spcPts val="0"/>
                </a:spcAft>
                <a:buFontTx/>
                <a:buNone/>
              </a:pPr>
              <a:endParaRPr lang="zh-CN" altLang="en-US">
                <a:solidFill>
                  <a:srgbClr val="FFFFFF"/>
                </a:solidFill>
                <a:latin typeface="微软雅黑"/>
                <a:ea typeface="微软雅黑"/>
              </a:endParaRPr>
            </a:p>
          </p:txBody>
        </p:sp>
        <p:sp>
          <p:nvSpPr>
            <p:cNvPr id="3228" name="Rectangle 63"/>
            <p:cNvSpPr>
              <a:spLocks noChangeArrowheads="1"/>
            </p:cNvSpPr>
            <p:nvPr>
              <p:custDataLst>
                <p:tags r:id="rId8"/>
              </p:custDataLst>
            </p:nvPr>
          </p:nvSpPr>
          <p:spPr bwMode="auto">
            <a:xfrm>
              <a:off x="1687238" y="3473536"/>
              <a:ext cx="892649" cy="470378"/>
            </a:xfrm>
            <a:prstGeom prst="rect">
              <a:avLst/>
            </a:prstGeom>
            <a:solidFill>
              <a:schemeClr val="accent3"/>
            </a:solidFill>
            <a:ln>
              <a:noFill/>
            </a:ln>
          </p:spPr>
          <p:txBody>
            <a:bodyPr vert="horz" wrap="square" lIns="0" tIns="0" rIns="0" bIns="0" numCol="1" anchor="ctr" anchorCtr="0" compatLnSpc="1">
              <a:normAutofit/>
            </a:bodyPr>
            <a:lstStyle/>
            <a:p>
              <a:pPr algn="ctr" fontAlgn="auto">
                <a:spcBef>
                  <a:spcPts val="0"/>
                </a:spcBef>
                <a:spcAft>
                  <a:spcPts val="0"/>
                </a:spcAft>
                <a:buFontTx/>
                <a:buNone/>
              </a:pPr>
              <a:r>
                <a:rPr lang="en-US" altLang="zh-CN" dirty="0" smtClean="0">
                  <a:solidFill>
                    <a:srgbClr val="FFFFFF"/>
                  </a:solidFill>
                  <a:latin typeface="微软雅黑"/>
                  <a:ea typeface="微软雅黑"/>
                </a:rPr>
                <a:t>03</a:t>
              </a:r>
              <a:endParaRPr lang="zh-CN" altLang="en-US" dirty="0">
                <a:solidFill>
                  <a:srgbClr val="FFFFFF"/>
                </a:solidFill>
                <a:latin typeface="微软雅黑"/>
                <a:ea typeface="微软雅黑"/>
              </a:endParaRPr>
            </a:p>
          </p:txBody>
        </p:sp>
        <p:sp>
          <p:nvSpPr>
            <p:cNvPr id="3384" name="矩形 3383"/>
            <p:cNvSpPr/>
            <p:nvPr>
              <p:custDataLst>
                <p:tags r:id="rId9"/>
              </p:custDataLst>
            </p:nvPr>
          </p:nvSpPr>
          <p:spPr>
            <a:xfrm>
              <a:off x="4572043" y="3473536"/>
              <a:ext cx="4251960" cy="718820"/>
            </a:xfrm>
            <a:prstGeom prst="rect">
              <a:avLst/>
            </a:prstGeom>
          </p:spPr>
          <p:txBody>
            <a:bodyPr wrap="square" lIns="0" tIns="0" rIns="0" bIns="0" anchor="ctr" anchorCtr="0">
              <a:normAutofit fontScale="97500" lnSpcReduction="10000"/>
            </a:bodyPr>
            <a:lstStyle/>
            <a:p>
              <a:pPr fontAlgn="auto">
                <a:lnSpc>
                  <a:spcPct val="120000"/>
                </a:lnSpc>
                <a:spcBef>
                  <a:spcPts val="0"/>
                </a:spcBef>
                <a:spcAft>
                  <a:spcPts val="0"/>
                </a:spcAft>
                <a:buFontTx/>
                <a:buNone/>
              </a:pPr>
              <a:r>
                <a:rPr lang="da-DK" altLang="zh-CN" sz="1400" dirty="0" smtClean="0">
                  <a:solidFill>
                    <a:srgbClr val="000000">
                      <a:lumMod val="75000"/>
                      <a:lumOff val="25000"/>
                    </a:srgbClr>
                  </a:solidFill>
                  <a:latin typeface="微软雅黑"/>
                  <a:ea typeface="微软雅黑"/>
                </a:rPr>
                <a:t>离群点可通过聚类进行检测，将类似的值组织成群或簇，离群点即为落在簇集合之外的值。许多数据光滑的方法也是涉及离散化的数据归约方法。</a:t>
              </a:r>
            </a:p>
          </p:txBody>
        </p:sp>
      </p:grpSp>
      <p:sp>
        <p:nvSpPr>
          <p:cNvPr id="13" name="文本框 12"/>
          <p:cNvSpPr txBox="1"/>
          <p:nvPr/>
        </p:nvSpPr>
        <p:spPr>
          <a:xfrm>
            <a:off x="541655" y="901700"/>
            <a:ext cx="8100695" cy="822960"/>
          </a:xfrm>
          <a:prstGeom prst="rect">
            <a:avLst/>
          </a:prstGeom>
          <a:noFill/>
        </p:spPr>
        <p:txBody>
          <a:bodyPr wrap="square" rtlCol="0" anchor="t">
            <a:spAutoFit/>
          </a:bodyPr>
          <a:lstStyle/>
          <a:p>
            <a:pPr fontAlgn="auto">
              <a:lnSpc>
                <a:spcPct val="150000"/>
              </a:lnSpc>
              <a:spcBef>
                <a:spcPts val="0"/>
              </a:spcBef>
              <a:spcAft>
                <a:spcPts val="0"/>
              </a:spcAft>
              <a:buFontTx/>
              <a:buNone/>
            </a:pPr>
            <a:r>
              <a:rPr lang="zh-CN" altLang="en-US" sz="1600">
                <a:solidFill>
                  <a:srgbClr val="000000"/>
                </a:solidFill>
                <a:latin typeface="微软雅黑"/>
                <a:ea typeface="微软雅黑"/>
              </a:rPr>
              <a:t>噪声是被测量的变量的随机误差或方差。给定一个数值属性，如何才能使数据“光滑”，去掉噪声？下面给出数据光滑技术的具体内容。</a:t>
            </a:r>
          </a:p>
        </p:txBody>
      </p:sp>
    </p:spTree>
    <p:extLst>
      <p:ext uri="{BB962C8B-B14F-4D97-AF65-F5344CB8AC3E}">
        <p14:creationId xmlns:p14="http://schemas.microsoft.com/office/powerpoint/2010/main" val="200822754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8" name="文本框 6"/>
          <p:cNvSpPr txBox="1"/>
          <p:nvPr/>
        </p:nvSpPr>
        <p:spPr>
          <a:xfrm>
            <a:off x="452232" y="173917"/>
            <a:ext cx="2271776" cy="415498"/>
          </a:xfrm>
          <a:prstGeom prst="rect">
            <a:avLst/>
          </a:prstGeom>
          <a:noFill/>
        </p:spPr>
        <p:txBody>
          <a:bodyPr wrap="none" rtlCol="0">
            <a:spAutoFit/>
          </a:bodyPr>
          <a:lstStyle/>
          <a:p>
            <a:pPr fontAlgn="auto">
              <a:spcBef>
                <a:spcPts val="0"/>
              </a:spcBef>
              <a:spcAft>
                <a:spcPts val="0"/>
              </a:spcAft>
              <a:buFontTx/>
              <a:buNone/>
            </a:pPr>
            <a:r>
              <a:rPr lang="zh-CN" altLang="en-US" sz="2100" b="1" spc="225" dirty="0" smtClean="0">
                <a:solidFill>
                  <a:prstClr val="white"/>
                </a:solidFill>
                <a:latin typeface="微软雅黑"/>
                <a:ea typeface="微软雅黑"/>
              </a:rPr>
              <a:t>数据预处理原理</a:t>
            </a:r>
            <a:endParaRPr lang="zh-CN" altLang="en-US" sz="2100" b="1" spc="225" dirty="0">
              <a:solidFill>
                <a:prstClr val="white"/>
              </a:solidFill>
              <a:latin typeface="微软雅黑"/>
              <a:ea typeface="微软雅黑"/>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auto">
              <a:spcBef>
                <a:spcPts val="0"/>
              </a:spcBef>
              <a:spcAft>
                <a:spcPts val="0"/>
              </a:spcAft>
              <a:buFontTx/>
              <a:buNone/>
            </a:pPr>
            <a:endParaRPr lang="id-ID" sz="1350">
              <a:solidFill>
                <a:prstClr val="black"/>
              </a:solidFill>
              <a:latin typeface="微软雅黑"/>
              <a:ea typeface="微软雅黑"/>
            </a:endParaRPr>
          </a:p>
        </p:txBody>
      </p:sp>
      <p:sp>
        <p:nvSpPr>
          <p:cNvPr id="45" name="矩形 44"/>
          <p:cNvSpPr/>
          <p:nvPr/>
        </p:nvSpPr>
        <p:spPr>
          <a:xfrm rot="2345184">
            <a:off x="4720540" y="699259"/>
            <a:ext cx="230934" cy="8294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srgbClr val="FFFFFF"/>
              </a:solidFill>
            </a:endParaRPr>
          </a:p>
        </p:txBody>
      </p:sp>
      <p:pic>
        <p:nvPicPr>
          <p:cNvPr id="46" name="27 Imagen"/>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srgbClr val="FFFFFF">
                    <a:lumMod val="65000"/>
                  </a:srgbClr>
                </a:solidFill>
                <a:latin typeface="微软雅黑"/>
                <a:ea typeface="微软雅黑"/>
              </a:rPr>
              <a:t>of</a:t>
            </a:r>
            <a:endParaRPr lang="es-ES" sz="1200" b="1" i="1" dirty="0">
              <a:solidFill>
                <a:srgbClr val="FFFFFF">
                  <a:lumMod val="65000"/>
                </a:srgbClr>
              </a:solidFill>
              <a:latin typeface="微软雅黑"/>
              <a:ea typeface="微软雅黑"/>
            </a:endParaRPr>
          </a:p>
        </p:txBody>
      </p:sp>
      <p:sp>
        <p:nvSpPr>
          <p:cNvPr id="49"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altLang="zh-CN" sz="1200" b="1" dirty="0">
                <a:solidFill>
                  <a:srgbClr val="FFFFFF">
                    <a:lumMod val="50000"/>
                  </a:srgbClr>
                </a:solidFill>
                <a:latin typeface="微软雅黑"/>
                <a:ea typeface="微软雅黑"/>
              </a:rPr>
              <a:t>42</a:t>
            </a:r>
            <a:endParaRPr lang="es-ES" altLang="zh-CN" sz="1200" b="1" dirty="0">
              <a:solidFill>
                <a:srgbClr val="FFFFFF">
                  <a:lumMod val="50000"/>
                </a:srgbClr>
              </a:solidFill>
              <a:latin typeface="微软雅黑"/>
              <a:ea typeface="微软雅黑"/>
            </a:endParaRPr>
          </a:p>
        </p:txBody>
      </p:sp>
      <p:pic>
        <p:nvPicPr>
          <p:cNvPr id="50" name="Imagen 27">
            <a:hlinkClick r:id="" action="ppaction://hlinkshowjump?jump=nextslide"/>
          </p:cNvPr>
          <p:cNvPicPr>
            <a:picLocks noChangeAspect="1" noChangeArrowheads="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Imagen 28">
            <a:hlinkClick r:id="" action="ppaction://hlinkshowjump?jump=previousslide"/>
          </p:cNvPr>
          <p:cNvPicPr>
            <a:picLocks noChangeAspect="1" noChangeArrowheads="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srgbClr val="000000">
                    <a:tint val="75000"/>
                  </a:srgbClr>
                </a:solidFill>
              </a:rPr>
              <a:pPr fontAlgn="auto">
                <a:spcBef>
                  <a:spcPts val="0"/>
                </a:spcBef>
                <a:spcAft>
                  <a:spcPts val="0"/>
                </a:spcAft>
                <a:buFontTx/>
                <a:buNone/>
              </a:pPr>
              <a:t>93</a:t>
            </a:fld>
            <a:endParaRPr lang="zh-CN" altLang="en-US" dirty="0">
              <a:solidFill>
                <a:srgbClr val="000000">
                  <a:tint val="75000"/>
                </a:srgbClr>
              </a:solidFill>
            </a:endParaRPr>
          </a:p>
        </p:txBody>
      </p:sp>
      <p:sp>
        <p:nvSpPr>
          <p:cNvPr id="11" name="文本框 10"/>
          <p:cNvSpPr txBox="1"/>
          <p:nvPr/>
        </p:nvSpPr>
        <p:spPr>
          <a:xfrm>
            <a:off x="566420" y="1186815"/>
            <a:ext cx="7907655" cy="352425"/>
          </a:xfrm>
          <a:prstGeom prst="rect">
            <a:avLst/>
          </a:prstGeom>
          <a:noFill/>
        </p:spPr>
        <p:txBody>
          <a:bodyPr wrap="square" rtlCol="0" anchor="t">
            <a:spAutoFit/>
          </a:bodyPr>
          <a:lstStyle/>
          <a:p>
            <a:pPr fontAlgn="auto">
              <a:spcBef>
                <a:spcPts val="0"/>
              </a:spcBef>
              <a:spcAft>
                <a:spcPts val="0"/>
              </a:spcAft>
              <a:buFontTx/>
              <a:buNone/>
            </a:pPr>
            <a:r>
              <a:rPr lang="zh-CN" altLang="en-US" sz="1600">
                <a:solidFill>
                  <a:srgbClr val="000000"/>
                </a:solidFill>
                <a:latin typeface="微软雅黑"/>
                <a:ea typeface="微软雅黑"/>
              </a:rPr>
              <a:t>数据清洗可以视为一个过程，包括检测偏差与纠正偏差两个步骤：</a:t>
            </a:r>
          </a:p>
        </p:txBody>
      </p:sp>
      <p:grpSp>
        <p:nvGrpSpPr>
          <p:cNvPr id="14" name="组合 13"/>
          <p:cNvGrpSpPr/>
          <p:nvPr>
            <p:custDataLst>
              <p:tags r:id="rId1"/>
            </p:custDataLst>
          </p:nvPr>
        </p:nvGrpSpPr>
        <p:grpSpPr>
          <a:xfrm>
            <a:off x="1268733" y="3322054"/>
            <a:ext cx="4972045" cy="730489"/>
            <a:chOff x="1490300" y="2743199"/>
            <a:chExt cx="4972045" cy="730489"/>
          </a:xfrm>
        </p:grpSpPr>
        <p:sp>
          <p:nvSpPr>
            <p:cNvPr id="35" name="任意多边形 34"/>
            <p:cNvSpPr/>
            <p:nvPr>
              <p:custDataLst>
                <p:tags r:id="rId6"/>
              </p:custDataLst>
            </p:nvPr>
          </p:nvSpPr>
          <p:spPr>
            <a:xfrm>
              <a:off x="1490300" y="2743199"/>
              <a:ext cx="580293" cy="712177"/>
            </a:xfrm>
            <a:custGeom>
              <a:avLst/>
              <a:gdLst>
                <a:gd name="connsiteX0" fmla="*/ 0 w 580293"/>
                <a:gd name="connsiteY0" fmla="*/ 0 h 712177"/>
                <a:gd name="connsiteX1" fmla="*/ 580293 w 580293"/>
                <a:gd name="connsiteY1" fmla="*/ 298119 h 712177"/>
                <a:gd name="connsiteX2" fmla="*/ 580293 w 580293"/>
                <a:gd name="connsiteY2" fmla="*/ 712177 h 712177"/>
                <a:gd name="connsiteX3" fmla="*/ 0 w 580293"/>
                <a:gd name="connsiteY3" fmla="*/ 414058 h 712177"/>
              </a:gdLst>
              <a:ahLst/>
              <a:cxnLst>
                <a:cxn ang="0">
                  <a:pos x="connsiteX0" y="connsiteY0"/>
                </a:cxn>
                <a:cxn ang="0">
                  <a:pos x="connsiteX1" y="connsiteY1"/>
                </a:cxn>
                <a:cxn ang="0">
                  <a:pos x="connsiteX2" y="connsiteY2"/>
                </a:cxn>
                <a:cxn ang="0">
                  <a:pos x="connsiteX3" y="connsiteY3"/>
                </a:cxn>
              </a:cxnLst>
              <a:rect l="l" t="t" r="r" b="b"/>
              <a:pathLst>
                <a:path w="580293" h="712177">
                  <a:moveTo>
                    <a:pt x="0" y="0"/>
                  </a:moveTo>
                  <a:lnTo>
                    <a:pt x="580293" y="298119"/>
                  </a:lnTo>
                  <a:lnTo>
                    <a:pt x="580293" y="712177"/>
                  </a:lnTo>
                  <a:lnTo>
                    <a:pt x="0" y="41405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fontAlgn="auto">
                <a:spcBef>
                  <a:spcPts val="0"/>
                </a:spcBef>
                <a:spcAft>
                  <a:spcPts val="0"/>
                </a:spcAft>
                <a:buFontTx/>
                <a:buNone/>
              </a:pPr>
              <a:endParaRPr lang="zh-CN" altLang="en-US" sz="2000">
                <a:solidFill>
                  <a:srgbClr val="FFFFFF"/>
                </a:solidFill>
              </a:endParaRPr>
            </a:p>
          </p:txBody>
        </p:sp>
        <p:sp>
          <p:nvSpPr>
            <p:cNvPr id="37" name="任意多边形 36"/>
            <p:cNvSpPr/>
            <p:nvPr>
              <p:custDataLst>
                <p:tags r:id="rId7"/>
              </p:custDataLst>
            </p:nvPr>
          </p:nvSpPr>
          <p:spPr>
            <a:xfrm>
              <a:off x="2070594" y="3042139"/>
              <a:ext cx="394921" cy="413238"/>
            </a:xfrm>
            <a:custGeom>
              <a:avLst/>
              <a:gdLst>
                <a:gd name="connsiteX0" fmla="*/ 0 w 394921"/>
                <a:gd name="connsiteY0" fmla="*/ 0 h 413238"/>
                <a:gd name="connsiteX1" fmla="*/ 207744 w 394921"/>
                <a:gd name="connsiteY1" fmla="*/ 0 h 413238"/>
                <a:gd name="connsiteX2" fmla="*/ 394921 w 394921"/>
                <a:gd name="connsiteY2" fmla="*/ 206619 h 413238"/>
                <a:gd name="connsiteX3" fmla="*/ 207744 w 394921"/>
                <a:gd name="connsiteY3" fmla="*/ 413238 h 413238"/>
                <a:gd name="connsiteX4" fmla="*/ 0 w 394921"/>
                <a:gd name="connsiteY4" fmla="*/ 413238 h 41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21" h="413238">
                  <a:moveTo>
                    <a:pt x="0" y="0"/>
                  </a:moveTo>
                  <a:lnTo>
                    <a:pt x="207744" y="0"/>
                  </a:lnTo>
                  <a:cubicBezTo>
                    <a:pt x="311119" y="0"/>
                    <a:pt x="394921" y="92506"/>
                    <a:pt x="394921" y="206619"/>
                  </a:cubicBezTo>
                  <a:cubicBezTo>
                    <a:pt x="394921" y="320731"/>
                    <a:pt x="311119" y="413238"/>
                    <a:pt x="207744" y="413238"/>
                  </a:cubicBezTo>
                  <a:lnTo>
                    <a:pt x="0" y="41323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fontAlgn="auto">
                <a:spcBef>
                  <a:spcPts val="0"/>
                </a:spcBef>
                <a:spcAft>
                  <a:spcPts val="0"/>
                </a:spcAft>
                <a:buFontTx/>
                <a:buNone/>
              </a:pPr>
              <a:r>
                <a:rPr lang="en-US" altLang="zh-CN" sz="2000" dirty="0">
                  <a:solidFill>
                    <a:srgbClr val="FFFFFF"/>
                  </a:solidFill>
                </a:rPr>
                <a:t>2</a:t>
              </a:r>
            </a:p>
          </p:txBody>
        </p:sp>
        <p:sp>
          <p:nvSpPr>
            <p:cNvPr id="75" name="文本框 74"/>
            <p:cNvSpPr txBox="1"/>
            <p:nvPr>
              <p:custDataLst>
                <p:tags r:id="rId8"/>
              </p:custDataLst>
            </p:nvPr>
          </p:nvSpPr>
          <p:spPr>
            <a:xfrm>
              <a:off x="2518266" y="3017153"/>
              <a:ext cx="3944079" cy="456535"/>
            </a:xfrm>
            <a:prstGeom prst="rect">
              <a:avLst/>
            </a:prstGeom>
            <a:noFill/>
          </p:spPr>
          <p:txBody>
            <a:bodyPr wrap="square" rtlCol="0" anchor="ctr">
              <a:noAutofit/>
            </a:bodyPr>
            <a:lstStyle/>
            <a:p>
              <a:pPr fontAlgn="auto">
                <a:lnSpc>
                  <a:spcPct val="150000"/>
                </a:lnSpc>
                <a:spcBef>
                  <a:spcPts val="0"/>
                </a:spcBef>
                <a:spcAft>
                  <a:spcPts val="0"/>
                </a:spcAft>
                <a:buFontTx/>
                <a:buNone/>
              </a:pPr>
              <a:r>
                <a:rPr lang="zh-CN" altLang="en-US" dirty="0">
                  <a:solidFill>
                    <a:srgbClr val="6F6F74"/>
                  </a:solidFill>
                  <a:latin typeface="微软雅黑"/>
                  <a:ea typeface="微软雅黑"/>
                </a:rPr>
                <a:t>纠正偏差</a:t>
              </a:r>
            </a:p>
          </p:txBody>
        </p:sp>
      </p:grpSp>
      <p:grpSp>
        <p:nvGrpSpPr>
          <p:cNvPr id="21" name="组合 20"/>
          <p:cNvGrpSpPr/>
          <p:nvPr>
            <p:custDataLst>
              <p:tags r:id="rId2"/>
            </p:custDataLst>
          </p:nvPr>
        </p:nvGrpSpPr>
        <p:grpSpPr>
          <a:xfrm>
            <a:off x="1268733" y="1998937"/>
            <a:ext cx="4972045" cy="730489"/>
            <a:chOff x="1490300" y="2743199"/>
            <a:chExt cx="4972045" cy="730489"/>
          </a:xfrm>
        </p:grpSpPr>
        <p:sp>
          <p:nvSpPr>
            <p:cNvPr id="22" name="任意多边形 21"/>
            <p:cNvSpPr/>
            <p:nvPr>
              <p:custDataLst>
                <p:tags r:id="rId3"/>
              </p:custDataLst>
            </p:nvPr>
          </p:nvSpPr>
          <p:spPr>
            <a:xfrm>
              <a:off x="1490300" y="2743199"/>
              <a:ext cx="580293" cy="712177"/>
            </a:xfrm>
            <a:custGeom>
              <a:avLst/>
              <a:gdLst>
                <a:gd name="connsiteX0" fmla="*/ 0 w 580293"/>
                <a:gd name="connsiteY0" fmla="*/ 0 h 712177"/>
                <a:gd name="connsiteX1" fmla="*/ 580293 w 580293"/>
                <a:gd name="connsiteY1" fmla="*/ 298119 h 712177"/>
                <a:gd name="connsiteX2" fmla="*/ 580293 w 580293"/>
                <a:gd name="connsiteY2" fmla="*/ 712177 h 712177"/>
                <a:gd name="connsiteX3" fmla="*/ 0 w 580293"/>
                <a:gd name="connsiteY3" fmla="*/ 414058 h 712177"/>
              </a:gdLst>
              <a:ahLst/>
              <a:cxnLst>
                <a:cxn ang="0">
                  <a:pos x="connsiteX0" y="connsiteY0"/>
                </a:cxn>
                <a:cxn ang="0">
                  <a:pos x="connsiteX1" y="connsiteY1"/>
                </a:cxn>
                <a:cxn ang="0">
                  <a:pos x="connsiteX2" y="connsiteY2"/>
                </a:cxn>
                <a:cxn ang="0">
                  <a:pos x="connsiteX3" y="connsiteY3"/>
                </a:cxn>
              </a:cxnLst>
              <a:rect l="l" t="t" r="r" b="b"/>
              <a:pathLst>
                <a:path w="580293" h="712177">
                  <a:moveTo>
                    <a:pt x="0" y="0"/>
                  </a:moveTo>
                  <a:lnTo>
                    <a:pt x="580293" y="298119"/>
                  </a:lnTo>
                  <a:lnTo>
                    <a:pt x="580293" y="712177"/>
                  </a:lnTo>
                  <a:lnTo>
                    <a:pt x="0" y="41405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fontAlgn="auto">
                <a:spcBef>
                  <a:spcPts val="0"/>
                </a:spcBef>
                <a:spcAft>
                  <a:spcPts val="0"/>
                </a:spcAft>
                <a:buFontTx/>
                <a:buNone/>
              </a:pPr>
              <a:endParaRPr lang="zh-CN" altLang="en-US" sz="2000">
                <a:solidFill>
                  <a:srgbClr val="FFFFFF"/>
                </a:solidFill>
              </a:endParaRPr>
            </a:p>
          </p:txBody>
        </p:sp>
        <p:sp>
          <p:nvSpPr>
            <p:cNvPr id="23" name="任意多边形 22"/>
            <p:cNvSpPr/>
            <p:nvPr>
              <p:custDataLst>
                <p:tags r:id="rId4"/>
              </p:custDataLst>
            </p:nvPr>
          </p:nvSpPr>
          <p:spPr>
            <a:xfrm>
              <a:off x="2070594" y="3042139"/>
              <a:ext cx="394921" cy="413238"/>
            </a:xfrm>
            <a:custGeom>
              <a:avLst/>
              <a:gdLst>
                <a:gd name="connsiteX0" fmla="*/ 0 w 394921"/>
                <a:gd name="connsiteY0" fmla="*/ 0 h 413238"/>
                <a:gd name="connsiteX1" fmla="*/ 207744 w 394921"/>
                <a:gd name="connsiteY1" fmla="*/ 0 h 413238"/>
                <a:gd name="connsiteX2" fmla="*/ 394921 w 394921"/>
                <a:gd name="connsiteY2" fmla="*/ 206619 h 413238"/>
                <a:gd name="connsiteX3" fmla="*/ 207744 w 394921"/>
                <a:gd name="connsiteY3" fmla="*/ 413238 h 413238"/>
                <a:gd name="connsiteX4" fmla="*/ 0 w 394921"/>
                <a:gd name="connsiteY4" fmla="*/ 413238 h 41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21" h="413238">
                  <a:moveTo>
                    <a:pt x="0" y="0"/>
                  </a:moveTo>
                  <a:lnTo>
                    <a:pt x="207744" y="0"/>
                  </a:lnTo>
                  <a:cubicBezTo>
                    <a:pt x="311119" y="0"/>
                    <a:pt x="394921" y="92506"/>
                    <a:pt x="394921" y="206619"/>
                  </a:cubicBezTo>
                  <a:cubicBezTo>
                    <a:pt x="394921" y="320731"/>
                    <a:pt x="311119" y="413238"/>
                    <a:pt x="207744" y="413238"/>
                  </a:cubicBezTo>
                  <a:lnTo>
                    <a:pt x="0" y="41323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fontAlgn="auto">
                <a:spcBef>
                  <a:spcPts val="0"/>
                </a:spcBef>
                <a:spcAft>
                  <a:spcPts val="0"/>
                </a:spcAft>
                <a:buFontTx/>
                <a:buNone/>
              </a:pPr>
              <a:r>
                <a:rPr lang="en-US" altLang="zh-CN" sz="2000" dirty="0">
                  <a:solidFill>
                    <a:srgbClr val="FFFFFF"/>
                  </a:solidFill>
                </a:rPr>
                <a:t>1</a:t>
              </a:r>
            </a:p>
          </p:txBody>
        </p:sp>
        <p:sp>
          <p:nvSpPr>
            <p:cNvPr id="24" name="文本框 23"/>
            <p:cNvSpPr txBox="1"/>
            <p:nvPr>
              <p:custDataLst>
                <p:tags r:id="rId5"/>
              </p:custDataLst>
            </p:nvPr>
          </p:nvSpPr>
          <p:spPr>
            <a:xfrm>
              <a:off x="2518266" y="3017153"/>
              <a:ext cx="3944079" cy="456535"/>
            </a:xfrm>
            <a:prstGeom prst="rect">
              <a:avLst/>
            </a:prstGeom>
            <a:noFill/>
          </p:spPr>
          <p:txBody>
            <a:bodyPr wrap="square" rtlCol="0" anchor="ctr">
              <a:noAutofit/>
            </a:bodyPr>
            <a:lstStyle/>
            <a:p>
              <a:pPr fontAlgn="auto">
                <a:lnSpc>
                  <a:spcPct val="150000"/>
                </a:lnSpc>
                <a:spcBef>
                  <a:spcPts val="0"/>
                </a:spcBef>
                <a:spcAft>
                  <a:spcPts val="0"/>
                </a:spcAft>
                <a:buFontTx/>
                <a:buNone/>
              </a:pPr>
              <a:r>
                <a:rPr lang="zh-CN" altLang="en-US" dirty="0">
                  <a:solidFill>
                    <a:srgbClr val="6F6F74"/>
                  </a:solidFill>
                  <a:latin typeface="微软雅黑"/>
                  <a:ea typeface="微软雅黑"/>
                </a:rPr>
                <a:t>检查偏差</a:t>
              </a:r>
            </a:p>
          </p:txBody>
        </p:sp>
      </p:grpSp>
      <p:sp>
        <p:nvSpPr>
          <p:cNvPr id="15" name="文本框 14"/>
          <p:cNvSpPr txBox="1"/>
          <p:nvPr/>
        </p:nvSpPr>
        <p:spPr>
          <a:xfrm>
            <a:off x="1522095" y="2855595"/>
            <a:ext cx="6237605" cy="532765"/>
          </a:xfrm>
          <a:prstGeom prst="rect">
            <a:avLst/>
          </a:prstGeom>
          <a:noFill/>
        </p:spPr>
        <p:txBody>
          <a:bodyPr wrap="square" rtlCol="0" anchor="t">
            <a:spAutoFit/>
          </a:bodyPr>
          <a:lstStyle/>
          <a:p>
            <a:pPr fontAlgn="auto">
              <a:spcBef>
                <a:spcPts val="0"/>
              </a:spcBef>
              <a:spcAft>
                <a:spcPts val="0"/>
              </a:spcAft>
              <a:buFontTx/>
              <a:buNone/>
            </a:pPr>
            <a:r>
              <a:rPr lang="zh-CN" altLang="en-US" sz="1400">
                <a:solidFill>
                  <a:srgbClr val="000000"/>
                </a:solidFill>
                <a:latin typeface="微软雅黑"/>
                <a:ea typeface="微软雅黑"/>
              </a:rPr>
              <a:t>可以使用已有的关于数据性质的知识发现噪声、离群点和需要考察的不寻常的值。这种知识或“关于数据的数据”称为元数据。</a:t>
            </a:r>
          </a:p>
        </p:txBody>
      </p:sp>
      <p:sp>
        <p:nvSpPr>
          <p:cNvPr id="16" name="文本框 15"/>
          <p:cNvSpPr txBox="1"/>
          <p:nvPr/>
        </p:nvSpPr>
        <p:spPr>
          <a:xfrm>
            <a:off x="1584960" y="4116070"/>
            <a:ext cx="6253480" cy="746125"/>
          </a:xfrm>
          <a:prstGeom prst="rect">
            <a:avLst/>
          </a:prstGeom>
          <a:noFill/>
        </p:spPr>
        <p:txBody>
          <a:bodyPr wrap="square" rtlCol="0" anchor="t">
            <a:spAutoFit/>
          </a:bodyPr>
          <a:lstStyle/>
          <a:p>
            <a:pPr fontAlgn="auto">
              <a:spcBef>
                <a:spcPts val="0"/>
              </a:spcBef>
              <a:spcAft>
                <a:spcPts val="0"/>
              </a:spcAft>
              <a:buFontTx/>
              <a:buNone/>
            </a:pPr>
            <a:r>
              <a:rPr lang="zh-CN" altLang="en-US" sz="1400">
                <a:solidFill>
                  <a:srgbClr val="000000"/>
                </a:solidFill>
                <a:latin typeface="微软雅黑"/>
                <a:ea typeface="微软雅黑"/>
              </a:rPr>
              <a:t>即一旦发现偏差，通常需要定义并使用一系列的变换来纠正它们。但这些工具只支持有限的变换，因此，常常可能需要为数据清洗过程的这一步编写定制的程序。</a:t>
            </a:r>
          </a:p>
        </p:txBody>
      </p:sp>
    </p:spTree>
    <p:extLst>
      <p:ext uri="{BB962C8B-B14F-4D97-AF65-F5344CB8AC3E}">
        <p14:creationId xmlns:p14="http://schemas.microsoft.com/office/powerpoint/2010/main" val="232765789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p:cNvGrpSpPr/>
          <p:nvPr/>
        </p:nvGrpSpPr>
        <p:grpSpPr>
          <a:xfrm>
            <a:off x="4222986" y="4292800"/>
            <a:ext cx="3814787" cy="544622"/>
            <a:chOff x="757211" y="2598404"/>
            <a:chExt cx="3814787" cy="544622"/>
          </a:xfrm>
        </p:grpSpPr>
        <p:sp>
          <p:nvSpPr>
            <p:cNvPr id="63" name="矩形 62"/>
            <p:cNvSpPr/>
            <p:nvPr/>
          </p:nvSpPr>
          <p:spPr>
            <a:xfrm>
              <a:off x="757211" y="2598404"/>
              <a:ext cx="3814787" cy="544622"/>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srgbClr val="FFFFFF"/>
                </a:solidFill>
              </a:endParaRPr>
            </a:p>
          </p:txBody>
        </p:sp>
        <p:sp>
          <p:nvSpPr>
            <p:cNvPr id="67" name="矩形 66"/>
            <p:cNvSpPr/>
            <p:nvPr/>
          </p:nvSpPr>
          <p:spPr>
            <a:xfrm>
              <a:off x="844119" y="2632939"/>
              <a:ext cx="3622217" cy="47062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grpSp>
        <p:nvGrpSpPr>
          <p:cNvPr id="57" name="组合 56"/>
          <p:cNvGrpSpPr/>
          <p:nvPr/>
        </p:nvGrpSpPr>
        <p:grpSpPr>
          <a:xfrm>
            <a:off x="4222986" y="3559712"/>
            <a:ext cx="3814787" cy="544622"/>
            <a:chOff x="757211" y="2598404"/>
            <a:chExt cx="3814787" cy="544622"/>
          </a:xfrm>
        </p:grpSpPr>
        <p:sp>
          <p:nvSpPr>
            <p:cNvPr id="58" name="矩形 57"/>
            <p:cNvSpPr/>
            <p:nvPr/>
          </p:nvSpPr>
          <p:spPr>
            <a:xfrm>
              <a:off x="757211" y="2598404"/>
              <a:ext cx="3814787" cy="544622"/>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60" name="矩形 59"/>
            <p:cNvSpPr/>
            <p:nvPr/>
          </p:nvSpPr>
          <p:spPr>
            <a:xfrm>
              <a:off x="844119" y="2632939"/>
              <a:ext cx="3622217" cy="47062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grpSp>
        <p:nvGrpSpPr>
          <p:cNvPr id="52" name="组合 51"/>
          <p:cNvGrpSpPr/>
          <p:nvPr/>
        </p:nvGrpSpPr>
        <p:grpSpPr>
          <a:xfrm>
            <a:off x="4222986" y="2787850"/>
            <a:ext cx="3814787" cy="544622"/>
            <a:chOff x="757211" y="2598404"/>
            <a:chExt cx="3814787" cy="544622"/>
          </a:xfrm>
        </p:grpSpPr>
        <p:sp>
          <p:nvSpPr>
            <p:cNvPr id="53" name="矩形 52"/>
            <p:cNvSpPr/>
            <p:nvPr/>
          </p:nvSpPr>
          <p:spPr>
            <a:xfrm>
              <a:off x="757211" y="2598404"/>
              <a:ext cx="3814787" cy="544622"/>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55" name="矩形 54"/>
            <p:cNvSpPr/>
            <p:nvPr/>
          </p:nvSpPr>
          <p:spPr>
            <a:xfrm>
              <a:off x="844119" y="2632939"/>
              <a:ext cx="3622217" cy="47062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grpSp>
        <p:nvGrpSpPr>
          <p:cNvPr id="26" name="组合 25"/>
          <p:cNvGrpSpPr/>
          <p:nvPr/>
        </p:nvGrpSpPr>
        <p:grpSpPr>
          <a:xfrm>
            <a:off x="4222986" y="2025850"/>
            <a:ext cx="3814787" cy="544622"/>
            <a:chOff x="757211" y="2598404"/>
            <a:chExt cx="3814787" cy="544622"/>
          </a:xfrm>
        </p:grpSpPr>
        <p:sp>
          <p:nvSpPr>
            <p:cNvPr id="49" name="矩形 48"/>
            <p:cNvSpPr/>
            <p:nvPr/>
          </p:nvSpPr>
          <p:spPr>
            <a:xfrm>
              <a:off x="757211" y="2598404"/>
              <a:ext cx="3814787" cy="544622"/>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50" name="矩形 49"/>
            <p:cNvSpPr/>
            <p:nvPr/>
          </p:nvSpPr>
          <p:spPr>
            <a:xfrm>
              <a:off x="844119" y="2632939"/>
              <a:ext cx="3622217" cy="47062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8" name="文本框 6"/>
          <p:cNvSpPr txBox="1"/>
          <p:nvPr/>
        </p:nvSpPr>
        <p:spPr>
          <a:xfrm>
            <a:off x="452231" y="173917"/>
            <a:ext cx="4119767" cy="415498"/>
          </a:xfrm>
          <a:prstGeom prst="rect">
            <a:avLst/>
          </a:prstGeom>
          <a:noFill/>
        </p:spPr>
        <p:txBody>
          <a:bodyPr wrap="square" rtlCol="0">
            <a:spAutoFit/>
          </a:bodyPr>
          <a:lstStyle/>
          <a:p>
            <a:pPr fontAlgn="auto">
              <a:spcBef>
                <a:spcPts val="0"/>
              </a:spcBef>
              <a:spcAft>
                <a:spcPts val="0"/>
              </a:spcAft>
              <a:buFontTx/>
              <a:buNone/>
            </a:pPr>
            <a:r>
              <a:rPr lang="zh-CN" altLang="en-US" sz="2100" b="1" spc="225" dirty="0" smtClean="0">
                <a:solidFill>
                  <a:prstClr val="white"/>
                </a:solidFill>
                <a:latin typeface="微软雅黑"/>
                <a:ea typeface="微软雅黑"/>
              </a:rPr>
              <a:t>数据预处理原理</a:t>
            </a:r>
            <a:endParaRPr lang="zh-CN" altLang="en-US" sz="2100" b="1" spc="225" dirty="0">
              <a:solidFill>
                <a:prstClr val="white"/>
              </a:solidFill>
              <a:latin typeface="微软雅黑"/>
              <a:ea typeface="微软雅黑"/>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auto">
              <a:spcBef>
                <a:spcPts val="0"/>
              </a:spcBef>
              <a:spcAft>
                <a:spcPts val="0"/>
              </a:spcAft>
              <a:buFontTx/>
              <a:buNone/>
            </a:pPr>
            <a:endParaRPr lang="id-ID" sz="1350">
              <a:solidFill>
                <a:prstClr val="black"/>
              </a:solidFill>
              <a:latin typeface="微软雅黑"/>
              <a:ea typeface="微软雅黑"/>
            </a:endParaRPr>
          </a:p>
        </p:txBody>
      </p:sp>
      <p:sp>
        <p:nvSpPr>
          <p:cNvPr id="22" name="TextBox 21"/>
          <p:cNvSpPr txBox="1"/>
          <p:nvPr/>
        </p:nvSpPr>
        <p:spPr>
          <a:xfrm>
            <a:off x="4222986" y="2142070"/>
            <a:ext cx="3503343" cy="369332"/>
          </a:xfrm>
          <a:prstGeom prst="rect">
            <a:avLst/>
          </a:prstGeom>
          <a:noFill/>
        </p:spPr>
        <p:txBody>
          <a:bodyPr wrap="square" rtlCol="0">
            <a:spAutoFit/>
          </a:bodyPr>
          <a:lstStyle/>
          <a:p>
            <a:pPr fontAlgn="auto">
              <a:spcBef>
                <a:spcPts val="0"/>
              </a:spcBef>
              <a:spcAft>
                <a:spcPts val="0"/>
              </a:spcAft>
              <a:buFontTx/>
              <a:buNone/>
            </a:pPr>
            <a:r>
              <a:rPr lang="zh-CN" altLang="zh-CN" dirty="0">
                <a:solidFill>
                  <a:srgbClr val="FFFFFF"/>
                </a:solidFill>
                <a:latin typeface="微软雅黑"/>
                <a:ea typeface="微软雅黑"/>
              </a:rPr>
              <a:t>（</a:t>
            </a:r>
            <a:r>
              <a:rPr lang="en-US" altLang="zh-CN" dirty="0">
                <a:solidFill>
                  <a:srgbClr val="FFFFFF"/>
                </a:solidFill>
                <a:latin typeface="微软雅黑"/>
                <a:ea typeface="微软雅黑"/>
              </a:rPr>
              <a:t>1</a:t>
            </a:r>
            <a:r>
              <a:rPr lang="zh-CN" altLang="zh-CN" dirty="0">
                <a:solidFill>
                  <a:srgbClr val="FFFFFF"/>
                </a:solidFill>
                <a:latin typeface="微软雅黑"/>
                <a:ea typeface="微软雅黑"/>
              </a:rPr>
              <a:t>）模式集成和对象匹配</a:t>
            </a:r>
            <a:r>
              <a:rPr lang="zh-CN" altLang="zh-CN" dirty="0" smtClean="0">
                <a:solidFill>
                  <a:srgbClr val="FFFFFF"/>
                </a:solidFill>
                <a:latin typeface="微软雅黑"/>
                <a:ea typeface="微软雅黑"/>
              </a:rPr>
              <a:t>问题</a:t>
            </a:r>
            <a:endParaRPr lang="en-US" altLang="zh-CN" dirty="0" smtClean="0">
              <a:solidFill>
                <a:srgbClr val="FFFFFF"/>
              </a:solidFill>
              <a:latin typeface="微软雅黑"/>
              <a:ea typeface="微软雅黑"/>
            </a:endParaRPr>
          </a:p>
        </p:txBody>
      </p:sp>
      <p:sp>
        <p:nvSpPr>
          <p:cNvPr id="23" name="TextBox 22"/>
          <p:cNvSpPr txBox="1"/>
          <p:nvPr/>
        </p:nvSpPr>
        <p:spPr>
          <a:xfrm>
            <a:off x="4222986" y="2894546"/>
            <a:ext cx="1704313" cy="369332"/>
          </a:xfrm>
          <a:prstGeom prst="rect">
            <a:avLst/>
          </a:prstGeom>
          <a:noFill/>
        </p:spPr>
        <p:txBody>
          <a:bodyPr wrap="none" rtlCol="0">
            <a:spAutoFit/>
          </a:bodyPr>
          <a:lstStyle/>
          <a:p>
            <a:pPr fontAlgn="auto">
              <a:spcBef>
                <a:spcPts val="0"/>
              </a:spcBef>
              <a:spcAft>
                <a:spcPts val="0"/>
              </a:spcAft>
              <a:buFontTx/>
              <a:buNone/>
            </a:pPr>
            <a:r>
              <a:rPr lang="zh-CN" altLang="zh-CN" dirty="0">
                <a:solidFill>
                  <a:srgbClr val="FFFFFF"/>
                </a:solidFill>
                <a:latin typeface="微软雅黑"/>
                <a:ea typeface="微软雅黑"/>
              </a:rPr>
              <a:t>（</a:t>
            </a:r>
            <a:r>
              <a:rPr lang="en-US" altLang="zh-CN" dirty="0">
                <a:solidFill>
                  <a:srgbClr val="FFFFFF"/>
                </a:solidFill>
                <a:latin typeface="微软雅黑"/>
                <a:ea typeface="微软雅黑"/>
              </a:rPr>
              <a:t>2</a:t>
            </a:r>
            <a:r>
              <a:rPr lang="zh-CN" altLang="zh-CN" dirty="0">
                <a:solidFill>
                  <a:srgbClr val="FFFFFF"/>
                </a:solidFill>
                <a:latin typeface="微软雅黑"/>
                <a:ea typeface="微软雅黑"/>
              </a:rPr>
              <a:t>）冗余</a:t>
            </a:r>
            <a:r>
              <a:rPr lang="zh-CN" altLang="zh-CN" dirty="0" smtClean="0">
                <a:solidFill>
                  <a:srgbClr val="FFFFFF"/>
                </a:solidFill>
                <a:latin typeface="微软雅黑"/>
                <a:ea typeface="微软雅黑"/>
              </a:rPr>
              <a:t>问题</a:t>
            </a:r>
            <a:endParaRPr lang="zh-CN" altLang="en-US" dirty="0">
              <a:solidFill>
                <a:srgbClr val="FFFFFF"/>
              </a:solidFill>
              <a:latin typeface="微软雅黑"/>
              <a:ea typeface="微软雅黑"/>
            </a:endParaRPr>
          </a:p>
        </p:txBody>
      </p:sp>
      <p:sp>
        <p:nvSpPr>
          <p:cNvPr id="24" name="TextBox 23"/>
          <p:cNvSpPr txBox="1"/>
          <p:nvPr/>
        </p:nvSpPr>
        <p:spPr>
          <a:xfrm>
            <a:off x="4222986" y="3666071"/>
            <a:ext cx="1704313" cy="369332"/>
          </a:xfrm>
          <a:prstGeom prst="rect">
            <a:avLst/>
          </a:prstGeom>
          <a:noFill/>
        </p:spPr>
        <p:txBody>
          <a:bodyPr wrap="none" rtlCol="0">
            <a:spAutoFit/>
          </a:bodyPr>
          <a:lstStyle/>
          <a:p>
            <a:pPr fontAlgn="auto">
              <a:spcBef>
                <a:spcPts val="0"/>
              </a:spcBef>
              <a:spcAft>
                <a:spcPts val="0"/>
              </a:spcAft>
              <a:buFontTx/>
              <a:buNone/>
            </a:pPr>
            <a:r>
              <a:rPr lang="zh-CN" altLang="zh-CN" dirty="0">
                <a:solidFill>
                  <a:srgbClr val="FFFFFF"/>
                </a:solidFill>
                <a:latin typeface="微软雅黑"/>
                <a:ea typeface="微软雅黑"/>
              </a:rPr>
              <a:t>（</a:t>
            </a:r>
            <a:r>
              <a:rPr lang="en-US" altLang="zh-CN" dirty="0">
                <a:solidFill>
                  <a:srgbClr val="FFFFFF"/>
                </a:solidFill>
                <a:latin typeface="微软雅黑"/>
                <a:ea typeface="微软雅黑"/>
              </a:rPr>
              <a:t>3</a:t>
            </a:r>
            <a:r>
              <a:rPr lang="zh-CN" altLang="zh-CN" dirty="0">
                <a:solidFill>
                  <a:srgbClr val="FFFFFF"/>
                </a:solidFill>
                <a:latin typeface="微软雅黑"/>
                <a:ea typeface="微软雅黑"/>
              </a:rPr>
              <a:t>）元组</a:t>
            </a:r>
            <a:r>
              <a:rPr lang="zh-CN" altLang="zh-CN" dirty="0" smtClean="0">
                <a:solidFill>
                  <a:srgbClr val="FFFFFF"/>
                </a:solidFill>
                <a:latin typeface="微软雅黑"/>
                <a:ea typeface="微软雅黑"/>
              </a:rPr>
              <a:t>重复</a:t>
            </a:r>
            <a:endParaRPr lang="zh-CN" altLang="en-US" dirty="0">
              <a:solidFill>
                <a:srgbClr val="FFFFFF"/>
              </a:solidFill>
              <a:latin typeface="微软雅黑"/>
              <a:ea typeface="微软雅黑"/>
            </a:endParaRPr>
          </a:p>
        </p:txBody>
      </p:sp>
      <p:sp>
        <p:nvSpPr>
          <p:cNvPr id="25" name="TextBox 24"/>
          <p:cNvSpPr txBox="1"/>
          <p:nvPr/>
        </p:nvSpPr>
        <p:spPr>
          <a:xfrm>
            <a:off x="4222986" y="4399496"/>
            <a:ext cx="3781805" cy="646331"/>
          </a:xfrm>
          <a:prstGeom prst="rect">
            <a:avLst/>
          </a:prstGeom>
          <a:noFill/>
        </p:spPr>
        <p:txBody>
          <a:bodyPr wrap="none" rtlCol="0">
            <a:spAutoFit/>
          </a:bodyPr>
          <a:lstStyle/>
          <a:p>
            <a:pPr fontAlgn="auto">
              <a:spcBef>
                <a:spcPts val="0"/>
              </a:spcBef>
              <a:spcAft>
                <a:spcPts val="0"/>
              </a:spcAft>
              <a:buFontTx/>
              <a:buNone/>
            </a:pPr>
            <a:r>
              <a:rPr lang="zh-CN" altLang="zh-CN" dirty="0">
                <a:solidFill>
                  <a:srgbClr val="FFFFFF"/>
                </a:solidFill>
                <a:latin typeface="微软雅黑"/>
                <a:ea typeface="微软雅黑"/>
              </a:rPr>
              <a:t>（</a:t>
            </a:r>
            <a:r>
              <a:rPr lang="en-US" altLang="zh-CN" dirty="0">
                <a:solidFill>
                  <a:srgbClr val="FFFFFF"/>
                </a:solidFill>
                <a:latin typeface="微软雅黑"/>
                <a:ea typeface="微软雅黑"/>
              </a:rPr>
              <a:t>4</a:t>
            </a:r>
            <a:r>
              <a:rPr lang="zh-CN" altLang="zh-CN" dirty="0">
                <a:solidFill>
                  <a:srgbClr val="FFFFFF"/>
                </a:solidFill>
                <a:latin typeface="微软雅黑"/>
                <a:ea typeface="微软雅黑"/>
              </a:rPr>
              <a:t>）数据值冲突的检测与处理问题</a:t>
            </a:r>
            <a:endParaRPr lang="zh-CN" altLang="en-US" dirty="0">
              <a:solidFill>
                <a:srgbClr val="FFFFFF"/>
              </a:solidFill>
              <a:latin typeface="微软雅黑"/>
              <a:ea typeface="微软雅黑"/>
            </a:endParaRPr>
          </a:p>
          <a:p>
            <a:pPr fontAlgn="auto">
              <a:spcBef>
                <a:spcPts val="0"/>
              </a:spcBef>
              <a:spcAft>
                <a:spcPts val="0"/>
              </a:spcAft>
              <a:buFontTx/>
              <a:buNone/>
            </a:pPr>
            <a:endParaRPr lang="zh-CN" altLang="en-US" dirty="0">
              <a:solidFill>
                <a:srgbClr val="FFFFFF"/>
              </a:solidFill>
              <a:latin typeface="微软雅黑"/>
              <a:ea typeface="微软雅黑"/>
            </a:endParaRPr>
          </a:p>
        </p:txBody>
      </p:sp>
      <p:sp>
        <p:nvSpPr>
          <p:cNvPr id="76" name="圆角矩形 75"/>
          <p:cNvSpPr/>
          <p:nvPr/>
        </p:nvSpPr>
        <p:spPr>
          <a:xfrm>
            <a:off x="1057275" y="2013968"/>
            <a:ext cx="1781176" cy="2813930"/>
          </a:xfrm>
          <a:prstGeom prst="roundRect">
            <a:avLst>
              <a:gd name="adj" fmla="val 20658"/>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200">
              <a:solidFill>
                <a:srgbClr val="000000">
                  <a:lumMod val="65000"/>
                  <a:lumOff val="35000"/>
                </a:srgbClr>
              </a:solidFill>
            </a:endParaRPr>
          </a:p>
        </p:txBody>
      </p:sp>
      <p:sp>
        <p:nvSpPr>
          <p:cNvPr id="29" name="TextBox 28"/>
          <p:cNvSpPr txBox="1"/>
          <p:nvPr/>
        </p:nvSpPr>
        <p:spPr>
          <a:xfrm>
            <a:off x="1210479" y="2194942"/>
            <a:ext cx="1523196" cy="2554545"/>
          </a:xfrm>
          <a:prstGeom prst="rect">
            <a:avLst/>
          </a:prstGeom>
          <a:noFill/>
        </p:spPr>
        <p:txBody>
          <a:bodyPr wrap="square" rtlCol="0">
            <a:spAutoFit/>
          </a:bodyPr>
          <a:lstStyle/>
          <a:p>
            <a:pPr algn="ctr" fontAlgn="auto">
              <a:spcBef>
                <a:spcPts val="0"/>
              </a:spcBef>
              <a:spcAft>
                <a:spcPts val="0"/>
              </a:spcAft>
              <a:buFontTx/>
              <a:buNone/>
            </a:pPr>
            <a:r>
              <a:rPr lang="zh-CN" altLang="zh-CN" sz="1600" dirty="0">
                <a:solidFill>
                  <a:srgbClr val="FFFFFF"/>
                </a:solidFill>
                <a:latin typeface="微软雅黑"/>
                <a:ea typeface="微软雅黑"/>
              </a:rPr>
              <a:t>数据挖掘经常需要数据集成合并来自多个数据存储的数据。数据还可能需要变换成适于挖掘的形式。数据分析任务多半涉及数据集成</a:t>
            </a:r>
            <a:r>
              <a:rPr lang="zh-CN" altLang="zh-CN" sz="1600" dirty="0" smtClean="0">
                <a:solidFill>
                  <a:srgbClr val="FFFFFF"/>
                </a:solidFill>
                <a:latin typeface="微软雅黑"/>
                <a:ea typeface="微软雅黑"/>
              </a:rPr>
              <a:t>。</a:t>
            </a:r>
            <a:endParaRPr lang="zh-CN" altLang="en-US" sz="1600" dirty="0">
              <a:solidFill>
                <a:srgbClr val="FFFFFF"/>
              </a:solidFill>
              <a:latin typeface="微软雅黑"/>
              <a:ea typeface="微软雅黑"/>
            </a:endParaRPr>
          </a:p>
        </p:txBody>
      </p:sp>
      <p:sp>
        <p:nvSpPr>
          <p:cNvPr id="30" name="右箭头 29"/>
          <p:cNvSpPr/>
          <p:nvPr/>
        </p:nvSpPr>
        <p:spPr>
          <a:xfrm>
            <a:off x="3137648" y="2672280"/>
            <a:ext cx="564776" cy="136312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r>
              <a:rPr lang="zh-CN" altLang="en-US" dirty="0">
                <a:solidFill>
                  <a:srgbClr val="FFFFFF"/>
                </a:solidFill>
              </a:rPr>
              <a:t>问题</a:t>
            </a:r>
          </a:p>
        </p:txBody>
      </p:sp>
      <p:sp>
        <p:nvSpPr>
          <p:cNvPr id="33" name="矩形 32"/>
          <p:cNvSpPr/>
          <p:nvPr/>
        </p:nvSpPr>
        <p:spPr>
          <a:xfrm rot="2345184">
            <a:off x="4720540" y="699259"/>
            <a:ext cx="230934" cy="8294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srgbClr val="FFFFFF"/>
              </a:solidFill>
            </a:endParaRPr>
          </a:p>
        </p:txBody>
      </p:sp>
      <p:pic>
        <p:nvPicPr>
          <p:cNvPr id="34" name="27 Imagen"/>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srgbClr val="FFFFFF">
                    <a:lumMod val="65000"/>
                  </a:srgbClr>
                </a:solidFill>
                <a:latin typeface="微软雅黑"/>
                <a:ea typeface="微软雅黑"/>
              </a:rPr>
              <a:t>of</a:t>
            </a:r>
            <a:endParaRPr lang="es-ES" sz="1200" b="1" i="1" dirty="0">
              <a:solidFill>
                <a:srgbClr val="FFFFFF">
                  <a:lumMod val="65000"/>
                </a:srgbClr>
              </a:solidFill>
              <a:latin typeface="微软雅黑"/>
              <a:ea typeface="微软雅黑"/>
            </a:endParaRPr>
          </a:p>
        </p:txBody>
      </p:sp>
      <p:sp>
        <p:nvSpPr>
          <p:cNvPr id="36"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altLang="zh-CN" sz="1200" b="1" dirty="0">
                <a:solidFill>
                  <a:srgbClr val="FFFFFF">
                    <a:lumMod val="50000"/>
                  </a:srgbClr>
                </a:solidFill>
                <a:latin typeface="微软雅黑"/>
                <a:ea typeface="微软雅黑"/>
              </a:rPr>
              <a:t>42</a:t>
            </a:r>
            <a:endParaRPr lang="es-ES" altLang="zh-CN" sz="1200" b="1" dirty="0">
              <a:solidFill>
                <a:srgbClr val="FFFFFF">
                  <a:lumMod val="50000"/>
                </a:srgbClr>
              </a:solidFill>
              <a:latin typeface="微软雅黑"/>
              <a:ea typeface="微软雅黑"/>
            </a:endParaRPr>
          </a:p>
        </p:txBody>
      </p:sp>
      <p:pic>
        <p:nvPicPr>
          <p:cNvPr id="37" name="Imagen 27">
            <a:hlinkClick r:id="" action="ppaction://hlinkshowjump?jump=nextslide"/>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Imagen 28">
            <a:hlinkClick r:id="" action="ppaction://hlinkshowjump?jump=previousslide"/>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srgbClr val="000000">
                    <a:tint val="75000"/>
                  </a:srgbClr>
                </a:solidFill>
              </a:rPr>
              <a:pPr fontAlgn="auto">
                <a:spcBef>
                  <a:spcPts val="0"/>
                </a:spcBef>
                <a:spcAft>
                  <a:spcPts val="0"/>
                </a:spcAft>
                <a:buFontTx/>
                <a:buNone/>
              </a:pPr>
              <a:t>94</a:t>
            </a:fld>
            <a:endParaRPr lang="zh-CN" altLang="en-US" dirty="0">
              <a:solidFill>
                <a:srgbClr val="000000">
                  <a:tint val="75000"/>
                </a:srgbClr>
              </a:solidFill>
            </a:endParaRPr>
          </a:p>
        </p:txBody>
      </p:sp>
      <p:sp>
        <p:nvSpPr>
          <p:cNvPr id="11" name="文本框 40"/>
          <p:cNvSpPr txBox="1"/>
          <p:nvPr/>
        </p:nvSpPr>
        <p:spPr>
          <a:xfrm>
            <a:off x="399253" y="843230"/>
            <a:ext cx="1107996" cy="369332"/>
          </a:xfrm>
          <a:prstGeom prst="rect">
            <a:avLst/>
          </a:prstGeom>
          <a:noFill/>
        </p:spPr>
        <p:txBody>
          <a:bodyPr wrap="none" rtlCol="0">
            <a:spAutoFit/>
          </a:bodyPr>
          <a:lstStyle/>
          <a:p>
            <a:pPr fontAlgn="auto">
              <a:spcBef>
                <a:spcPts val="0"/>
              </a:spcBef>
              <a:spcAft>
                <a:spcPts val="0"/>
              </a:spcAft>
              <a:buFontTx/>
              <a:buNone/>
            </a:pPr>
            <a:r>
              <a:rPr lang="zh-CN" altLang="en-US" b="1" dirty="0" smtClean="0">
                <a:solidFill>
                  <a:srgbClr val="3D89BC"/>
                </a:solidFill>
                <a:latin typeface="微软雅黑"/>
                <a:ea typeface="微软雅黑"/>
              </a:rPr>
              <a:t>数据集成</a:t>
            </a:r>
            <a:endParaRPr lang="zh-CN" altLang="en-US" b="1" dirty="0">
              <a:solidFill>
                <a:srgbClr val="3D89BC"/>
              </a:solidFill>
              <a:latin typeface="微软雅黑"/>
              <a:ea typeface="微软雅黑"/>
            </a:endParaRPr>
          </a:p>
        </p:txBody>
      </p:sp>
      <p:sp>
        <p:nvSpPr>
          <p:cNvPr id="12" name="椭圆 11"/>
          <p:cNvSpPr/>
          <p:nvPr/>
        </p:nvSpPr>
        <p:spPr>
          <a:xfrm>
            <a:off x="293525" y="946406"/>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srgbClr val="FFFFFF"/>
              </a:solidFill>
            </a:endParaRPr>
          </a:p>
        </p:txBody>
      </p:sp>
    </p:spTree>
    <p:extLst>
      <p:ext uri="{BB962C8B-B14F-4D97-AF65-F5344CB8AC3E}">
        <p14:creationId xmlns:p14="http://schemas.microsoft.com/office/powerpoint/2010/main" val="382813049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p:cNvGrpSpPr/>
          <p:nvPr/>
        </p:nvGrpSpPr>
        <p:grpSpPr>
          <a:xfrm>
            <a:off x="1621146" y="4159583"/>
            <a:ext cx="5734257" cy="752580"/>
            <a:chOff x="757211" y="2598404"/>
            <a:chExt cx="3814787" cy="544622"/>
          </a:xfrm>
        </p:grpSpPr>
        <p:sp>
          <p:nvSpPr>
            <p:cNvPr id="63" name="矩形 62"/>
            <p:cNvSpPr/>
            <p:nvPr/>
          </p:nvSpPr>
          <p:spPr>
            <a:xfrm>
              <a:off x="757211" y="2598404"/>
              <a:ext cx="3814787" cy="544622"/>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srgbClr val="FFFFFF"/>
                </a:solidFill>
              </a:endParaRPr>
            </a:p>
          </p:txBody>
        </p:sp>
        <p:sp>
          <p:nvSpPr>
            <p:cNvPr id="67" name="矩形 66"/>
            <p:cNvSpPr/>
            <p:nvPr/>
          </p:nvSpPr>
          <p:spPr>
            <a:xfrm>
              <a:off x="844119" y="2632939"/>
              <a:ext cx="3622217" cy="47062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grpSp>
        <p:nvGrpSpPr>
          <p:cNvPr id="57" name="组合 56"/>
          <p:cNvGrpSpPr/>
          <p:nvPr/>
        </p:nvGrpSpPr>
        <p:grpSpPr>
          <a:xfrm>
            <a:off x="1621146" y="3205070"/>
            <a:ext cx="5734257" cy="839784"/>
            <a:chOff x="757211" y="2598404"/>
            <a:chExt cx="3814787" cy="544622"/>
          </a:xfrm>
        </p:grpSpPr>
        <p:sp>
          <p:nvSpPr>
            <p:cNvPr id="58" name="矩形 57"/>
            <p:cNvSpPr/>
            <p:nvPr/>
          </p:nvSpPr>
          <p:spPr>
            <a:xfrm>
              <a:off x="757211" y="2598404"/>
              <a:ext cx="3814787" cy="544622"/>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60" name="矩形 59"/>
            <p:cNvSpPr/>
            <p:nvPr/>
          </p:nvSpPr>
          <p:spPr>
            <a:xfrm>
              <a:off x="844119" y="2632939"/>
              <a:ext cx="3622217" cy="47062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grpSp>
        <p:nvGrpSpPr>
          <p:cNvPr id="52" name="组合 51"/>
          <p:cNvGrpSpPr/>
          <p:nvPr/>
        </p:nvGrpSpPr>
        <p:grpSpPr>
          <a:xfrm>
            <a:off x="1621146" y="2549753"/>
            <a:ext cx="5734257" cy="544622"/>
            <a:chOff x="757211" y="2598404"/>
            <a:chExt cx="3814787" cy="544622"/>
          </a:xfrm>
        </p:grpSpPr>
        <p:sp>
          <p:nvSpPr>
            <p:cNvPr id="53" name="矩形 52"/>
            <p:cNvSpPr/>
            <p:nvPr/>
          </p:nvSpPr>
          <p:spPr>
            <a:xfrm>
              <a:off x="757211" y="2598404"/>
              <a:ext cx="3814787" cy="544622"/>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55" name="矩形 54"/>
            <p:cNvSpPr/>
            <p:nvPr/>
          </p:nvSpPr>
          <p:spPr>
            <a:xfrm>
              <a:off x="844119" y="2632939"/>
              <a:ext cx="3622217" cy="47062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grpSp>
        <p:nvGrpSpPr>
          <p:cNvPr id="26" name="组合 25"/>
          <p:cNvGrpSpPr/>
          <p:nvPr/>
        </p:nvGrpSpPr>
        <p:grpSpPr>
          <a:xfrm>
            <a:off x="1621146" y="1904298"/>
            <a:ext cx="5734257" cy="544622"/>
            <a:chOff x="757211" y="2598404"/>
            <a:chExt cx="3814787" cy="544622"/>
          </a:xfrm>
        </p:grpSpPr>
        <p:sp>
          <p:nvSpPr>
            <p:cNvPr id="49" name="矩形 48"/>
            <p:cNvSpPr/>
            <p:nvPr/>
          </p:nvSpPr>
          <p:spPr>
            <a:xfrm>
              <a:off x="757211" y="2598404"/>
              <a:ext cx="3814787" cy="544622"/>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50" name="矩形 49"/>
            <p:cNvSpPr/>
            <p:nvPr/>
          </p:nvSpPr>
          <p:spPr>
            <a:xfrm>
              <a:off x="844119" y="2632939"/>
              <a:ext cx="3622217" cy="47062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dirty="0">
              <a:solidFill>
                <a:prstClr val="white"/>
              </a:solidFill>
            </a:endParaRPr>
          </a:p>
        </p:txBody>
      </p:sp>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8" name="文本框 6"/>
          <p:cNvSpPr txBox="1"/>
          <p:nvPr/>
        </p:nvSpPr>
        <p:spPr>
          <a:xfrm>
            <a:off x="452232" y="173917"/>
            <a:ext cx="2271776" cy="415498"/>
          </a:xfrm>
          <a:prstGeom prst="rect">
            <a:avLst/>
          </a:prstGeom>
          <a:noFill/>
        </p:spPr>
        <p:txBody>
          <a:bodyPr wrap="none" rtlCol="0">
            <a:spAutoFit/>
          </a:bodyPr>
          <a:lstStyle/>
          <a:p>
            <a:pPr fontAlgn="auto">
              <a:spcBef>
                <a:spcPts val="0"/>
              </a:spcBef>
              <a:spcAft>
                <a:spcPts val="0"/>
              </a:spcAft>
              <a:buFontTx/>
              <a:buNone/>
            </a:pPr>
            <a:r>
              <a:rPr lang="zh-CN" altLang="en-US" sz="2100" b="1" spc="225" dirty="0" smtClean="0">
                <a:solidFill>
                  <a:prstClr val="white"/>
                </a:solidFill>
                <a:latin typeface="微软雅黑"/>
                <a:ea typeface="微软雅黑"/>
              </a:rPr>
              <a:t>数据预处理原理</a:t>
            </a:r>
            <a:endParaRPr lang="zh-CN" altLang="en-US" sz="2100" b="1" spc="225" dirty="0">
              <a:solidFill>
                <a:prstClr val="white"/>
              </a:solidFill>
              <a:latin typeface="微软雅黑"/>
              <a:ea typeface="微软雅黑"/>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auto">
              <a:spcBef>
                <a:spcPts val="0"/>
              </a:spcBef>
              <a:spcAft>
                <a:spcPts val="0"/>
              </a:spcAft>
              <a:buFontTx/>
              <a:buNone/>
            </a:pPr>
            <a:endParaRPr lang="id-ID" sz="1350">
              <a:solidFill>
                <a:prstClr val="black"/>
              </a:solidFill>
              <a:latin typeface="微软雅黑"/>
              <a:ea typeface="微软雅黑"/>
            </a:endParaRPr>
          </a:p>
        </p:txBody>
      </p:sp>
      <p:sp>
        <p:nvSpPr>
          <p:cNvPr id="22" name="TextBox 21"/>
          <p:cNvSpPr txBox="1"/>
          <p:nvPr/>
        </p:nvSpPr>
        <p:spPr>
          <a:xfrm>
            <a:off x="1752945" y="2020518"/>
            <a:ext cx="3503343" cy="384810"/>
          </a:xfrm>
          <a:prstGeom prst="rect">
            <a:avLst/>
          </a:prstGeom>
          <a:noFill/>
        </p:spPr>
        <p:txBody>
          <a:bodyPr wrap="square" rtlCol="0">
            <a:spAutoFit/>
          </a:bodyPr>
          <a:lstStyle/>
          <a:p>
            <a:pPr fontAlgn="auto">
              <a:spcBef>
                <a:spcPts val="0"/>
              </a:spcBef>
              <a:spcAft>
                <a:spcPts val="0"/>
              </a:spcAft>
              <a:buFontTx/>
              <a:buNone/>
            </a:pPr>
            <a:r>
              <a:rPr lang="en-US" altLang="zh-CN" dirty="0" smtClean="0">
                <a:solidFill>
                  <a:srgbClr val="FFFFFF"/>
                </a:solidFill>
                <a:latin typeface="微软雅黑"/>
                <a:ea typeface="微软雅黑"/>
              </a:rPr>
              <a:t> 1</a:t>
            </a:r>
            <a:r>
              <a:rPr lang="zh-CN" altLang="en-US" dirty="0" smtClean="0">
                <a:solidFill>
                  <a:srgbClr val="FFFFFF"/>
                </a:solidFill>
                <a:latin typeface="微软雅黑"/>
                <a:ea typeface="微软雅黑"/>
              </a:rPr>
              <a:t>、</a:t>
            </a:r>
            <a:r>
              <a:rPr lang="zh-CN" altLang="zh-CN" dirty="0" smtClean="0">
                <a:solidFill>
                  <a:srgbClr val="FFFFFF"/>
                </a:solidFill>
                <a:latin typeface="微软雅黑"/>
                <a:ea typeface="微软雅黑"/>
              </a:rPr>
              <a:t>光滑</a:t>
            </a:r>
            <a:r>
              <a:rPr lang="zh-CN" altLang="zh-CN" dirty="0">
                <a:solidFill>
                  <a:srgbClr val="FFFFFF"/>
                </a:solidFill>
                <a:latin typeface="微软雅黑"/>
                <a:ea typeface="微软雅黑"/>
              </a:rPr>
              <a:t>。去除数据中的噪声</a:t>
            </a:r>
            <a:endParaRPr lang="en-US" altLang="zh-CN" dirty="0" smtClean="0">
              <a:solidFill>
                <a:srgbClr val="FFFFFF"/>
              </a:solidFill>
              <a:latin typeface="微软雅黑"/>
              <a:ea typeface="微软雅黑"/>
            </a:endParaRPr>
          </a:p>
        </p:txBody>
      </p:sp>
      <p:sp>
        <p:nvSpPr>
          <p:cNvPr id="23" name="TextBox 22"/>
          <p:cNvSpPr txBox="1"/>
          <p:nvPr/>
        </p:nvSpPr>
        <p:spPr>
          <a:xfrm>
            <a:off x="1752945" y="2656449"/>
            <a:ext cx="3813810" cy="384810"/>
          </a:xfrm>
          <a:prstGeom prst="rect">
            <a:avLst/>
          </a:prstGeom>
          <a:noFill/>
        </p:spPr>
        <p:txBody>
          <a:bodyPr wrap="none" rtlCol="0">
            <a:spAutoFit/>
          </a:bodyPr>
          <a:lstStyle/>
          <a:p>
            <a:pPr fontAlgn="auto">
              <a:spcBef>
                <a:spcPts val="0"/>
              </a:spcBef>
              <a:spcAft>
                <a:spcPts val="0"/>
              </a:spcAft>
              <a:buFontTx/>
              <a:buNone/>
            </a:pPr>
            <a:r>
              <a:rPr lang="en-US" altLang="zh-CN" dirty="0" smtClean="0">
                <a:solidFill>
                  <a:srgbClr val="FFFFFF"/>
                </a:solidFill>
                <a:latin typeface="微软雅黑"/>
                <a:ea typeface="微软雅黑"/>
              </a:rPr>
              <a:t> 2</a:t>
            </a:r>
            <a:r>
              <a:rPr lang="zh-CN" altLang="en-US" dirty="0" smtClean="0">
                <a:solidFill>
                  <a:srgbClr val="FFFFFF"/>
                </a:solidFill>
                <a:latin typeface="微软雅黑"/>
                <a:ea typeface="微软雅黑"/>
              </a:rPr>
              <a:t>、</a:t>
            </a:r>
            <a:r>
              <a:rPr lang="zh-CN" altLang="zh-CN" dirty="0" smtClean="0">
                <a:solidFill>
                  <a:srgbClr val="FFFFFF"/>
                </a:solidFill>
                <a:latin typeface="微软雅黑"/>
                <a:ea typeface="微软雅黑"/>
              </a:rPr>
              <a:t>聚集</a:t>
            </a:r>
            <a:r>
              <a:rPr lang="zh-CN" altLang="zh-CN" dirty="0">
                <a:solidFill>
                  <a:srgbClr val="FFFFFF"/>
                </a:solidFill>
                <a:latin typeface="微软雅黑"/>
                <a:ea typeface="微软雅黑"/>
              </a:rPr>
              <a:t>。对数据进行汇总或聚集。</a:t>
            </a:r>
            <a:endParaRPr lang="zh-CN" altLang="en-US" dirty="0">
              <a:solidFill>
                <a:srgbClr val="FFFFFF"/>
              </a:solidFill>
              <a:latin typeface="微软雅黑"/>
              <a:ea typeface="微软雅黑"/>
            </a:endParaRPr>
          </a:p>
        </p:txBody>
      </p:sp>
      <p:sp>
        <p:nvSpPr>
          <p:cNvPr id="24" name="TextBox 23"/>
          <p:cNvSpPr txBox="1"/>
          <p:nvPr/>
        </p:nvSpPr>
        <p:spPr>
          <a:xfrm>
            <a:off x="1753235" y="3311525"/>
            <a:ext cx="5838190" cy="659130"/>
          </a:xfrm>
          <a:prstGeom prst="rect">
            <a:avLst/>
          </a:prstGeom>
          <a:noFill/>
        </p:spPr>
        <p:txBody>
          <a:bodyPr wrap="square" rtlCol="0">
            <a:spAutoFit/>
          </a:bodyPr>
          <a:lstStyle/>
          <a:p>
            <a:pPr fontAlgn="auto">
              <a:spcBef>
                <a:spcPts val="0"/>
              </a:spcBef>
              <a:spcAft>
                <a:spcPts val="0"/>
              </a:spcAft>
              <a:buFontTx/>
              <a:buNone/>
            </a:pPr>
            <a:r>
              <a:rPr lang="en-US" altLang="zh-CN" dirty="0" smtClean="0">
                <a:solidFill>
                  <a:srgbClr val="FFFFFF"/>
                </a:solidFill>
                <a:latin typeface="微软雅黑"/>
                <a:ea typeface="微软雅黑"/>
              </a:rPr>
              <a:t>3</a:t>
            </a:r>
            <a:r>
              <a:rPr lang="zh-CN" altLang="en-US" dirty="0" smtClean="0">
                <a:solidFill>
                  <a:srgbClr val="FFFFFF"/>
                </a:solidFill>
                <a:latin typeface="微软雅黑"/>
                <a:ea typeface="微软雅黑"/>
              </a:rPr>
              <a:t>、</a:t>
            </a:r>
            <a:r>
              <a:rPr lang="en-US" altLang="zh-CN" dirty="0" smtClean="0">
                <a:solidFill>
                  <a:srgbClr val="FFFFFF"/>
                </a:solidFill>
                <a:latin typeface="微软雅黑"/>
                <a:ea typeface="微软雅黑"/>
              </a:rPr>
              <a:t> </a:t>
            </a:r>
            <a:r>
              <a:rPr lang="zh-CN" altLang="zh-CN" dirty="0" smtClean="0">
                <a:solidFill>
                  <a:srgbClr val="FFFFFF"/>
                </a:solidFill>
                <a:latin typeface="微软雅黑"/>
                <a:ea typeface="微软雅黑"/>
              </a:rPr>
              <a:t>数据</a:t>
            </a:r>
            <a:r>
              <a:rPr lang="zh-CN" altLang="zh-CN" dirty="0">
                <a:solidFill>
                  <a:srgbClr val="FFFFFF"/>
                </a:solidFill>
                <a:latin typeface="微软雅黑"/>
                <a:ea typeface="微软雅黑"/>
              </a:rPr>
              <a:t>泛化。使用概念分层，用高层概念替换低层</a:t>
            </a:r>
          </a:p>
          <a:p>
            <a:pPr fontAlgn="auto">
              <a:spcBef>
                <a:spcPts val="0"/>
              </a:spcBef>
              <a:spcAft>
                <a:spcPts val="0"/>
              </a:spcAft>
              <a:buFontTx/>
              <a:buNone/>
            </a:pPr>
            <a:r>
              <a:rPr lang="zh-CN" altLang="zh-CN" dirty="0" smtClean="0">
                <a:solidFill>
                  <a:srgbClr val="FFFFFF"/>
                </a:solidFill>
                <a:latin typeface="微软雅黑"/>
                <a:ea typeface="微软雅黑"/>
              </a:rPr>
              <a:t>或“原始”</a:t>
            </a:r>
            <a:r>
              <a:rPr lang="zh-CN" altLang="zh-CN" dirty="0">
                <a:solidFill>
                  <a:srgbClr val="FFFFFF"/>
                </a:solidFill>
                <a:latin typeface="微软雅黑"/>
                <a:ea typeface="微软雅黑"/>
              </a:rPr>
              <a:t>数据</a:t>
            </a:r>
            <a:endParaRPr lang="zh-CN" altLang="en-US" dirty="0">
              <a:solidFill>
                <a:srgbClr val="FFFFFF"/>
              </a:solidFill>
              <a:latin typeface="微软雅黑"/>
              <a:ea typeface="微软雅黑"/>
            </a:endParaRPr>
          </a:p>
        </p:txBody>
      </p:sp>
      <p:sp>
        <p:nvSpPr>
          <p:cNvPr id="25" name="TextBox 24"/>
          <p:cNvSpPr txBox="1"/>
          <p:nvPr/>
        </p:nvSpPr>
        <p:spPr>
          <a:xfrm>
            <a:off x="1752945" y="4220917"/>
            <a:ext cx="5414010" cy="933450"/>
          </a:xfrm>
          <a:prstGeom prst="rect">
            <a:avLst/>
          </a:prstGeom>
          <a:noFill/>
        </p:spPr>
        <p:txBody>
          <a:bodyPr wrap="none" rtlCol="0">
            <a:spAutoFit/>
          </a:bodyPr>
          <a:lstStyle/>
          <a:p>
            <a:pPr fontAlgn="auto">
              <a:spcBef>
                <a:spcPts val="0"/>
              </a:spcBef>
              <a:spcAft>
                <a:spcPts val="0"/>
              </a:spcAft>
              <a:buFontTx/>
              <a:buNone/>
            </a:pPr>
            <a:r>
              <a:rPr lang="en-US" altLang="zh-CN" dirty="0" smtClean="0">
                <a:solidFill>
                  <a:srgbClr val="FFFFFF"/>
                </a:solidFill>
                <a:latin typeface="微软雅黑"/>
                <a:ea typeface="微软雅黑"/>
              </a:rPr>
              <a:t> 4</a:t>
            </a:r>
            <a:r>
              <a:rPr lang="zh-CN" altLang="en-US" dirty="0" smtClean="0">
                <a:solidFill>
                  <a:srgbClr val="FFFFFF"/>
                </a:solidFill>
                <a:latin typeface="微软雅黑"/>
                <a:ea typeface="微软雅黑"/>
              </a:rPr>
              <a:t>、</a:t>
            </a:r>
            <a:r>
              <a:rPr lang="zh-CN" altLang="zh-CN" dirty="0" smtClean="0">
                <a:solidFill>
                  <a:srgbClr val="FFFFFF"/>
                </a:solidFill>
                <a:latin typeface="微软雅黑"/>
                <a:ea typeface="微软雅黑"/>
              </a:rPr>
              <a:t>规范化</a:t>
            </a:r>
            <a:r>
              <a:rPr lang="zh-CN" altLang="zh-CN" dirty="0">
                <a:solidFill>
                  <a:srgbClr val="FFFFFF"/>
                </a:solidFill>
                <a:latin typeface="微软雅黑"/>
                <a:ea typeface="微软雅黑"/>
              </a:rPr>
              <a:t>。将属性数据按比例缩放，使之落入一个</a:t>
            </a:r>
          </a:p>
          <a:p>
            <a:pPr fontAlgn="auto">
              <a:spcBef>
                <a:spcPts val="0"/>
              </a:spcBef>
              <a:spcAft>
                <a:spcPts val="0"/>
              </a:spcAft>
              <a:buFontTx/>
              <a:buNone/>
            </a:pPr>
            <a:r>
              <a:rPr lang="zh-CN" altLang="zh-CN" dirty="0" smtClean="0">
                <a:solidFill>
                  <a:srgbClr val="FFFFFF"/>
                </a:solidFill>
                <a:latin typeface="微软雅黑"/>
                <a:ea typeface="微软雅黑"/>
              </a:rPr>
              <a:t>小的</a:t>
            </a:r>
            <a:r>
              <a:rPr lang="zh-CN" altLang="zh-CN" dirty="0">
                <a:solidFill>
                  <a:srgbClr val="FFFFFF"/>
                </a:solidFill>
                <a:latin typeface="微软雅黑"/>
                <a:ea typeface="微软雅黑"/>
              </a:rPr>
              <a:t>特定区间</a:t>
            </a:r>
            <a:endParaRPr lang="zh-CN" altLang="en-US" dirty="0">
              <a:solidFill>
                <a:srgbClr val="FFFFFF"/>
              </a:solidFill>
              <a:latin typeface="微软雅黑"/>
              <a:ea typeface="微软雅黑"/>
            </a:endParaRPr>
          </a:p>
          <a:p>
            <a:pPr fontAlgn="auto">
              <a:spcBef>
                <a:spcPts val="0"/>
              </a:spcBef>
              <a:spcAft>
                <a:spcPts val="0"/>
              </a:spcAft>
              <a:buFontTx/>
              <a:buNone/>
            </a:pPr>
            <a:endParaRPr lang="zh-CN" altLang="en-US" dirty="0">
              <a:solidFill>
                <a:srgbClr val="FFFFFF"/>
              </a:solidFill>
              <a:latin typeface="微软雅黑"/>
              <a:ea typeface="微软雅黑"/>
            </a:endParaRPr>
          </a:p>
        </p:txBody>
      </p:sp>
      <p:grpSp>
        <p:nvGrpSpPr>
          <p:cNvPr id="33" name="组合 32"/>
          <p:cNvGrpSpPr/>
          <p:nvPr/>
        </p:nvGrpSpPr>
        <p:grpSpPr>
          <a:xfrm>
            <a:off x="1621146" y="5054764"/>
            <a:ext cx="5734257" cy="752578"/>
            <a:chOff x="757211" y="2710898"/>
            <a:chExt cx="3814787" cy="544622"/>
          </a:xfrm>
        </p:grpSpPr>
        <p:sp>
          <p:nvSpPr>
            <p:cNvPr id="34" name="矩形 33"/>
            <p:cNvSpPr/>
            <p:nvPr/>
          </p:nvSpPr>
          <p:spPr>
            <a:xfrm>
              <a:off x="757211" y="2710898"/>
              <a:ext cx="3814787" cy="544622"/>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srgbClr val="FFFFFF"/>
                </a:solidFill>
              </a:endParaRPr>
            </a:p>
          </p:txBody>
        </p:sp>
        <p:sp>
          <p:nvSpPr>
            <p:cNvPr id="35" name="矩形 34"/>
            <p:cNvSpPr/>
            <p:nvPr/>
          </p:nvSpPr>
          <p:spPr>
            <a:xfrm>
              <a:off x="844119" y="2745433"/>
              <a:ext cx="3622217" cy="47062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prstClr val="white"/>
                </a:solidFill>
              </a:endParaRPr>
            </a:p>
          </p:txBody>
        </p:sp>
      </p:grpSp>
      <p:sp>
        <p:nvSpPr>
          <p:cNvPr id="11" name="矩形 10"/>
          <p:cNvSpPr/>
          <p:nvPr/>
        </p:nvSpPr>
        <p:spPr>
          <a:xfrm>
            <a:off x="1784125" y="5133496"/>
            <a:ext cx="5647349" cy="659130"/>
          </a:xfrm>
          <a:prstGeom prst="rect">
            <a:avLst/>
          </a:prstGeom>
        </p:spPr>
        <p:txBody>
          <a:bodyPr wrap="square">
            <a:spAutoFit/>
          </a:bodyPr>
          <a:lstStyle/>
          <a:p>
            <a:pPr fontAlgn="auto">
              <a:spcBef>
                <a:spcPts val="0"/>
              </a:spcBef>
              <a:spcAft>
                <a:spcPts val="0"/>
              </a:spcAft>
              <a:buFontTx/>
              <a:buNone/>
            </a:pPr>
            <a:r>
              <a:rPr lang="en-US" altLang="zh-CN" dirty="0">
                <a:solidFill>
                  <a:srgbClr val="FFFFFF"/>
                </a:solidFill>
                <a:latin typeface="微软雅黑"/>
                <a:ea typeface="微软雅黑"/>
              </a:rPr>
              <a:t>5</a:t>
            </a:r>
            <a:r>
              <a:rPr lang="zh-CN" altLang="en-US" dirty="0">
                <a:solidFill>
                  <a:srgbClr val="FFFFFF"/>
                </a:solidFill>
                <a:latin typeface="微软雅黑"/>
                <a:ea typeface="微软雅黑"/>
              </a:rPr>
              <a:t>、</a:t>
            </a:r>
            <a:r>
              <a:rPr lang="zh-CN" altLang="zh-CN" dirty="0">
                <a:solidFill>
                  <a:srgbClr val="FFFFFF"/>
                </a:solidFill>
                <a:latin typeface="微软雅黑"/>
                <a:ea typeface="微软雅黑"/>
              </a:rPr>
              <a:t>属性</a:t>
            </a:r>
            <a:r>
              <a:rPr lang="zh-CN" altLang="zh-CN" dirty="0" smtClean="0">
                <a:solidFill>
                  <a:srgbClr val="FFFFFF"/>
                </a:solidFill>
                <a:latin typeface="微软雅黑"/>
                <a:ea typeface="微软雅黑"/>
              </a:rPr>
              <a:t>构造。</a:t>
            </a:r>
            <a:r>
              <a:rPr lang="zh-CN" altLang="zh-CN" dirty="0">
                <a:solidFill>
                  <a:srgbClr val="FFFFFF"/>
                </a:solidFill>
                <a:latin typeface="微软雅黑"/>
                <a:ea typeface="微软雅黑"/>
              </a:rPr>
              <a:t>可以构造新的属性并添加到属性集中，以帮助挖掘过程</a:t>
            </a:r>
            <a:endParaRPr lang="zh-CN" altLang="en-US" dirty="0">
              <a:solidFill>
                <a:srgbClr val="FFFFFF"/>
              </a:solidFill>
              <a:latin typeface="微软雅黑"/>
              <a:ea typeface="微软雅黑"/>
            </a:endParaRPr>
          </a:p>
        </p:txBody>
      </p:sp>
      <p:sp>
        <p:nvSpPr>
          <p:cNvPr id="36" name="矩形 35"/>
          <p:cNvSpPr/>
          <p:nvPr/>
        </p:nvSpPr>
        <p:spPr>
          <a:xfrm rot="2345184">
            <a:off x="4720540" y="699259"/>
            <a:ext cx="230934" cy="8294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a:solidFill>
                <a:srgbClr val="FFFFFF"/>
              </a:solidFill>
            </a:endParaRPr>
          </a:p>
        </p:txBody>
      </p:sp>
      <p:pic>
        <p:nvPicPr>
          <p:cNvPr id="37" name="27 Imagen"/>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buFontTx/>
              <a:buNone/>
              <a:defRPr/>
            </a:pPr>
            <a:r>
              <a:rPr lang="es-HN" sz="1200" b="1" i="1" dirty="0">
                <a:solidFill>
                  <a:srgbClr val="FFFFFF">
                    <a:lumMod val="65000"/>
                  </a:srgbClr>
                </a:solidFill>
                <a:latin typeface="微软雅黑"/>
                <a:ea typeface="微软雅黑"/>
              </a:rPr>
              <a:t>of</a:t>
            </a:r>
            <a:endParaRPr lang="es-ES" sz="1200" b="1" i="1" dirty="0">
              <a:solidFill>
                <a:srgbClr val="FFFFFF">
                  <a:lumMod val="65000"/>
                </a:srgbClr>
              </a:solidFill>
              <a:latin typeface="微软雅黑"/>
              <a:ea typeface="微软雅黑"/>
            </a:endParaRPr>
          </a:p>
        </p:txBody>
      </p:sp>
      <p:sp>
        <p:nvSpPr>
          <p:cNvPr id="39"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buFontTx/>
              <a:buNone/>
              <a:defRPr/>
            </a:pPr>
            <a:r>
              <a:rPr lang="es-HN" altLang="zh-CN" sz="1200" b="1" dirty="0">
                <a:solidFill>
                  <a:srgbClr val="FFFFFF">
                    <a:lumMod val="50000"/>
                  </a:srgbClr>
                </a:solidFill>
                <a:latin typeface="微软雅黑"/>
                <a:ea typeface="微软雅黑"/>
              </a:rPr>
              <a:t>42</a:t>
            </a:r>
            <a:endParaRPr lang="es-ES" altLang="zh-CN" sz="1200" b="1" dirty="0">
              <a:solidFill>
                <a:srgbClr val="FFFFFF">
                  <a:lumMod val="50000"/>
                </a:srgbClr>
              </a:solidFill>
              <a:latin typeface="微软雅黑"/>
              <a:ea typeface="微软雅黑"/>
            </a:endParaRPr>
          </a:p>
        </p:txBody>
      </p:sp>
      <p:pic>
        <p:nvPicPr>
          <p:cNvPr id="40" name="Imagen 27">
            <a:hlinkClick r:id="" action="ppaction://hlinkshowjump?jump=nextslide"/>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Imagen 28">
            <a:hlinkClick r:id="" action="ppaction://hlinkshowjump?jump=previousslide"/>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pPr>
            <a:fld id="{CF730C6D-5BB4-4F63-9D16-9EBF769D35DB}" type="slidenum">
              <a:rPr lang="zh-CN" altLang="en-US" smtClean="0">
                <a:solidFill>
                  <a:srgbClr val="000000">
                    <a:tint val="75000"/>
                  </a:srgbClr>
                </a:solidFill>
              </a:rPr>
              <a:pPr fontAlgn="auto">
                <a:spcBef>
                  <a:spcPts val="0"/>
                </a:spcBef>
                <a:spcAft>
                  <a:spcPts val="0"/>
                </a:spcAft>
                <a:buFontTx/>
                <a:buNone/>
              </a:pPr>
              <a:t>95</a:t>
            </a:fld>
            <a:endParaRPr lang="zh-CN" altLang="en-US" dirty="0">
              <a:solidFill>
                <a:srgbClr val="000000">
                  <a:tint val="75000"/>
                </a:srgbClr>
              </a:solidFill>
            </a:endParaRPr>
          </a:p>
        </p:txBody>
      </p:sp>
      <p:sp>
        <p:nvSpPr>
          <p:cNvPr id="12" name="文本框 40"/>
          <p:cNvSpPr txBox="1"/>
          <p:nvPr/>
        </p:nvSpPr>
        <p:spPr>
          <a:xfrm>
            <a:off x="399253" y="843230"/>
            <a:ext cx="1107996" cy="369332"/>
          </a:xfrm>
          <a:prstGeom prst="rect">
            <a:avLst/>
          </a:prstGeom>
          <a:noFill/>
        </p:spPr>
        <p:txBody>
          <a:bodyPr wrap="none" rtlCol="0">
            <a:spAutoFit/>
          </a:bodyPr>
          <a:lstStyle/>
          <a:p>
            <a:pPr fontAlgn="auto">
              <a:spcBef>
                <a:spcPts val="0"/>
              </a:spcBef>
              <a:spcAft>
                <a:spcPts val="0"/>
              </a:spcAft>
              <a:buFontTx/>
              <a:buNone/>
            </a:pPr>
            <a:r>
              <a:rPr lang="zh-CN" altLang="en-US" b="1" dirty="0" smtClean="0">
                <a:solidFill>
                  <a:srgbClr val="3D89BC"/>
                </a:solidFill>
                <a:latin typeface="微软雅黑"/>
                <a:ea typeface="微软雅黑"/>
              </a:rPr>
              <a:t>数据变换</a:t>
            </a:r>
            <a:endParaRPr lang="zh-CN" altLang="en-US" b="1" dirty="0">
              <a:solidFill>
                <a:srgbClr val="3D89BC"/>
              </a:solidFill>
              <a:latin typeface="微软雅黑"/>
              <a:ea typeface="微软雅黑"/>
            </a:endParaRPr>
          </a:p>
        </p:txBody>
      </p:sp>
      <p:sp>
        <p:nvSpPr>
          <p:cNvPr id="13" name="椭圆 12"/>
          <p:cNvSpPr/>
          <p:nvPr/>
        </p:nvSpPr>
        <p:spPr>
          <a:xfrm>
            <a:off x="293525" y="946406"/>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FontTx/>
              <a:buNone/>
            </a:pPr>
            <a:endParaRPr lang="zh-CN" altLang="en-US" sz="1350">
              <a:solidFill>
                <a:srgbClr val="FFFFFF"/>
              </a:solidFill>
            </a:endParaRPr>
          </a:p>
        </p:txBody>
      </p:sp>
      <p:sp>
        <p:nvSpPr>
          <p:cNvPr id="14" name="文本框 13"/>
          <p:cNvSpPr txBox="1"/>
          <p:nvPr/>
        </p:nvSpPr>
        <p:spPr>
          <a:xfrm>
            <a:off x="410845" y="1241425"/>
            <a:ext cx="8153400" cy="352425"/>
          </a:xfrm>
          <a:prstGeom prst="rect">
            <a:avLst/>
          </a:prstGeom>
          <a:noFill/>
        </p:spPr>
        <p:txBody>
          <a:bodyPr wrap="square" rtlCol="0" anchor="t">
            <a:spAutoFit/>
          </a:bodyPr>
          <a:lstStyle/>
          <a:p>
            <a:pPr fontAlgn="auto">
              <a:spcBef>
                <a:spcPts val="0"/>
              </a:spcBef>
              <a:spcAft>
                <a:spcPts val="0"/>
              </a:spcAft>
              <a:buFontTx/>
              <a:buNone/>
            </a:pPr>
            <a:r>
              <a:rPr lang="zh-CN" altLang="en-US" sz="1600">
                <a:solidFill>
                  <a:srgbClr val="000000"/>
                </a:solidFill>
                <a:latin typeface="微软雅黑"/>
                <a:ea typeface="微软雅黑"/>
              </a:rPr>
              <a:t>数据变换的目的是将数据变换或统一成适合挖掘的形式。数据变换主要涉及以下内容：</a:t>
            </a:r>
          </a:p>
        </p:txBody>
      </p:sp>
    </p:spTree>
    <p:extLst>
      <p:ext uri="{BB962C8B-B14F-4D97-AF65-F5344CB8AC3E}">
        <p14:creationId xmlns:p14="http://schemas.microsoft.com/office/powerpoint/2010/main" val="150583701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zh-CN" altLang="en-US" smtClean="0"/>
              <a:t>数据质量的多维度量</a:t>
            </a:r>
          </a:p>
        </p:txBody>
      </p:sp>
      <p:sp>
        <p:nvSpPr>
          <p:cNvPr id="5123" name="Rectangle 3"/>
          <p:cNvSpPr>
            <a:spLocks noGrp="1" noChangeArrowheads="1"/>
          </p:cNvSpPr>
          <p:nvPr>
            <p:ph type="body" idx="1"/>
          </p:nvPr>
        </p:nvSpPr>
        <p:spPr/>
        <p:txBody>
          <a:bodyPr/>
          <a:lstStyle/>
          <a:p>
            <a:pPr eaLnBrk="1" hangingPunct="1">
              <a:lnSpc>
                <a:spcPct val="90000"/>
              </a:lnSpc>
            </a:pPr>
            <a:r>
              <a:rPr lang="zh-CN" altLang="en-US" smtClean="0"/>
              <a:t>一个广为认可的多维度量观点：</a:t>
            </a:r>
          </a:p>
          <a:p>
            <a:pPr lvl="1" eaLnBrk="1" hangingPunct="1">
              <a:lnSpc>
                <a:spcPct val="90000"/>
              </a:lnSpc>
            </a:pPr>
            <a:r>
              <a:rPr lang="zh-CN" altLang="en-US" smtClean="0"/>
              <a:t>精确度</a:t>
            </a:r>
          </a:p>
          <a:p>
            <a:pPr lvl="1" eaLnBrk="1" hangingPunct="1">
              <a:lnSpc>
                <a:spcPct val="90000"/>
              </a:lnSpc>
            </a:pPr>
            <a:r>
              <a:rPr lang="zh-CN" altLang="en-US" smtClean="0"/>
              <a:t>完整度</a:t>
            </a:r>
          </a:p>
          <a:p>
            <a:pPr lvl="1" eaLnBrk="1" hangingPunct="1">
              <a:lnSpc>
                <a:spcPct val="90000"/>
              </a:lnSpc>
            </a:pPr>
            <a:r>
              <a:rPr lang="zh-CN" altLang="en-US" smtClean="0"/>
              <a:t>一致性</a:t>
            </a:r>
          </a:p>
          <a:p>
            <a:pPr lvl="1" eaLnBrk="1" hangingPunct="1">
              <a:lnSpc>
                <a:spcPct val="90000"/>
              </a:lnSpc>
            </a:pPr>
            <a:r>
              <a:rPr lang="zh-CN" altLang="en-US" smtClean="0"/>
              <a:t>合乎时机</a:t>
            </a:r>
          </a:p>
          <a:p>
            <a:pPr lvl="1" eaLnBrk="1" hangingPunct="1">
              <a:lnSpc>
                <a:spcPct val="90000"/>
              </a:lnSpc>
            </a:pPr>
            <a:r>
              <a:rPr lang="zh-CN" altLang="en-US" smtClean="0"/>
              <a:t>可信度</a:t>
            </a:r>
          </a:p>
          <a:p>
            <a:pPr lvl="1" eaLnBrk="1" hangingPunct="1">
              <a:lnSpc>
                <a:spcPct val="90000"/>
              </a:lnSpc>
            </a:pPr>
            <a:r>
              <a:rPr lang="zh-CN" altLang="en-US" smtClean="0"/>
              <a:t>附加价值</a:t>
            </a:r>
          </a:p>
          <a:p>
            <a:pPr lvl="1" eaLnBrk="1" hangingPunct="1">
              <a:lnSpc>
                <a:spcPct val="90000"/>
              </a:lnSpc>
            </a:pPr>
            <a:r>
              <a:rPr lang="zh-CN" altLang="en-US" smtClean="0"/>
              <a:t>可访问性</a:t>
            </a:r>
          </a:p>
          <a:p>
            <a:pPr eaLnBrk="1" hangingPunct="1">
              <a:lnSpc>
                <a:spcPct val="90000"/>
              </a:lnSpc>
            </a:pPr>
            <a:r>
              <a:rPr lang="zh-CN" altLang="en-US" smtClean="0"/>
              <a:t>跟数据本身的含义相关的</a:t>
            </a:r>
          </a:p>
          <a:p>
            <a:pPr lvl="1" eaLnBrk="1" hangingPunct="1">
              <a:lnSpc>
                <a:spcPct val="90000"/>
              </a:lnSpc>
            </a:pPr>
            <a:r>
              <a:rPr lang="zh-CN" altLang="en-US" smtClean="0"/>
              <a:t>内在的、上下文的、表象的</a:t>
            </a:r>
          </a:p>
        </p:txBody>
      </p:sp>
      <p:sp>
        <p:nvSpPr>
          <p:cNvPr id="2" name="日期占位符 1"/>
          <p:cNvSpPr>
            <a:spLocks noGrp="1"/>
          </p:cNvSpPr>
          <p:nvPr>
            <p:ph type="dt" sz="quarter" idx="10"/>
          </p:nvPr>
        </p:nvSpPr>
        <p:spPr/>
        <p:txBody>
          <a:bodyPr/>
          <a:lstStyle/>
          <a:p>
            <a:pPr>
              <a:defRPr/>
            </a:pPr>
            <a:fld id="{CAD17A42-BB8A-42AD-B1CA-74F6A8EF080F}" type="datetime1">
              <a:rPr lang="zh-CN" altLang="en-US">
                <a:solidFill>
                  <a:srgbClr val="000000"/>
                </a:solidFill>
              </a:rPr>
              <a:pPr>
                <a:defRPr/>
              </a:pPr>
              <a:t>2019/12/16</a:t>
            </a:fld>
            <a:endParaRPr lang="en-US" altLang="zh-CN">
              <a:solidFill>
                <a:srgbClr val="000000"/>
              </a:solidFill>
            </a:endParaRPr>
          </a:p>
        </p:txBody>
      </p:sp>
      <p:sp>
        <p:nvSpPr>
          <p:cNvPr id="3" name="灯片编号占位符 2"/>
          <p:cNvSpPr>
            <a:spLocks noGrp="1"/>
          </p:cNvSpPr>
          <p:nvPr>
            <p:ph type="sldNum" sz="quarter" idx="12"/>
          </p:nvPr>
        </p:nvSpPr>
        <p:spPr/>
        <p:txBody>
          <a:bodyPr/>
          <a:lstStyle/>
          <a:p>
            <a:pPr>
              <a:defRPr/>
            </a:pPr>
            <a:fld id="{642F77FD-7700-418E-922B-545971FD2828}" type="slidenum">
              <a:rPr lang="en-US" altLang="zh-CN">
                <a:solidFill>
                  <a:srgbClr val="000000"/>
                </a:solidFill>
              </a:rPr>
              <a:pPr>
                <a:defRPr/>
              </a:pPr>
              <a:t>96</a:t>
            </a:fld>
            <a:endParaRPr lang="en-US" altLang="zh-CN">
              <a:solidFill>
                <a:srgbClr val="000000"/>
              </a:solidFill>
            </a:endParaRPr>
          </a:p>
        </p:txBody>
      </p:sp>
    </p:spTree>
    <p:extLst>
      <p:ext uri="{BB962C8B-B14F-4D97-AF65-F5344CB8AC3E}">
        <p14:creationId xmlns:p14="http://schemas.microsoft.com/office/powerpoint/2010/main" val="196731388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zh-CN" altLang="en-US" smtClean="0"/>
              <a:t>数据预处理的主要任务</a:t>
            </a:r>
          </a:p>
        </p:txBody>
      </p:sp>
      <p:sp>
        <p:nvSpPr>
          <p:cNvPr id="6147" name="Rectangle 3"/>
          <p:cNvSpPr>
            <a:spLocks noGrp="1" noChangeArrowheads="1"/>
          </p:cNvSpPr>
          <p:nvPr>
            <p:ph type="body" idx="1"/>
          </p:nvPr>
        </p:nvSpPr>
        <p:spPr/>
        <p:txBody>
          <a:bodyPr/>
          <a:lstStyle/>
          <a:p>
            <a:pPr eaLnBrk="1" hangingPunct="1">
              <a:lnSpc>
                <a:spcPct val="80000"/>
              </a:lnSpc>
            </a:pPr>
            <a:r>
              <a:rPr lang="zh-CN" altLang="en-US" sz="2600" smtClean="0"/>
              <a:t>数据清理</a:t>
            </a:r>
          </a:p>
          <a:p>
            <a:pPr lvl="1" eaLnBrk="1" hangingPunct="1">
              <a:lnSpc>
                <a:spcPct val="80000"/>
              </a:lnSpc>
            </a:pPr>
            <a:r>
              <a:rPr lang="zh-CN" altLang="en-US" sz="2200" smtClean="0"/>
              <a:t>填写空缺的值，平滑噪声数据，识别、删除孤立点，解决不一致性</a:t>
            </a:r>
          </a:p>
          <a:p>
            <a:pPr eaLnBrk="1" hangingPunct="1">
              <a:lnSpc>
                <a:spcPct val="80000"/>
              </a:lnSpc>
            </a:pPr>
            <a:r>
              <a:rPr lang="zh-CN" altLang="en-US" sz="2600" smtClean="0"/>
              <a:t>数据集成</a:t>
            </a:r>
          </a:p>
          <a:p>
            <a:pPr lvl="1" eaLnBrk="1" hangingPunct="1">
              <a:lnSpc>
                <a:spcPct val="80000"/>
              </a:lnSpc>
            </a:pPr>
            <a:r>
              <a:rPr lang="zh-CN" altLang="en-US" sz="2200" smtClean="0"/>
              <a:t>集成多个数据库、数据立方体或文件</a:t>
            </a:r>
          </a:p>
          <a:p>
            <a:pPr eaLnBrk="1" hangingPunct="1">
              <a:lnSpc>
                <a:spcPct val="80000"/>
              </a:lnSpc>
            </a:pPr>
            <a:r>
              <a:rPr lang="zh-CN" altLang="en-US" sz="2600" smtClean="0"/>
              <a:t>数据变换</a:t>
            </a:r>
          </a:p>
          <a:p>
            <a:pPr lvl="1" eaLnBrk="1" hangingPunct="1">
              <a:lnSpc>
                <a:spcPct val="80000"/>
              </a:lnSpc>
            </a:pPr>
            <a:r>
              <a:rPr lang="zh-CN" altLang="en-US" sz="2200" smtClean="0"/>
              <a:t>规范化和聚集</a:t>
            </a:r>
          </a:p>
          <a:p>
            <a:pPr eaLnBrk="1" hangingPunct="1">
              <a:lnSpc>
                <a:spcPct val="80000"/>
              </a:lnSpc>
            </a:pPr>
            <a:r>
              <a:rPr lang="zh-CN" altLang="en-US" sz="2600" smtClean="0"/>
              <a:t>数据归约</a:t>
            </a:r>
          </a:p>
          <a:p>
            <a:pPr lvl="1" eaLnBrk="1" hangingPunct="1">
              <a:lnSpc>
                <a:spcPct val="80000"/>
              </a:lnSpc>
            </a:pPr>
            <a:r>
              <a:rPr lang="zh-CN" altLang="en-US" sz="2200" smtClean="0"/>
              <a:t>得到数据集的压缩表示，它小得多，但可以得到相同或相近的结果</a:t>
            </a:r>
          </a:p>
          <a:p>
            <a:pPr eaLnBrk="1" hangingPunct="1">
              <a:lnSpc>
                <a:spcPct val="80000"/>
              </a:lnSpc>
            </a:pPr>
            <a:r>
              <a:rPr lang="zh-CN" altLang="en-US" sz="2600" smtClean="0"/>
              <a:t>数据离散化</a:t>
            </a:r>
          </a:p>
          <a:p>
            <a:pPr lvl="1" eaLnBrk="1" hangingPunct="1">
              <a:lnSpc>
                <a:spcPct val="80000"/>
              </a:lnSpc>
            </a:pPr>
            <a:r>
              <a:rPr lang="zh-CN" altLang="en-US" sz="2200" smtClean="0"/>
              <a:t>数据归约的一部分，通过概念分层和数据的离散化来规约数据，对数字型数据特别重要</a:t>
            </a:r>
          </a:p>
        </p:txBody>
      </p:sp>
      <p:sp>
        <p:nvSpPr>
          <p:cNvPr id="2" name="日期占位符 1"/>
          <p:cNvSpPr>
            <a:spLocks noGrp="1"/>
          </p:cNvSpPr>
          <p:nvPr>
            <p:ph type="dt" sz="quarter" idx="10"/>
          </p:nvPr>
        </p:nvSpPr>
        <p:spPr/>
        <p:txBody>
          <a:bodyPr/>
          <a:lstStyle/>
          <a:p>
            <a:pPr>
              <a:defRPr/>
            </a:pPr>
            <a:fld id="{3324DC75-2EC0-4297-A2F9-B4BB74700FF3}" type="datetime1">
              <a:rPr lang="zh-CN" altLang="en-US">
                <a:solidFill>
                  <a:srgbClr val="000000"/>
                </a:solidFill>
              </a:rPr>
              <a:pPr>
                <a:defRPr/>
              </a:pPr>
              <a:t>2019/12/16</a:t>
            </a:fld>
            <a:endParaRPr lang="en-US" altLang="zh-CN">
              <a:solidFill>
                <a:srgbClr val="000000"/>
              </a:solidFill>
            </a:endParaRPr>
          </a:p>
        </p:txBody>
      </p:sp>
      <p:sp>
        <p:nvSpPr>
          <p:cNvPr id="3" name="灯片编号占位符 2"/>
          <p:cNvSpPr>
            <a:spLocks noGrp="1"/>
          </p:cNvSpPr>
          <p:nvPr>
            <p:ph type="sldNum" sz="quarter" idx="12"/>
          </p:nvPr>
        </p:nvSpPr>
        <p:spPr/>
        <p:txBody>
          <a:bodyPr/>
          <a:lstStyle/>
          <a:p>
            <a:pPr>
              <a:defRPr/>
            </a:pPr>
            <a:fld id="{CEDE1172-448F-4088-B4D9-AD5292EDF68B}" type="slidenum">
              <a:rPr lang="en-US" altLang="zh-CN">
                <a:solidFill>
                  <a:srgbClr val="000000"/>
                </a:solidFill>
              </a:rPr>
              <a:pPr>
                <a:defRPr/>
              </a:pPr>
              <a:t>97</a:t>
            </a:fld>
            <a:endParaRPr lang="en-US" altLang="zh-CN">
              <a:solidFill>
                <a:srgbClr val="000000"/>
              </a:solidFill>
            </a:endParaRPr>
          </a:p>
        </p:txBody>
      </p:sp>
    </p:spTree>
    <p:extLst>
      <p:ext uri="{BB962C8B-B14F-4D97-AF65-F5344CB8AC3E}">
        <p14:creationId xmlns:p14="http://schemas.microsoft.com/office/powerpoint/2010/main" val="240179372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zh-CN" altLang="en-US" smtClean="0"/>
              <a:t>空缺值</a:t>
            </a:r>
          </a:p>
        </p:txBody>
      </p:sp>
      <p:sp>
        <p:nvSpPr>
          <p:cNvPr id="7171" name="Rectangle 3"/>
          <p:cNvSpPr>
            <a:spLocks noGrp="1" noChangeArrowheads="1"/>
          </p:cNvSpPr>
          <p:nvPr>
            <p:ph type="body" idx="1"/>
          </p:nvPr>
        </p:nvSpPr>
        <p:spPr/>
        <p:txBody>
          <a:bodyPr/>
          <a:lstStyle/>
          <a:p>
            <a:pPr eaLnBrk="1" hangingPunct="1">
              <a:lnSpc>
                <a:spcPct val="90000"/>
              </a:lnSpc>
            </a:pPr>
            <a:r>
              <a:rPr lang="zh-CN" altLang="en-US" smtClean="0"/>
              <a:t>数据并不总是完整的</a:t>
            </a:r>
          </a:p>
          <a:p>
            <a:pPr lvl="1" eaLnBrk="1" hangingPunct="1">
              <a:lnSpc>
                <a:spcPct val="90000"/>
              </a:lnSpc>
            </a:pPr>
            <a:r>
              <a:rPr lang="zh-CN" altLang="en-US" smtClean="0"/>
              <a:t>例如：数据库表中，很多条记录的对应字段没有相应值，比如销售表中的顾客收入</a:t>
            </a:r>
          </a:p>
          <a:p>
            <a:pPr eaLnBrk="1" hangingPunct="1">
              <a:lnSpc>
                <a:spcPct val="90000"/>
              </a:lnSpc>
            </a:pPr>
            <a:r>
              <a:rPr lang="zh-CN" altLang="en-US" smtClean="0"/>
              <a:t>引起空缺值的原因</a:t>
            </a:r>
          </a:p>
          <a:p>
            <a:pPr lvl="1" eaLnBrk="1" hangingPunct="1">
              <a:lnSpc>
                <a:spcPct val="90000"/>
              </a:lnSpc>
            </a:pPr>
            <a:r>
              <a:rPr lang="zh-CN" altLang="en-US" smtClean="0"/>
              <a:t>设备异常</a:t>
            </a:r>
          </a:p>
          <a:p>
            <a:pPr lvl="1" eaLnBrk="1" hangingPunct="1">
              <a:lnSpc>
                <a:spcPct val="90000"/>
              </a:lnSpc>
            </a:pPr>
            <a:r>
              <a:rPr lang="zh-CN" altLang="en-US" smtClean="0"/>
              <a:t>与其他已有数据不一致而被删除</a:t>
            </a:r>
          </a:p>
          <a:p>
            <a:pPr lvl="1" eaLnBrk="1" hangingPunct="1">
              <a:lnSpc>
                <a:spcPct val="90000"/>
              </a:lnSpc>
            </a:pPr>
            <a:r>
              <a:rPr lang="zh-CN" altLang="en-US" smtClean="0"/>
              <a:t>因为误解而没有被输入的数据</a:t>
            </a:r>
          </a:p>
          <a:p>
            <a:pPr lvl="1" eaLnBrk="1" hangingPunct="1">
              <a:lnSpc>
                <a:spcPct val="90000"/>
              </a:lnSpc>
            </a:pPr>
            <a:r>
              <a:rPr lang="zh-CN" altLang="en-US" smtClean="0"/>
              <a:t>在输入时，有些数据应为得不到重视而没有被输入</a:t>
            </a:r>
          </a:p>
          <a:p>
            <a:pPr lvl="1" eaLnBrk="1" hangingPunct="1">
              <a:lnSpc>
                <a:spcPct val="90000"/>
              </a:lnSpc>
            </a:pPr>
            <a:r>
              <a:rPr lang="zh-CN" altLang="en-US" smtClean="0"/>
              <a:t>对数据的改变没有进行日志记载</a:t>
            </a:r>
          </a:p>
          <a:p>
            <a:pPr eaLnBrk="1" hangingPunct="1">
              <a:lnSpc>
                <a:spcPct val="90000"/>
              </a:lnSpc>
            </a:pPr>
            <a:r>
              <a:rPr lang="zh-CN" altLang="en-US" smtClean="0"/>
              <a:t>空缺值要经过推断而补上</a:t>
            </a:r>
          </a:p>
        </p:txBody>
      </p:sp>
      <p:sp>
        <p:nvSpPr>
          <p:cNvPr id="2" name="日期占位符 1"/>
          <p:cNvSpPr>
            <a:spLocks noGrp="1"/>
          </p:cNvSpPr>
          <p:nvPr>
            <p:ph type="dt" sz="quarter" idx="10"/>
          </p:nvPr>
        </p:nvSpPr>
        <p:spPr/>
        <p:txBody>
          <a:bodyPr/>
          <a:lstStyle/>
          <a:p>
            <a:pPr>
              <a:defRPr/>
            </a:pPr>
            <a:fld id="{B7068E13-6354-4487-B790-DB7F0A867B1E}" type="datetime1">
              <a:rPr lang="zh-CN" altLang="en-US">
                <a:solidFill>
                  <a:srgbClr val="000000"/>
                </a:solidFill>
              </a:rPr>
              <a:pPr>
                <a:defRPr/>
              </a:pPr>
              <a:t>2019/12/16</a:t>
            </a:fld>
            <a:endParaRPr lang="en-US" altLang="zh-CN">
              <a:solidFill>
                <a:srgbClr val="000000"/>
              </a:solidFill>
            </a:endParaRPr>
          </a:p>
        </p:txBody>
      </p:sp>
      <p:sp>
        <p:nvSpPr>
          <p:cNvPr id="3" name="灯片编号占位符 2"/>
          <p:cNvSpPr>
            <a:spLocks noGrp="1"/>
          </p:cNvSpPr>
          <p:nvPr>
            <p:ph type="sldNum" sz="quarter" idx="12"/>
          </p:nvPr>
        </p:nvSpPr>
        <p:spPr/>
        <p:txBody>
          <a:bodyPr/>
          <a:lstStyle/>
          <a:p>
            <a:pPr>
              <a:defRPr/>
            </a:pPr>
            <a:fld id="{11836CCC-F2EB-445F-ABFA-044096198D41}" type="slidenum">
              <a:rPr lang="en-US" altLang="zh-CN">
                <a:solidFill>
                  <a:srgbClr val="000000"/>
                </a:solidFill>
              </a:rPr>
              <a:pPr>
                <a:defRPr/>
              </a:pPr>
              <a:t>98</a:t>
            </a:fld>
            <a:endParaRPr lang="en-US" altLang="zh-CN">
              <a:solidFill>
                <a:srgbClr val="000000"/>
              </a:solidFill>
            </a:endParaRPr>
          </a:p>
        </p:txBody>
      </p:sp>
    </p:spTree>
    <p:extLst>
      <p:ext uri="{BB962C8B-B14F-4D97-AF65-F5344CB8AC3E}">
        <p14:creationId xmlns:p14="http://schemas.microsoft.com/office/powerpoint/2010/main" val="220689654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zh-CN" altLang="en-US" smtClean="0"/>
              <a:t>如何处理空缺值</a:t>
            </a:r>
          </a:p>
        </p:txBody>
      </p:sp>
      <p:sp>
        <p:nvSpPr>
          <p:cNvPr id="8195" name="Rectangle 3"/>
          <p:cNvSpPr>
            <a:spLocks noGrp="1" noChangeArrowheads="1"/>
          </p:cNvSpPr>
          <p:nvPr>
            <p:ph type="body" idx="1"/>
          </p:nvPr>
        </p:nvSpPr>
        <p:spPr/>
        <p:txBody>
          <a:bodyPr/>
          <a:lstStyle/>
          <a:p>
            <a:pPr eaLnBrk="1" hangingPunct="1"/>
            <a:r>
              <a:rPr lang="zh-CN" altLang="en-US" sz="2600" smtClean="0"/>
              <a:t>忽略元组：当类标号缺少时通常这么做（假定挖掘任务涉及分类或描述），当每个属性缺少值的百分比变化很大时，它的效果非常差。</a:t>
            </a:r>
          </a:p>
          <a:p>
            <a:pPr eaLnBrk="1" hangingPunct="1"/>
            <a:r>
              <a:rPr lang="zh-CN" altLang="en-US" sz="2600" smtClean="0"/>
              <a:t>人工填写空缺值：工作量大，可行性低</a:t>
            </a:r>
          </a:p>
          <a:p>
            <a:pPr eaLnBrk="1" hangingPunct="1"/>
            <a:r>
              <a:rPr lang="zh-CN" altLang="en-US" sz="2600" smtClean="0"/>
              <a:t>使用一个全局变量填充空缺值：比如使用</a:t>
            </a:r>
            <a:r>
              <a:rPr lang="en-US" altLang="zh-CN" sz="2600" smtClean="0"/>
              <a:t>unknown</a:t>
            </a:r>
            <a:r>
              <a:rPr lang="zh-CN" altLang="en-US" sz="2600" smtClean="0"/>
              <a:t>或</a:t>
            </a:r>
            <a:r>
              <a:rPr lang="en-US" altLang="zh-CN" sz="2600" smtClean="0">
                <a:latin typeface="宋体" charset="-122"/>
              </a:rPr>
              <a:t>-∞</a:t>
            </a:r>
          </a:p>
          <a:p>
            <a:pPr eaLnBrk="1" hangingPunct="1"/>
            <a:r>
              <a:rPr lang="zh-CN" altLang="en-US" sz="2600" smtClean="0"/>
              <a:t>使用属性的平均值填充空缺值</a:t>
            </a:r>
          </a:p>
          <a:p>
            <a:pPr eaLnBrk="1" hangingPunct="1"/>
            <a:r>
              <a:rPr lang="zh-CN" altLang="en-US" sz="2600" smtClean="0"/>
              <a:t>使用与给定元组属同一类的所有样本的平均值</a:t>
            </a:r>
          </a:p>
          <a:p>
            <a:pPr eaLnBrk="1" hangingPunct="1"/>
            <a:r>
              <a:rPr lang="zh-CN" altLang="en-US" sz="2600" b="1" i="1" smtClean="0">
                <a:solidFill>
                  <a:srgbClr val="FF0000"/>
                </a:solidFill>
              </a:rPr>
              <a:t>使用最可能的值填充空缺值：使用像</a:t>
            </a:r>
            <a:r>
              <a:rPr lang="en-US" altLang="zh-CN" sz="2600" b="1" i="1" smtClean="0">
                <a:solidFill>
                  <a:srgbClr val="FF0000"/>
                </a:solidFill>
              </a:rPr>
              <a:t>Bayesian</a:t>
            </a:r>
            <a:r>
              <a:rPr lang="zh-CN" altLang="en-US" sz="2600" b="1" i="1" smtClean="0">
                <a:solidFill>
                  <a:srgbClr val="FF0000"/>
                </a:solidFill>
              </a:rPr>
              <a:t>公式或判定树这样的基于推断的方法</a:t>
            </a:r>
          </a:p>
        </p:txBody>
      </p:sp>
      <p:sp>
        <p:nvSpPr>
          <p:cNvPr id="2" name="日期占位符 1"/>
          <p:cNvSpPr>
            <a:spLocks noGrp="1"/>
          </p:cNvSpPr>
          <p:nvPr>
            <p:ph type="dt" sz="quarter" idx="10"/>
          </p:nvPr>
        </p:nvSpPr>
        <p:spPr/>
        <p:txBody>
          <a:bodyPr/>
          <a:lstStyle/>
          <a:p>
            <a:pPr>
              <a:defRPr/>
            </a:pPr>
            <a:fld id="{0B7C621B-06CD-4B08-A327-80D1600D8830}" type="datetime1">
              <a:rPr lang="zh-CN" altLang="en-US">
                <a:solidFill>
                  <a:srgbClr val="000000"/>
                </a:solidFill>
              </a:rPr>
              <a:pPr>
                <a:defRPr/>
              </a:pPr>
              <a:t>2019/12/16</a:t>
            </a:fld>
            <a:endParaRPr lang="en-US" altLang="zh-CN">
              <a:solidFill>
                <a:srgbClr val="000000"/>
              </a:solidFill>
            </a:endParaRPr>
          </a:p>
        </p:txBody>
      </p:sp>
      <p:sp>
        <p:nvSpPr>
          <p:cNvPr id="3" name="灯片编号占位符 2"/>
          <p:cNvSpPr>
            <a:spLocks noGrp="1"/>
          </p:cNvSpPr>
          <p:nvPr>
            <p:ph type="sldNum" sz="quarter" idx="12"/>
          </p:nvPr>
        </p:nvSpPr>
        <p:spPr/>
        <p:txBody>
          <a:bodyPr/>
          <a:lstStyle/>
          <a:p>
            <a:pPr>
              <a:defRPr/>
            </a:pPr>
            <a:fld id="{8BB37D6D-E329-4CA9-A3CE-A66ECC651FFC}" type="slidenum">
              <a:rPr lang="en-US" altLang="zh-CN">
                <a:solidFill>
                  <a:srgbClr val="000000"/>
                </a:solidFill>
              </a:rPr>
              <a:pPr>
                <a:defRPr/>
              </a:pPr>
              <a:t>99</a:t>
            </a:fld>
            <a:endParaRPr lang="en-US" altLang="zh-CN">
              <a:solidFill>
                <a:srgbClr val="000000"/>
              </a:solidFill>
            </a:endParaRPr>
          </a:p>
        </p:txBody>
      </p:sp>
    </p:spTree>
    <p:extLst>
      <p:ext uri="{BB962C8B-B14F-4D97-AF65-F5344CB8AC3E}">
        <p14:creationId xmlns:p14="http://schemas.microsoft.com/office/powerpoint/2010/main" val="121380313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504"/>
  <p:tag name="KSO_WM_UNIT_TYPE" val="m_i"/>
  <p:tag name="KSO_WM_UNIT_INDEX" val="1_1"/>
  <p:tag name="KSO_WM_UNIT_ID" val="260*m_i*1_1"/>
  <p:tag name="KSO_WM_UNIT_CLEAR" val="1"/>
  <p:tag name="KSO_WM_UNIT_LAYERLEVEL" val="1_1"/>
  <p:tag name="KSO_WM_BEAUTIFY_FLAG" val="#wm#"/>
  <p:tag name="KSO_WM_DIAGRAM_GROUP_CODE" val="m1-1"/>
  <p:tag name="KSO_WM_UNIT_TEXT_FILL_FORE_SCHEMECOLOR_INDEX" val="13"/>
  <p:tag name="KSO_WM_UNIT_TEXT_FILL_TYPE" val="1"/>
  <p:tag name="KSO_WM_UNIT_USESOURCEFORMAT_APPLY" val="0"/>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504"/>
  <p:tag name="KSO_WM_UNIT_TYPE" val="m_h_a"/>
  <p:tag name="KSO_WM_UNIT_INDEX" val="1_2_1"/>
  <p:tag name="KSO_WM_UNIT_ID" val="260*m_h_a*1_2_1"/>
  <p:tag name="KSO_WM_UNIT_CLEAR" val="1"/>
  <p:tag name="KSO_WM_UNIT_LAYERLEVEL" val="1_1_1"/>
  <p:tag name="KSO_WM_UNIT_VALUE" val="8"/>
  <p:tag name="KSO_WM_UNIT_HIGHLIGHT" val="0"/>
  <p:tag name="KSO_WM_UNIT_COMPATIBLE" val="0"/>
  <p:tag name="KSO_WM_BEAUTIFY_FLAG" val="#wm#"/>
  <p:tag name="KSO_WM_DIAGRAM_GROUP_CODE" val="m1-1"/>
  <p:tag name="KSO_WM_UNIT_PRESET_TEXT" val="LOREM"/>
  <p:tag name="KSO_WM_UNIT_FILL_FORE_SCHEMECOLOR_INDEX" val="6"/>
  <p:tag name="KSO_WM_UNIT_FILL_TYPE" val="1"/>
  <p:tag name="KSO_WM_UNIT_TEXT_FILL_FORE_SCHEMECOLOR_INDEX" val="14"/>
  <p:tag name="KSO_WM_UNIT_TEXT_FILL_TYPE" val="1"/>
  <p:tag name="KSO_WM_UNIT_USESOURCEFORMAT_APPLY" val="0"/>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504"/>
  <p:tag name="KSO_WM_UNIT_TYPE" val="m_i"/>
  <p:tag name="KSO_WM_UNIT_INDEX" val="1_5"/>
  <p:tag name="KSO_WM_UNIT_ID" val="260*m_i*1_5"/>
  <p:tag name="KSO_WM_UNIT_CLEAR" val="1"/>
  <p:tag name="KSO_WM_UNIT_LAYERLEVEL" val="1_1"/>
  <p:tag name="KSO_WM_BEAUTIFY_FLAG" val="#wm#"/>
  <p:tag name="KSO_WM_DIAGRAM_GROUP_CODE" val="m1-1"/>
  <p:tag name="KSO_WM_UNIT_FILL_FORE_SCHEMECOLOR_INDEX" val="6"/>
  <p:tag name="KSO_WM_UNIT_FILL_TYPE" val="1"/>
  <p:tag name="KSO_WM_UNIT_USESOURCEFORMAT_APPLY" val="0"/>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504"/>
  <p:tag name="KSO_WM_UNIT_TYPE" val="m_i"/>
  <p:tag name="KSO_WM_UNIT_INDEX" val="1_6"/>
  <p:tag name="KSO_WM_UNIT_ID" val="260*m_i*1_6"/>
  <p:tag name="KSO_WM_UNIT_CLEAR" val="1"/>
  <p:tag name="KSO_WM_UNIT_LAYERLEVEL" val="1_1"/>
  <p:tag name="KSO_WM_BEAUTIFY_FLAG" val="#wm#"/>
  <p:tag name="KSO_WM_DIAGRAM_GROUP_CODE" val="m1-1"/>
  <p:tag name="KSO_WM_UNIT_FILL_FORE_SCHEMECOLOR_INDEX" val="6"/>
  <p:tag name="KSO_WM_UNIT_FILL_TYPE" val="1"/>
  <p:tag name="KSO_WM_UNIT_TEXT_FILL_FORE_SCHEMECOLOR_INDEX" val="14"/>
  <p:tag name="KSO_WM_UNIT_TEXT_FILL_TYPE" val="1"/>
  <p:tag name="KSO_WM_UNIT_USESOURCEFORMAT_APPLY" val="0"/>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504"/>
  <p:tag name="KSO_WM_UNIT_TYPE" val="m_h_f"/>
  <p:tag name="KSO_WM_UNIT_INDEX" val="1_2_1"/>
  <p:tag name="KSO_WM_UNIT_ID" val="260*m_h_f*1_2_1"/>
  <p:tag name="KSO_WM_UNIT_CLEAR" val="1"/>
  <p:tag name="KSO_WM_UNIT_LAYERLEVEL" val="1_1_1"/>
  <p:tag name="KSO_WM_UNIT_VALUE" val="14"/>
  <p:tag name="KSO_WM_UNIT_HIGHLIGHT" val="0"/>
  <p:tag name="KSO_WM_UNIT_COMPATIBLE" val="0"/>
  <p:tag name="KSO_WM_BEAUTIFY_FLAG" val="#wm#"/>
  <p:tag name="KSO_WM_DIAGRAM_GROUP_CODE" val="m1-1"/>
  <p:tag name="KSO_WM_UNIT_PRESET_TEXT" val="Lorem ipsum dolor sit amet"/>
  <p:tag name="KSO_WM_UNIT_TEXT_FILL_FORE_SCHEMECOLOR_INDEX" val="13"/>
  <p:tag name="KSO_WM_UNIT_TEXT_FILL_TYPE" val="1"/>
  <p:tag name="KSO_WM_UNIT_USESOURCEFORMAT_APPLY" val="0"/>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504"/>
  <p:tag name="KSO_WM_UNIT_TYPE" val="m_h_f"/>
  <p:tag name="KSO_WM_UNIT_INDEX" val="1_1_1"/>
  <p:tag name="KSO_WM_UNIT_ID" val="260*m_h_f*1_1_1"/>
  <p:tag name="KSO_WM_UNIT_CLEAR" val="1"/>
  <p:tag name="KSO_WM_UNIT_LAYERLEVEL" val="1_1_1"/>
  <p:tag name="KSO_WM_UNIT_VALUE" val="14"/>
  <p:tag name="KSO_WM_UNIT_HIGHLIGHT" val="0"/>
  <p:tag name="KSO_WM_UNIT_COMPATIBLE" val="0"/>
  <p:tag name="KSO_WM_BEAUTIFY_FLAG" val="#wm#"/>
  <p:tag name="KSO_WM_DIAGRAM_GROUP_CODE" val="m1-1"/>
  <p:tag name="KSO_WM_UNIT_PRESET_TEXT" val="Lorem ipsum dolor sit amet"/>
  <p:tag name="KSO_WM_UNIT_TEXT_FILL_FORE_SCHEMECOLOR_INDEX" val="13"/>
  <p:tag name="KSO_WM_UNIT_TEXT_FILL_TYPE" val="1"/>
  <p:tag name="KSO_WM_UNIT_USESOURCEFORMAT_APPLY" val="0"/>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504"/>
  <p:tag name="KSO_WM_UNIT_TYPE" val="m_h_a"/>
  <p:tag name="KSO_WM_UNIT_INDEX" val="1_1_1"/>
  <p:tag name="KSO_WM_UNIT_ID" val="260*m_h_a*1_1_1"/>
  <p:tag name="KSO_WM_UNIT_CLEAR" val="1"/>
  <p:tag name="KSO_WM_UNIT_LAYERLEVEL" val="1_1_1"/>
  <p:tag name="KSO_WM_UNIT_VALUE" val="8"/>
  <p:tag name="KSO_WM_UNIT_HIGHLIGHT" val="0"/>
  <p:tag name="KSO_WM_UNIT_COMPATIBLE" val="0"/>
  <p:tag name="KSO_WM_BEAUTIFY_FLAG" val="#wm#"/>
  <p:tag name="KSO_WM_DIAGRAM_GROUP_CODE" val="m1-1"/>
  <p:tag name="KSO_WM_UNIT_PRESET_TEXT" val="LOREM"/>
  <p:tag name="KSO_WM_UNIT_FILL_FORE_SCHEMECOLOR_INDEX" val="5"/>
  <p:tag name="KSO_WM_UNIT_FILL_TYPE" val="1"/>
  <p:tag name="KSO_WM_UNIT_TEXT_FILL_FORE_SCHEMECOLOR_INDEX" val="14"/>
  <p:tag name="KSO_WM_UNIT_TEXT_FILL_TYPE" val="1"/>
  <p:tag name="KSO_WM_UNIT_USESOURCEFORMAT_APPLY" val="0"/>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504"/>
  <p:tag name="KSO_WM_UNIT_TYPE" val="m_i"/>
  <p:tag name="KSO_WM_UNIT_INDEX" val="1_3"/>
  <p:tag name="KSO_WM_UNIT_ID" val="260*m_i*1_3"/>
  <p:tag name="KSO_WM_UNIT_CLEAR" val="1"/>
  <p:tag name="KSO_WM_UNIT_LAYERLEVEL" val="1_1"/>
  <p:tag name="KSO_WM_BEAUTIFY_FLAG" val="#wm#"/>
  <p:tag name="KSO_WM_DIAGRAM_GROUP_CODE" val="m1-1"/>
  <p:tag name="KSO_WM_UNIT_FILL_FORE_SCHEMECOLOR_INDEX" val="5"/>
  <p:tag name="KSO_WM_UNIT_FILL_TYPE" val="1"/>
  <p:tag name="KSO_WM_UNIT_USESOURCEFORMAT_APPLY" val="0"/>
</p:tagLst>
</file>

<file path=ppt/tags/tag1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504"/>
  <p:tag name="KSO_WM_UNIT_TYPE" val="m_i"/>
  <p:tag name="KSO_WM_UNIT_INDEX" val="1_4"/>
  <p:tag name="KSO_WM_UNIT_ID" val="260*m_i*1_4"/>
  <p:tag name="KSO_WM_UNIT_CLEAR" val="1"/>
  <p:tag name="KSO_WM_UNIT_LAYERLEVEL" val="1_1"/>
  <p:tag name="KSO_WM_BEAUTIFY_FLAG" val="#wm#"/>
  <p:tag name="KSO_WM_DIAGRAM_GROUP_CODE" val="m1-1"/>
  <p:tag name="KSO_WM_UNIT_FILL_FORE_SCHEMECOLOR_INDEX" val="5"/>
  <p:tag name="KSO_WM_UNIT_FILL_TYPE" val="1"/>
  <p:tag name="KSO_WM_UNIT_TEXT_FILL_FORE_SCHEMECOLOR_INDEX" val="14"/>
  <p:tag name="KSO_WM_UNIT_TEXT_FILL_TYPE" val="1"/>
  <p:tag name="KSO_WM_UNIT_USESOURCEFORMAT_APPLY" val="0"/>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wm#"/>
  <p:tag name="KSO_WM_UNIT_TYPE" val="i"/>
  <p:tag name="KSO_WM_UNIT_ID" val="diagram404_5*i*2"/>
  <p:tag name="KSO_WM_TEMPLATE_CATEGORY" val="diagram"/>
  <p:tag name="KSO_WM_TEMPLATE_INDEX" val="404"/>
  <p:tag name="KSO_WM_TAG_VERSION" val="1.0"/>
  <p:tag name="KSO_WM_UNIT_INDEX" val="2"/>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wm#"/>
  <p:tag name="KSO_WM_UNIT_TYPE" val="i"/>
  <p:tag name="KSO_WM_UNIT_ID" val="diagram404_5*i*30"/>
  <p:tag name="KSO_WM_TEMPLATE_CATEGORY" val="diagram"/>
  <p:tag name="KSO_WM_TEMPLATE_INDEX" val="404"/>
  <p:tag name="KSO_WM_TAG_VERSION" val="1.0"/>
  <p:tag name="KSO_WM_UNIT_INDEX" val="30"/>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504"/>
  <p:tag name="KSO_WM_UNIT_TYPE" val="m_i"/>
  <p:tag name="KSO_WM_UNIT_INDEX" val="1_2"/>
  <p:tag name="KSO_WM_UNIT_ID" val="260*m_i*1_2"/>
  <p:tag name="KSO_WM_UNIT_CLEAR" val="1"/>
  <p:tag name="KSO_WM_UNIT_LAYERLEVEL" val="1_1"/>
  <p:tag name="KSO_WM_BEAUTIFY_FLAG" val="#wm#"/>
  <p:tag name="KSO_WM_DIAGRAM_GROUP_CODE" val="m1-1"/>
  <p:tag name="KSO_WM_UNIT_TEXT_FILL_FORE_SCHEMECOLOR_INDEX" val="13"/>
  <p:tag name="KSO_WM_UNIT_TEXT_FILL_TYPE" val="1"/>
  <p:tag name="KSO_WM_UNIT_USESOURCEFORMAT_APPLY" val="0"/>
</p:tagLst>
</file>

<file path=ppt/tags/tag2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404"/>
  <p:tag name="KSO_WM_UNIT_TYPE" val="l_i"/>
  <p:tag name="KSO_WM_UNIT_INDEX" val="1_10"/>
  <p:tag name="KSO_WM_UNIT_ID" val="260*l_i*1_10"/>
  <p:tag name="KSO_WM_UNIT_CLEAR" val="1"/>
  <p:tag name="KSO_WM_UNIT_LAYERLEVEL" val="1_1"/>
  <p:tag name="KSO_WM_BEAUTIFY_FLAG" val="#wm#"/>
  <p:tag name="KSO_WM_DIAGRAM_GROUP_CODE" val="l1-1"/>
  <p:tag name="KSO_WM_TAG_VERSION" val="1.0"/>
  <p:tag name="KSO_WM_UNIT_FILL_FORE_SCHEMECOLOR_INDEX" val="5"/>
  <p:tag name="KSO_WM_UNIT_FILL_TYPE" val="1"/>
  <p:tag name="KSO_WM_UNIT_TEXT_FILL_FORE_SCHEMECOLOR_INDEX" val="2"/>
  <p:tag name="KSO_WM_UNIT_TEXT_FILL_TYPE" val="1"/>
  <p:tag name="KSO_WM_UNIT_USESOURCEFORMAT_APPLY" val="0"/>
</p:tagLst>
</file>

<file path=ppt/tags/tag2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404"/>
  <p:tag name="KSO_WM_UNIT_TYPE" val="l_i"/>
  <p:tag name="KSO_WM_UNIT_INDEX" val="1_11"/>
  <p:tag name="KSO_WM_UNIT_ID" val="260*l_i*1_11"/>
  <p:tag name="KSO_WM_UNIT_CLEAR" val="1"/>
  <p:tag name="KSO_WM_UNIT_LAYERLEVEL" val="1_1"/>
  <p:tag name="KSO_WM_BEAUTIFY_FLAG" val="#wm#"/>
  <p:tag name="KSO_WM_DIAGRAM_GROUP_CODE" val="l1-1"/>
  <p:tag name="KSO_WM_TAG_VERSION" val="1.0"/>
  <p:tag name="KSO_WM_UNIT_FILL_FORE_SCHEMECOLOR_INDEX" val="5"/>
  <p:tag name="KSO_WM_UNIT_FILL_TYPE" val="1"/>
  <p:tag name="KSO_WM_UNIT_TEXT_FILL_FORE_SCHEMECOLOR_INDEX" val="14"/>
  <p:tag name="KSO_WM_UNIT_TEXT_FILL_TYPE" val="1"/>
  <p:tag name="KSO_WM_UNIT_USESOURCEFORMAT_APPLY" val="0"/>
</p:tagLst>
</file>

<file path=ppt/tags/tag2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404"/>
  <p:tag name="KSO_WM_UNIT_TYPE" val="l_h_f"/>
  <p:tag name="KSO_WM_UNIT_INDEX" val="1_1_1"/>
  <p:tag name="KSO_WM_UNIT_ID" val="260*l_h_f*1_1_1"/>
  <p:tag name="KSO_WM_UNIT_CLEAR" val="1"/>
  <p:tag name="KSO_WM_UNIT_LAYERLEVEL" val="1_1_1"/>
  <p:tag name="KSO_WM_UNIT_VALUE" val="16"/>
  <p:tag name="KSO_WM_UNIT_HIGHLIGHT" val="0"/>
  <p:tag name="KSO_WM_UNIT_COMPATIBLE" val="0"/>
  <p:tag name="KSO_WM_BEAUTIFY_FLAG" val="#wm#"/>
  <p:tag name="KSO_WM_UNIT_PRESET_TEXT_INDEX" val="4"/>
  <p:tag name="KSO_WM_UNIT_PRESET_TEXT_LEN" val="23"/>
  <p:tag name="KSO_WM_DIAGRAM_GROUP_CODE" val="l1-1"/>
  <p:tag name="KSO_WM_TAG_VERSION" val="1.0"/>
  <p:tag name="KSO_WM_UNIT_TEXT_FILL_FORE_SCHEMECOLOR_INDEX" val="5"/>
  <p:tag name="KSO_WM_UNIT_TEXT_FILL_TYPE" val="1"/>
  <p:tag name="KSO_WM_UNIT_USESOURCEFORMAT_APPLY" val="0"/>
</p:tagLst>
</file>

<file path=ppt/tags/tag2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404"/>
  <p:tag name="KSO_WM_UNIT_TYPE" val="l_i"/>
  <p:tag name="KSO_WM_UNIT_INDEX" val="1_2"/>
  <p:tag name="KSO_WM_UNIT_ID" val="260*l_i*1_2"/>
  <p:tag name="KSO_WM_UNIT_CLEAR" val="1"/>
  <p:tag name="KSO_WM_UNIT_LAYERLEVEL" val="1_1"/>
  <p:tag name="KSO_WM_BEAUTIFY_FLAG" val="#wm#"/>
  <p:tag name="KSO_WM_DIAGRAM_GROUP_CODE" val="l1-1"/>
  <p:tag name="KSO_WM_TAG_VERSION" val="1.0"/>
  <p:tag name="KSO_WM_UNIT_FILL_FORE_SCHEMECOLOR_INDEX" val="5"/>
  <p:tag name="KSO_WM_UNIT_FILL_TYPE" val="1"/>
  <p:tag name="KSO_WM_UNIT_TEXT_FILL_FORE_SCHEMECOLOR_INDEX" val="2"/>
  <p:tag name="KSO_WM_UNIT_TEXT_FILL_TYPE" val="1"/>
  <p:tag name="KSO_WM_UNIT_USESOURCEFORMAT_APPLY" val="0"/>
</p:tagLst>
</file>

<file path=ppt/tags/tag2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404"/>
  <p:tag name="KSO_WM_UNIT_TYPE" val="l_i"/>
  <p:tag name="KSO_WM_UNIT_INDEX" val="1_3"/>
  <p:tag name="KSO_WM_UNIT_ID" val="260*l_i*1_3"/>
  <p:tag name="KSO_WM_UNIT_CLEAR" val="1"/>
  <p:tag name="KSO_WM_UNIT_LAYERLEVEL" val="1_1"/>
  <p:tag name="KSO_WM_BEAUTIFY_FLAG" val="#wm#"/>
  <p:tag name="KSO_WM_DIAGRAM_GROUP_CODE" val="l1-1"/>
  <p:tag name="KSO_WM_TAG_VERSION" val="1.0"/>
  <p:tag name="KSO_WM_UNIT_FILL_FORE_SCHEMECOLOR_INDEX" val="5"/>
  <p:tag name="KSO_WM_UNIT_FILL_TYPE" val="1"/>
  <p:tag name="KSO_WM_UNIT_TEXT_FILL_FORE_SCHEMECOLOR_INDEX" val="14"/>
  <p:tag name="KSO_WM_UNIT_TEXT_FILL_TYPE" val="1"/>
  <p:tag name="KSO_WM_UNIT_USESOURCEFORMAT_APPLY" val="0"/>
</p:tagLst>
</file>

<file path=ppt/tags/tag2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404"/>
  <p:tag name="KSO_WM_UNIT_TYPE" val="l_h_f"/>
  <p:tag name="KSO_WM_UNIT_INDEX" val="1_2_1"/>
  <p:tag name="KSO_WM_UNIT_ID" val="260*l_h_f*1_2_1"/>
  <p:tag name="KSO_WM_UNIT_CLEAR" val="1"/>
  <p:tag name="KSO_WM_UNIT_LAYERLEVEL" val="1_1_1"/>
  <p:tag name="KSO_WM_UNIT_VALUE" val="16"/>
  <p:tag name="KSO_WM_UNIT_HIGHLIGHT" val="0"/>
  <p:tag name="KSO_WM_UNIT_COMPATIBLE" val="0"/>
  <p:tag name="KSO_WM_BEAUTIFY_FLAG" val="#wm#"/>
  <p:tag name="KSO_WM_UNIT_PRESET_TEXT_INDEX" val="4"/>
  <p:tag name="KSO_WM_UNIT_PRESET_TEXT_LEN" val="23"/>
  <p:tag name="KSO_WM_DIAGRAM_GROUP_CODE" val="l1-1"/>
  <p:tag name="KSO_WM_TAG_VERSION" val="1.0"/>
  <p:tag name="KSO_WM_UNIT_TEXT_FILL_FORE_SCHEMECOLOR_INDEX" val="5"/>
  <p:tag name="KSO_WM_UNIT_TEXT_FILL_TYPE" val="1"/>
  <p:tag name="KSO_WM_UNIT_USESOURCEFORMAT_APPLY" val="0"/>
</p:tagLst>
</file>

<file path=ppt/tags/tag2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813"/>
  <p:tag name="KSO_WM_UNIT_TYPE" val="r_v"/>
  <p:tag name="KSO_WM_UNIT_INDEX" val="1_1"/>
  <p:tag name="KSO_WM_UNIT_ID" val="257*r_v*1_1"/>
  <p:tag name="KSO_WM_UNIT_CLEAR" val="1"/>
  <p:tag name="KSO_WM_UNIT_LAYERLEVEL" val="1_1"/>
  <p:tag name="KSO_WM_UNIT_DIAGRAM_CONTRAST_TITLE_CNT" val="3"/>
  <p:tag name="KSO_WM_UNIT_DIAGRAM_DIMENSION_TITLE_CNT" val="1"/>
  <p:tag name="KSO_WM_UNIT_VALUE" val="24"/>
  <p:tag name="KSO_WM_UNIT_HIGHLIGHT" val="0"/>
  <p:tag name="KSO_WM_UNIT_COMPATIBLE" val="0"/>
  <p:tag name="KSO_WM_UNIT_PRESET_TEXT_INDEX" val="3"/>
  <p:tag name="KSO_WM_UNIT_PRESET_TEXT_LEN" val="24"/>
  <p:tag name="KSO_WM_BEAUTIFY_FLAG" val="#wm#"/>
  <p:tag name="KSO_WM_TAG_VERSION" val="1.0"/>
  <p:tag name="KSO_WM_DIAGRAM_GROUP_CODE" val="r1-1"/>
  <p:tag name="KSO_WM_UNIT_TEXT_FILL_FORE_SCHEMECOLOR_INDEX" val="13"/>
  <p:tag name="KSO_WM_UNIT_TEXT_FILL_TYPE" val="1"/>
  <p:tag name="KSO_WM_UNIT_USESOURCEFORMAT_APPLY" val="0"/>
</p:tagLst>
</file>

<file path=ppt/tags/tag2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813"/>
  <p:tag name="KSO_WM_UNIT_TYPE" val="r_v"/>
  <p:tag name="KSO_WM_UNIT_INDEX" val="1_2"/>
  <p:tag name="KSO_WM_UNIT_ID" val="257*r_v*1_2"/>
  <p:tag name="KSO_WM_UNIT_CLEAR" val="1"/>
  <p:tag name="KSO_WM_UNIT_LAYERLEVEL" val="1_1"/>
  <p:tag name="KSO_WM_UNIT_DIAGRAM_CONTRAST_TITLE_CNT" val="3"/>
  <p:tag name="KSO_WM_UNIT_DIAGRAM_DIMENSION_TITLE_CNT" val="1"/>
  <p:tag name="KSO_WM_UNIT_VALUE" val="24"/>
  <p:tag name="KSO_WM_UNIT_HIGHLIGHT" val="0"/>
  <p:tag name="KSO_WM_UNIT_COMPATIBLE" val="0"/>
  <p:tag name="KSO_WM_UNIT_PRESET_TEXT_INDEX" val="3"/>
  <p:tag name="KSO_WM_UNIT_PRESET_TEXT_LEN" val="24"/>
  <p:tag name="KSO_WM_BEAUTIFY_FLAG" val="#wm#"/>
  <p:tag name="KSO_WM_TAG_VERSION" val="1.0"/>
  <p:tag name="KSO_WM_DIAGRAM_GROUP_CODE" val="r1-1"/>
  <p:tag name="KSO_WM_UNIT_TEXT_FILL_FORE_SCHEMECOLOR_INDEX" val="13"/>
  <p:tag name="KSO_WM_UNIT_TEXT_FILL_TYPE" val="1"/>
  <p:tag name="KSO_WM_UNIT_USESOURCEFORMAT_APPLY" val="0"/>
</p:tagLst>
</file>

<file path=ppt/tags/tag2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813"/>
  <p:tag name="KSO_WM_UNIT_TYPE" val="r_v"/>
  <p:tag name="KSO_WM_UNIT_INDEX" val="1_3"/>
  <p:tag name="KSO_WM_UNIT_ID" val="257*r_v*1_3"/>
  <p:tag name="KSO_WM_UNIT_CLEAR" val="1"/>
  <p:tag name="KSO_WM_UNIT_LAYERLEVEL" val="1_1"/>
  <p:tag name="KSO_WM_UNIT_DIAGRAM_CONTRAST_TITLE_CNT" val="3"/>
  <p:tag name="KSO_WM_UNIT_DIAGRAM_DIMENSION_TITLE_CNT" val="1"/>
  <p:tag name="KSO_WM_UNIT_VALUE" val="24"/>
  <p:tag name="KSO_WM_UNIT_HIGHLIGHT" val="0"/>
  <p:tag name="KSO_WM_UNIT_COMPATIBLE" val="0"/>
  <p:tag name="KSO_WM_UNIT_PRESET_TEXT_INDEX" val="3"/>
  <p:tag name="KSO_WM_UNIT_PRESET_TEXT_LEN" val="24"/>
  <p:tag name="KSO_WM_BEAUTIFY_FLAG" val="#wm#"/>
  <p:tag name="KSO_WM_TAG_VERSION" val="1.0"/>
  <p:tag name="KSO_WM_DIAGRAM_GROUP_CODE" val="r1-1"/>
  <p:tag name="KSO_WM_UNIT_TEXT_FILL_FORE_SCHEMECOLOR_INDEX" val="13"/>
  <p:tag name="KSO_WM_UNIT_TEXT_FILL_TYPE" val="1"/>
  <p:tag name="KSO_WM_UNIT_USESOURCEFORMAT_APPLY" val="0"/>
</p:tagLst>
</file>

<file path=ppt/tags/tag2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813"/>
  <p:tag name="KSO_WM_UNIT_TYPE" val="r_i"/>
  <p:tag name="KSO_WM_UNIT_INDEX" val="1_9"/>
  <p:tag name="KSO_WM_UNIT_ID" val="257*r_i*1_9"/>
  <p:tag name="KSO_WM_UNIT_CLEAR" val="1"/>
  <p:tag name="KSO_WM_UNIT_LAYERLEVEL" val="1_1"/>
  <p:tag name="KSO_WM_BEAUTIFY_FLAG" val="#wm#"/>
  <p:tag name="KSO_WM_TAG_VERSION" val="1.0"/>
  <p:tag name="KSO_WM_DIAGRAM_GROUP_CODE" val="r1-1"/>
  <p:tag name="KSO_WM_UNIT_DIAGRAM_CONTRAST_TITLE_CNT" val="3"/>
  <p:tag name="KSO_WM_UNIT_DIAGRAM_DIMENSION_TITLE_CNT" val="1"/>
  <p:tag name="KSO_WM_UNIT_FILL_FORE_SCHEMECOLOR_INDEX" val="13"/>
  <p:tag name="KSO_WM_UNIT_FILL_TYPE" val="1"/>
  <p:tag name="KSO_WM_UNIT_TEXT_FILL_FORE_SCHEMECOLOR_INDEX" val="2"/>
  <p:tag name="KSO_WM_UNIT_TEXT_FILL_TYPE" val="1"/>
  <p:tag name="KSO_WM_UNIT_USESOURCEFORMAT_APPLY" val="0"/>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504_3*i*3"/>
  <p:tag name="KSO_WM_TEMPLATE_CATEGORY" val="diagram"/>
  <p:tag name="KSO_WM_TEMPLATE_INDEX" val="504"/>
  <p:tag name="KSO_WM_UNIT_INDEX" val="3"/>
</p:tagLst>
</file>

<file path=ppt/tags/tag3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813"/>
  <p:tag name="KSO_WM_UNIT_TYPE" val="r_t"/>
  <p:tag name="KSO_WM_UNIT_INDEX" val="1_3"/>
  <p:tag name="KSO_WM_UNIT_ID" val="257*r_t*1_3"/>
  <p:tag name="KSO_WM_UNIT_CLEAR" val="1"/>
  <p:tag name="KSO_WM_UNIT_LAYERLEVEL" val="1_1"/>
  <p:tag name="KSO_WM_UNIT_DIAGRAM_CONTRAST_TITLE_CNT" val="3"/>
  <p:tag name="KSO_WM_UNIT_DIAGRAM_DIMENSION_TITLE_CNT" val="1"/>
  <p:tag name="KSO_WM_UNIT_VALUE" val="8"/>
  <p:tag name="KSO_WM_UNIT_HIGHLIGHT" val="0"/>
  <p:tag name="KSO_WM_UNIT_COMPATIBLE" val="0"/>
  <p:tag name="KSO_WM_UNIT_PRESET_TEXT_INDEX" val="3"/>
  <p:tag name="KSO_WM_UNIT_PRESET_TEXT_LEN" val="5"/>
  <p:tag name="KSO_WM_BEAUTIFY_FLAG" val="#wm#"/>
  <p:tag name="KSO_WM_TAG_VERSION" val="1.0"/>
  <p:tag name="KSO_WM_DIAGRAM_GROUP_CODE" val="r1-1"/>
  <p:tag name="KSO_WM_UNIT_FILL_FORE_SCHEMECOLOR_INDEX" val="6"/>
  <p:tag name="KSO_WM_UNIT_FILL_TYPE" val="1"/>
  <p:tag name="KSO_WM_UNIT_USESOURCEFORMAT_APPLY" val="0"/>
</p:tagLst>
</file>

<file path=ppt/tags/tag3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813"/>
  <p:tag name="KSO_WM_UNIT_TYPE" val="r_i"/>
  <p:tag name="KSO_WM_UNIT_INDEX" val="1_7"/>
  <p:tag name="KSO_WM_UNIT_ID" val="257*r_i*1_7"/>
  <p:tag name="KSO_WM_UNIT_CLEAR" val="1"/>
  <p:tag name="KSO_WM_UNIT_LAYERLEVEL" val="1_1"/>
  <p:tag name="KSO_WM_BEAUTIFY_FLAG" val="#wm#"/>
  <p:tag name="KSO_WM_TAG_VERSION" val="1.0"/>
  <p:tag name="KSO_WM_DIAGRAM_GROUP_CODE" val="r1-1"/>
  <p:tag name="KSO_WM_UNIT_DIAGRAM_CONTRAST_TITLE_CNT" val="3"/>
  <p:tag name="KSO_WM_UNIT_DIAGRAM_DIMENSION_TITLE_CNT" val="1"/>
  <p:tag name="KSO_WM_UNIT_FILL_FORE_SCHEMECOLOR_INDEX" val="5"/>
  <p:tag name="KSO_WM_UNIT_FILL_TYPE" val="1"/>
  <p:tag name="KSO_WM_UNIT_USESOURCEFORMAT_APPLY" val="0"/>
</p:tagLst>
</file>

<file path=ppt/tags/tag32.xml><?xml version="1.0" encoding="utf-8"?>
<p:tagLst xmlns:a="http://schemas.openxmlformats.org/drawingml/2006/main" xmlns:r="http://schemas.openxmlformats.org/officeDocument/2006/relationships" xmlns:p="http://schemas.openxmlformats.org/presentationml/2006/main">
  <p:tag name="KSO_WM_UNIT_VALUE" val="72"/>
  <p:tag name="KSO_WM_UNIT_HIGHLIGHT" val="0"/>
  <p:tag name="KSO_WM_UNIT_COMPATIBLE" val="0"/>
  <p:tag name="KSO_WM_UNIT_PRESET_TEXT_INDEX" val="3"/>
  <p:tag name="KSO_WM_UNIT_PRESET_TEXT_LEN" val="17"/>
  <p:tag name="KSO_WM_TEMPLATE_CATEGORY" val="diagram"/>
  <p:tag name="KSO_WM_TEMPLATE_INDEX" val="813"/>
  <p:tag name="KSO_WM_UNIT_TYPE" val="r_i"/>
  <p:tag name="KSO_WM_UNIT_INDEX" val="1_8"/>
  <p:tag name="KSO_WM_UNIT_ID" val="257*r_i*1_8"/>
  <p:tag name="KSO_WM_UNIT_CLEAR" val="1"/>
  <p:tag name="KSO_WM_UNIT_LAYERLEVEL" val="1_1"/>
  <p:tag name="KSO_WM_BEAUTIFY_FLAG" val="#wm#"/>
  <p:tag name="KSO_WM_TAG_VERSION" val="1.0"/>
  <p:tag name="KSO_WM_DIAGRAM_GROUP_CODE" val="r1-1"/>
  <p:tag name="KSO_WM_UNIT_DIAGRAM_CONTRAST_TITLE_CNT" val="3"/>
  <p:tag name="KSO_WM_UNIT_DIAGRAM_DIMENSION_TITLE_CNT" val="1"/>
  <p:tag name="KSO_WM_UNIT_FILL_FORE_SCHEMECOLOR_INDEX" val="5"/>
  <p:tag name="KSO_WM_UNIT_FILL_TYPE" val="1"/>
  <p:tag name="KSO_WM_UNIT_TEXT_FILL_FORE_SCHEMECOLOR_INDEX" val="5"/>
  <p:tag name="KSO_WM_UNIT_TEXT_FILL_TYPE" val="1"/>
  <p:tag name="KSO_WM_UNIT_USESOURCEFORMAT_APPLY" val="0"/>
</p:tagLst>
</file>

<file path=ppt/tags/tag3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813"/>
  <p:tag name="KSO_WM_UNIT_TYPE" val="r_i"/>
  <p:tag name="KSO_WM_UNIT_INDEX" val="1_6"/>
  <p:tag name="KSO_WM_UNIT_ID" val="257*r_i*1_6"/>
  <p:tag name="KSO_WM_UNIT_CLEAR" val="1"/>
  <p:tag name="KSO_WM_UNIT_LAYERLEVEL" val="1_1"/>
  <p:tag name="KSO_WM_BEAUTIFY_FLAG" val="#wm#"/>
  <p:tag name="KSO_WM_TAG_VERSION" val="1.0"/>
  <p:tag name="KSO_WM_DIAGRAM_GROUP_CODE" val="r1-1"/>
  <p:tag name="KSO_WM_UNIT_DIAGRAM_CONTRAST_TITLE_CNT" val="3"/>
  <p:tag name="KSO_WM_UNIT_DIAGRAM_DIMENSION_TITLE_CNT" val="1"/>
  <p:tag name="KSO_WM_UNIT_FILL_FORE_SCHEMECOLOR_INDEX" val="13"/>
  <p:tag name="KSO_WM_UNIT_FILL_TYPE" val="1"/>
  <p:tag name="KSO_WM_UNIT_TEXT_FILL_FORE_SCHEMECOLOR_INDEX" val="2"/>
  <p:tag name="KSO_WM_UNIT_TEXT_FILL_TYPE" val="1"/>
  <p:tag name="KSO_WM_UNIT_USESOURCEFORMAT_APPLY" val="0"/>
</p:tagLst>
</file>

<file path=ppt/tags/tag3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813"/>
  <p:tag name="KSO_WM_UNIT_TYPE" val="r_t"/>
  <p:tag name="KSO_WM_UNIT_INDEX" val="1_2"/>
  <p:tag name="KSO_WM_UNIT_ID" val="257*r_t*1_2"/>
  <p:tag name="KSO_WM_UNIT_CLEAR" val="1"/>
  <p:tag name="KSO_WM_UNIT_LAYERLEVEL" val="1_1"/>
  <p:tag name="KSO_WM_UNIT_DIAGRAM_CONTRAST_TITLE_CNT" val="3"/>
  <p:tag name="KSO_WM_UNIT_DIAGRAM_DIMENSION_TITLE_CNT" val="1"/>
  <p:tag name="KSO_WM_UNIT_VALUE" val="8"/>
  <p:tag name="KSO_WM_UNIT_HIGHLIGHT" val="0"/>
  <p:tag name="KSO_WM_UNIT_COMPATIBLE" val="0"/>
  <p:tag name="KSO_WM_UNIT_PRESET_TEXT_INDEX" val="3"/>
  <p:tag name="KSO_WM_UNIT_PRESET_TEXT_LEN" val="5"/>
  <p:tag name="KSO_WM_BEAUTIFY_FLAG" val="#wm#"/>
  <p:tag name="KSO_WM_TAG_VERSION" val="1.0"/>
  <p:tag name="KSO_WM_DIAGRAM_GROUP_CODE" val="r1-1"/>
  <p:tag name="KSO_WM_UNIT_FILL_FORE_SCHEMECOLOR_INDEX" val="6"/>
  <p:tag name="KSO_WM_UNIT_FILL_TYPE" val="1"/>
  <p:tag name="KSO_WM_UNIT_USESOURCEFORMAT_APPLY" val="0"/>
</p:tagLst>
</file>

<file path=ppt/tags/tag3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813"/>
  <p:tag name="KSO_WM_UNIT_TYPE" val="r_i"/>
  <p:tag name="KSO_WM_UNIT_INDEX" val="1_4"/>
  <p:tag name="KSO_WM_UNIT_ID" val="257*r_i*1_4"/>
  <p:tag name="KSO_WM_UNIT_CLEAR" val="1"/>
  <p:tag name="KSO_WM_UNIT_LAYERLEVEL" val="1_1"/>
  <p:tag name="KSO_WM_BEAUTIFY_FLAG" val="#wm#"/>
  <p:tag name="KSO_WM_TAG_VERSION" val="1.0"/>
  <p:tag name="KSO_WM_DIAGRAM_GROUP_CODE" val="r1-1"/>
  <p:tag name="KSO_WM_UNIT_DIAGRAM_CONTRAST_TITLE_CNT" val="3"/>
  <p:tag name="KSO_WM_UNIT_DIAGRAM_DIMENSION_TITLE_CNT" val="1"/>
  <p:tag name="KSO_WM_UNIT_FILL_FORE_SCHEMECOLOR_INDEX" val="5"/>
  <p:tag name="KSO_WM_UNIT_FILL_TYPE" val="1"/>
  <p:tag name="KSO_WM_UNIT_USESOURCEFORMAT_APPLY" val="0"/>
</p:tagLst>
</file>

<file path=ppt/tags/tag36.xml><?xml version="1.0" encoding="utf-8"?>
<p:tagLst xmlns:a="http://schemas.openxmlformats.org/drawingml/2006/main" xmlns:r="http://schemas.openxmlformats.org/officeDocument/2006/relationships" xmlns:p="http://schemas.openxmlformats.org/presentationml/2006/main">
  <p:tag name="KSO_WM_UNIT_VALUE" val="72"/>
  <p:tag name="KSO_WM_UNIT_HIGHLIGHT" val="0"/>
  <p:tag name="KSO_WM_UNIT_COMPATIBLE" val="0"/>
  <p:tag name="KSO_WM_UNIT_PRESET_TEXT_INDEX" val="3"/>
  <p:tag name="KSO_WM_UNIT_PRESET_TEXT_LEN" val="17"/>
  <p:tag name="KSO_WM_TEMPLATE_CATEGORY" val="diagram"/>
  <p:tag name="KSO_WM_TEMPLATE_INDEX" val="813"/>
  <p:tag name="KSO_WM_UNIT_TYPE" val="r_i"/>
  <p:tag name="KSO_WM_UNIT_INDEX" val="1_5"/>
  <p:tag name="KSO_WM_UNIT_ID" val="257*r_i*1_5"/>
  <p:tag name="KSO_WM_UNIT_CLEAR" val="1"/>
  <p:tag name="KSO_WM_UNIT_LAYERLEVEL" val="1_1"/>
  <p:tag name="KSO_WM_BEAUTIFY_FLAG" val="#wm#"/>
  <p:tag name="KSO_WM_TAG_VERSION" val="1.0"/>
  <p:tag name="KSO_WM_DIAGRAM_GROUP_CODE" val="r1-1"/>
  <p:tag name="KSO_WM_UNIT_DIAGRAM_CONTRAST_TITLE_CNT" val="3"/>
  <p:tag name="KSO_WM_UNIT_DIAGRAM_DIMENSION_TITLE_CNT" val="1"/>
  <p:tag name="KSO_WM_UNIT_FILL_FORE_SCHEMECOLOR_INDEX" val="5"/>
  <p:tag name="KSO_WM_UNIT_FILL_TYPE" val="1"/>
  <p:tag name="KSO_WM_UNIT_TEXT_FILL_FORE_SCHEMECOLOR_INDEX" val="5"/>
  <p:tag name="KSO_WM_UNIT_TEXT_FILL_TYPE" val="1"/>
  <p:tag name="KSO_WM_UNIT_USESOURCEFORMAT_APPLY" val="0"/>
</p:tagLst>
</file>

<file path=ppt/tags/tag3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813"/>
  <p:tag name="KSO_WM_UNIT_TYPE" val="r_i"/>
  <p:tag name="KSO_WM_UNIT_INDEX" val="1_3"/>
  <p:tag name="KSO_WM_UNIT_ID" val="257*r_i*1_3"/>
  <p:tag name="KSO_WM_UNIT_CLEAR" val="1"/>
  <p:tag name="KSO_WM_UNIT_LAYERLEVEL" val="1_1"/>
  <p:tag name="KSO_WM_BEAUTIFY_FLAG" val="#wm#"/>
  <p:tag name="KSO_WM_TAG_VERSION" val="1.0"/>
  <p:tag name="KSO_WM_DIAGRAM_GROUP_CODE" val="r1-1"/>
  <p:tag name="KSO_WM_UNIT_DIAGRAM_CONTRAST_TITLE_CNT" val="3"/>
  <p:tag name="KSO_WM_UNIT_DIAGRAM_DIMENSION_TITLE_CNT" val="1"/>
  <p:tag name="KSO_WM_UNIT_FILL_FORE_SCHEMECOLOR_INDEX" val="13"/>
  <p:tag name="KSO_WM_UNIT_FILL_TYPE" val="1"/>
  <p:tag name="KSO_WM_UNIT_TEXT_FILL_FORE_SCHEMECOLOR_INDEX" val="2"/>
  <p:tag name="KSO_WM_UNIT_TEXT_FILL_TYPE" val="1"/>
  <p:tag name="KSO_WM_UNIT_USESOURCEFORMAT_APPLY" val="0"/>
</p:tagLst>
</file>

<file path=ppt/tags/tag3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813"/>
  <p:tag name="KSO_WM_UNIT_TYPE" val="r_t"/>
  <p:tag name="KSO_WM_UNIT_INDEX" val="1_1"/>
  <p:tag name="KSO_WM_UNIT_ID" val="257*r_t*1_1"/>
  <p:tag name="KSO_WM_UNIT_CLEAR" val="1"/>
  <p:tag name="KSO_WM_UNIT_LAYERLEVEL" val="1_1"/>
  <p:tag name="KSO_WM_UNIT_DIAGRAM_CONTRAST_TITLE_CNT" val="3"/>
  <p:tag name="KSO_WM_UNIT_DIAGRAM_DIMENSION_TITLE_CNT" val="1"/>
  <p:tag name="KSO_WM_UNIT_VALUE" val="8"/>
  <p:tag name="KSO_WM_UNIT_HIGHLIGHT" val="0"/>
  <p:tag name="KSO_WM_UNIT_COMPATIBLE" val="0"/>
  <p:tag name="KSO_WM_UNIT_PRESET_TEXT_INDEX" val="3"/>
  <p:tag name="KSO_WM_UNIT_PRESET_TEXT_LEN" val="5"/>
  <p:tag name="KSO_WM_BEAUTIFY_FLAG" val="#wm#"/>
  <p:tag name="KSO_WM_TAG_VERSION" val="1.0"/>
  <p:tag name="KSO_WM_DIAGRAM_GROUP_CODE" val="r1-1"/>
  <p:tag name="KSO_WM_UNIT_FILL_FORE_SCHEMECOLOR_INDEX" val="6"/>
  <p:tag name="KSO_WM_UNIT_FILL_TYPE" val="1"/>
  <p:tag name="KSO_WM_UNIT_USESOURCEFORMAT_APPLY" val="0"/>
</p:tagLst>
</file>

<file path=ppt/tags/tag3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813"/>
  <p:tag name="KSO_WM_UNIT_TYPE" val="r_i"/>
  <p:tag name="KSO_WM_UNIT_INDEX" val="1_1"/>
  <p:tag name="KSO_WM_UNIT_ID" val="257*r_i*1_1"/>
  <p:tag name="KSO_WM_UNIT_CLEAR" val="1"/>
  <p:tag name="KSO_WM_UNIT_LAYERLEVEL" val="1_1"/>
  <p:tag name="KSO_WM_BEAUTIFY_FLAG" val="#wm#"/>
  <p:tag name="KSO_WM_TAG_VERSION" val="1.0"/>
  <p:tag name="KSO_WM_DIAGRAM_GROUP_CODE" val="r1-1"/>
  <p:tag name="KSO_WM_UNIT_DIAGRAM_CONTRAST_TITLE_CNT" val="3"/>
  <p:tag name="KSO_WM_UNIT_DIAGRAM_DIMENSION_TITLE_CNT" val="1"/>
  <p:tag name="KSO_WM_UNIT_FILL_FORE_SCHEMECOLOR_INDEX" val="5"/>
  <p:tag name="KSO_WM_UNIT_FILL_TYPE" val="1"/>
  <p:tag name="KSO_WM_UNIT_USESOURCEFORMAT_APPLY" val="0"/>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504_3*i*12"/>
  <p:tag name="KSO_WM_TEMPLATE_CATEGORY" val="diagram"/>
  <p:tag name="KSO_WM_TEMPLATE_INDEX" val="504"/>
  <p:tag name="KSO_WM_UNIT_INDEX" val="12"/>
</p:tagLst>
</file>

<file path=ppt/tags/tag40.xml><?xml version="1.0" encoding="utf-8"?>
<p:tagLst xmlns:a="http://schemas.openxmlformats.org/drawingml/2006/main" xmlns:r="http://schemas.openxmlformats.org/officeDocument/2006/relationships" xmlns:p="http://schemas.openxmlformats.org/presentationml/2006/main">
  <p:tag name="KSO_WM_UNIT_VALUE" val="72"/>
  <p:tag name="KSO_WM_UNIT_HIGHLIGHT" val="0"/>
  <p:tag name="KSO_WM_UNIT_COMPATIBLE" val="0"/>
  <p:tag name="KSO_WM_UNIT_PRESET_TEXT_INDEX" val="3"/>
  <p:tag name="KSO_WM_UNIT_PRESET_TEXT_LEN" val="17"/>
  <p:tag name="KSO_WM_TEMPLATE_CATEGORY" val="diagram"/>
  <p:tag name="KSO_WM_TEMPLATE_INDEX" val="813"/>
  <p:tag name="KSO_WM_UNIT_TYPE" val="r_i"/>
  <p:tag name="KSO_WM_UNIT_INDEX" val="1_2"/>
  <p:tag name="KSO_WM_UNIT_ID" val="257*r_i*1_2"/>
  <p:tag name="KSO_WM_UNIT_CLEAR" val="1"/>
  <p:tag name="KSO_WM_UNIT_LAYERLEVEL" val="1_1"/>
  <p:tag name="KSO_WM_BEAUTIFY_FLAG" val="#wm#"/>
  <p:tag name="KSO_WM_TAG_VERSION" val="1.0"/>
  <p:tag name="KSO_WM_DIAGRAM_GROUP_CODE" val="r1-1"/>
  <p:tag name="KSO_WM_UNIT_DIAGRAM_CONTRAST_TITLE_CNT" val="3"/>
  <p:tag name="KSO_WM_UNIT_DIAGRAM_DIMENSION_TITLE_CNT" val="1"/>
  <p:tag name="KSO_WM_UNIT_FILL_FORE_SCHEMECOLOR_INDEX" val="5"/>
  <p:tag name="KSO_WM_UNIT_FILL_TYPE" val="1"/>
  <p:tag name="KSO_WM_UNIT_TEXT_FILL_FORE_SCHEMECOLOR_INDEX" val="5"/>
  <p:tag name="KSO_WM_UNIT_TEXT_FILL_TYPE" val="1"/>
  <p:tag name="KSO_WM_UNIT_USESOURCEFORMAT_APPLY" val="0"/>
</p:tagLst>
</file>

<file path=ppt/tags/tag4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390_4*i*1"/>
  <p:tag name="KSO_WM_TEMPLATE_CATEGORY" val="diagram"/>
  <p:tag name="KSO_WM_TEMPLATE_INDEX" val="390"/>
  <p:tag name="KSO_WM_UNIT_INDEX" val="1"/>
</p:tagLst>
</file>

<file path=ppt/tags/tag4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390_4*i*10"/>
  <p:tag name="KSO_WM_TEMPLATE_CATEGORY" val="diagram"/>
  <p:tag name="KSO_WM_TEMPLATE_INDEX" val="390"/>
  <p:tag name="KSO_WM_UNIT_INDEX" val="10"/>
</p:tagLst>
</file>

<file path=ppt/tags/tag4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390_4*i*19"/>
  <p:tag name="KSO_WM_TEMPLATE_CATEGORY" val="diagram"/>
  <p:tag name="KSO_WM_TEMPLATE_INDEX" val="390"/>
  <p:tag name="KSO_WM_UNIT_INDEX" val="19"/>
</p:tagLst>
</file>

<file path=ppt/tags/tag4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390_4*i*28"/>
  <p:tag name="KSO_WM_TEMPLATE_CATEGORY" val="diagram"/>
  <p:tag name="KSO_WM_TEMPLATE_INDEX" val="390"/>
  <p:tag name="KSO_WM_UNIT_INDEX" val="28"/>
</p:tagLst>
</file>

<file path=ppt/tags/tag4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390"/>
  <p:tag name="KSO_WM_UNIT_TYPE" val="l_i"/>
  <p:tag name="KSO_WM_UNIT_INDEX" val="1_7"/>
  <p:tag name="KSO_WM_UNIT_ID" val="259*l_i*1_7"/>
  <p:tag name="KSO_WM_UNIT_CLEAR" val="1"/>
  <p:tag name="KSO_WM_UNIT_LAYERLEVEL" val="1_1"/>
  <p:tag name="KSO_WM_BEAUTIFY_FLAG" val="#wm#"/>
  <p:tag name="KSO_WM_TAG_VERSION" val="1.0"/>
  <p:tag name="KSO_WM_DIAGRAM_GROUP_CODE" val="l1-1"/>
  <p:tag name="KSO_WM_UNIT_FILL_FORE_SCHEMECOLOR_INDEX" val="6"/>
  <p:tag name="KSO_WM_UNIT_FILL_TYPE" val="1"/>
  <p:tag name="KSO_WM_UNIT_TEXT_FILL_FORE_SCHEMECOLOR_INDEX" val="14"/>
  <p:tag name="KSO_WM_UNIT_TEXT_FILL_TYPE" val="1"/>
  <p:tag name="KSO_WM_UNIT_USESOURCEFORMAT_APPLY" val="0"/>
</p:tagLst>
</file>

<file path=ppt/tags/tag4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390"/>
  <p:tag name="KSO_WM_UNIT_TYPE" val="l_i"/>
  <p:tag name="KSO_WM_UNIT_INDEX" val="1_8"/>
  <p:tag name="KSO_WM_UNIT_ID" val="259*l_i*1_8"/>
  <p:tag name="KSO_WM_UNIT_CLEAR" val="1"/>
  <p:tag name="KSO_WM_UNIT_LAYERLEVEL" val="1_1"/>
  <p:tag name="KSO_WM_BEAUTIFY_FLAG" val="#wm#"/>
  <p:tag name="KSO_WM_TAG_VERSION" val="1.0"/>
  <p:tag name="KSO_WM_DIAGRAM_GROUP_CODE" val="l1-1"/>
  <p:tag name="KSO_WM_UNIT_FILL_FORE_SCHEMECOLOR_INDEX" val="6"/>
  <p:tag name="KSO_WM_UNIT_FILL_TYPE" val="1"/>
  <p:tag name="KSO_WM_UNIT_TEXT_FILL_FORE_SCHEMECOLOR_INDEX" val="2"/>
  <p:tag name="KSO_WM_UNIT_TEXT_FILL_TYPE" val="1"/>
  <p:tag name="KSO_WM_UNIT_USESOURCEFORMAT_APPLY" val="0"/>
</p:tagLst>
</file>

<file path=ppt/tags/tag4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390"/>
  <p:tag name="KSO_WM_UNIT_TYPE" val="l_h_a"/>
  <p:tag name="KSO_WM_UNIT_INDEX" val="1_4_1"/>
  <p:tag name="KSO_WM_UNIT_ID" val="259*l_h_a*1_4_1"/>
  <p:tag name="KSO_WM_UNIT_CLEAR" val="1"/>
  <p:tag name="KSO_WM_UNIT_LAYERLEVEL" val="1_1_1"/>
  <p:tag name="KSO_WM_UNIT_VALUE" val="10"/>
  <p:tag name="KSO_WM_UNIT_HIGHLIGHT" val="0"/>
  <p:tag name="KSO_WM_UNIT_COMPATIBLE" val="0"/>
  <p:tag name="KSO_WM_BEAUTIFY_FLAG" val="#wm#"/>
  <p:tag name="KSO_WM_UNIT_PRESET_TEXT_INDEX" val="3"/>
  <p:tag name="KSO_WM_UNIT_PRESET_TEXT_LEN" val="12"/>
  <p:tag name="KSO_WM_TAG_VERSION" val="1.0"/>
  <p:tag name="KSO_WM_DIAGRAM_GROUP_CODE" val="l1-1"/>
  <p:tag name="KSO_WM_UNIT_TEXT_FILL_FORE_SCHEMECOLOR_INDEX" val="6"/>
  <p:tag name="KSO_WM_UNIT_TEXT_FILL_TYPE" val="1"/>
  <p:tag name="KSO_WM_UNIT_USESOURCEFORMAT_APPLY" val="0"/>
</p:tagLst>
</file>

<file path=ppt/tags/tag4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390"/>
  <p:tag name="KSO_WM_UNIT_TYPE" val="l_h_f"/>
  <p:tag name="KSO_WM_UNIT_INDEX" val="1_4_1"/>
  <p:tag name="KSO_WM_UNIT_ID" val="259*l_h_f*1_4_1"/>
  <p:tag name="KSO_WM_UNIT_CLEAR" val="1"/>
  <p:tag name="KSO_WM_UNIT_LAYERLEVEL" val="1_1_1"/>
  <p:tag name="KSO_WM_UNIT_VALUE" val="39"/>
  <p:tag name="KSO_WM_UNIT_HIGHLIGHT" val="0"/>
  <p:tag name="KSO_WM_UNIT_COMPATIBLE" val="0"/>
  <p:tag name="KSO_WM_BEAUTIFY_FLAG" val="#wm#"/>
  <p:tag name="KSO_WM_UNIT_PRESET_TEXT_INDEX" val="4"/>
  <p:tag name="KSO_WM_UNIT_PRESET_TEXT_LEN" val="56"/>
  <p:tag name="KSO_WM_TAG_VERSION" val="1.0"/>
  <p:tag name="KSO_WM_DIAGRAM_GROUP_CODE" val="l1-1"/>
  <p:tag name="KSO_WM_UNIT_TEXT_FILL_FORE_SCHEMECOLOR_INDEX" val="13"/>
  <p:tag name="KSO_WM_UNIT_TEXT_FILL_TYPE" val="1"/>
  <p:tag name="KSO_WM_UNIT_USESOURCEFORMAT_APPLY" val="0"/>
</p:tagLst>
</file>

<file path=ppt/tags/tag4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390"/>
  <p:tag name="KSO_WM_UNIT_TYPE" val="l_i"/>
  <p:tag name="KSO_WM_UNIT_INDEX" val="1_5"/>
  <p:tag name="KSO_WM_UNIT_ID" val="259*l_i*1_5"/>
  <p:tag name="KSO_WM_UNIT_CLEAR" val="1"/>
  <p:tag name="KSO_WM_UNIT_LAYERLEVEL" val="1_1"/>
  <p:tag name="KSO_WM_BEAUTIFY_FLAG" val="#wm#"/>
  <p:tag name="KSO_WM_TAG_VERSION" val="1.0"/>
  <p:tag name="KSO_WM_DIAGRAM_GROUP_CODE" val="l1-1"/>
  <p:tag name="KSO_WM_UNIT_FILL_FORE_SCHEMECOLOR_INDEX" val="6"/>
  <p:tag name="KSO_WM_UNIT_FILL_TYPE" val="1"/>
  <p:tag name="KSO_WM_UNIT_TEXT_FILL_FORE_SCHEMECOLOR_INDEX" val="14"/>
  <p:tag name="KSO_WM_UNIT_TEXT_FILL_TYPE" val="1"/>
  <p:tag name="KSO_WM_UNIT_USESOURCEFORMAT_APPLY" val="0"/>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504_3*i*21"/>
  <p:tag name="KSO_WM_TEMPLATE_CATEGORY" val="diagram"/>
  <p:tag name="KSO_WM_TEMPLATE_INDEX" val="504"/>
  <p:tag name="KSO_WM_UNIT_INDEX" val="21"/>
</p:tagLst>
</file>

<file path=ppt/tags/tag5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390"/>
  <p:tag name="KSO_WM_UNIT_TYPE" val="l_i"/>
  <p:tag name="KSO_WM_UNIT_INDEX" val="1_6"/>
  <p:tag name="KSO_WM_UNIT_ID" val="259*l_i*1_6"/>
  <p:tag name="KSO_WM_UNIT_CLEAR" val="1"/>
  <p:tag name="KSO_WM_UNIT_LAYERLEVEL" val="1_1"/>
  <p:tag name="KSO_WM_BEAUTIFY_FLAG" val="#wm#"/>
  <p:tag name="KSO_WM_TAG_VERSION" val="1.0"/>
  <p:tag name="KSO_WM_DIAGRAM_GROUP_CODE" val="l1-1"/>
  <p:tag name="KSO_WM_UNIT_FILL_FORE_SCHEMECOLOR_INDEX" val="6"/>
  <p:tag name="KSO_WM_UNIT_FILL_TYPE" val="1"/>
  <p:tag name="KSO_WM_UNIT_TEXT_FILL_FORE_SCHEMECOLOR_INDEX" val="2"/>
  <p:tag name="KSO_WM_UNIT_TEXT_FILL_TYPE" val="1"/>
  <p:tag name="KSO_WM_UNIT_USESOURCEFORMAT_APPLY" val="0"/>
</p:tagLst>
</file>

<file path=ppt/tags/tag5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390"/>
  <p:tag name="KSO_WM_UNIT_TYPE" val="l_h_a"/>
  <p:tag name="KSO_WM_UNIT_INDEX" val="1_3_1"/>
  <p:tag name="KSO_WM_UNIT_ID" val="259*l_h_a*1_3_1"/>
  <p:tag name="KSO_WM_UNIT_CLEAR" val="1"/>
  <p:tag name="KSO_WM_UNIT_LAYERLEVEL" val="1_1_1"/>
  <p:tag name="KSO_WM_UNIT_VALUE" val="10"/>
  <p:tag name="KSO_WM_UNIT_HIGHLIGHT" val="0"/>
  <p:tag name="KSO_WM_UNIT_COMPATIBLE" val="0"/>
  <p:tag name="KSO_WM_BEAUTIFY_FLAG" val="#wm#"/>
  <p:tag name="KSO_WM_UNIT_PRESET_TEXT_INDEX" val="3"/>
  <p:tag name="KSO_WM_UNIT_PRESET_TEXT_LEN" val="12"/>
  <p:tag name="KSO_WM_TAG_VERSION" val="1.0"/>
  <p:tag name="KSO_WM_DIAGRAM_GROUP_CODE" val="l1-1"/>
  <p:tag name="KSO_WM_UNIT_TEXT_FILL_FORE_SCHEMECOLOR_INDEX" val="6"/>
  <p:tag name="KSO_WM_UNIT_TEXT_FILL_TYPE" val="1"/>
  <p:tag name="KSO_WM_UNIT_USESOURCEFORMAT_APPLY" val="0"/>
</p:tagLst>
</file>

<file path=ppt/tags/tag5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390"/>
  <p:tag name="KSO_WM_UNIT_TYPE" val="l_h_f"/>
  <p:tag name="KSO_WM_UNIT_INDEX" val="1_3_1"/>
  <p:tag name="KSO_WM_UNIT_ID" val="259*l_h_f*1_3_1"/>
  <p:tag name="KSO_WM_UNIT_CLEAR" val="1"/>
  <p:tag name="KSO_WM_UNIT_LAYERLEVEL" val="1_1_1"/>
  <p:tag name="KSO_WM_UNIT_VALUE" val="39"/>
  <p:tag name="KSO_WM_UNIT_HIGHLIGHT" val="0"/>
  <p:tag name="KSO_WM_UNIT_COMPATIBLE" val="0"/>
  <p:tag name="KSO_WM_BEAUTIFY_FLAG" val="#wm#"/>
  <p:tag name="KSO_WM_UNIT_PRESET_TEXT_INDEX" val="4"/>
  <p:tag name="KSO_WM_UNIT_PRESET_TEXT_LEN" val="56"/>
  <p:tag name="KSO_WM_TAG_VERSION" val="1.0"/>
  <p:tag name="KSO_WM_DIAGRAM_GROUP_CODE" val="l1-1"/>
  <p:tag name="KSO_WM_UNIT_TEXT_FILL_FORE_SCHEMECOLOR_INDEX" val="13"/>
  <p:tag name="KSO_WM_UNIT_TEXT_FILL_TYPE" val="1"/>
  <p:tag name="KSO_WM_UNIT_USESOURCEFORMAT_APPLY" val="0"/>
</p:tagLst>
</file>

<file path=ppt/tags/tag5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390"/>
  <p:tag name="KSO_WM_UNIT_TYPE" val="l_i"/>
  <p:tag name="KSO_WM_UNIT_INDEX" val="1_3"/>
  <p:tag name="KSO_WM_UNIT_ID" val="259*l_i*1_3"/>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0"/>
</p:tagLst>
</file>

<file path=ppt/tags/tag5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390"/>
  <p:tag name="KSO_WM_UNIT_TYPE" val="l_i"/>
  <p:tag name="KSO_WM_UNIT_INDEX" val="1_4"/>
  <p:tag name="KSO_WM_UNIT_ID" val="259*l_i*1_4"/>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2"/>
  <p:tag name="KSO_WM_UNIT_TEXT_FILL_TYPE" val="1"/>
  <p:tag name="KSO_WM_UNIT_USESOURCEFORMAT_APPLY" val="0"/>
</p:tagLst>
</file>

<file path=ppt/tags/tag5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390"/>
  <p:tag name="KSO_WM_UNIT_TYPE" val="l_h_a"/>
  <p:tag name="KSO_WM_UNIT_INDEX" val="1_2_1"/>
  <p:tag name="KSO_WM_UNIT_ID" val="259*l_h_a*1_2_1"/>
  <p:tag name="KSO_WM_UNIT_CLEAR" val="1"/>
  <p:tag name="KSO_WM_UNIT_LAYERLEVEL" val="1_1_1"/>
  <p:tag name="KSO_WM_UNIT_VALUE" val="10"/>
  <p:tag name="KSO_WM_UNIT_HIGHLIGHT" val="0"/>
  <p:tag name="KSO_WM_UNIT_COMPATIBLE" val="0"/>
  <p:tag name="KSO_WM_BEAUTIFY_FLAG" val="#wm#"/>
  <p:tag name="KSO_WM_UNIT_PRESET_TEXT_INDEX" val="3"/>
  <p:tag name="KSO_WM_UNIT_PRESET_TEXT_LEN" val="12"/>
  <p:tag name="KSO_WM_TAG_VERSION" val="1.0"/>
  <p:tag name="KSO_WM_DIAGRAM_GROUP_CODE" val="l1-1"/>
  <p:tag name="KSO_WM_UNIT_TEXT_FILL_FORE_SCHEMECOLOR_INDEX" val="5"/>
  <p:tag name="KSO_WM_UNIT_TEXT_FILL_TYPE" val="1"/>
  <p:tag name="KSO_WM_UNIT_USESOURCEFORMAT_APPLY" val="0"/>
</p:tagLst>
</file>

<file path=ppt/tags/tag5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390"/>
  <p:tag name="KSO_WM_UNIT_TYPE" val="l_h_f"/>
  <p:tag name="KSO_WM_UNIT_INDEX" val="1_2_1"/>
  <p:tag name="KSO_WM_UNIT_ID" val="259*l_h_f*1_2_1"/>
  <p:tag name="KSO_WM_UNIT_CLEAR" val="1"/>
  <p:tag name="KSO_WM_UNIT_LAYERLEVEL" val="1_1_1"/>
  <p:tag name="KSO_WM_UNIT_VALUE" val="39"/>
  <p:tag name="KSO_WM_UNIT_HIGHLIGHT" val="0"/>
  <p:tag name="KSO_WM_UNIT_COMPATIBLE" val="0"/>
  <p:tag name="KSO_WM_BEAUTIFY_FLAG" val="#wm#"/>
  <p:tag name="KSO_WM_UNIT_PRESET_TEXT_INDEX" val="4"/>
  <p:tag name="KSO_WM_UNIT_PRESET_TEXT_LEN" val="56"/>
  <p:tag name="KSO_WM_TAG_VERSION" val="1.0"/>
  <p:tag name="KSO_WM_DIAGRAM_GROUP_CODE" val="l1-1"/>
  <p:tag name="KSO_WM_UNIT_TEXT_FILL_FORE_SCHEMECOLOR_INDEX" val="13"/>
  <p:tag name="KSO_WM_UNIT_TEXT_FILL_TYPE" val="1"/>
  <p:tag name="KSO_WM_UNIT_USESOURCEFORMAT_APPLY" val="0"/>
</p:tagLst>
</file>

<file path=ppt/tags/tag5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390"/>
  <p:tag name="KSO_WM_UNIT_TYPE" val="l_i"/>
  <p:tag name="KSO_WM_UNIT_INDEX" val="1_1"/>
  <p:tag name="KSO_WM_UNIT_ID" val="259*l_i*1_1"/>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0"/>
</p:tagLst>
</file>

<file path=ppt/tags/tag5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390"/>
  <p:tag name="KSO_WM_UNIT_TYPE" val="l_i"/>
  <p:tag name="KSO_WM_UNIT_INDEX" val="1_2"/>
  <p:tag name="KSO_WM_UNIT_ID" val="259*l_i*1_2"/>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2"/>
  <p:tag name="KSO_WM_UNIT_TEXT_FILL_TYPE" val="1"/>
  <p:tag name="KSO_WM_UNIT_USESOURCEFORMAT_APPLY" val="0"/>
</p:tagLst>
</file>

<file path=ppt/tags/tag5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390"/>
  <p:tag name="KSO_WM_UNIT_TYPE" val="l_h_a"/>
  <p:tag name="KSO_WM_UNIT_INDEX" val="1_1_1"/>
  <p:tag name="KSO_WM_UNIT_ID" val="259*l_h_a*1_1_1"/>
  <p:tag name="KSO_WM_UNIT_CLEAR" val="1"/>
  <p:tag name="KSO_WM_UNIT_LAYERLEVEL" val="1_1_1"/>
  <p:tag name="KSO_WM_UNIT_VALUE" val="10"/>
  <p:tag name="KSO_WM_UNIT_HIGHLIGHT" val="0"/>
  <p:tag name="KSO_WM_UNIT_COMPATIBLE" val="0"/>
  <p:tag name="KSO_WM_BEAUTIFY_FLAG" val="#wm#"/>
  <p:tag name="KSO_WM_UNIT_PRESET_TEXT_INDEX" val="3"/>
  <p:tag name="KSO_WM_UNIT_PRESET_TEXT_LEN" val="12"/>
  <p:tag name="KSO_WM_TAG_VERSION" val="1.0"/>
  <p:tag name="KSO_WM_DIAGRAM_GROUP_CODE" val="l1-1"/>
  <p:tag name="KSO_WM_UNIT_TEXT_FILL_FORE_SCHEMECOLOR_INDEX" val="5"/>
  <p:tag name="KSO_WM_UNIT_TEXT_FILL_TYPE" val="1"/>
  <p:tag name="KSO_WM_UNIT_USESOURCEFORMAT_APPLY" val="0"/>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504"/>
  <p:tag name="KSO_WM_UNIT_TYPE" val="m_h_a"/>
  <p:tag name="KSO_WM_UNIT_INDEX" val="1_3_1"/>
  <p:tag name="KSO_WM_UNIT_ID" val="260*m_h_a*1_3_1"/>
  <p:tag name="KSO_WM_UNIT_CLEAR" val="1"/>
  <p:tag name="KSO_WM_UNIT_LAYERLEVEL" val="1_1_1"/>
  <p:tag name="KSO_WM_UNIT_VALUE" val="8"/>
  <p:tag name="KSO_WM_UNIT_HIGHLIGHT" val="0"/>
  <p:tag name="KSO_WM_UNIT_COMPATIBLE" val="0"/>
  <p:tag name="KSO_WM_BEAUTIFY_FLAG" val="#wm#"/>
  <p:tag name="KSO_WM_DIAGRAM_GROUP_CODE" val="m1-1"/>
  <p:tag name="KSO_WM_UNIT_PRESET_TEXT" val="LOREM"/>
  <p:tag name="KSO_WM_UNIT_FILL_FORE_SCHEMECOLOR_INDEX" val="7"/>
  <p:tag name="KSO_WM_UNIT_FILL_TYPE" val="1"/>
  <p:tag name="KSO_WM_UNIT_TEXT_FILL_FORE_SCHEMECOLOR_INDEX" val="14"/>
  <p:tag name="KSO_WM_UNIT_TEXT_FILL_TYPE" val="1"/>
  <p:tag name="KSO_WM_UNIT_USESOURCEFORMAT_APPLY" val="0"/>
</p:tagLst>
</file>

<file path=ppt/tags/tag6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390"/>
  <p:tag name="KSO_WM_UNIT_TYPE" val="l_h_f"/>
  <p:tag name="KSO_WM_UNIT_INDEX" val="1_1_1"/>
  <p:tag name="KSO_WM_UNIT_ID" val="259*l_h_f*1_1_1"/>
  <p:tag name="KSO_WM_UNIT_CLEAR" val="1"/>
  <p:tag name="KSO_WM_UNIT_LAYERLEVEL" val="1_1_1"/>
  <p:tag name="KSO_WM_UNIT_VALUE" val="39"/>
  <p:tag name="KSO_WM_UNIT_HIGHLIGHT" val="0"/>
  <p:tag name="KSO_WM_UNIT_COMPATIBLE" val="0"/>
  <p:tag name="KSO_WM_BEAUTIFY_FLAG" val="#wm#"/>
  <p:tag name="KSO_WM_UNIT_PRESET_TEXT_INDEX" val="4"/>
  <p:tag name="KSO_WM_UNIT_PRESET_TEXT_LEN" val="56"/>
  <p:tag name="KSO_WM_TAG_VERSION" val="1.0"/>
  <p:tag name="KSO_WM_DIAGRAM_GROUP_CODE" val="l1-1"/>
  <p:tag name="KSO_WM_UNIT_TEXT_FILL_FORE_SCHEMECOLOR_INDEX" val="13"/>
  <p:tag name="KSO_WM_UNIT_TEXT_FILL_TYPE" val="1"/>
  <p:tag name="KSO_WM_UNIT_USESOURCEFORMAT_APPLY" val="0"/>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504"/>
  <p:tag name="KSO_WM_UNIT_TYPE" val="m_i"/>
  <p:tag name="KSO_WM_UNIT_INDEX" val="1_7"/>
  <p:tag name="KSO_WM_UNIT_ID" val="260*m_i*1_7"/>
  <p:tag name="KSO_WM_UNIT_CLEAR" val="1"/>
  <p:tag name="KSO_WM_UNIT_LAYERLEVEL" val="1_1"/>
  <p:tag name="KSO_WM_BEAUTIFY_FLAG" val="#wm#"/>
  <p:tag name="KSO_WM_DIAGRAM_GROUP_CODE" val="m1-1"/>
  <p:tag name="KSO_WM_UNIT_FILL_FORE_SCHEMECOLOR_INDEX" val="7"/>
  <p:tag name="KSO_WM_UNIT_FILL_TYPE" val="1"/>
  <p:tag name="KSO_WM_UNIT_USESOURCEFORMAT_APPLY" val="0"/>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504"/>
  <p:tag name="KSO_WM_UNIT_TYPE" val="m_i"/>
  <p:tag name="KSO_WM_UNIT_INDEX" val="1_8"/>
  <p:tag name="KSO_WM_UNIT_ID" val="260*m_i*1_8"/>
  <p:tag name="KSO_WM_UNIT_CLEAR" val="1"/>
  <p:tag name="KSO_WM_UNIT_LAYERLEVEL" val="1_1"/>
  <p:tag name="KSO_WM_BEAUTIFY_FLAG" val="#wm#"/>
  <p:tag name="KSO_WM_DIAGRAM_GROUP_CODE" val="m1-1"/>
  <p:tag name="KSO_WM_UNIT_FILL_FORE_SCHEMECOLOR_INDEX" val="7"/>
  <p:tag name="KSO_WM_UNIT_FILL_TYPE" val="1"/>
  <p:tag name="KSO_WM_UNIT_TEXT_FILL_FORE_SCHEMECOLOR_INDEX" val="14"/>
  <p:tag name="KSO_WM_UNIT_TEXT_FILL_TYPE" val="1"/>
  <p:tag name="KSO_WM_UNIT_USESOURCEFORMAT_APPLY" val="0"/>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504"/>
  <p:tag name="KSO_WM_UNIT_TYPE" val="m_h_f"/>
  <p:tag name="KSO_WM_UNIT_INDEX" val="1_3_1"/>
  <p:tag name="KSO_WM_UNIT_ID" val="260*m_h_f*1_3_1"/>
  <p:tag name="KSO_WM_UNIT_CLEAR" val="1"/>
  <p:tag name="KSO_WM_UNIT_LAYERLEVEL" val="1_1_1"/>
  <p:tag name="KSO_WM_UNIT_VALUE" val="14"/>
  <p:tag name="KSO_WM_UNIT_HIGHLIGHT" val="0"/>
  <p:tag name="KSO_WM_UNIT_COMPATIBLE" val="0"/>
  <p:tag name="KSO_WM_BEAUTIFY_FLAG" val="#wm#"/>
  <p:tag name="KSO_WM_DIAGRAM_GROUP_CODE" val="m1-1"/>
  <p:tag name="KSO_WM_UNIT_PRESET_TEXT" val="Lorem ipsum dolor sit amet"/>
  <p:tag name="KSO_WM_UNIT_TEXT_FILL_FORE_SCHEMECOLOR_INDEX" val="13"/>
  <p:tag name="KSO_WM_UNIT_TEXT_FILL_TYPE" val="1"/>
  <p:tag name="KSO_WM_UNIT_USESOURCEFORMAT_APPLY" val="0"/>
</p:tagLst>
</file>

<file path=ppt/theme/theme1.xml><?xml version="1.0" encoding="utf-8"?>
<a:theme xmlns:a="http://schemas.openxmlformats.org/drawingml/2006/main" name="Office Theme">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Theme">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Theme">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BlackTie">
      <a:dk1>
        <a:srgbClr val="000000"/>
      </a:dk1>
      <a:lt1>
        <a:srgbClr val="FFFFFF"/>
      </a:lt1>
      <a:dk2>
        <a:srgbClr val="46464A"/>
      </a:dk2>
      <a:lt2>
        <a:srgbClr val="E3DCCF"/>
      </a:lt2>
      <a:accent1>
        <a:srgbClr val="6F6F74"/>
      </a:accent1>
      <a:accent2>
        <a:srgbClr val="A7B789"/>
      </a:accent2>
      <a:accent3>
        <a:srgbClr val="BEAE98"/>
      </a:accent3>
      <a:accent4>
        <a:srgbClr val="92A9B9"/>
      </a:accent4>
      <a:accent5>
        <a:srgbClr val="9C8265"/>
      </a:accent5>
      <a:accent6>
        <a:srgbClr val="8D6974"/>
      </a:accent6>
      <a:hlink>
        <a:srgbClr val="67AABF"/>
      </a:hlink>
      <a:folHlink>
        <a:srgbClr val="B1B5AB"/>
      </a:folHlink>
    </a:clrScheme>
    <a:fontScheme name="自定义 4">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主题">
  <a:themeElements>
    <a:clrScheme name="BlackTie">
      <a:dk1>
        <a:srgbClr val="000000"/>
      </a:dk1>
      <a:lt1>
        <a:srgbClr val="FFFFFF"/>
      </a:lt1>
      <a:dk2>
        <a:srgbClr val="46464A"/>
      </a:dk2>
      <a:lt2>
        <a:srgbClr val="E3DCCF"/>
      </a:lt2>
      <a:accent1>
        <a:srgbClr val="6F6F74"/>
      </a:accent1>
      <a:accent2>
        <a:srgbClr val="A7B789"/>
      </a:accent2>
      <a:accent3>
        <a:srgbClr val="BEAE98"/>
      </a:accent3>
      <a:accent4>
        <a:srgbClr val="92A9B9"/>
      </a:accent4>
      <a:accent5>
        <a:srgbClr val="9C8265"/>
      </a:accent5>
      <a:accent6>
        <a:srgbClr val="8D6974"/>
      </a:accent6>
      <a:hlink>
        <a:srgbClr val="67AABF"/>
      </a:hlink>
      <a:folHlink>
        <a:srgbClr val="B1B5AB"/>
      </a:folHlink>
    </a:clrScheme>
    <a:fontScheme name="自定义 4">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主题">
  <a:themeElements>
    <a:clrScheme name="BlackTie">
      <a:dk1>
        <a:srgbClr val="000000"/>
      </a:dk1>
      <a:lt1>
        <a:srgbClr val="FFFFFF"/>
      </a:lt1>
      <a:dk2>
        <a:srgbClr val="46464A"/>
      </a:dk2>
      <a:lt2>
        <a:srgbClr val="E3DCCF"/>
      </a:lt2>
      <a:accent1>
        <a:srgbClr val="6F6F74"/>
      </a:accent1>
      <a:accent2>
        <a:srgbClr val="A7B789"/>
      </a:accent2>
      <a:accent3>
        <a:srgbClr val="BEAE98"/>
      </a:accent3>
      <a:accent4>
        <a:srgbClr val="92A9B9"/>
      </a:accent4>
      <a:accent5>
        <a:srgbClr val="9C8265"/>
      </a:accent5>
      <a:accent6>
        <a:srgbClr val="8D6974"/>
      </a:accent6>
      <a:hlink>
        <a:srgbClr val="67AABF"/>
      </a:hlink>
      <a:folHlink>
        <a:srgbClr val="B1B5AB"/>
      </a:folHlink>
    </a:clrScheme>
    <a:fontScheme name="自定义 4">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4">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4">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702</TotalTime>
  <Pages>0</Pages>
  <Words>28756</Words>
  <Characters>0</Characters>
  <Application>Microsoft Office PowerPoint</Application>
  <DocSecurity>0</DocSecurity>
  <PresentationFormat>全屏显示(4:3)</PresentationFormat>
  <Lines>0</Lines>
  <Paragraphs>3561</Paragraphs>
  <Slides>214</Slides>
  <Notes>86</Notes>
  <HiddenSlides>14</HiddenSlides>
  <MMClips>0</MMClips>
  <ScaleCrop>false</ScaleCrop>
  <HeadingPairs>
    <vt:vector size="6" baseType="variant">
      <vt:variant>
        <vt:lpstr>主题</vt:lpstr>
      </vt:variant>
      <vt:variant>
        <vt:i4>9</vt:i4>
      </vt:variant>
      <vt:variant>
        <vt:lpstr>嵌入 OLE 服务器</vt:lpstr>
      </vt:variant>
      <vt:variant>
        <vt:i4>10</vt:i4>
      </vt:variant>
      <vt:variant>
        <vt:lpstr>幻灯片标题</vt:lpstr>
      </vt:variant>
      <vt:variant>
        <vt:i4>214</vt:i4>
      </vt:variant>
    </vt:vector>
  </HeadingPairs>
  <TitlesOfParts>
    <vt:vector size="233" baseType="lpstr">
      <vt:lpstr>Office Theme</vt:lpstr>
      <vt:lpstr>1_Office Theme</vt:lpstr>
      <vt:lpstr>Office 主题</vt:lpstr>
      <vt:lpstr>1_Office 主题</vt:lpstr>
      <vt:lpstr>2_Office 主题</vt:lpstr>
      <vt:lpstr>3_Office 主题</vt:lpstr>
      <vt:lpstr>4_Office 主题</vt:lpstr>
      <vt:lpstr>默认设计模板</vt:lpstr>
      <vt:lpstr>Edge</vt:lpstr>
      <vt:lpstr>Visio.Drawing.15</vt:lpstr>
      <vt:lpstr>MathType 6.0 Equation</vt:lpstr>
      <vt:lpstr>Microsoft Excel 97-2003 Worksheet</vt:lpstr>
      <vt:lpstr>Worksheet</vt:lpstr>
      <vt:lpstr>Microsoft 公式 3.0</vt:lpstr>
      <vt:lpstr>Equation</vt:lpstr>
      <vt:lpstr>公式</vt:lpstr>
      <vt:lpstr>Microsoft Equation 3.0</vt:lpstr>
      <vt:lpstr>MathType 5.0 Equation</vt:lpstr>
      <vt:lpstr>Microsoft Graph 2000 Chart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WordCount程序任务</vt:lpstr>
      <vt:lpstr>WordCount设计思路</vt:lpstr>
      <vt:lpstr>PowerPoint 演示文稿</vt:lpstr>
      <vt:lpstr>MapReduce具体执行过程</vt:lpstr>
      <vt:lpstr>PowerPoint 演示文稿</vt:lpstr>
      <vt:lpstr>PowerPoint 演示文稿</vt:lpstr>
      <vt:lpstr>PowerPoint 演示文稿</vt:lpstr>
      <vt:lpstr>PowerPoint 演示文稿</vt:lpstr>
      <vt:lpstr>PowerPoint 演示文稿</vt:lpstr>
      <vt:lpstr>一个WordCount执行过程的实例</vt:lpstr>
      <vt:lpstr>一个WordCount执行过程的实例</vt:lpstr>
      <vt:lpstr>PowerPoint 演示文稿</vt:lpstr>
      <vt:lpstr>大数据关键技术</vt:lpstr>
      <vt:lpstr>1.4大数据关键技术</vt:lpstr>
      <vt:lpstr>1.5 大数据计算模式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当前代表性大数据生态与技术</vt:lpstr>
      <vt:lpstr>Hadoop</vt:lpstr>
      <vt:lpstr>Hadoop——MapReduce</vt:lpstr>
      <vt:lpstr>Hadoop——YARN</vt:lpstr>
      <vt:lpstr>Hadoop——YARN</vt:lpstr>
      <vt:lpstr>Spark</vt:lpstr>
      <vt:lpstr>Spark</vt:lpstr>
      <vt:lpstr>Spark</vt:lpstr>
      <vt:lpstr>Spark</vt:lpstr>
      <vt:lpstr>Spark</vt:lpstr>
      <vt:lpstr>Spark</vt:lpstr>
      <vt:lpstr>Flink</vt:lpstr>
      <vt:lpstr>Flink</vt:lpstr>
      <vt:lpstr>PowerPoint 演示文稿</vt:lpstr>
      <vt:lpstr>Flink</vt:lpstr>
      <vt:lpstr>Flink</vt:lpstr>
      <vt:lpstr>Beam</vt:lpstr>
      <vt:lpstr>1.6.4 Beam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数据质量的多维度量</vt:lpstr>
      <vt:lpstr>数据预处理的主要任务</vt:lpstr>
      <vt:lpstr>空缺值</vt:lpstr>
      <vt:lpstr>如何处理空缺值</vt:lpstr>
      <vt:lpstr>噪声数据</vt:lpstr>
      <vt:lpstr>如何处理噪声数据 </vt:lpstr>
      <vt:lpstr>数据平滑的分箱方法</vt:lpstr>
      <vt:lpstr>聚类</vt:lpstr>
      <vt:lpstr>数据集成</vt:lpstr>
      <vt:lpstr>处理数据集成中的冗余数据</vt:lpstr>
      <vt:lpstr>数据变换 </vt:lpstr>
      <vt:lpstr>数据变换——规范化</vt:lpstr>
      <vt:lpstr>数据归约策略</vt:lpstr>
      <vt:lpstr>数据立方体聚集</vt:lpstr>
      <vt:lpstr>维归约</vt:lpstr>
      <vt:lpstr>数据压缩</vt:lpstr>
      <vt:lpstr>数值归约</vt:lpstr>
      <vt:lpstr>直方图</vt:lpstr>
      <vt:lpstr>聚类</vt:lpstr>
      <vt:lpstr>选样</vt:lpstr>
      <vt:lpstr>选样——SRS</vt:lpstr>
      <vt:lpstr>选样——聚类/分层选样</vt:lpstr>
      <vt:lpstr>离散化</vt:lpstr>
      <vt:lpstr>离散化和概念分层</vt:lpstr>
      <vt:lpstr>数据数值的离散化和概念分层生成</vt:lpstr>
      <vt:lpstr>通过自然划分分段</vt:lpstr>
      <vt:lpstr>自然划分的3-4-5规则</vt:lpstr>
      <vt:lpstr>3-4-5规则——例子</vt:lpstr>
      <vt:lpstr>分类数据的概念分层生成</vt:lpstr>
      <vt:lpstr>属性集的规格</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打网球实例: 估计 P(xi|C)</vt:lpstr>
      <vt:lpstr>打网球实例: 分类 X</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关联规则基本模型</vt:lpstr>
      <vt:lpstr>关联规则基本模型（续）</vt:lpstr>
      <vt:lpstr>规则度量：支持度与可信度</vt:lpstr>
      <vt:lpstr>关联规则基本模型（续）</vt:lpstr>
      <vt:lpstr>PowerPoint 演示文稿</vt:lpstr>
      <vt:lpstr>PowerPoint 演示文稿</vt:lpstr>
      <vt:lpstr>PowerPoint 演示文稿</vt:lpstr>
      <vt:lpstr>PowerPoint 演示文稿</vt:lpstr>
      <vt:lpstr>PowerPoint 演示文稿</vt:lpstr>
      <vt:lpstr>Apriori算法的步骤</vt:lpstr>
      <vt:lpstr>频繁项集</vt:lpstr>
      <vt:lpstr>关联规则的性质： </vt:lpstr>
      <vt:lpstr>Apriori算法</vt:lpstr>
      <vt:lpstr>实例</vt:lpstr>
      <vt:lpstr>PowerPoint 演示文稿</vt:lpstr>
      <vt:lpstr>PowerPoint 演示文稿</vt:lpstr>
      <vt:lpstr>PowerPoint 演示文稿</vt:lpstr>
      <vt:lpstr>PowerPoint 演示文稿</vt:lpstr>
      <vt:lpstr>用判定树归纳分类</vt:lpstr>
      <vt:lpstr>PowerPoint 演示文稿</vt:lpstr>
      <vt:lpstr>输出: 概念 “buys_computer”的判定树</vt:lpstr>
      <vt:lpstr>判定树归纳算法</vt:lpstr>
      <vt:lpstr>信息增益 (ID3/C4.5)</vt:lpstr>
      <vt:lpstr>判定树归纳中的信息增益</vt:lpstr>
      <vt:lpstr>通过信息增益的属性选择</vt:lpstr>
      <vt:lpstr>由判定树提取分类规则</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Big Data Collection</vt:lpstr>
      <vt:lpstr>Challenges of Big Data Collection</vt:lpstr>
      <vt:lpstr>Web Crawling</vt:lpstr>
      <vt:lpstr>Goals</vt:lpstr>
      <vt:lpstr>Redundancy Removal</vt:lpstr>
      <vt:lpstr>Link Selection</vt:lpstr>
      <vt:lpstr>Focused Crawling</vt:lpstr>
      <vt:lpstr>Scalable Web Crawling</vt:lpstr>
      <vt:lpstr>Politeness</vt:lpstr>
      <vt:lpstr>examination  #1</vt:lpstr>
      <vt:lpstr>examination  #1</vt:lpstr>
      <vt:lpstr>PowerPoint 演示文稿</vt:lpstr>
    </vt:vector>
  </TitlesOfParts>
  <LinksUpToDate>false</LinksUpToDate>
  <CharactersWithSpaces>0</CharactersWithSpaces>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huangjiamin</dc:creator>
  <cp:lastModifiedBy>吴中福</cp:lastModifiedBy>
  <cp:revision>36</cp:revision>
  <dcterms:created xsi:type="dcterms:W3CDTF">2006-08-16T00:00:00Z</dcterms:created>
  <dcterms:modified xsi:type="dcterms:W3CDTF">2019-12-16T10:24:58Z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2052-9.1.0.4764</vt:lpwstr>
  </property>
</Properties>
</file>